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HK Grotesk Bold" panose="020B0604020202020204" charset="0"/>
      <p:regular r:id="rId11"/>
    </p:embeddedFont>
    <p:embeddedFont>
      <p:font typeface="HK Grotesk Light" panose="020B0604020202020204" charset="0"/>
      <p:regular r:id="rId12"/>
    </p:embeddedFont>
    <p:embeddedFont>
      <p:font typeface="HK Grotesk Light Bold" panose="020B0604020202020204" charset="0"/>
      <p:regular r:id="rId13"/>
    </p:embeddedFont>
    <p:embeddedFont>
      <p:font typeface="HK Grotesk Medium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2" autoAdjust="0"/>
    <p:restoredTop sz="94622" autoAdjust="0"/>
  </p:normalViewPr>
  <p:slideViewPr>
    <p:cSldViewPr>
      <p:cViewPr varScale="1">
        <p:scale>
          <a:sx n="76" d="100"/>
          <a:sy n="76" d="100"/>
        </p:scale>
        <p:origin x="9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78883" y="3832449"/>
            <a:ext cx="8740342" cy="262210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618586" y="6522468"/>
            <a:ext cx="12273548" cy="522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>
                <a:solidFill>
                  <a:srgbClr val="F0F0EE"/>
                </a:solidFill>
                <a:latin typeface="HK Grotesk Light"/>
              </a:rPr>
              <a:t>The best Real Estate investor tool.</a:t>
            </a:r>
          </a:p>
        </p:txBody>
      </p:sp>
      <p:sp>
        <p:nvSpPr>
          <p:cNvPr id="4" name="AutoShape 4"/>
          <p:cNvSpPr/>
          <p:nvPr/>
        </p:nvSpPr>
        <p:spPr>
          <a:xfrm>
            <a:off x="1618586" y="6195035"/>
            <a:ext cx="15476168" cy="65409"/>
          </a:xfrm>
          <a:prstGeom prst="rect">
            <a:avLst/>
          </a:prstGeom>
          <a:solidFill>
            <a:srgbClr val="32E0C4"/>
          </a:solidFill>
        </p:spPr>
      </p:sp>
      <p:sp>
        <p:nvSpPr>
          <p:cNvPr id="5" name="TextBox 5"/>
          <p:cNvSpPr txBox="1"/>
          <p:nvPr/>
        </p:nvSpPr>
        <p:spPr>
          <a:xfrm>
            <a:off x="1618586" y="9103042"/>
            <a:ext cx="2551328" cy="291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40"/>
              </a:lnSpc>
            </a:pPr>
            <a:r>
              <a:rPr lang="en-US" sz="1800">
                <a:solidFill>
                  <a:srgbClr val="F0F0EE"/>
                </a:solidFill>
                <a:latin typeface="HK Grotesk Light"/>
              </a:rPr>
              <a:t>By: Esteve Martín Mauri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83544"/>
            <a:ext cx="16230600" cy="9708356"/>
          </a:xfrm>
          <a:prstGeom prst="rect">
            <a:avLst/>
          </a:prstGeom>
          <a:solidFill>
            <a:srgbClr val="32E0C4"/>
          </a:solidFill>
        </p:spPr>
      </p:sp>
      <p:sp>
        <p:nvSpPr>
          <p:cNvPr id="4" name="TextBox 4"/>
          <p:cNvSpPr txBox="1"/>
          <p:nvPr/>
        </p:nvSpPr>
        <p:spPr>
          <a:xfrm>
            <a:off x="10418732" y="2873543"/>
            <a:ext cx="5798134" cy="85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400"/>
              </a:lnSpc>
            </a:pPr>
            <a:r>
              <a:rPr lang="en-US" sz="6400" spc="-128" dirty="0">
                <a:solidFill>
                  <a:srgbClr val="17242D"/>
                </a:solidFill>
                <a:latin typeface="HK Grotesk Medium"/>
              </a:rPr>
              <a:t>Esteve Martín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418732" y="3842891"/>
            <a:ext cx="5798134" cy="522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160"/>
              </a:lnSpc>
            </a:pPr>
            <a:r>
              <a:rPr lang="en-US" sz="3200" dirty="0">
                <a:solidFill>
                  <a:srgbClr val="17242D"/>
                </a:solidFill>
                <a:latin typeface="HK Grotesk Light"/>
              </a:rPr>
              <a:t>Industrial Engineer, MBA and...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195196" y="5750719"/>
            <a:ext cx="5798134" cy="680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4200" dirty="0">
                <a:solidFill>
                  <a:srgbClr val="17242D"/>
                </a:solidFill>
                <a:latin typeface="HK Grotesk Light Bold"/>
              </a:rPr>
              <a:t>FUTURE IRONHACKER!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20EFF8F7-EDD6-415E-A8B6-88DC037B97D0}"/>
              </a:ext>
            </a:extLst>
          </p:cNvPr>
          <p:cNvGrpSpPr/>
          <p:nvPr/>
        </p:nvGrpSpPr>
        <p:grpSpPr>
          <a:xfrm>
            <a:off x="0" y="2476500"/>
            <a:ext cx="9111853" cy="7118769"/>
            <a:chOff x="0" y="2104399"/>
            <a:chExt cx="9111853" cy="711876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7294" t="32" r="7294"/>
            <a:stretch>
              <a:fillRect/>
            </a:stretch>
          </p:blipFill>
          <p:spPr>
            <a:xfrm>
              <a:off x="0" y="2104399"/>
              <a:ext cx="9111853" cy="7118769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887866E7-A120-4CE6-B0B6-3912C39AD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276251" flipH="1">
              <a:off x="3544677" y="2607148"/>
              <a:ext cx="2022498" cy="3001588"/>
            </a:xfrm>
            <a:prstGeom prst="rect">
              <a:avLst/>
            </a:prstGeom>
          </p:spPr>
        </p:pic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EFBE07B2-0E0A-4D9A-8576-DC747B29C4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95362" y="215739"/>
            <a:ext cx="4495800" cy="1348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123950"/>
            <a:ext cx="2161495" cy="9258300"/>
          </a:xfrm>
          <a:prstGeom prst="rect">
            <a:avLst/>
          </a:prstGeom>
          <a:solidFill>
            <a:srgbClr val="32E0C4"/>
          </a:solidFill>
        </p:spPr>
      </p:sp>
      <p:grpSp>
        <p:nvGrpSpPr>
          <p:cNvPr id="3" name="Group 3"/>
          <p:cNvGrpSpPr/>
          <p:nvPr/>
        </p:nvGrpSpPr>
        <p:grpSpPr>
          <a:xfrm>
            <a:off x="1550704" y="3775013"/>
            <a:ext cx="1221581" cy="1221581"/>
            <a:chOff x="0" y="0"/>
            <a:chExt cx="1628775" cy="162877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r>
                <a:rPr lang="en-US" sz="4950" spc="-99" dirty="0">
                  <a:solidFill>
                    <a:srgbClr val="32E0C4"/>
                  </a:solidFill>
                  <a:latin typeface="HK Grotesk Medium"/>
                </a:rPr>
                <a:t>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50704" y="5835935"/>
            <a:ext cx="1221581" cy="1221581"/>
            <a:chOff x="0" y="0"/>
            <a:chExt cx="1628775" cy="162877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r>
                <a:rPr lang="en-US" sz="4950" spc="-99">
                  <a:solidFill>
                    <a:srgbClr val="32E0C4"/>
                  </a:solidFill>
                  <a:latin typeface="HK Grotesk Medium"/>
                </a:rPr>
                <a:t>2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550704" y="7896858"/>
            <a:ext cx="1221581" cy="1221581"/>
            <a:chOff x="0" y="0"/>
            <a:chExt cx="1628775" cy="1628775"/>
          </a:xfrm>
        </p:grpSpPr>
        <p:sp>
          <p:nvSpPr>
            <p:cNvPr id="10" name="AutoShape 10"/>
            <p:cNvSpPr/>
            <p:nvPr/>
          </p:nvSpPr>
          <p:spPr>
            <a:xfrm>
              <a:off x="0" y="0"/>
              <a:ext cx="1628775" cy="1628775"/>
            </a:xfrm>
            <a:prstGeom prst="rect">
              <a:avLst/>
            </a:prstGeom>
            <a:solidFill>
              <a:srgbClr val="17242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259216" y="398383"/>
              <a:ext cx="1110343" cy="917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0"/>
                </a:lnSpc>
              </a:pPr>
              <a:r>
                <a:rPr lang="en-US" sz="4950" spc="-99">
                  <a:solidFill>
                    <a:srgbClr val="32E0C4"/>
                  </a:solidFill>
                  <a:latin typeface="HK Grotesk Medium"/>
                </a:rPr>
                <a:t>3</a:t>
              </a:r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85914" y="633176"/>
            <a:ext cx="8740342" cy="2622103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3015683" y="3842958"/>
            <a:ext cx="7174143" cy="1047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 dirty="0">
                <a:solidFill>
                  <a:srgbClr val="F0F0EE"/>
                </a:solidFill>
                <a:latin typeface="HK Grotesk Light"/>
              </a:rPr>
              <a:t>Makes real estate investment more </a:t>
            </a:r>
            <a:r>
              <a:rPr lang="en-US" sz="3200" dirty="0" err="1">
                <a:solidFill>
                  <a:srgbClr val="F0F0EE"/>
                </a:solidFill>
                <a:latin typeface="HK Grotesk Light"/>
              </a:rPr>
              <a:t>accesible</a:t>
            </a:r>
            <a:r>
              <a:rPr lang="en-US" sz="3200" dirty="0">
                <a:solidFill>
                  <a:srgbClr val="F0F0EE"/>
                </a:solidFill>
                <a:latin typeface="HK Grotesk Light"/>
              </a:rPr>
              <a:t> for everyone.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015683" y="5905500"/>
            <a:ext cx="7174143" cy="1065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 dirty="0">
                <a:solidFill>
                  <a:srgbClr val="F0F0EE"/>
                </a:solidFill>
                <a:latin typeface="HK Grotesk Light"/>
              </a:rPr>
              <a:t>Helps you find the best properties to invest in.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015683" y="7964803"/>
            <a:ext cx="7576117" cy="1065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 dirty="0">
                <a:solidFill>
                  <a:srgbClr val="F0F0EE"/>
                </a:solidFill>
                <a:latin typeface="HK Grotesk Light"/>
              </a:rPr>
              <a:t>Allows you to customize all the calculation according to your investor profile.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259300" y="1028700"/>
            <a:ext cx="1028700" cy="9258300"/>
          </a:xfrm>
          <a:prstGeom prst="rect">
            <a:avLst/>
          </a:prstGeom>
          <a:solidFill>
            <a:srgbClr val="32E0C4"/>
          </a:solidFill>
        </p:spPr>
      </p:sp>
      <p:sp>
        <p:nvSpPr>
          <p:cNvPr id="3" name="AutoShape 3"/>
          <p:cNvSpPr/>
          <p:nvPr/>
        </p:nvSpPr>
        <p:spPr>
          <a:xfrm>
            <a:off x="0" y="0"/>
            <a:ext cx="6724101" cy="8572500"/>
          </a:xfrm>
          <a:prstGeom prst="rect">
            <a:avLst/>
          </a:prstGeom>
          <a:solidFill>
            <a:srgbClr val="32E0C4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44000" y="1741039"/>
            <a:ext cx="1021037" cy="93204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797787" y="1671545"/>
            <a:ext cx="982674" cy="107103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897823" y="5866096"/>
            <a:ext cx="863667" cy="113640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844816" y="5657850"/>
            <a:ext cx="1619404" cy="1307669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1143000"/>
            <a:ext cx="4756782" cy="1666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00"/>
              </a:lnSpc>
            </a:pPr>
            <a:r>
              <a:rPr lang="en-US" sz="6400" spc="-128" dirty="0">
                <a:solidFill>
                  <a:srgbClr val="17242D"/>
                </a:solidFill>
                <a:latin typeface="HK Grotesk Medium"/>
              </a:rPr>
              <a:t>Main Features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847543" y="3096223"/>
            <a:ext cx="3613952" cy="1482888"/>
            <a:chOff x="0" y="0"/>
            <a:chExt cx="4818602" cy="197718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76200"/>
              <a:ext cx="4818602" cy="7418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25"/>
                </a:lnSpc>
              </a:pPr>
              <a:r>
                <a:rPr lang="en-US" sz="4025" spc="-80">
                  <a:solidFill>
                    <a:srgbClr val="32E0C4"/>
                  </a:solidFill>
                  <a:latin typeface="HK Grotesk Bold"/>
                </a:rPr>
                <a:t>Property Finder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010079"/>
              <a:ext cx="4818602" cy="9671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42">
                  <a:solidFill>
                    <a:srgbClr val="F0F0EE"/>
                  </a:solidFill>
                  <a:latin typeface="HK Grotesk Light"/>
                </a:rPr>
                <a:t>Find the best properties to invest in.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522681" y="3096223"/>
            <a:ext cx="3781603" cy="1482888"/>
            <a:chOff x="0" y="0"/>
            <a:chExt cx="5042138" cy="197718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76200"/>
              <a:ext cx="5042138" cy="7418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25"/>
                </a:lnSpc>
              </a:pPr>
              <a:r>
                <a:rPr lang="en-US" sz="4025" spc="-80">
                  <a:solidFill>
                    <a:srgbClr val="32E0C4"/>
                  </a:solidFill>
                  <a:latin typeface="HK Grotesk Bold"/>
                </a:rPr>
                <a:t>Filter The Assets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010079"/>
              <a:ext cx="5042138" cy="9671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42">
                  <a:solidFill>
                    <a:srgbClr val="F0F0EE"/>
                  </a:solidFill>
                  <a:latin typeface="HK Grotesk Light"/>
                </a:rPr>
                <a:t>Filter assets by profitability and maximum down payment.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847543" y="7205451"/>
            <a:ext cx="3958382" cy="1507119"/>
            <a:chOff x="0" y="0"/>
            <a:chExt cx="5277843" cy="2009492"/>
          </a:xfrm>
        </p:grpSpPr>
        <p:sp>
          <p:nvSpPr>
            <p:cNvPr id="16" name="TextBox 16"/>
            <p:cNvSpPr txBox="1"/>
            <p:nvPr/>
          </p:nvSpPr>
          <p:spPr>
            <a:xfrm>
              <a:off x="0" y="76200"/>
              <a:ext cx="5277843" cy="7418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25"/>
                </a:lnSpc>
              </a:pPr>
              <a:r>
                <a:rPr lang="en-US" sz="4025" spc="-80">
                  <a:solidFill>
                    <a:srgbClr val="32E0C4"/>
                  </a:solidFill>
                  <a:latin typeface="HK Grotesk Bold"/>
                </a:rPr>
                <a:t>Customize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042387"/>
              <a:ext cx="5277843" cy="9671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42">
                  <a:solidFill>
                    <a:srgbClr val="F0F0EE"/>
                  </a:solidFill>
                  <a:latin typeface="HK Grotesk Light"/>
                </a:rPr>
                <a:t>Customize all the calculations according to your criteria.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522681" y="7205451"/>
            <a:ext cx="3613952" cy="1507119"/>
            <a:chOff x="0" y="0"/>
            <a:chExt cx="4818602" cy="2009492"/>
          </a:xfrm>
        </p:grpSpPr>
        <p:sp>
          <p:nvSpPr>
            <p:cNvPr id="19" name="TextBox 19"/>
            <p:cNvSpPr txBox="1"/>
            <p:nvPr/>
          </p:nvSpPr>
          <p:spPr>
            <a:xfrm>
              <a:off x="0" y="76200"/>
              <a:ext cx="4818602" cy="7418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25"/>
                </a:lnSpc>
              </a:pPr>
              <a:r>
                <a:rPr lang="en-US" sz="4025" spc="-80">
                  <a:solidFill>
                    <a:srgbClr val="32E0C4"/>
                  </a:solidFill>
                  <a:latin typeface="HK Grotesk Bold"/>
                </a:rPr>
                <a:t>Save forecasts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1042387"/>
              <a:ext cx="4818602" cy="9671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42" dirty="0">
                  <a:solidFill>
                    <a:srgbClr val="F0F0EE"/>
                  </a:solidFill>
                  <a:latin typeface="HK Grotesk Light"/>
                </a:rPr>
                <a:t>Save different forecast scenarios for each property.</a:t>
              </a:r>
            </a:p>
          </p:txBody>
        </p:sp>
      </p:grpSp>
      <p:pic>
        <p:nvPicPr>
          <p:cNvPr id="22" name="Picture 2">
            <a:extLst>
              <a:ext uri="{FF2B5EF4-FFF2-40B4-BE49-F238E27FC236}">
                <a16:creationId xmlns:a16="http://schemas.microsoft.com/office/drawing/2014/main" id="{B7131A0A-63D6-498C-93F0-B119D5C04E4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19932" y="8696605"/>
            <a:ext cx="5174317" cy="1552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0F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914662" y="1396169"/>
            <a:ext cx="10756719" cy="8201169"/>
            <a:chOff x="0" y="0"/>
            <a:chExt cx="14342292" cy="10934892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78685" y="634045"/>
              <a:ext cx="1579026" cy="1535962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101627" y="0"/>
              <a:ext cx="2773244" cy="2773244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4524203" y="0"/>
              <a:ext cx="2649871" cy="2649871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7660973" y="524629"/>
              <a:ext cx="1005524" cy="1557854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9701665" y="607695"/>
              <a:ext cx="1566398" cy="1557854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12206234" y="546008"/>
              <a:ext cx="1506870" cy="1557854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0" y="3320576"/>
              <a:ext cx="1623653" cy="1360917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2825283" y="3305172"/>
              <a:ext cx="1325933" cy="1391724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9582213" y="3305172"/>
              <a:ext cx="1805302" cy="1391724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12206234" y="3232798"/>
              <a:ext cx="1690119" cy="1536472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0" y="6141848"/>
              <a:ext cx="1912381" cy="1102227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>
            <a:xfrm>
              <a:off x="2556919" y="5947898"/>
              <a:ext cx="1862660" cy="1490128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>
            <a:xfrm>
              <a:off x="5100038" y="5918516"/>
              <a:ext cx="1498201" cy="1548892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>
            <a:xfrm>
              <a:off x="6964933" y="5355531"/>
              <a:ext cx="2674861" cy="2674861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>
            <a:xfrm>
              <a:off x="78685" y="8675214"/>
              <a:ext cx="1579026" cy="1538833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>
            <a:xfrm>
              <a:off x="5095094" y="8507059"/>
              <a:ext cx="1508089" cy="165228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>
            <a:xfrm>
              <a:off x="7292994" y="8507059"/>
              <a:ext cx="1741483" cy="1573668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>
            <a:xfrm>
              <a:off x="9717267" y="8749294"/>
              <a:ext cx="1535195" cy="1331432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>
            <a:xfrm>
              <a:off x="12099136" y="8629130"/>
              <a:ext cx="1721068" cy="1408146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21"/>
            <a:srcRect/>
            <a:stretch>
              <a:fillRect/>
            </a:stretch>
          </p:blipFill>
          <p:spPr>
            <a:xfrm>
              <a:off x="4981572" y="3359035"/>
              <a:ext cx="1735133" cy="1283998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22"/>
            <a:srcRect/>
            <a:stretch>
              <a:fillRect/>
            </a:stretch>
          </p:blipFill>
          <p:spPr>
            <a:xfrm>
              <a:off x="8960284" y="5093220"/>
              <a:ext cx="3199483" cy="3199483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23"/>
            <a:srcRect/>
            <a:stretch>
              <a:fillRect/>
            </a:stretch>
          </p:blipFill>
          <p:spPr>
            <a:xfrm>
              <a:off x="6794178" y="2631476"/>
              <a:ext cx="2739115" cy="2739115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24"/>
            <a:srcRect/>
            <a:stretch>
              <a:fillRect/>
            </a:stretch>
          </p:blipFill>
          <p:spPr>
            <a:xfrm>
              <a:off x="11577047" y="5310339"/>
              <a:ext cx="2765246" cy="2765246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25"/>
            <a:srcRect/>
            <a:stretch>
              <a:fillRect/>
            </a:stretch>
          </p:blipFill>
          <p:spPr>
            <a:xfrm>
              <a:off x="1968367" y="7895128"/>
              <a:ext cx="3039763" cy="3039763"/>
            </a:xfrm>
            <a:prstGeom prst="rect">
              <a:avLst/>
            </a:prstGeom>
          </p:spPr>
        </p:pic>
      </p:grpSp>
      <p:sp>
        <p:nvSpPr>
          <p:cNvPr id="27" name="AutoShape 27"/>
          <p:cNvSpPr/>
          <p:nvPr/>
        </p:nvSpPr>
        <p:spPr>
          <a:xfrm>
            <a:off x="-169247" y="-61340"/>
            <a:ext cx="6153625" cy="9306528"/>
          </a:xfrm>
          <a:prstGeom prst="rect">
            <a:avLst/>
          </a:prstGeom>
          <a:solidFill>
            <a:srgbClr val="1D7151"/>
          </a:solidFill>
        </p:spPr>
      </p:sp>
      <p:grpSp>
        <p:nvGrpSpPr>
          <p:cNvPr id="28" name="Group 28"/>
          <p:cNvGrpSpPr/>
          <p:nvPr/>
        </p:nvGrpSpPr>
        <p:grpSpPr>
          <a:xfrm>
            <a:off x="1028700" y="2490078"/>
            <a:ext cx="4004927" cy="4203691"/>
            <a:chOff x="0" y="0"/>
            <a:chExt cx="5339902" cy="5604921"/>
          </a:xfrm>
        </p:grpSpPr>
        <p:sp>
          <p:nvSpPr>
            <p:cNvPr id="29" name="TextBox 29"/>
            <p:cNvSpPr txBox="1"/>
            <p:nvPr/>
          </p:nvSpPr>
          <p:spPr>
            <a:xfrm>
              <a:off x="0" y="57150"/>
              <a:ext cx="5339902" cy="2615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551"/>
                </a:lnSpc>
              </a:pPr>
              <a:r>
                <a:rPr lang="en-US" sz="6864" spc="-68">
                  <a:solidFill>
                    <a:srgbClr val="F0F0EE"/>
                  </a:solidFill>
                  <a:latin typeface="HK Grotesk Bold"/>
                </a:rPr>
                <a:t>Free Resources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2988796"/>
              <a:ext cx="5339902" cy="2616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0F0EE"/>
                  </a:solidFill>
                  <a:latin typeface="HK Grotesk Light"/>
                </a:rPr>
                <a:t>Use these free, recolourable icons and illustrations in your Canva design.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117</Words>
  <Application>Microsoft Office PowerPoint</Application>
  <PresentationFormat>Personalizado</PresentationFormat>
  <Paragraphs>22</Paragraphs>
  <Slides>5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HK Grotesk Medium</vt:lpstr>
      <vt:lpstr>Calibri</vt:lpstr>
      <vt:lpstr>HK Grotesk Light Bold</vt:lpstr>
      <vt:lpstr>Arial</vt:lpstr>
      <vt:lpstr>HK Grotesk Bold</vt:lpstr>
      <vt:lpstr>HK Grotesk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Esteve Martín</dc:title>
  <cp:lastModifiedBy>Esteve Martin</cp:lastModifiedBy>
  <cp:revision>3</cp:revision>
  <dcterms:created xsi:type="dcterms:W3CDTF">2006-08-16T00:00:00Z</dcterms:created>
  <dcterms:modified xsi:type="dcterms:W3CDTF">2020-10-12T15:51:20Z</dcterms:modified>
  <dc:identifier>DAEKZtVKvGo</dc:identifier>
</cp:coreProperties>
</file>