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4" r:id="rId2"/>
  </p:sldMasterIdLst>
  <p:notesMasterIdLst>
    <p:notesMasterId r:id="rId16"/>
  </p:notesMasterIdLst>
  <p:sldIdLst>
    <p:sldId id="256" r:id="rId3"/>
    <p:sldId id="277" r:id="rId4"/>
    <p:sldId id="262" r:id="rId5"/>
    <p:sldId id="280" r:id="rId6"/>
    <p:sldId id="257" r:id="rId7"/>
    <p:sldId id="278" r:id="rId8"/>
    <p:sldId id="258" r:id="rId9"/>
    <p:sldId id="279" r:id="rId10"/>
    <p:sldId id="260" r:id="rId11"/>
    <p:sldId id="275" r:id="rId12"/>
    <p:sldId id="261" r:id="rId13"/>
    <p:sldId id="265"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49551" autoAdjust="0"/>
  </p:normalViewPr>
  <p:slideViewPr>
    <p:cSldViewPr snapToGrid="0">
      <p:cViewPr varScale="1">
        <p:scale>
          <a:sx n="74" d="100"/>
          <a:sy n="74" d="100"/>
        </p:scale>
        <p:origin x="3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Ester\food_cw1%20(Autosav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293985126859143"/>
          <c:y val="0.13712962962962963"/>
          <c:w val="0.77228237095363084"/>
          <c:h val="0.61712197433654126"/>
        </c:manualLayout>
      </c:layout>
      <c:scatterChart>
        <c:scatterStyle val="lineMarker"/>
        <c:varyColors val="0"/>
        <c:ser>
          <c:idx val="0"/>
          <c:order val="0"/>
          <c:tx>
            <c:strRef>
              <c:f>Food.mwx!$K$1</c:f>
              <c:strCache>
                <c:ptCount val="1"/>
                <c:pt idx="0">
                  <c:v>OrgSpend</c:v>
                </c:pt>
              </c:strCache>
            </c:strRef>
          </c:tx>
          <c:spPr>
            <a:ln w="25400">
              <a:noFill/>
            </a:ln>
            <a:effectLst/>
          </c:spPr>
          <c:marker>
            <c:symbol val="circle"/>
            <c:size val="4"/>
            <c:spPr>
              <a:solidFill>
                <a:schemeClr val="accent1"/>
              </a:solidFill>
              <a:ln w="9525" cap="flat" cmpd="sng" algn="ctr">
                <a:solidFill>
                  <a:schemeClr val="accent1"/>
                </a:solidFill>
                <a:round/>
              </a:ln>
              <a:effectLst/>
            </c:spPr>
          </c:marker>
          <c:yVal>
            <c:numRef>
              <c:f>Food.mwx!$K$2:$K$128</c:f>
              <c:numCache>
                <c:formatCode>0.00</c:formatCode>
                <c:ptCount val="127"/>
                <c:pt idx="0">
                  <c:v>0</c:v>
                </c:pt>
                <c:pt idx="1">
                  <c:v>0</c:v>
                </c:pt>
                <c:pt idx="2">
                  <c:v>19.39</c:v>
                </c:pt>
                <c:pt idx="3">
                  <c:v>0</c:v>
                </c:pt>
                <c:pt idx="4">
                  <c:v>0</c:v>
                </c:pt>
                <c:pt idx="5">
                  <c:v>0</c:v>
                </c:pt>
                <c:pt idx="6">
                  <c:v>0</c:v>
                </c:pt>
                <c:pt idx="7">
                  <c:v>0</c:v>
                </c:pt>
                <c:pt idx="8">
                  <c:v>0</c:v>
                </c:pt>
                <c:pt idx="9">
                  <c:v>0</c:v>
                </c:pt>
                <c:pt idx="10">
                  <c:v>0</c:v>
                </c:pt>
                <c:pt idx="11">
                  <c:v>17.920000000000002</c:v>
                </c:pt>
                <c:pt idx="12">
                  <c:v>21.1</c:v>
                </c:pt>
                <c:pt idx="13">
                  <c:v>0</c:v>
                </c:pt>
                <c:pt idx="14">
                  <c:v>19.059999999999999</c:v>
                </c:pt>
                <c:pt idx="15">
                  <c:v>0</c:v>
                </c:pt>
                <c:pt idx="16">
                  <c:v>0</c:v>
                </c:pt>
                <c:pt idx="17">
                  <c:v>0</c:v>
                </c:pt>
                <c:pt idx="18">
                  <c:v>0</c:v>
                </c:pt>
                <c:pt idx="19">
                  <c:v>0</c:v>
                </c:pt>
                <c:pt idx="20">
                  <c:v>0</c:v>
                </c:pt>
                <c:pt idx="21">
                  <c:v>0</c:v>
                </c:pt>
                <c:pt idx="22">
                  <c:v>0</c:v>
                </c:pt>
                <c:pt idx="23">
                  <c:v>0</c:v>
                </c:pt>
                <c:pt idx="24">
                  <c:v>8.11</c:v>
                </c:pt>
                <c:pt idx="25">
                  <c:v>27.59</c:v>
                </c:pt>
                <c:pt idx="26">
                  <c:v>0</c:v>
                </c:pt>
                <c:pt idx="27">
                  <c:v>0</c:v>
                </c:pt>
                <c:pt idx="28">
                  <c:v>0</c:v>
                </c:pt>
                <c:pt idx="29">
                  <c:v>0</c:v>
                </c:pt>
                <c:pt idx="30">
                  <c:v>0</c:v>
                </c:pt>
                <c:pt idx="31">
                  <c:v>0</c:v>
                </c:pt>
                <c:pt idx="32">
                  <c:v>0</c:v>
                </c:pt>
                <c:pt idx="33">
                  <c:v>0</c:v>
                </c:pt>
                <c:pt idx="34">
                  <c:v>0</c:v>
                </c:pt>
                <c:pt idx="35">
                  <c:v>0</c:v>
                </c:pt>
                <c:pt idx="36">
                  <c:v>0</c:v>
                </c:pt>
                <c:pt idx="37">
                  <c:v>0</c:v>
                </c:pt>
                <c:pt idx="38">
                  <c:v>0</c:v>
                </c:pt>
                <c:pt idx="39">
                  <c:v>5.5</c:v>
                </c:pt>
                <c:pt idx="40">
                  <c:v>0</c:v>
                </c:pt>
                <c:pt idx="41">
                  <c:v>17.190000000000001</c:v>
                </c:pt>
                <c:pt idx="42">
                  <c:v>0</c:v>
                </c:pt>
                <c:pt idx="43">
                  <c:v>0</c:v>
                </c:pt>
                <c:pt idx="44">
                  <c:v>26.89</c:v>
                </c:pt>
                <c:pt idx="45">
                  <c:v>7.23</c:v>
                </c:pt>
                <c:pt idx="46">
                  <c:v>3.31</c:v>
                </c:pt>
                <c:pt idx="47">
                  <c:v>2.62</c:v>
                </c:pt>
                <c:pt idx="48">
                  <c:v>0</c:v>
                </c:pt>
                <c:pt idx="49">
                  <c:v>22.12</c:v>
                </c:pt>
                <c:pt idx="50">
                  <c:v>0</c:v>
                </c:pt>
                <c:pt idx="51">
                  <c:v>15.98</c:v>
                </c:pt>
                <c:pt idx="52">
                  <c:v>10.77</c:v>
                </c:pt>
                <c:pt idx="53">
                  <c:v>15.49</c:v>
                </c:pt>
                <c:pt idx="54">
                  <c:v>0</c:v>
                </c:pt>
                <c:pt idx="55">
                  <c:v>23.87</c:v>
                </c:pt>
                <c:pt idx="56">
                  <c:v>0</c:v>
                </c:pt>
                <c:pt idx="57">
                  <c:v>0</c:v>
                </c:pt>
                <c:pt idx="58">
                  <c:v>49.63</c:v>
                </c:pt>
                <c:pt idx="59">
                  <c:v>0</c:v>
                </c:pt>
                <c:pt idx="60">
                  <c:v>12.91</c:v>
                </c:pt>
                <c:pt idx="61">
                  <c:v>10.29</c:v>
                </c:pt>
                <c:pt idx="62">
                  <c:v>0</c:v>
                </c:pt>
                <c:pt idx="63">
                  <c:v>8.6</c:v>
                </c:pt>
                <c:pt idx="64">
                  <c:v>0</c:v>
                </c:pt>
                <c:pt idx="65">
                  <c:v>21.32</c:v>
                </c:pt>
                <c:pt idx="66">
                  <c:v>0</c:v>
                </c:pt>
                <c:pt idx="67">
                  <c:v>0</c:v>
                </c:pt>
                <c:pt idx="68">
                  <c:v>0</c:v>
                </c:pt>
                <c:pt idx="69">
                  <c:v>9.1199999999999992</c:v>
                </c:pt>
                <c:pt idx="70">
                  <c:v>1.65</c:v>
                </c:pt>
                <c:pt idx="71">
                  <c:v>0</c:v>
                </c:pt>
                <c:pt idx="72">
                  <c:v>23.53</c:v>
                </c:pt>
                <c:pt idx="73">
                  <c:v>10.27</c:v>
                </c:pt>
                <c:pt idx="74">
                  <c:v>6.95</c:v>
                </c:pt>
                <c:pt idx="75">
                  <c:v>27.09</c:v>
                </c:pt>
                <c:pt idx="76">
                  <c:v>0</c:v>
                </c:pt>
                <c:pt idx="77">
                  <c:v>0</c:v>
                </c:pt>
                <c:pt idx="78">
                  <c:v>16.64</c:v>
                </c:pt>
                <c:pt idx="79">
                  <c:v>0</c:v>
                </c:pt>
                <c:pt idx="80">
                  <c:v>24.45</c:v>
                </c:pt>
                <c:pt idx="81">
                  <c:v>16.88</c:v>
                </c:pt>
                <c:pt idx="82">
                  <c:v>17.420000000000002</c:v>
                </c:pt>
                <c:pt idx="83">
                  <c:v>0</c:v>
                </c:pt>
                <c:pt idx="84">
                  <c:v>2.19</c:v>
                </c:pt>
                <c:pt idx="85">
                  <c:v>0</c:v>
                </c:pt>
                <c:pt idx="86">
                  <c:v>0</c:v>
                </c:pt>
                <c:pt idx="87">
                  <c:v>0</c:v>
                </c:pt>
                <c:pt idx="88">
                  <c:v>0</c:v>
                </c:pt>
                <c:pt idx="89">
                  <c:v>0</c:v>
                </c:pt>
                <c:pt idx="90">
                  <c:v>0</c:v>
                </c:pt>
                <c:pt idx="91">
                  <c:v>0</c:v>
                </c:pt>
                <c:pt idx="92">
                  <c:v>0</c:v>
                </c:pt>
                <c:pt idx="93">
                  <c:v>0</c:v>
                </c:pt>
                <c:pt idx="94">
                  <c:v>0</c:v>
                </c:pt>
                <c:pt idx="95">
                  <c:v>0</c:v>
                </c:pt>
                <c:pt idx="96">
                  <c:v>0</c:v>
                </c:pt>
                <c:pt idx="97">
                  <c:v>0</c:v>
                </c:pt>
                <c:pt idx="98">
                  <c:v>3.2</c:v>
                </c:pt>
                <c:pt idx="99">
                  <c:v>0</c:v>
                </c:pt>
                <c:pt idx="100">
                  <c:v>0</c:v>
                </c:pt>
                <c:pt idx="101">
                  <c:v>0</c:v>
                </c:pt>
                <c:pt idx="102">
                  <c:v>0</c:v>
                </c:pt>
                <c:pt idx="103">
                  <c:v>9.19</c:v>
                </c:pt>
                <c:pt idx="104">
                  <c:v>0</c:v>
                </c:pt>
                <c:pt idx="105">
                  <c:v>0</c:v>
                </c:pt>
                <c:pt idx="106">
                  <c:v>0</c:v>
                </c:pt>
                <c:pt idx="107">
                  <c:v>0</c:v>
                </c:pt>
                <c:pt idx="108">
                  <c:v>0</c:v>
                </c:pt>
                <c:pt idx="109">
                  <c:v>20.41</c:v>
                </c:pt>
                <c:pt idx="110">
                  <c:v>0</c:v>
                </c:pt>
                <c:pt idx="111">
                  <c:v>0</c:v>
                </c:pt>
                <c:pt idx="112">
                  <c:v>22.59</c:v>
                </c:pt>
                <c:pt idx="113">
                  <c:v>0</c:v>
                </c:pt>
                <c:pt idx="114">
                  <c:v>5.88</c:v>
                </c:pt>
                <c:pt idx="115">
                  <c:v>0</c:v>
                </c:pt>
                <c:pt idx="116">
                  <c:v>0</c:v>
                </c:pt>
                <c:pt idx="117">
                  <c:v>1.39</c:v>
                </c:pt>
                <c:pt idx="118">
                  <c:v>0</c:v>
                </c:pt>
                <c:pt idx="119">
                  <c:v>18.73</c:v>
                </c:pt>
                <c:pt idx="120">
                  <c:v>0</c:v>
                </c:pt>
                <c:pt idx="121">
                  <c:v>0</c:v>
                </c:pt>
                <c:pt idx="122">
                  <c:v>0</c:v>
                </c:pt>
                <c:pt idx="123">
                  <c:v>2.57</c:v>
                </c:pt>
                <c:pt idx="124">
                  <c:v>2.65</c:v>
                </c:pt>
                <c:pt idx="125">
                  <c:v>0</c:v>
                </c:pt>
                <c:pt idx="126">
                  <c:v>15.2</c:v>
                </c:pt>
              </c:numCache>
            </c:numRef>
          </c:yVal>
          <c:smooth val="0"/>
          <c:extLst>
            <c:ext xmlns:c16="http://schemas.microsoft.com/office/drawing/2014/chart" uri="{C3380CC4-5D6E-409C-BE32-E72D297353CC}">
              <c16:uniqueId val="{00000000-D12D-45D5-9418-FCED0D541D45}"/>
            </c:ext>
          </c:extLst>
        </c:ser>
        <c:ser>
          <c:idx val="1"/>
          <c:order val="1"/>
          <c:tx>
            <c:v>TOTAL SPEND</c:v>
          </c:tx>
          <c:spPr>
            <a:ln w="25400">
              <a:noFill/>
            </a:ln>
            <a:effectLst/>
          </c:spPr>
          <c:marker>
            <c:symbol val="circle"/>
            <c:size val="4"/>
            <c:spPr>
              <a:solidFill>
                <a:schemeClr val="accent2"/>
              </a:solidFill>
              <a:ln w="9525" cap="flat" cmpd="sng" algn="ctr">
                <a:solidFill>
                  <a:schemeClr val="accent2"/>
                </a:solidFill>
                <a:round/>
              </a:ln>
              <a:effectLst/>
            </c:spPr>
          </c:marker>
          <c:xVal>
            <c:strRef>
              <c:f>Food.mwx!$L$1:$L$128</c:f>
              <c:strCache>
                <c:ptCount val="128"/>
                <c:pt idx="0">
                  <c:v>TotSpend</c:v>
                </c:pt>
                <c:pt idx="1">
                  <c:v>57.30</c:v>
                </c:pt>
                <c:pt idx="2">
                  <c:v>32.62</c:v>
                </c:pt>
                <c:pt idx="3">
                  <c:v>56.79</c:v>
                </c:pt>
                <c:pt idx="4">
                  <c:v>53.54</c:v>
                </c:pt>
                <c:pt idx="5">
                  <c:v>45.72</c:v>
                </c:pt>
                <c:pt idx="6">
                  <c:v>76.66</c:v>
                </c:pt>
                <c:pt idx="7">
                  <c:v>58.12</c:v>
                </c:pt>
                <c:pt idx="8">
                  <c:v>60.17</c:v>
                </c:pt>
                <c:pt idx="9">
                  <c:v>61.20</c:v>
                </c:pt>
                <c:pt idx="10">
                  <c:v>24.14</c:v>
                </c:pt>
                <c:pt idx="11">
                  <c:v>68.67</c:v>
                </c:pt>
                <c:pt idx="12">
                  <c:v>49.20</c:v>
                </c:pt>
                <c:pt idx="13">
                  <c:v>37.17</c:v>
                </c:pt>
                <c:pt idx="14">
                  <c:v>38.76</c:v>
                </c:pt>
                <c:pt idx="15">
                  <c:v>58.28</c:v>
                </c:pt>
                <c:pt idx="16">
                  <c:v>44.61</c:v>
                </c:pt>
                <c:pt idx="17">
                  <c:v>20.41</c:v>
                </c:pt>
                <c:pt idx="18">
                  <c:v>38.07</c:v>
                </c:pt>
                <c:pt idx="19">
                  <c:v>25.96</c:v>
                </c:pt>
                <c:pt idx="20">
                  <c:v>76.03</c:v>
                </c:pt>
                <c:pt idx="21">
                  <c:v>37.23</c:v>
                </c:pt>
                <c:pt idx="22">
                  <c:v>52.33</c:v>
                </c:pt>
                <c:pt idx="23">
                  <c:v>43.57</c:v>
                </c:pt>
                <c:pt idx="24">
                  <c:v>64.92</c:v>
                </c:pt>
                <c:pt idx="25">
                  <c:v>54.57</c:v>
                </c:pt>
                <c:pt idx="26">
                  <c:v>80.11</c:v>
                </c:pt>
                <c:pt idx="27">
                  <c:v>26.11</c:v>
                </c:pt>
                <c:pt idx="28">
                  <c:v>52.20</c:v>
                </c:pt>
                <c:pt idx="29">
                  <c:v>62.89</c:v>
                </c:pt>
                <c:pt idx="30">
                  <c:v>41.29</c:v>
                </c:pt>
                <c:pt idx="31">
                  <c:v>41.00</c:v>
                </c:pt>
                <c:pt idx="32">
                  <c:v>31.63</c:v>
                </c:pt>
                <c:pt idx="33">
                  <c:v>34.79</c:v>
                </c:pt>
                <c:pt idx="34">
                  <c:v>60.52</c:v>
                </c:pt>
                <c:pt idx="35">
                  <c:v>66.31</c:v>
                </c:pt>
                <c:pt idx="36">
                  <c:v>43.34</c:v>
                </c:pt>
                <c:pt idx="37">
                  <c:v>56.40</c:v>
                </c:pt>
                <c:pt idx="38">
                  <c:v>58.34</c:v>
                </c:pt>
                <c:pt idx="39">
                  <c:v>57.52</c:v>
                </c:pt>
                <c:pt idx="40">
                  <c:v>46.30</c:v>
                </c:pt>
                <c:pt idx="41">
                  <c:v>44.47</c:v>
                </c:pt>
                <c:pt idx="42">
                  <c:v>44.87</c:v>
                </c:pt>
                <c:pt idx="43">
                  <c:v>53.88</c:v>
                </c:pt>
                <c:pt idx="44">
                  <c:v>56.90</c:v>
                </c:pt>
                <c:pt idx="45">
                  <c:v>69.04</c:v>
                </c:pt>
                <c:pt idx="46">
                  <c:v>55.43</c:v>
                </c:pt>
                <c:pt idx="47">
                  <c:v>40.92</c:v>
                </c:pt>
                <c:pt idx="48">
                  <c:v>49.16</c:v>
                </c:pt>
                <c:pt idx="49">
                  <c:v>75.41</c:v>
                </c:pt>
                <c:pt idx="50">
                  <c:v>53.95</c:v>
                </c:pt>
                <c:pt idx="51">
                  <c:v>47.09</c:v>
                </c:pt>
                <c:pt idx="52">
                  <c:v>61.48</c:v>
                </c:pt>
                <c:pt idx="53">
                  <c:v>73.78</c:v>
                </c:pt>
                <c:pt idx="54">
                  <c:v>45.93</c:v>
                </c:pt>
                <c:pt idx="55">
                  <c:v>60.69</c:v>
                </c:pt>
                <c:pt idx="56">
                  <c:v>60.86</c:v>
                </c:pt>
                <c:pt idx="57">
                  <c:v>7.04</c:v>
                </c:pt>
                <c:pt idx="58">
                  <c:v>45.71</c:v>
                </c:pt>
                <c:pt idx="59">
                  <c:v>73.08</c:v>
                </c:pt>
                <c:pt idx="60">
                  <c:v>77.76</c:v>
                </c:pt>
                <c:pt idx="61">
                  <c:v>46.01</c:v>
                </c:pt>
                <c:pt idx="62">
                  <c:v>48.78</c:v>
                </c:pt>
                <c:pt idx="63">
                  <c:v>42.49</c:v>
                </c:pt>
                <c:pt idx="64">
                  <c:v>42.20</c:v>
                </c:pt>
                <c:pt idx="65">
                  <c:v>41.74</c:v>
                </c:pt>
                <c:pt idx="66">
                  <c:v>41.43</c:v>
                </c:pt>
                <c:pt idx="67">
                  <c:v>71.53</c:v>
                </c:pt>
                <c:pt idx="68">
                  <c:v>18.12</c:v>
                </c:pt>
                <c:pt idx="69">
                  <c:v>68.30</c:v>
                </c:pt>
                <c:pt idx="70">
                  <c:v>54.53</c:v>
                </c:pt>
                <c:pt idx="71">
                  <c:v>67.63</c:v>
                </c:pt>
                <c:pt idx="72">
                  <c:v>47.77</c:v>
                </c:pt>
                <c:pt idx="73">
                  <c:v>53.25</c:v>
                </c:pt>
                <c:pt idx="74">
                  <c:v>63.91</c:v>
                </c:pt>
                <c:pt idx="75">
                  <c:v>45.24</c:v>
                </c:pt>
                <c:pt idx="76">
                  <c:v>30.27</c:v>
                </c:pt>
                <c:pt idx="77">
                  <c:v>56.98</c:v>
                </c:pt>
                <c:pt idx="78">
                  <c:v>53.33</c:v>
                </c:pt>
                <c:pt idx="79">
                  <c:v>38.54</c:v>
                </c:pt>
                <c:pt idx="80">
                  <c:v>69.97</c:v>
                </c:pt>
                <c:pt idx="81">
                  <c:v>43.67</c:v>
                </c:pt>
                <c:pt idx="82">
                  <c:v>33.85</c:v>
                </c:pt>
                <c:pt idx="83">
                  <c:v>81.97</c:v>
                </c:pt>
                <c:pt idx="84">
                  <c:v>59.18</c:v>
                </c:pt>
                <c:pt idx="85">
                  <c:v>52.93</c:v>
                </c:pt>
                <c:pt idx="86">
                  <c:v>47.56</c:v>
                </c:pt>
                <c:pt idx="87">
                  <c:v>47.89</c:v>
                </c:pt>
                <c:pt idx="88">
                  <c:v>56.36</c:v>
                </c:pt>
                <c:pt idx="89">
                  <c:v>23.81</c:v>
                </c:pt>
                <c:pt idx="90">
                  <c:v>48.80</c:v>
                </c:pt>
                <c:pt idx="91">
                  <c:v>44.60</c:v>
                </c:pt>
                <c:pt idx="92">
                  <c:v>42.89</c:v>
                </c:pt>
                <c:pt idx="93">
                  <c:v>51.54</c:v>
                </c:pt>
                <c:pt idx="94">
                  <c:v>60.81</c:v>
                </c:pt>
                <c:pt idx="95">
                  <c:v>31.22</c:v>
                </c:pt>
                <c:pt idx="96">
                  <c:v>28.22</c:v>
                </c:pt>
                <c:pt idx="97">
                  <c:v>50.06</c:v>
                </c:pt>
                <c:pt idx="98">
                  <c:v>54.43</c:v>
                </c:pt>
                <c:pt idx="99">
                  <c:v>63.38</c:v>
                </c:pt>
                <c:pt idx="100">
                  <c:v>36.43</c:v>
                </c:pt>
                <c:pt idx="101">
                  <c:v>62.71</c:v>
                </c:pt>
                <c:pt idx="102">
                  <c:v>60.34</c:v>
                </c:pt>
                <c:pt idx="103">
                  <c:v>39.19</c:v>
                </c:pt>
                <c:pt idx="104">
                  <c:v>43.89</c:v>
                </c:pt>
                <c:pt idx="105">
                  <c:v>50.52</c:v>
                </c:pt>
                <c:pt idx="106">
                  <c:v>59.72</c:v>
                </c:pt>
                <c:pt idx="107">
                  <c:v>38.01</c:v>
                </c:pt>
                <c:pt idx="108">
                  <c:v>58.70</c:v>
                </c:pt>
                <c:pt idx="109">
                  <c:v>49.28</c:v>
                </c:pt>
                <c:pt idx="110">
                  <c:v>58.93</c:v>
                </c:pt>
                <c:pt idx="111">
                  <c:v>33.20</c:v>
                </c:pt>
                <c:pt idx="112">
                  <c:v>26.43</c:v>
                </c:pt>
                <c:pt idx="113">
                  <c:v>73.13</c:v>
                </c:pt>
                <c:pt idx="114">
                  <c:v>25.41</c:v>
                </c:pt>
                <c:pt idx="115">
                  <c:v>35.72</c:v>
                </c:pt>
                <c:pt idx="116">
                  <c:v>22.26</c:v>
                </c:pt>
                <c:pt idx="117">
                  <c:v>40.55</c:v>
                </c:pt>
                <c:pt idx="118">
                  <c:v>50.84</c:v>
                </c:pt>
                <c:pt idx="119">
                  <c:v>76.24</c:v>
                </c:pt>
                <c:pt idx="120">
                  <c:v>50.45</c:v>
                </c:pt>
                <c:pt idx="121">
                  <c:v>34.19</c:v>
                </c:pt>
                <c:pt idx="122">
                  <c:v>57.86</c:v>
                </c:pt>
                <c:pt idx="123">
                  <c:v>55.42</c:v>
                </c:pt>
                <c:pt idx="124">
                  <c:v>19.06</c:v>
                </c:pt>
                <c:pt idx="125">
                  <c:v>32.12</c:v>
                </c:pt>
                <c:pt idx="126">
                  <c:v>41.17</c:v>
                </c:pt>
                <c:pt idx="127">
                  <c:v>60.61</c:v>
                </c:pt>
              </c:strCache>
            </c:strRef>
          </c:xVal>
          <c:yVal>
            <c:numLit>
              <c:formatCode>General</c:formatCode>
              <c:ptCount val="1"/>
              <c:pt idx="0">
                <c:v>1</c:v>
              </c:pt>
            </c:numLit>
          </c:yVal>
          <c:smooth val="0"/>
          <c:extLst>
            <c:ext xmlns:c16="http://schemas.microsoft.com/office/drawing/2014/chart" uri="{C3380CC4-5D6E-409C-BE32-E72D297353CC}">
              <c16:uniqueId val="{00000001-D12D-45D5-9418-FCED0D541D45}"/>
            </c:ext>
          </c:extLst>
        </c:ser>
        <c:dLbls>
          <c:showLegendKey val="0"/>
          <c:showVal val="0"/>
          <c:showCatName val="0"/>
          <c:showSerName val="0"/>
          <c:showPercent val="0"/>
          <c:showBubbleSize val="0"/>
        </c:dLbls>
        <c:axId val="275714376"/>
        <c:axId val="275720648"/>
      </c:scatterChart>
      <c:valAx>
        <c:axId val="275714376"/>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ORGANIC SPEND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NG"/>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NG"/>
          </a:p>
        </c:txPr>
        <c:crossAx val="275720648"/>
        <c:crosses val="autoZero"/>
        <c:crossBetween val="midCat"/>
      </c:valAx>
      <c:valAx>
        <c:axId val="27572064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TOTAL SPEND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NG"/>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NG"/>
          </a:p>
        </c:txPr>
        <c:crossAx val="275714376"/>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0236F-1942-410F-B6B3-A1801F5C579C}"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29A2B-34DB-4914-88A5-D11AC6862590}" type="slidenum">
              <a:rPr lang="en-US" smtClean="0"/>
              <a:t>‹#›</a:t>
            </a:fld>
            <a:endParaRPr lang="en-US"/>
          </a:p>
        </p:txBody>
      </p:sp>
    </p:spTree>
    <p:extLst>
      <p:ext uri="{BB962C8B-B14F-4D97-AF65-F5344CB8AC3E}">
        <p14:creationId xmlns:p14="http://schemas.microsoft.com/office/powerpoint/2010/main" val="158277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529A2B-34DB-4914-88A5-D11AC6862590}" type="slidenum">
              <a:rPr lang="en-US" smtClean="0"/>
              <a:t>12</a:t>
            </a:fld>
            <a:endParaRPr lang="en-US"/>
          </a:p>
        </p:txBody>
      </p:sp>
    </p:spTree>
    <p:extLst>
      <p:ext uri="{BB962C8B-B14F-4D97-AF65-F5344CB8AC3E}">
        <p14:creationId xmlns:p14="http://schemas.microsoft.com/office/powerpoint/2010/main" val="161478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C94825B-78CD-4E03-8C16-8BDB2BEA50A3}" type="datetime1">
              <a:rPr lang="en-US" smtClean="0"/>
              <a:t>12/10/2023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0EA3E-4EFF-419D-AF7B-1A6F401D5F57}" type="datetime1">
              <a:rPr lang="en-US" smtClean="0"/>
              <a:t>12/10/2023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4B3B5F-E891-4366-946D-FB8AF8F32365}" type="datetime1">
              <a:rPr lang="en-US" smtClean="0"/>
              <a:t>12/10/2023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A44E84-E996-45DB-91C2-9360DE1FA16B}" type="datetime1">
              <a:rPr lang="en-US" smtClean="0"/>
              <a:t>12/10/2023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A37F8-6D82-43D3-BB1C-EEDA3C154722}" type="datetime1">
              <a:rPr lang="en-US" smtClean="0"/>
              <a:t>12/10/2023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F744C5-C356-413D-B058-3E35D210DFB9}" type="datetime1">
              <a:rPr lang="en-US" smtClean="0"/>
              <a:t>12/10/2023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B71DF7-B94F-45A8-893E-ACEFAB25F7B5}" type="datetime1">
              <a:rPr lang="en-US" smtClean="0"/>
              <a:t>12/10/2023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1313EE-A9D2-4C4F-B666-25CFF6FFF0C1}" type="datetime1">
              <a:rPr lang="en-US" smtClean="0"/>
              <a:t>12/10/2023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89CE0C6-B110-4C92-906F-44C8C0E3427D}" type="datetime1">
              <a:rPr lang="en-US" smtClean="0"/>
              <a:t>12/10/2023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0" name="Group 6"/>
          <p:cNvGrpSpPr/>
          <p:nvPr/>
        </p:nvGrpSpPr>
        <p:grpSpPr>
          <a:xfrm>
            <a:off x="0" y="0"/>
            <a:ext cx="12192000" cy="6858000"/>
            <a:chOff x="0" y="0"/>
            <a:chExt cx="12192000" cy="6858000"/>
          </a:xfrm>
        </p:grpSpPr>
        <p:sp>
          <p:nvSpPr>
            <p:cNvPr id="1048623"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2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25"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1048626"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27"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C94825B-78CD-4E03-8C16-8BDB2BEA50A3}" type="datetime1">
              <a:rPr lang="en-US" smtClean="0">
                <a:solidFill>
                  <a:prstClr val="white">
                    <a:alpha val="60000"/>
                  </a:prstClr>
                </a:solidFill>
              </a:rPr>
              <a:pPr/>
              <a:t>12/10/2023</a:t>
            </a:fld>
            <a:endParaRPr lang="en-US" dirty="0">
              <a:solidFill>
                <a:prstClr val="white">
                  <a:alpha val="60000"/>
                </a:prstClr>
              </a:solidFill>
            </a:endParaRPr>
          </a:p>
        </p:txBody>
      </p:sp>
      <p:sp>
        <p:nvSpPr>
          <p:cNvPr id="1048628"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solidFill>
                  <a:prstClr val="white">
                    <a:alpha val="60000"/>
                  </a:prstClr>
                </a:solidFill>
              </a:rPr>
              <a:t>
              </a:t>
            </a:r>
          </a:p>
        </p:txBody>
      </p:sp>
      <p:sp>
        <p:nvSpPr>
          <p:cNvPr id="1048629"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30"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25137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endParaRPr lang="en-US" dirty="0"/>
          </a:p>
        </p:txBody>
      </p:sp>
      <p:sp>
        <p:nvSpPr>
          <p:cNvPr id="104861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4" name="Date Placeholder 3"/>
          <p:cNvSpPr>
            <a:spLocks noGrp="1"/>
          </p:cNvSpPr>
          <p:nvPr>
            <p:ph type="dt" sz="half" idx="10"/>
          </p:nvPr>
        </p:nvSpPr>
        <p:spPr/>
        <p:txBody>
          <a:bodyPr/>
          <a:lstStyle/>
          <a:p>
            <a:fld id="{00E33BF5-6215-4CDE-AAB1-FEF8D0863936}" type="datetime1">
              <a:rPr lang="en-US" smtClean="0">
                <a:solidFill>
                  <a:srgbClr val="B31166"/>
                </a:solidFill>
              </a:rPr>
              <a:pPr/>
              <a:t>12/10/2023</a:t>
            </a:fld>
            <a:endParaRPr lang="en-US" dirty="0">
              <a:solidFill>
                <a:srgbClr val="B31166"/>
              </a:solidFill>
            </a:endParaRPr>
          </a:p>
        </p:txBody>
      </p:sp>
      <p:sp>
        <p:nvSpPr>
          <p:cNvPr id="1048615" name="Footer Placeholder 4"/>
          <p:cNvSpPr>
            <a:spLocks noGrp="1"/>
          </p:cNvSpPr>
          <p:nvPr>
            <p:ph type="ftr" sz="quarter" idx="11"/>
          </p:nvPr>
        </p:nvSpPr>
        <p:spPr/>
        <p:txBody>
          <a:bodyPr/>
          <a:lstStyle/>
          <a:p>
            <a:r>
              <a:rPr lang="en-US" dirty="0">
                <a:solidFill>
                  <a:srgbClr val="B31166"/>
                </a:solidFill>
              </a:rPr>
              <a:t>
              </a:t>
            </a:r>
          </a:p>
        </p:txBody>
      </p:sp>
      <p:sp>
        <p:nvSpPr>
          <p:cNvPr id="104861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2609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33BF5-6215-4CDE-AAB1-FEF8D0863936}" type="datetime1">
              <a:rPr lang="en-US" smtClean="0"/>
              <a:t>12/10/2023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7" name="Group 7"/>
          <p:cNvGrpSpPr/>
          <p:nvPr/>
        </p:nvGrpSpPr>
        <p:grpSpPr>
          <a:xfrm>
            <a:off x="0" y="0"/>
            <a:ext cx="12192000" cy="6858000"/>
            <a:chOff x="0" y="0"/>
            <a:chExt cx="12192000" cy="6858000"/>
          </a:xfrm>
        </p:grpSpPr>
        <p:sp>
          <p:nvSpPr>
            <p:cNvPr id="1048752"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3"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4"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5"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6"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7"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8"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59"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60"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104876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4" name="Date Placeholder 3"/>
          <p:cNvSpPr>
            <a:spLocks noGrp="1"/>
          </p:cNvSpPr>
          <p:nvPr>
            <p:ph type="dt" sz="half" idx="10"/>
          </p:nvPr>
        </p:nvSpPr>
        <p:spPr/>
        <p:txBody>
          <a:bodyPr/>
          <a:lstStyle/>
          <a:p>
            <a:fld id="{D2E41D1B-9493-4C11-A153-05BC1EB95ED3}" type="datetime1">
              <a:rPr lang="en-US" smtClean="0">
                <a:solidFill>
                  <a:srgbClr val="B31166"/>
                </a:solidFill>
              </a:rPr>
              <a:pPr/>
              <a:t>12/10/2023</a:t>
            </a:fld>
            <a:endParaRPr lang="en-US" dirty="0">
              <a:solidFill>
                <a:srgbClr val="B31166"/>
              </a:solidFill>
            </a:endParaRPr>
          </a:p>
        </p:txBody>
      </p:sp>
      <p:sp>
        <p:nvSpPr>
          <p:cNvPr id="1048765" name="Footer Placeholder 4"/>
          <p:cNvSpPr>
            <a:spLocks noGrp="1"/>
          </p:cNvSpPr>
          <p:nvPr>
            <p:ph type="ftr" sz="quarter" idx="11"/>
          </p:nvPr>
        </p:nvSpPr>
        <p:spPr/>
        <p:txBody>
          <a:bodyPr/>
          <a:lstStyle/>
          <a:p>
            <a:r>
              <a:rPr lang="en-US" dirty="0">
                <a:solidFill>
                  <a:srgbClr val="B31166"/>
                </a:solidFill>
              </a:rPr>
              <a:t>
              </a:t>
            </a:r>
          </a:p>
        </p:txBody>
      </p:sp>
      <p:sp>
        <p:nvSpPr>
          <p:cNvPr id="104876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67"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76520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t>Click to edit Master title style</a:t>
            </a:r>
            <a:endParaRPr lang="en-US" dirty="0"/>
          </a:p>
        </p:txBody>
      </p:sp>
      <p:sp>
        <p:nvSpPr>
          <p:cNvPr id="1048592"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3"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4"/>
          <p:cNvSpPr>
            <a:spLocks noGrp="1"/>
          </p:cNvSpPr>
          <p:nvPr>
            <p:ph type="dt" sz="half" idx="10"/>
          </p:nvPr>
        </p:nvSpPr>
        <p:spPr/>
        <p:txBody>
          <a:bodyPr/>
          <a:lstStyle/>
          <a:p>
            <a:fld id="{C51B8F63-25A2-489D-8B73-8BC6E237369E}" type="datetime1">
              <a:rPr lang="en-US" smtClean="0">
                <a:solidFill>
                  <a:srgbClr val="B31166"/>
                </a:solidFill>
              </a:rPr>
              <a:pPr/>
              <a:t>12/10/2023</a:t>
            </a:fld>
            <a:endParaRPr lang="en-US" dirty="0">
              <a:solidFill>
                <a:srgbClr val="B31166"/>
              </a:solidFill>
            </a:endParaRPr>
          </a:p>
        </p:txBody>
      </p:sp>
      <p:sp>
        <p:nvSpPr>
          <p:cNvPr id="1048595" name="Footer Placeholder 5"/>
          <p:cNvSpPr>
            <a:spLocks noGrp="1"/>
          </p:cNvSpPr>
          <p:nvPr>
            <p:ph type="ftr" sz="quarter" idx="11"/>
          </p:nvPr>
        </p:nvSpPr>
        <p:spPr/>
        <p:txBody>
          <a:bodyPr/>
          <a:lstStyle/>
          <a:p>
            <a:r>
              <a:rPr lang="en-US" dirty="0">
                <a:solidFill>
                  <a:srgbClr val="B31166"/>
                </a:solidFill>
              </a:rPr>
              <a:t>
              </a:t>
            </a:r>
          </a:p>
        </p:txBody>
      </p:sp>
      <p:sp>
        <p:nvSpPr>
          <p:cNvPr id="1048596"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3203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8" name="Title 1"/>
          <p:cNvSpPr>
            <a:spLocks noGrp="1"/>
          </p:cNvSpPr>
          <p:nvPr>
            <p:ph type="title"/>
          </p:nvPr>
        </p:nvSpPr>
        <p:spPr/>
        <p:txBody>
          <a:bodyPr/>
          <a:lstStyle/>
          <a:p>
            <a:r>
              <a:rPr lang="en-US"/>
              <a:t>Click to edit Master title style</a:t>
            </a:r>
            <a:endParaRPr lang="en-US" dirty="0"/>
          </a:p>
        </p:txBody>
      </p:sp>
      <p:sp>
        <p:nvSpPr>
          <p:cNvPr id="1048769"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0"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1"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2"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3" name="Date Placeholder 6"/>
          <p:cNvSpPr>
            <a:spLocks noGrp="1"/>
          </p:cNvSpPr>
          <p:nvPr>
            <p:ph type="dt" sz="half" idx="10"/>
          </p:nvPr>
        </p:nvSpPr>
        <p:spPr/>
        <p:txBody>
          <a:bodyPr/>
          <a:lstStyle/>
          <a:p>
            <a:fld id="{0579C506-0071-40B1-8F35-A10CD7D37DE6}" type="datetime1">
              <a:rPr lang="en-US" smtClean="0">
                <a:solidFill>
                  <a:srgbClr val="B31166"/>
                </a:solidFill>
              </a:rPr>
              <a:pPr/>
              <a:t>12/10/2023</a:t>
            </a:fld>
            <a:endParaRPr lang="en-US" dirty="0">
              <a:solidFill>
                <a:srgbClr val="B31166"/>
              </a:solidFill>
            </a:endParaRPr>
          </a:p>
        </p:txBody>
      </p:sp>
      <p:sp>
        <p:nvSpPr>
          <p:cNvPr id="1048774" name="Footer Placeholder 7"/>
          <p:cNvSpPr>
            <a:spLocks noGrp="1"/>
          </p:cNvSpPr>
          <p:nvPr>
            <p:ph type="ftr" sz="quarter" idx="11"/>
          </p:nvPr>
        </p:nvSpPr>
        <p:spPr/>
        <p:txBody>
          <a:bodyPr/>
          <a:lstStyle/>
          <a:p>
            <a:r>
              <a:rPr lang="en-US" dirty="0">
                <a:solidFill>
                  <a:srgbClr val="B31166"/>
                </a:solidFill>
              </a:rPr>
              <a:t>
              </a:t>
            </a:r>
          </a:p>
        </p:txBody>
      </p:sp>
      <p:sp>
        <p:nvSpPr>
          <p:cNvPr id="1048775"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51532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3" name="Title 1"/>
          <p:cNvSpPr>
            <a:spLocks noGrp="1"/>
          </p:cNvSpPr>
          <p:nvPr>
            <p:ph type="title"/>
          </p:nvPr>
        </p:nvSpPr>
        <p:spPr>
          <a:xfrm>
            <a:off x="1154954" y="973668"/>
            <a:ext cx="8761413" cy="706964"/>
          </a:xfrm>
        </p:spPr>
        <p:txBody>
          <a:bodyPr/>
          <a:lstStyle/>
          <a:p>
            <a:r>
              <a:rPr lang="en-US"/>
              <a:t>Click to edit Master title style</a:t>
            </a:r>
            <a:endParaRPr lang="en-US" dirty="0"/>
          </a:p>
        </p:txBody>
      </p:sp>
      <p:sp>
        <p:nvSpPr>
          <p:cNvPr id="1048704" name="Date Placeholder 2"/>
          <p:cNvSpPr>
            <a:spLocks noGrp="1"/>
          </p:cNvSpPr>
          <p:nvPr>
            <p:ph type="dt" sz="half" idx="10"/>
          </p:nvPr>
        </p:nvSpPr>
        <p:spPr/>
        <p:txBody>
          <a:bodyPr/>
          <a:lstStyle/>
          <a:p>
            <a:fld id="{DCA2E1FA-D953-4324-BA34-DBE2C30F6997}" type="datetime1">
              <a:rPr lang="en-US" smtClean="0">
                <a:solidFill>
                  <a:srgbClr val="B31166"/>
                </a:solidFill>
              </a:rPr>
              <a:pPr/>
              <a:t>12/10/2023</a:t>
            </a:fld>
            <a:endParaRPr lang="en-US" dirty="0">
              <a:solidFill>
                <a:srgbClr val="B31166"/>
              </a:solidFill>
            </a:endParaRPr>
          </a:p>
        </p:txBody>
      </p:sp>
      <p:sp>
        <p:nvSpPr>
          <p:cNvPr id="1048705" name="Footer Placeholder 3"/>
          <p:cNvSpPr>
            <a:spLocks noGrp="1"/>
          </p:cNvSpPr>
          <p:nvPr>
            <p:ph type="ftr" sz="quarter" idx="11"/>
          </p:nvPr>
        </p:nvSpPr>
        <p:spPr/>
        <p:txBody>
          <a:bodyPr/>
          <a:lstStyle/>
          <a:p>
            <a:r>
              <a:rPr lang="en-US" dirty="0">
                <a:solidFill>
                  <a:srgbClr val="B31166"/>
                </a:solidFill>
              </a:rPr>
              <a:t>
              </a:t>
            </a:r>
          </a:p>
        </p:txBody>
      </p:sp>
      <p:sp>
        <p:nvSpPr>
          <p:cNvPr id="1048706" name="Slide Number Placeholder 4"/>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2866280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76" name="Date Placeholder 1"/>
          <p:cNvSpPr>
            <a:spLocks noGrp="1"/>
          </p:cNvSpPr>
          <p:nvPr>
            <p:ph type="dt" sz="half" idx="10"/>
          </p:nvPr>
        </p:nvSpPr>
        <p:spPr/>
        <p:txBody>
          <a:bodyPr/>
          <a:lstStyle/>
          <a:p>
            <a:fld id="{1AD265D4-031E-4BF9-85D5-F403C593DF4E}" type="datetime1">
              <a:rPr lang="en-US" smtClean="0">
                <a:solidFill>
                  <a:srgbClr val="B31166"/>
                </a:solidFill>
              </a:rPr>
              <a:pPr/>
              <a:t>12/10/2023</a:t>
            </a:fld>
            <a:endParaRPr lang="en-US" dirty="0">
              <a:solidFill>
                <a:srgbClr val="B31166"/>
              </a:solidFill>
            </a:endParaRPr>
          </a:p>
        </p:txBody>
      </p:sp>
      <p:sp>
        <p:nvSpPr>
          <p:cNvPr id="1048777" name="Footer Placeholder 2"/>
          <p:cNvSpPr>
            <a:spLocks noGrp="1"/>
          </p:cNvSpPr>
          <p:nvPr>
            <p:ph type="ftr" sz="quarter" idx="11"/>
          </p:nvPr>
        </p:nvSpPr>
        <p:spPr/>
        <p:txBody>
          <a:bodyPr/>
          <a:lstStyle/>
          <a:p>
            <a:r>
              <a:rPr lang="en-US" dirty="0">
                <a:solidFill>
                  <a:srgbClr val="B31166"/>
                </a:solidFill>
              </a:rPr>
              <a:t>
              </a:t>
            </a:r>
          </a:p>
        </p:txBody>
      </p:sp>
      <p:sp>
        <p:nvSpPr>
          <p:cNvPr id="1048778"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9" name="Slide Number Placeholder 3"/>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33922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7" name="Group 8"/>
          <p:cNvGrpSpPr/>
          <p:nvPr/>
        </p:nvGrpSpPr>
        <p:grpSpPr>
          <a:xfrm>
            <a:off x="0" y="0"/>
            <a:ext cx="12192000" cy="6858000"/>
            <a:chOff x="0" y="0"/>
            <a:chExt cx="12192000" cy="6858000"/>
          </a:xfrm>
        </p:grpSpPr>
        <p:sp>
          <p:nvSpPr>
            <p:cNvPr id="1048830"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31"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32" name="Oval 18"/>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33" name="Oval 19"/>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34" name="Oval 20"/>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35" name="Oval 21"/>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36"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837"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38"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3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40"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1048841"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42"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43" name="Date Placeholder 4"/>
          <p:cNvSpPr>
            <a:spLocks noGrp="1"/>
          </p:cNvSpPr>
          <p:nvPr>
            <p:ph type="dt" sz="half" idx="10"/>
          </p:nvPr>
        </p:nvSpPr>
        <p:spPr/>
        <p:txBody>
          <a:bodyPr/>
          <a:lstStyle/>
          <a:p>
            <a:fld id="{D193473B-6E45-471A-9D5B-A624B6B16F42}" type="datetime1">
              <a:rPr lang="en-US" smtClean="0">
                <a:solidFill>
                  <a:srgbClr val="B31166"/>
                </a:solidFill>
              </a:rPr>
              <a:pPr/>
              <a:t>12/10/2023</a:t>
            </a:fld>
            <a:endParaRPr lang="en-US" dirty="0">
              <a:solidFill>
                <a:srgbClr val="B31166"/>
              </a:solidFill>
            </a:endParaRPr>
          </a:p>
        </p:txBody>
      </p:sp>
      <p:sp>
        <p:nvSpPr>
          <p:cNvPr id="1048844" name="Footer Placeholder 5"/>
          <p:cNvSpPr>
            <a:spLocks noGrp="1"/>
          </p:cNvSpPr>
          <p:nvPr>
            <p:ph type="ftr" sz="quarter" idx="11"/>
          </p:nvPr>
        </p:nvSpPr>
        <p:spPr/>
        <p:txBody>
          <a:bodyPr/>
          <a:lstStyle/>
          <a:p>
            <a:r>
              <a:rPr lang="en-US" dirty="0">
                <a:solidFill>
                  <a:srgbClr val="B31166"/>
                </a:solidFill>
              </a:rPr>
              <a:t>
              </a:t>
            </a:r>
          </a:p>
        </p:txBody>
      </p:sp>
      <p:sp>
        <p:nvSpPr>
          <p:cNvPr id="1048845"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46"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2007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74" name="Group 8"/>
          <p:cNvGrpSpPr/>
          <p:nvPr/>
        </p:nvGrpSpPr>
        <p:grpSpPr>
          <a:xfrm>
            <a:off x="0" y="0"/>
            <a:ext cx="12192000" cy="6858000"/>
            <a:chOff x="0" y="0"/>
            <a:chExt cx="12192000" cy="6858000"/>
          </a:xfrm>
        </p:grpSpPr>
        <p:sp>
          <p:nvSpPr>
            <p:cNvPr id="1048722"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3"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4"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5"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6"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29"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0"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104873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104873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5" name="Date Placeholder 4"/>
          <p:cNvSpPr>
            <a:spLocks noGrp="1"/>
          </p:cNvSpPr>
          <p:nvPr>
            <p:ph type="dt" sz="half" idx="10"/>
          </p:nvPr>
        </p:nvSpPr>
        <p:spPr/>
        <p:txBody>
          <a:bodyPr/>
          <a:lstStyle/>
          <a:p>
            <a:fld id="{B06DEB04-A0EA-4CE0-8CD8-7C12CB8E0455}" type="datetime1">
              <a:rPr lang="en-US" smtClean="0">
                <a:solidFill>
                  <a:srgbClr val="B31166"/>
                </a:solidFill>
              </a:rPr>
              <a:pPr/>
              <a:t>12/10/2023</a:t>
            </a:fld>
            <a:endParaRPr lang="en-US" dirty="0">
              <a:solidFill>
                <a:srgbClr val="B31166"/>
              </a:solidFill>
            </a:endParaRPr>
          </a:p>
        </p:txBody>
      </p:sp>
      <p:sp>
        <p:nvSpPr>
          <p:cNvPr id="1048736" name="Footer Placeholder 5"/>
          <p:cNvSpPr>
            <a:spLocks noGrp="1"/>
          </p:cNvSpPr>
          <p:nvPr>
            <p:ph type="ftr" sz="quarter" idx="11"/>
          </p:nvPr>
        </p:nvSpPr>
        <p:spPr/>
        <p:txBody>
          <a:bodyPr/>
          <a:lstStyle/>
          <a:p>
            <a:r>
              <a:rPr lang="en-US" dirty="0">
                <a:solidFill>
                  <a:srgbClr val="B31166"/>
                </a:solidFill>
              </a:rPr>
              <a:t>
              </a:t>
            </a:r>
          </a:p>
        </p:txBody>
      </p:sp>
      <p:sp>
        <p:nvSpPr>
          <p:cNvPr id="1048737"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8"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44787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5" name="Group 8"/>
          <p:cNvGrpSpPr/>
          <p:nvPr/>
        </p:nvGrpSpPr>
        <p:grpSpPr>
          <a:xfrm>
            <a:off x="0" y="0"/>
            <a:ext cx="12192000" cy="6858000"/>
            <a:chOff x="0" y="0"/>
            <a:chExt cx="12192000" cy="6858000"/>
          </a:xfrm>
        </p:grpSpPr>
        <p:sp>
          <p:nvSpPr>
            <p:cNvPr id="1048814"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15"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6"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7"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8"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9"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20"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2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8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23"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1048824"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825"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26" name="Date Placeholder 4"/>
          <p:cNvSpPr>
            <a:spLocks noGrp="1"/>
          </p:cNvSpPr>
          <p:nvPr>
            <p:ph type="dt" sz="half" idx="10"/>
          </p:nvPr>
        </p:nvSpPr>
        <p:spPr/>
        <p:txBody>
          <a:bodyPr/>
          <a:lstStyle/>
          <a:p>
            <a:fld id="{FB20EA3E-4EFF-419D-AF7B-1A6F401D5F57}" type="datetime1">
              <a:rPr lang="en-US" smtClean="0">
                <a:solidFill>
                  <a:srgbClr val="B31166"/>
                </a:solidFill>
              </a:rPr>
              <a:pPr/>
              <a:t>12/10/2023</a:t>
            </a:fld>
            <a:endParaRPr lang="en-US" dirty="0">
              <a:solidFill>
                <a:srgbClr val="B31166"/>
              </a:solidFill>
            </a:endParaRPr>
          </a:p>
        </p:txBody>
      </p:sp>
      <p:sp>
        <p:nvSpPr>
          <p:cNvPr id="1048827" name="Footer Placeholder 5"/>
          <p:cNvSpPr>
            <a:spLocks noGrp="1"/>
          </p:cNvSpPr>
          <p:nvPr>
            <p:ph type="ftr" sz="quarter" idx="11"/>
          </p:nvPr>
        </p:nvSpPr>
        <p:spPr/>
        <p:txBody>
          <a:bodyPr/>
          <a:lstStyle/>
          <a:p>
            <a:r>
              <a:rPr lang="en-US" dirty="0">
                <a:solidFill>
                  <a:srgbClr val="B31166"/>
                </a:solidFill>
              </a:rPr>
              <a:t>
              </a:t>
            </a:r>
          </a:p>
        </p:txBody>
      </p:sp>
      <p:sp>
        <p:nvSpPr>
          <p:cNvPr id="1048828"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29"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22144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62" name="Group 6"/>
          <p:cNvGrpSpPr/>
          <p:nvPr/>
        </p:nvGrpSpPr>
        <p:grpSpPr>
          <a:xfrm>
            <a:off x="0" y="0"/>
            <a:ext cx="12192000" cy="6858000"/>
            <a:chOff x="0" y="0"/>
            <a:chExt cx="12192000" cy="6858000"/>
          </a:xfrm>
        </p:grpSpPr>
        <p:sp>
          <p:nvSpPr>
            <p:cNvPr id="1048658"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9" name="Oval 13"/>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0" name="Oval 14"/>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1" name="Oval 15"/>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2" name="Oval 17"/>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3" name="Oval 18"/>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4"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65"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6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67"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104866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9" name="Date Placeholder 3"/>
          <p:cNvSpPr>
            <a:spLocks noGrp="1"/>
          </p:cNvSpPr>
          <p:nvPr>
            <p:ph type="dt" sz="half" idx="10"/>
          </p:nvPr>
        </p:nvSpPr>
        <p:spPr/>
        <p:txBody>
          <a:bodyPr/>
          <a:lstStyle/>
          <a:p>
            <a:fld id="{504B3B5F-E891-4366-946D-FB8AF8F32365}" type="datetime1">
              <a:rPr lang="en-US" smtClean="0">
                <a:solidFill>
                  <a:srgbClr val="B31166"/>
                </a:solidFill>
              </a:rPr>
              <a:pPr/>
              <a:t>12/10/2023</a:t>
            </a:fld>
            <a:endParaRPr lang="en-US" dirty="0">
              <a:solidFill>
                <a:srgbClr val="B31166"/>
              </a:solidFill>
            </a:endParaRPr>
          </a:p>
        </p:txBody>
      </p:sp>
      <p:sp>
        <p:nvSpPr>
          <p:cNvPr id="1048670" name="Footer Placeholder 4"/>
          <p:cNvSpPr>
            <a:spLocks noGrp="1"/>
          </p:cNvSpPr>
          <p:nvPr>
            <p:ph type="ftr" sz="quarter" idx="11"/>
          </p:nvPr>
        </p:nvSpPr>
        <p:spPr/>
        <p:txBody>
          <a:bodyPr/>
          <a:lstStyle/>
          <a:p>
            <a:r>
              <a:rPr lang="en-US" dirty="0">
                <a:solidFill>
                  <a:srgbClr val="B31166"/>
                </a:solidFill>
              </a:rPr>
              <a:t>
              </a:t>
            </a:r>
          </a:p>
        </p:txBody>
      </p:sp>
      <p:sp>
        <p:nvSpPr>
          <p:cNvPr id="1048671"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72"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665115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83" name="Group 2"/>
          <p:cNvGrpSpPr/>
          <p:nvPr/>
        </p:nvGrpSpPr>
        <p:grpSpPr>
          <a:xfrm>
            <a:off x="0" y="0"/>
            <a:ext cx="12192000" cy="6858000"/>
            <a:chOff x="0" y="0"/>
            <a:chExt cx="12192000" cy="6858000"/>
          </a:xfrm>
        </p:grpSpPr>
        <p:sp>
          <p:nvSpPr>
            <p:cNvPr id="1048796"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7" name="Oval 19"/>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8" name="Oval 21"/>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9" name="Oval 22"/>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0" name="Oval 23"/>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1" name="Oval 24"/>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03"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5" name="TextBox 15"/>
          <p:cNvSpPr txBox="1"/>
          <p:nvPr/>
        </p:nvSpPr>
        <p:spPr bwMode="gray">
          <a:xfrm>
            <a:off x="881566" y="607336"/>
            <a:ext cx="801912" cy="1513840"/>
          </a:xfrm>
          <a:prstGeom prst="rect">
            <a:avLst/>
          </a:prstGeom>
          <a:noFill/>
        </p:spPr>
        <p:txBody>
          <a:bodyPr wrap="square" rtlCol="0">
            <a:spAutoFit/>
          </a:bodyPr>
          <a:lstStyle/>
          <a:p>
            <a:pPr algn="r"/>
            <a:r>
              <a:rPr lang="en-US" sz="9600" dirty="0">
                <a:solidFill>
                  <a:srgbClr val="B31166">
                    <a:lumMod val="60000"/>
                    <a:lumOff val="40000"/>
                  </a:srgbClr>
                </a:solidFill>
                <a:latin typeface="Arial"/>
                <a:cs typeface="Arial"/>
              </a:rPr>
              <a:t>“</a:t>
            </a:r>
          </a:p>
        </p:txBody>
      </p:sp>
      <p:sp>
        <p:nvSpPr>
          <p:cNvPr id="1048806" name="TextBox 12"/>
          <p:cNvSpPr txBox="1"/>
          <p:nvPr/>
        </p:nvSpPr>
        <p:spPr bwMode="gray">
          <a:xfrm>
            <a:off x="9884458" y="2613787"/>
            <a:ext cx="652763" cy="1513840"/>
          </a:xfrm>
          <a:prstGeom prst="rect">
            <a:avLst/>
          </a:prstGeom>
          <a:noFill/>
        </p:spPr>
        <p:txBody>
          <a:bodyPr wrap="square" rtlCol="0">
            <a:spAutoFit/>
          </a:bodyPr>
          <a:lstStyle/>
          <a:p>
            <a:pPr algn="r"/>
            <a:r>
              <a:rPr lang="en-US" sz="9600" dirty="0">
                <a:solidFill>
                  <a:srgbClr val="B31166">
                    <a:lumMod val="60000"/>
                    <a:lumOff val="40000"/>
                  </a:srgbClr>
                </a:solidFill>
                <a:latin typeface="Arial"/>
                <a:cs typeface="Arial"/>
              </a:rPr>
              <a:t>”</a:t>
            </a:r>
          </a:p>
        </p:txBody>
      </p:sp>
      <p:sp>
        <p:nvSpPr>
          <p:cNvPr id="1048807"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048808"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9"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10" name="Date Placeholder 3"/>
          <p:cNvSpPr>
            <a:spLocks noGrp="1"/>
          </p:cNvSpPr>
          <p:nvPr>
            <p:ph type="dt" sz="half" idx="10"/>
          </p:nvPr>
        </p:nvSpPr>
        <p:spPr/>
        <p:txBody>
          <a:bodyPr/>
          <a:lstStyle/>
          <a:p>
            <a:fld id="{0AA44E84-E996-45DB-91C2-9360DE1FA16B}" type="datetime1">
              <a:rPr lang="en-US" smtClean="0">
                <a:solidFill>
                  <a:srgbClr val="B31166"/>
                </a:solidFill>
              </a:rPr>
              <a:pPr/>
              <a:t>12/10/2023</a:t>
            </a:fld>
            <a:endParaRPr lang="en-US" dirty="0">
              <a:solidFill>
                <a:srgbClr val="B31166"/>
              </a:solidFill>
            </a:endParaRPr>
          </a:p>
        </p:txBody>
      </p:sp>
      <p:sp>
        <p:nvSpPr>
          <p:cNvPr id="1048811" name="Footer Placeholder 4"/>
          <p:cNvSpPr>
            <a:spLocks noGrp="1"/>
          </p:cNvSpPr>
          <p:nvPr>
            <p:ph type="ftr" sz="quarter" idx="11"/>
          </p:nvPr>
        </p:nvSpPr>
        <p:spPr/>
        <p:txBody>
          <a:bodyPr/>
          <a:lstStyle/>
          <a:p>
            <a:r>
              <a:rPr lang="en-US" dirty="0">
                <a:solidFill>
                  <a:srgbClr val="B31166"/>
                </a:solidFill>
              </a:rPr>
              <a:t>
              </a:t>
            </a:r>
          </a:p>
        </p:txBody>
      </p:sp>
      <p:sp>
        <p:nvSpPr>
          <p:cNvPr id="1048812"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13"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6739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41D1B-9493-4C11-A153-05BC1EB95ED3}" type="datetime1">
              <a:rPr lang="en-US" smtClean="0"/>
              <a:t>12/10/2023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2" name="Group 8"/>
          <p:cNvGrpSpPr/>
          <p:nvPr/>
        </p:nvGrpSpPr>
        <p:grpSpPr>
          <a:xfrm>
            <a:off x="0" y="0"/>
            <a:ext cx="12192000" cy="6858000"/>
            <a:chOff x="0" y="0"/>
            <a:chExt cx="12192000" cy="6858000"/>
          </a:xfrm>
        </p:grpSpPr>
        <p:sp>
          <p:nvSpPr>
            <p:cNvPr id="1048707"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08" name="Oval 14"/>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9" name="Oval 15"/>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0" name="Oval 16"/>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1" name="Oval 17"/>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2" name="Oval 18"/>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16"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1048717"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lstStyle/>
          <a:p>
            <a:fld id="{C7AA37F8-6D82-43D3-BB1C-EEDA3C154722}" type="datetime1">
              <a:rPr lang="en-US" smtClean="0">
                <a:solidFill>
                  <a:srgbClr val="B31166"/>
                </a:solidFill>
              </a:rPr>
              <a:pPr/>
              <a:t>12/10/2023</a:t>
            </a:fld>
            <a:endParaRPr lang="en-US" dirty="0">
              <a:solidFill>
                <a:srgbClr val="B31166"/>
              </a:solidFill>
            </a:endParaRPr>
          </a:p>
        </p:txBody>
      </p:sp>
      <p:sp>
        <p:nvSpPr>
          <p:cNvPr id="1048719" name="Footer Placeholder 4"/>
          <p:cNvSpPr>
            <a:spLocks noGrp="1"/>
          </p:cNvSpPr>
          <p:nvPr>
            <p:ph type="ftr" sz="quarter" idx="11"/>
          </p:nvPr>
        </p:nvSpPr>
        <p:spPr/>
        <p:txBody>
          <a:bodyPr/>
          <a:lstStyle/>
          <a:p>
            <a:r>
              <a:rPr lang="en-US" dirty="0">
                <a:solidFill>
                  <a:srgbClr val="B31166"/>
                </a:solidFill>
              </a:rPr>
              <a:t>
              </a:t>
            </a:r>
          </a:p>
        </p:txBody>
      </p:sp>
      <p:sp>
        <p:nvSpPr>
          <p:cNvPr id="1048720"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1"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45962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679"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1048680"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5"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28" name="Straight Connector 16"/>
          <p:cNvCxnSpPr>
            <a:cxnSpLocks/>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7"/>
          <p:cNvCxnSpPr>
            <a:cxnSpLocks/>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86" name="Date Placeholder 6"/>
          <p:cNvSpPr>
            <a:spLocks noGrp="1"/>
          </p:cNvSpPr>
          <p:nvPr>
            <p:ph type="dt" sz="half" idx="10"/>
          </p:nvPr>
        </p:nvSpPr>
        <p:spPr/>
        <p:txBody>
          <a:bodyPr/>
          <a:lstStyle/>
          <a:p>
            <a:fld id="{D1F744C5-C356-413D-B058-3E35D210DFB9}" type="datetime1">
              <a:rPr lang="en-US" smtClean="0">
                <a:solidFill>
                  <a:srgbClr val="B31166"/>
                </a:solidFill>
              </a:rPr>
              <a:pPr/>
              <a:t>12/10/2023</a:t>
            </a:fld>
            <a:endParaRPr lang="en-US" dirty="0">
              <a:solidFill>
                <a:srgbClr val="B31166"/>
              </a:solidFill>
            </a:endParaRPr>
          </a:p>
        </p:txBody>
      </p:sp>
      <p:sp>
        <p:nvSpPr>
          <p:cNvPr id="1048687" name="Footer Placeholder 7"/>
          <p:cNvSpPr>
            <a:spLocks noGrp="1"/>
          </p:cNvSpPr>
          <p:nvPr>
            <p:ph type="ftr" sz="quarter" idx="11"/>
          </p:nvPr>
        </p:nvSpPr>
        <p:spPr/>
        <p:txBody>
          <a:bodyPr/>
          <a:lstStyle/>
          <a:p>
            <a:r>
              <a:rPr lang="en-US" dirty="0">
                <a:solidFill>
                  <a:srgbClr val="B31166"/>
                </a:solidFill>
              </a:rPr>
              <a:t>
              </a:t>
            </a:r>
          </a:p>
        </p:txBody>
      </p:sp>
      <p:sp>
        <p:nvSpPr>
          <p:cNvPr id="1048688"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80552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39"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1048740"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1"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4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3"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4"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45"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6"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7"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48"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30" name="Straight Connector 42"/>
          <p:cNvCxnSpPr>
            <a:cxnSpLocks/>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43"/>
          <p:cNvCxnSpPr>
            <a:cxnSpLocks/>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49" name="Date Placeholder 6"/>
          <p:cNvSpPr>
            <a:spLocks noGrp="1"/>
          </p:cNvSpPr>
          <p:nvPr>
            <p:ph type="dt" sz="half" idx="10"/>
          </p:nvPr>
        </p:nvSpPr>
        <p:spPr/>
        <p:txBody>
          <a:bodyPr/>
          <a:lstStyle/>
          <a:p>
            <a:fld id="{B9B71DF7-B94F-45A8-893E-ACEFAB25F7B5}" type="datetime1">
              <a:rPr lang="en-US" smtClean="0">
                <a:solidFill>
                  <a:srgbClr val="B31166"/>
                </a:solidFill>
              </a:rPr>
              <a:pPr/>
              <a:t>12/10/2023</a:t>
            </a:fld>
            <a:endParaRPr lang="en-US" dirty="0">
              <a:solidFill>
                <a:srgbClr val="B31166"/>
              </a:solidFill>
            </a:endParaRPr>
          </a:p>
        </p:txBody>
      </p:sp>
      <p:sp>
        <p:nvSpPr>
          <p:cNvPr id="1048750" name="Footer Placeholder 7"/>
          <p:cNvSpPr>
            <a:spLocks noGrp="1"/>
          </p:cNvSpPr>
          <p:nvPr>
            <p:ph type="ftr" sz="quarter" idx="11"/>
          </p:nvPr>
        </p:nvSpPr>
        <p:spPr>
          <a:xfrm>
            <a:off x="561111" y="6391838"/>
            <a:ext cx="3644282" cy="304801"/>
          </a:xfrm>
        </p:spPr>
        <p:txBody>
          <a:bodyPr/>
          <a:lstStyle/>
          <a:p>
            <a:r>
              <a:rPr lang="en-US" dirty="0">
                <a:solidFill>
                  <a:srgbClr val="B31166"/>
                </a:solidFill>
              </a:rPr>
              <a:t>
              </a:t>
            </a:r>
          </a:p>
        </p:txBody>
      </p:sp>
      <p:sp>
        <p:nvSpPr>
          <p:cNvPr id="1048751"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25565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47"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1048848"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49" name="Date Placeholder 3"/>
          <p:cNvSpPr>
            <a:spLocks noGrp="1"/>
          </p:cNvSpPr>
          <p:nvPr>
            <p:ph type="dt" sz="half" idx="10"/>
          </p:nvPr>
        </p:nvSpPr>
        <p:spPr>
          <a:xfrm>
            <a:off x="10695439" y="6391838"/>
            <a:ext cx="990599" cy="304799"/>
          </a:xfrm>
        </p:spPr>
        <p:txBody>
          <a:bodyPr/>
          <a:lstStyle/>
          <a:p>
            <a:fld id="{521313EE-A9D2-4C4F-B666-25CFF6FFF0C1}" type="datetime1">
              <a:rPr lang="en-US" smtClean="0">
                <a:solidFill>
                  <a:srgbClr val="B31166"/>
                </a:solidFill>
              </a:rPr>
              <a:pPr/>
              <a:t>12/10/2023</a:t>
            </a:fld>
            <a:endParaRPr lang="en-US" dirty="0">
              <a:solidFill>
                <a:srgbClr val="B31166"/>
              </a:solidFill>
            </a:endParaRPr>
          </a:p>
        </p:txBody>
      </p:sp>
      <p:sp>
        <p:nvSpPr>
          <p:cNvPr id="1048850" name="Footer Placeholder 4"/>
          <p:cNvSpPr>
            <a:spLocks noGrp="1"/>
          </p:cNvSpPr>
          <p:nvPr>
            <p:ph type="ftr" sz="quarter" idx="11"/>
          </p:nvPr>
        </p:nvSpPr>
        <p:spPr/>
        <p:txBody>
          <a:bodyPr/>
          <a:lstStyle/>
          <a:p>
            <a:r>
              <a:rPr lang="en-US" dirty="0">
                <a:solidFill>
                  <a:srgbClr val="B31166"/>
                </a:solidFill>
              </a:rPr>
              <a:t>
              </a:t>
            </a:r>
          </a:p>
        </p:txBody>
      </p:sp>
      <p:sp>
        <p:nvSpPr>
          <p:cNvPr id="1048851"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70655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1" name="Group 8"/>
          <p:cNvGrpSpPr/>
          <p:nvPr/>
        </p:nvGrpSpPr>
        <p:grpSpPr>
          <a:xfrm>
            <a:off x="0" y="0"/>
            <a:ext cx="12192000" cy="6858000"/>
            <a:chOff x="0" y="0"/>
            <a:chExt cx="12192000" cy="6858000"/>
          </a:xfrm>
        </p:grpSpPr>
        <p:sp>
          <p:nvSpPr>
            <p:cNvPr id="1048780"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81" name="Oval 14"/>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2" name="Oval 15"/>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3" name="Oval 17"/>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4" name="Oval 18"/>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5" name="Oval 19"/>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6"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8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88"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8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90"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1048791"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2" name="Date Placeholder 3"/>
          <p:cNvSpPr>
            <a:spLocks noGrp="1"/>
          </p:cNvSpPr>
          <p:nvPr>
            <p:ph type="dt" sz="half" idx="10"/>
          </p:nvPr>
        </p:nvSpPr>
        <p:spPr>
          <a:xfrm>
            <a:off x="10653104" y="6391838"/>
            <a:ext cx="992135" cy="304799"/>
          </a:xfrm>
        </p:spPr>
        <p:txBody>
          <a:bodyPr/>
          <a:lstStyle/>
          <a:p>
            <a:fld id="{689CE0C6-B110-4C92-906F-44C8C0E3427D}" type="datetime1">
              <a:rPr lang="en-US" smtClean="0">
                <a:solidFill>
                  <a:srgbClr val="B31166"/>
                </a:solidFill>
              </a:rPr>
              <a:pPr/>
              <a:t>12/10/2023</a:t>
            </a:fld>
            <a:endParaRPr lang="en-US" dirty="0">
              <a:solidFill>
                <a:srgbClr val="B31166"/>
              </a:solidFill>
            </a:endParaRPr>
          </a:p>
        </p:txBody>
      </p:sp>
      <p:sp>
        <p:nvSpPr>
          <p:cNvPr id="1048793" name="Footer Placeholder 4"/>
          <p:cNvSpPr>
            <a:spLocks noGrp="1"/>
          </p:cNvSpPr>
          <p:nvPr>
            <p:ph type="ftr" sz="quarter" idx="11"/>
          </p:nvPr>
        </p:nvSpPr>
        <p:spPr/>
        <p:txBody>
          <a:bodyPr/>
          <a:lstStyle/>
          <a:p>
            <a:r>
              <a:rPr lang="en-US" dirty="0">
                <a:solidFill>
                  <a:srgbClr val="B31166"/>
                </a:solidFill>
              </a:rPr>
              <a:t>
              </a:t>
            </a:r>
          </a:p>
        </p:txBody>
      </p:sp>
      <p:sp>
        <p:nvSpPr>
          <p:cNvPr id="104879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95"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5102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B8F63-25A2-489D-8B73-8BC6E237369E}" type="datetime1">
              <a:rPr lang="en-US" smtClean="0"/>
              <a:t>12/10/2023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9C506-0071-40B1-8F35-A10CD7D37DE6}" type="datetime1">
              <a:rPr lang="en-US" smtClean="0"/>
              <a:t>12/10/2023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2E1FA-D953-4324-BA34-DBE2C30F6997}" type="datetime1">
              <a:rPr lang="en-US" smtClean="0"/>
              <a:t>12/10/2023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265D4-031E-4BF9-85D5-F403C593DF4E}" type="datetime1">
              <a:rPr lang="en-US" smtClean="0"/>
              <a:t>12/10/2023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3473B-6E45-471A-9D5B-A624B6B16F42}" type="datetime1">
              <a:rPr lang="en-US" smtClean="0"/>
              <a:t>12/10/2023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DEB04-A0EA-4CE0-8CD8-7C12CB8E0455}" type="datetime1">
              <a:rPr lang="en-US" smtClean="0"/>
              <a:t>12/10/2023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5F2CA9-5546-43FA-A592-D01F95EC2ECB}" type="datetime1">
              <a:rPr lang="en-US" smtClean="0"/>
              <a:t>12/10/2023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86"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7"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5F2CA9-5546-43FA-A592-D01F95EC2ECB}" type="datetime1">
              <a:rPr lang="en-US" smtClean="0">
                <a:solidFill>
                  <a:srgbClr val="B31166"/>
                </a:solidFill>
              </a:rPr>
              <a:pPr/>
              <a:t>12/10/2023</a:t>
            </a:fld>
            <a:endParaRPr lang="en-US" dirty="0">
              <a:solidFill>
                <a:srgbClr val="B31166"/>
              </a:solidFill>
            </a:endParaRPr>
          </a:p>
        </p:txBody>
      </p:sp>
      <p:sp>
        <p:nvSpPr>
          <p:cNvPr id="1048588"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solidFill>
                  <a:srgbClr val="B31166"/>
                </a:solidFill>
              </a:rPr>
              <a:t>
              </a:t>
            </a:r>
          </a:p>
        </p:txBody>
      </p:sp>
      <p:sp>
        <p:nvSpPr>
          <p:cNvPr id="1048589"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643875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wma"/><Relationship Id="rId1" Type="http://schemas.microsoft.com/office/2007/relationships/media" Target="../media/media5.wma"/><Relationship Id="rId5"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6.wma"/><Relationship Id="rId1" Type="http://schemas.microsoft.com/office/2007/relationships/media" Target="../media/media6.wma"/><Relationship Id="rId5" Type="http://schemas.openxmlformats.org/officeDocument/2006/relationships/chart" Target="../charts/char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2.wm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2.wm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3.wma"/><Relationship Id="rId1" Type="http://schemas.openxmlformats.org/officeDocument/2006/relationships/audio" Target="NULL" TargetMode="Externa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3.wma"/><Relationship Id="rId1" Type="http://schemas.openxmlformats.org/officeDocument/2006/relationships/audio" Target="NULL" TargetMode="External"/><Relationship Id="rId5"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wma"/><Relationship Id="rId1" Type="http://schemas.microsoft.com/office/2007/relationships/media" Target="../media/media4.wma"/><Relationship Id="rId5"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52758"/>
            <a:ext cx="8825658" cy="2677648"/>
          </a:xfrm>
        </p:spPr>
        <p:txBody>
          <a:bodyPr/>
          <a:lstStyle/>
          <a:p>
            <a:r>
              <a:rPr lang="en-US" dirty="0"/>
              <a:t>How do consumers make purchasing decisions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sp>
        <p:nvSpPr>
          <p:cNvPr id="3" name="Subtitle 2"/>
          <p:cNvSpPr>
            <a:spLocks noGrp="1"/>
          </p:cNvSpPr>
          <p:nvPr>
            <p:ph type="subTitle" idx="1"/>
          </p:nvPr>
        </p:nvSpPr>
        <p:spPr>
          <a:xfrm>
            <a:off x="1154955" y="4159194"/>
            <a:ext cx="8825658" cy="861420"/>
          </a:xfrm>
        </p:spPr>
        <p:txBody>
          <a:bodyPr/>
          <a:lstStyle/>
          <a:p>
            <a:r>
              <a:rPr lang="en-US" dirty="0"/>
              <a:t>Exploratory data analysis Project by Esther a. dick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0403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sz="half" idx="1"/>
          </p:nvPr>
        </p:nvSpPr>
        <p:spPr>
          <a:xfrm>
            <a:off x="703810" y="2893118"/>
            <a:ext cx="4825158" cy="2831697"/>
          </a:xfrm>
        </p:spPr>
        <p:txBody>
          <a:bodyPr>
            <a:normAutofit fontScale="92500" lnSpcReduction="10000"/>
          </a:bodyPr>
          <a:lstStyle/>
          <a:p>
            <a:r>
              <a:rPr lang="en-US" sz="1400" b="1" dirty="0"/>
              <a:t>RESEARCH HYPOTHESIS</a:t>
            </a:r>
          </a:p>
          <a:p>
            <a:r>
              <a:rPr lang="en-US" sz="1400" dirty="0"/>
              <a:t>H1: The decision to buy organic product or not is affected by the customer opinion of the shops </a:t>
            </a:r>
          </a:p>
          <a:p>
            <a:r>
              <a:rPr lang="en-US" sz="1400" b="1" dirty="0"/>
              <a:t>NULL HYPOTHESIS</a:t>
            </a:r>
          </a:p>
          <a:p>
            <a:r>
              <a:rPr lang="en-US" sz="1400" dirty="0"/>
              <a:t>H0: The decision to buy organic product or not is NOT affected by the customer opinion of the shops </a:t>
            </a:r>
          </a:p>
          <a:p>
            <a:r>
              <a:rPr lang="en-US" sz="1400" b="1" dirty="0"/>
              <a:t>ACCEPTANCE/ REJECTION RULE OF RESEARCH HYPOTHESIS</a:t>
            </a:r>
          </a:p>
          <a:p>
            <a:r>
              <a:rPr lang="en-US" sz="1400" dirty="0"/>
              <a:t>Accept if p&lt; or = 0.05</a:t>
            </a:r>
          </a:p>
          <a:p>
            <a:r>
              <a:rPr lang="en-US" sz="1400" dirty="0"/>
              <a:t>Reject if p&gt; 0.05</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Content Placeholder 6"/>
          <p:cNvSpPr>
            <a:spLocks noGrp="1"/>
          </p:cNvSpPr>
          <p:nvPr>
            <p:ph sz="half" idx="2"/>
          </p:nvPr>
        </p:nvSpPr>
        <p:spPr>
          <a:xfrm>
            <a:off x="6208712" y="2603500"/>
            <a:ext cx="4825159" cy="3977604"/>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sz="1500" dirty="0"/>
              <a:t>The result shows that there is a statistical support for the research hypothesis. So, the research hypothesis is accepted</a:t>
            </a:r>
            <a:r>
              <a:rPr lang="en-US" dirty="0"/>
              <a:t>.</a:t>
            </a:r>
          </a:p>
        </p:txBody>
      </p:sp>
      <p:pic>
        <p:nvPicPr>
          <p:cNvPr id="8" name="Content Placeholder 5"/>
          <p:cNvPicPr>
            <a:picLocks noChangeAspect="1"/>
          </p:cNvPicPr>
          <p:nvPr/>
        </p:nvPicPr>
        <p:blipFill>
          <a:blip r:embed="rId4"/>
          <a:stretch>
            <a:fillRect/>
          </a:stretch>
        </p:blipFill>
        <p:spPr>
          <a:xfrm>
            <a:off x="6441228" y="2500468"/>
            <a:ext cx="4330411" cy="2934729"/>
          </a:xfrm>
          <a:prstGeom prst="rect">
            <a:avLst/>
          </a:prstGeom>
        </p:spPr>
      </p:pic>
      <p:pic>
        <p:nvPicPr>
          <p:cNvPr id="4"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08815" y="6276304"/>
            <a:ext cx="609600" cy="609600"/>
          </a:xfrm>
          <a:prstGeom prst="rect">
            <a:avLst/>
          </a:prstGeom>
        </p:spPr>
      </p:pic>
    </p:spTree>
    <p:extLst>
      <p:ext uri="{BB962C8B-B14F-4D97-AF65-F5344CB8AC3E}">
        <p14:creationId xmlns:p14="http://schemas.microsoft.com/office/powerpoint/2010/main" val="33013701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5542"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Correlation Analysis </a:t>
            </a:r>
          </a:p>
        </p:txBody>
      </p:sp>
      <p:sp>
        <p:nvSpPr>
          <p:cNvPr id="4" name="Content Placeholder 3"/>
          <p:cNvSpPr>
            <a:spLocks noGrp="1"/>
          </p:cNvSpPr>
          <p:nvPr>
            <p:ph sz="half" idx="2"/>
          </p:nvPr>
        </p:nvSpPr>
        <p:spPr>
          <a:xfrm>
            <a:off x="6208712" y="2899713"/>
            <a:ext cx="4825159" cy="2973053"/>
          </a:xfrm>
        </p:spPr>
        <p:txBody>
          <a:bodyPr>
            <a:normAutofit fontScale="92500" lnSpcReduction="10000"/>
          </a:bodyPr>
          <a:lstStyle/>
          <a:p>
            <a:r>
              <a:rPr lang="en-US" sz="1400" dirty="0"/>
              <a:t>Spearman r was used to measure the monotonic relationship existing between variables.</a:t>
            </a:r>
          </a:p>
          <a:p>
            <a:r>
              <a:rPr lang="en-US" sz="1400" dirty="0"/>
              <a:t>The amount spent on organic product are small compared to the total amount of money spent by customers</a:t>
            </a:r>
          </a:p>
          <a:p>
            <a:r>
              <a:rPr lang="en-US" sz="1400" dirty="0"/>
              <a:t>The highest amount spent on organic product is 49.63 (CASE 60) done by a female who is a vegetarian and also a buyer of organic product at Tesco shop.</a:t>
            </a:r>
          </a:p>
          <a:p>
            <a:r>
              <a:rPr lang="en-US" sz="1400" dirty="0"/>
              <a:t> The highest amount spent is 81.97 (CASE 84) and it was done by a female customer at </a:t>
            </a:r>
            <a:r>
              <a:rPr lang="en-US" sz="1400" dirty="0" err="1"/>
              <a:t>Asda</a:t>
            </a:r>
            <a:r>
              <a:rPr lang="en-US" sz="1400" dirty="0"/>
              <a:t> shop.</a:t>
            </a:r>
          </a:p>
          <a:p>
            <a:r>
              <a:rPr lang="en-US" sz="1400" dirty="0"/>
              <a:t>The least amount spent is 7.04 with no spending on organic product.</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17924" y="6248400"/>
            <a:ext cx="609600" cy="609600"/>
          </a:xfrm>
          <a:prstGeom prst="rect">
            <a:avLst/>
          </a:prstGeom>
        </p:spPr>
      </p:pic>
      <p:graphicFrame>
        <p:nvGraphicFramePr>
          <p:cNvPr id="9" name="Chart 8">
            <a:extLst>
              <a:ext uri="{FF2B5EF4-FFF2-40B4-BE49-F238E27FC236}">
                <a16:creationId xmlns:a16="http://schemas.microsoft.com/office/drawing/2014/main" id="{BC4C7960-7895-4100-84CB-2B75F9886773}"/>
              </a:ext>
            </a:extLst>
          </p:cNvPr>
          <p:cNvGraphicFramePr>
            <a:graphicFrameLocks/>
          </p:cNvGraphicFramePr>
          <p:nvPr>
            <p:extLst>
              <p:ext uri="{D42A27DB-BD31-4B8C-83A1-F6EECF244321}">
                <p14:modId xmlns:p14="http://schemas.microsoft.com/office/powerpoint/2010/main" val="319354633"/>
              </p:ext>
            </p:extLst>
          </p:nvPr>
        </p:nvGraphicFramePr>
        <p:xfrm>
          <a:off x="847859" y="2603500"/>
          <a:ext cx="4572000" cy="35654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47925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4489"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EBEBEB"/>
                </a:solidFill>
              </a:rPr>
              <a:t>Findings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The spearman correlation result in slide suggests that;</a:t>
            </a:r>
          </a:p>
          <a:p>
            <a:r>
              <a:rPr lang="en-US" dirty="0"/>
              <a:t>At 95% confidence level, there exist a 5% significant positive relationship between organic buyers or not and the amount spent on organic products. This may imply that as more customers buy organic products they amount spent on organic products increases by 5%.</a:t>
            </a:r>
          </a:p>
          <a:p>
            <a:r>
              <a:rPr lang="en-US" dirty="0"/>
              <a:t>At 95% confidence level, there are also exist a significant negative relationship (-0.21) between shop and total spenditure. This may also imply that customers are loyal to the shop they make purchase. Thus a 1% increase in shop may decrease total spending by 21%.</a:t>
            </a:r>
          </a:p>
          <a:p>
            <a:r>
              <a:rPr lang="en-US" dirty="0"/>
              <a:t>At 99% confidence level, there is a significant 18% positive relationship of between being a vegetarian and being worried about disease. This may be that being a vegetarian or not might affect customers worry or no worry over disease by 18%.</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98959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536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title"/>
          </p:nvPr>
        </p:nvSpPr>
        <p:spPr/>
        <p:txBody>
          <a:bodyPr/>
          <a:lstStyle/>
          <a:p>
            <a:pPr algn="ctr"/>
            <a:r>
              <a:rPr lang="en-US" dirty="0"/>
              <a:t>CONTENT</a:t>
            </a:r>
          </a:p>
        </p:txBody>
      </p:sp>
      <p:sp>
        <p:nvSpPr>
          <p:cNvPr id="1048618" name="Content Placeholder 1048617"/>
          <p:cNvSpPr>
            <a:spLocks noGrp="1"/>
          </p:cNvSpPr>
          <p:nvPr>
            <p:ph idx="1"/>
          </p:nvPr>
        </p:nvSpPr>
        <p:spPr>
          <a:xfrm>
            <a:off x="1154954" y="2603500"/>
            <a:ext cx="8825659" cy="2303351"/>
          </a:xfrm>
        </p:spPr>
        <p:txBody>
          <a:bodyPr/>
          <a:lstStyle/>
          <a:p>
            <a:pPr marL="0" indent="0">
              <a:buNone/>
            </a:pPr>
            <a:r>
              <a:rPr lang="en-US" dirty="0"/>
              <a:t>SLIDE NUMBER</a:t>
            </a:r>
          </a:p>
          <a:p>
            <a:r>
              <a:rPr lang="en-US" dirty="0"/>
              <a:t>3-9.				DESCRIPTIVE  STATISTICS				</a:t>
            </a:r>
          </a:p>
          <a:p>
            <a:r>
              <a:rPr lang="en-US" dirty="0"/>
              <a:t>10.				HYPOTHESIS TESTING</a:t>
            </a:r>
          </a:p>
          <a:p>
            <a:r>
              <a:rPr lang="en-US" dirty="0"/>
              <a:t>11.				CORRELATION ANALYSIS</a:t>
            </a:r>
          </a:p>
          <a:p>
            <a:r>
              <a:rPr lang="en-US" dirty="0"/>
              <a:t>12.				FINDINGS</a:t>
            </a:r>
          </a:p>
        </p:txBody>
      </p:sp>
      <p:sp>
        <p:nvSpPr>
          <p:cNvPr id="1048619" name="Slide Number Placeholder 1048618"/>
          <p:cNvSpPr>
            <a:spLocks noGrp="1"/>
          </p:cNvSpPr>
          <p:nvPr>
            <p:ph type="sldNum" sz="quarter" idx="12"/>
          </p:nvPr>
        </p:nvSpPr>
        <p:spPr/>
        <p:txBody>
          <a:bodyPr/>
          <a:lstStyle/>
          <a:p>
            <a:fld id="{D57F1E4F-1CFF-5643-939E-217C01CDF565}" type="slidenum">
              <a:rPr lang="en-US" dirty="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118187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DESCRIPTIVE STATISTICS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8" name="Content Placeholder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1263131" y="2784819"/>
            <a:ext cx="10035785" cy="2459475"/>
          </a:xfrm>
          <a:prstGeom prst="rect">
            <a:avLst/>
          </a:prstGeom>
        </p:spPr>
      </p:pic>
      <p:pic>
        <p:nvPicPr>
          <p:cNvPr id="4"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82400" y="6124351"/>
            <a:ext cx="609600" cy="609600"/>
          </a:xfrm>
          <a:prstGeom prst="rect">
            <a:avLst/>
          </a:prstGeom>
        </p:spPr>
      </p:pic>
    </p:spTree>
    <p:extLst>
      <p:ext uri="{BB962C8B-B14F-4D97-AF65-F5344CB8AC3E}">
        <p14:creationId xmlns:p14="http://schemas.microsoft.com/office/powerpoint/2010/main" val="25871440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Content Placeholder 4"/>
          <p:cNvSpPr>
            <a:spLocks noGrp="1"/>
          </p:cNvSpPr>
          <p:nvPr>
            <p:ph idx="1"/>
          </p:nvPr>
        </p:nvSpPr>
        <p:spPr>
          <a:xfrm>
            <a:off x="1078107" y="2912593"/>
            <a:ext cx="10035785" cy="1942742"/>
          </a:xfrm>
        </p:spPr>
        <p:txBody>
          <a:bodyPr/>
          <a:lstStyle/>
          <a:p>
            <a:r>
              <a:rPr lang="en-US" sz="1400" dirty="0"/>
              <a:t>The total number of respondents was 127</a:t>
            </a:r>
          </a:p>
          <a:p>
            <a:r>
              <a:rPr lang="en-US" sz="1400" dirty="0"/>
              <a:t>Nine variables were used for the analysis and they include gender, age, vegetarian, buy organic product or not, Disease worry or not, shop, shop opinion, amount spent on organic product and, total </a:t>
            </a:r>
            <a:r>
              <a:rPr lang="en-US" sz="1400" dirty="0" err="1"/>
              <a:t>spenditure</a:t>
            </a:r>
            <a:r>
              <a:rPr lang="en-US" sz="1400" dirty="0"/>
              <a:t>. </a:t>
            </a:r>
          </a:p>
          <a:p>
            <a:r>
              <a:rPr lang="en-US" sz="1400" dirty="0"/>
              <a:t>The kurtosis and skewness with their standard error computation shows that the data to be analyzed is normally distributed (-1.96 and +1.96) . The analysis uses 95% confidence level.</a:t>
            </a:r>
          </a:p>
          <a:p>
            <a:pPr marL="0" indent="0">
              <a:buNone/>
            </a:pPr>
            <a:endParaRPr lang="en-US" dirty="0"/>
          </a:p>
        </p:txBody>
      </p:sp>
    </p:spTree>
    <p:extLst>
      <p:ext uri="{BB962C8B-B14F-4D97-AF65-F5344CB8AC3E}">
        <p14:creationId xmlns:p14="http://schemas.microsoft.com/office/powerpoint/2010/main" val="276241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p>
        </p:txBody>
      </p:sp>
      <p:sp>
        <p:nvSpPr>
          <p:cNvPr id="3" name="Content Placeholder 2"/>
          <p:cNvSpPr>
            <a:spLocks noGrp="1"/>
          </p:cNvSpPr>
          <p:nvPr>
            <p:ph sz="half" idx="1"/>
          </p:nvPr>
        </p:nvSpPr>
        <p:spPr>
          <a:xfrm>
            <a:off x="1070023" y="2318719"/>
            <a:ext cx="10424909" cy="1738126"/>
          </a:xfrm>
        </p:spPr>
        <p:txBody>
          <a:bodyPr>
            <a:normAutofit/>
          </a:bodyPr>
          <a:lstStyle/>
          <a:p>
            <a:pPr marL="0" indent="0">
              <a:buNone/>
            </a:pPr>
            <a:endParaRPr lang="en-US" sz="1400" dirty="0"/>
          </a:p>
          <a:p>
            <a:r>
              <a:rPr lang="en-US" sz="1400" dirty="0"/>
              <a:t>There are 103 (81.10%) female and 24(18.90%) male in respondents </a:t>
            </a:r>
          </a:p>
          <a:p>
            <a:r>
              <a:rPr lang="en-US" sz="1400" dirty="0"/>
              <a:t>31(24.41%) persons out of 127(100%) are vegetarians and 96 (75.59%) are not vegetarians</a:t>
            </a:r>
          </a:p>
          <a:p>
            <a:endParaRPr lang="en-US" dirty="0"/>
          </a:p>
          <a:p>
            <a:endParaRPr lang="en-US" dirty="0"/>
          </a:p>
        </p:txBody>
      </p:sp>
      <p:pic>
        <p:nvPicPr>
          <p:cNvPr id="6" name="Content Placeholder 5"/>
          <p:cNvPicPr>
            <a:picLocks noGrp="1"/>
          </p:cNvPicPr>
          <p:nvPr>
            <p:ph sz="half" idx="2"/>
          </p:nvPr>
        </p:nvPicPr>
        <p:blipFill>
          <a:blip r:embed="rId4"/>
          <a:stretch>
            <a:fillRect/>
          </a:stretch>
        </p:blipFill>
        <p:spPr>
          <a:xfrm>
            <a:off x="7035009" y="3802108"/>
            <a:ext cx="3736630" cy="2376573"/>
          </a:xfrm>
          <a:prstGeom prst="rect">
            <a:avLst/>
          </a:prstGeom>
        </p:spPr>
      </p:pic>
      <p:pic>
        <p:nvPicPr>
          <p:cNvPr id="12" name="Picture 11"/>
          <p:cNvPicPr/>
          <p:nvPr/>
        </p:nvPicPr>
        <p:blipFill>
          <a:blip r:embed="rId5"/>
          <a:stretch>
            <a:fillRect/>
          </a:stretch>
        </p:blipFill>
        <p:spPr>
          <a:xfrm>
            <a:off x="1025980" y="3865032"/>
            <a:ext cx="3026536" cy="2019300"/>
          </a:xfrm>
          <a:prstGeom prst="rect">
            <a:avLst/>
          </a:prstGeom>
        </p:spPr>
      </p:pic>
      <p:sp>
        <p:nvSpPr>
          <p:cNvPr id="14" name="Rectangle 3"/>
          <p:cNvSpPr>
            <a:spLocks noChangeArrowheads="1"/>
          </p:cNvSpPr>
          <p:nvPr/>
        </p:nvSpPr>
        <p:spPr bwMode="auto">
          <a:xfrm>
            <a:off x="9245600" y="6612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Recorded Sound">
            <a:hlinkClick r:id="" action="ppaction://media"/>
          </p:cNvPr>
          <p:cNvPicPr>
            <a:picLocks noChangeAspect="1"/>
          </p:cNvPicPr>
          <p:nvPr>
            <a:audioFile r:link="rId1"/>
            <p:extLst>
              <p:ext uri="{DAA4B4D4-6D71-4841-9C94-3DE7FCFB9230}">
                <p14:media xmlns:p14="http://schemas.microsoft.com/office/powerpoint/2010/main" r:embed="rId2">
                  <p14:trim end="35845"/>
                </p14:media>
              </p:ext>
            </p:extLst>
          </p:nvPr>
        </p:nvPicPr>
        <p:blipFill>
          <a:blip r:embed="rId6"/>
          <a:stretch>
            <a:fillRect/>
          </a:stretch>
        </p:blipFill>
        <p:spPr>
          <a:xfrm>
            <a:off x="5791200" y="4085332"/>
            <a:ext cx="609600" cy="609600"/>
          </a:xfrm>
          <a:prstGeom prst="rect">
            <a:avLst/>
          </a:prstGeom>
        </p:spPr>
      </p:pic>
    </p:spTree>
    <p:extLst>
      <p:ext uri="{BB962C8B-B14F-4D97-AF65-F5344CB8AC3E}">
        <p14:creationId xmlns:p14="http://schemas.microsoft.com/office/powerpoint/2010/main" val="553103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8180"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p>
        </p:txBody>
      </p:sp>
      <p:sp>
        <p:nvSpPr>
          <p:cNvPr id="3" name="Content Placeholder 2"/>
          <p:cNvSpPr>
            <a:spLocks noGrp="1"/>
          </p:cNvSpPr>
          <p:nvPr>
            <p:ph sz="half" idx="1"/>
          </p:nvPr>
        </p:nvSpPr>
        <p:spPr>
          <a:xfrm>
            <a:off x="1317134" y="2396142"/>
            <a:ext cx="10167332" cy="906051"/>
          </a:xfrm>
        </p:spPr>
        <p:txBody>
          <a:bodyPr>
            <a:normAutofit/>
          </a:bodyPr>
          <a:lstStyle/>
          <a:p>
            <a:r>
              <a:rPr lang="en-US" sz="1400" dirty="0"/>
              <a:t>43 (33.86%) respondents buy organic products  and 84 (66.14%) do not buy</a:t>
            </a:r>
          </a:p>
          <a:p>
            <a:r>
              <a:rPr lang="en-US" sz="1400" dirty="0"/>
              <a:t>92 (72.44%) of the customers were not worried about disease while 35 (27.56%) were worried about disease</a:t>
            </a:r>
            <a:endParaRPr lang="en-US" dirty="0"/>
          </a:p>
          <a:p>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134" y="3799268"/>
            <a:ext cx="3652443" cy="2697609"/>
          </a:xfrm>
          <a:prstGeom prst="rect">
            <a:avLst/>
          </a:prstGeom>
        </p:spPr>
      </p:pic>
      <p:sp>
        <p:nvSpPr>
          <p:cNvPr id="13" name="Rectangle 2"/>
          <p:cNvSpPr>
            <a:spLocks noChangeArrowheads="1"/>
          </p:cNvSpPr>
          <p:nvPr/>
        </p:nvSpPr>
        <p:spPr bwMode="auto">
          <a:xfrm>
            <a:off x="9608438" y="4064040"/>
            <a:ext cx="13211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70C0"/>
                </a:solidFill>
                <a:effectLst/>
                <a:latin typeface="Bookman Old Style" panose="02050604050505020204" pitchFamily="18" charset="0"/>
                <a:ea typeface="Calibri" panose="020F0502020204030204" pitchFamily="34" charset="0"/>
                <a:cs typeface="Times New Roman" panose="02020603050405020304" pitchFamily="18" charset="0"/>
              </a:rPr>
              <a:t>Disease Worry</a:t>
            </a:r>
            <a:endParaRPr kumimoji="0" lang="en-US" sz="1200" b="1" i="0" u="none" strike="noStrike" cap="none" normalizeH="0" baseline="0" dirty="0">
              <a:ln>
                <a:noFill/>
              </a:ln>
              <a:solidFill>
                <a:srgbClr val="0070C0"/>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266529"/>
            <a:ext cx="3524517" cy="25665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a:spLocks noChangeArrowheads="1"/>
          </p:cNvSpPr>
          <p:nvPr/>
        </p:nvSpPr>
        <p:spPr bwMode="auto">
          <a:xfrm>
            <a:off x="9245600" y="6612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Recorded Sound">
            <a:hlinkClick r:id="" action="ppaction://media"/>
          </p:cNvPr>
          <p:cNvPicPr>
            <a:picLocks noChangeAspect="1"/>
          </p:cNvPicPr>
          <p:nvPr>
            <a:audioFile r:link="rId1"/>
            <p:extLst>
              <p:ext uri="{DAA4B4D4-6D71-4841-9C94-3DE7FCFB9230}">
                <p14:media xmlns:p14="http://schemas.microsoft.com/office/powerpoint/2010/main" r:embed="rId2">
                  <p14:trim st="39142"/>
                </p14:media>
              </p:ext>
            </p:extLst>
          </p:nvPr>
        </p:nvPicPr>
        <p:blipFill>
          <a:blip r:embed="rId6"/>
          <a:stretch>
            <a:fillRect/>
          </a:stretch>
        </p:blipFill>
        <p:spPr>
          <a:xfrm>
            <a:off x="5847008" y="3522373"/>
            <a:ext cx="609600" cy="609600"/>
          </a:xfrm>
          <a:prstGeom prst="rect">
            <a:avLst/>
          </a:prstGeom>
        </p:spPr>
      </p:pic>
    </p:spTree>
    <p:extLst>
      <p:ext uri="{BB962C8B-B14F-4D97-AF65-F5344CB8AC3E}">
        <p14:creationId xmlns:p14="http://schemas.microsoft.com/office/powerpoint/2010/main" val="41003580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4883"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p>
        </p:txBody>
      </p:sp>
      <p:sp>
        <p:nvSpPr>
          <p:cNvPr id="8" name="Slide Number Placeholder 7"/>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1" name="Picture 10"/>
          <p:cNvPicPr>
            <a:picLocks noChangeAspect="1"/>
          </p:cNvPicPr>
          <p:nvPr/>
        </p:nvPicPr>
        <p:blipFill>
          <a:blip r:embed="rId4"/>
          <a:stretch>
            <a:fillRect/>
          </a:stretch>
        </p:blipFill>
        <p:spPr>
          <a:xfrm>
            <a:off x="6617446" y="3026535"/>
            <a:ext cx="4974295" cy="3535736"/>
          </a:xfrm>
          <a:prstGeom prst="rect">
            <a:avLst/>
          </a:prstGeom>
        </p:spPr>
      </p:pic>
      <p:pic>
        <p:nvPicPr>
          <p:cNvPr id="5" name="Recorded Sound">
            <a:hlinkClick r:id="" action="ppaction://media"/>
          </p:cNvPr>
          <p:cNvPicPr>
            <a:picLocks noChangeAspect="1"/>
          </p:cNvPicPr>
          <p:nvPr>
            <a:audioFile r:link="rId1"/>
            <p:extLst>
              <p:ext uri="{DAA4B4D4-6D71-4841-9C94-3DE7FCFB9230}">
                <p14:media xmlns:p14="http://schemas.microsoft.com/office/powerpoint/2010/main" r:embed="rId2">
                  <p14:trim st="21589" end="43586"/>
                </p14:media>
              </p:ext>
            </p:extLst>
          </p:nvPr>
        </p:nvPicPr>
        <p:blipFill>
          <a:blip r:embed="rId5"/>
          <a:stretch>
            <a:fillRect/>
          </a:stretch>
        </p:blipFill>
        <p:spPr>
          <a:xfrm>
            <a:off x="5791200" y="3124200"/>
            <a:ext cx="609600" cy="609600"/>
          </a:xfrm>
          <a:prstGeom prst="rect">
            <a:avLst/>
          </a:prstGeom>
        </p:spPr>
      </p:pic>
      <p:pic>
        <p:nvPicPr>
          <p:cNvPr id="14" name="Picture 13">
            <a:extLst>
              <a:ext uri="{FF2B5EF4-FFF2-40B4-BE49-F238E27FC236}">
                <a16:creationId xmlns:a16="http://schemas.microsoft.com/office/drawing/2014/main" id="{BECA349A-AF76-4D2E-BF75-A0DD59ACE2C3}"/>
              </a:ext>
            </a:extLst>
          </p:cNvPr>
          <p:cNvPicPr>
            <a:picLocks noChangeAspect="1"/>
          </p:cNvPicPr>
          <p:nvPr/>
        </p:nvPicPr>
        <p:blipFill>
          <a:blip r:embed="rId6"/>
          <a:stretch>
            <a:fillRect/>
          </a:stretch>
        </p:blipFill>
        <p:spPr>
          <a:xfrm>
            <a:off x="1154955" y="3927397"/>
            <a:ext cx="4419600" cy="1708151"/>
          </a:xfrm>
          <a:prstGeom prst="rect">
            <a:avLst/>
          </a:prstGeom>
        </p:spPr>
      </p:pic>
      <p:sp>
        <p:nvSpPr>
          <p:cNvPr id="15" name="TextBox 14">
            <a:extLst>
              <a:ext uri="{FF2B5EF4-FFF2-40B4-BE49-F238E27FC236}">
                <a16:creationId xmlns:a16="http://schemas.microsoft.com/office/drawing/2014/main" id="{AAAD88B4-7871-4EC1-824C-D9E625023DBF}"/>
              </a:ext>
            </a:extLst>
          </p:cNvPr>
          <p:cNvSpPr txBox="1"/>
          <p:nvPr/>
        </p:nvSpPr>
        <p:spPr>
          <a:xfrm>
            <a:off x="1074680" y="2506984"/>
            <a:ext cx="10191333" cy="369332"/>
          </a:xfrm>
          <a:prstGeom prst="rect">
            <a:avLst/>
          </a:prstGeom>
          <a:noFill/>
        </p:spPr>
        <p:txBody>
          <a:bodyPr wrap="square">
            <a:spAutoFit/>
          </a:bodyPr>
          <a:lstStyle/>
          <a:p>
            <a:r>
              <a:rPr lang="en-US" dirty="0"/>
              <a:t>The ages of the respondents were classified into four namely; Under 20, 20 -39, 40 – 59, 60+</a:t>
            </a:r>
          </a:p>
        </p:txBody>
      </p:sp>
    </p:spTree>
    <p:extLst>
      <p:ext uri="{BB962C8B-B14F-4D97-AF65-F5344CB8AC3E}">
        <p14:creationId xmlns:p14="http://schemas.microsoft.com/office/powerpoint/2010/main" val="2894580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0351"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p>
        </p:txBody>
      </p:sp>
      <p:sp>
        <p:nvSpPr>
          <p:cNvPr id="8" name="Slide Number Placeholder 7"/>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 name="Picture 9"/>
          <p:cNvPicPr>
            <a:picLocks noChangeAspect="1"/>
          </p:cNvPicPr>
          <p:nvPr/>
        </p:nvPicPr>
        <p:blipFill>
          <a:blip r:embed="rId4"/>
          <a:stretch>
            <a:fillRect/>
          </a:stretch>
        </p:blipFill>
        <p:spPr>
          <a:xfrm>
            <a:off x="6676223" y="3258355"/>
            <a:ext cx="4825159" cy="2876738"/>
          </a:xfrm>
          <a:prstGeom prst="rect">
            <a:avLst/>
          </a:prstGeom>
        </p:spPr>
      </p:pic>
      <p:pic>
        <p:nvPicPr>
          <p:cNvPr id="5" name="Recorded Sound">
            <a:hlinkClick r:id="" action="ppaction://media"/>
          </p:cNvPr>
          <p:cNvPicPr>
            <a:picLocks noChangeAspect="1"/>
          </p:cNvPicPr>
          <p:nvPr>
            <a:audioFile r:link="rId1"/>
            <p:extLst>
              <p:ext uri="{DAA4B4D4-6D71-4841-9C94-3DE7FCFB9230}">
                <p14:media xmlns:p14="http://schemas.microsoft.com/office/powerpoint/2010/main" r:embed="rId2">
                  <p14:trim st="51871"/>
                </p14:media>
              </p:ext>
            </p:extLst>
          </p:nvPr>
        </p:nvPicPr>
        <p:blipFill>
          <a:blip r:embed="rId5"/>
          <a:stretch>
            <a:fillRect/>
          </a:stretch>
        </p:blipFill>
        <p:spPr>
          <a:xfrm>
            <a:off x="5791200" y="3124200"/>
            <a:ext cx="609600" cy="609600"/>
          </a:xfrm>
          <a:prstGeom prst="rect">
            <a:avLst/>
          </a:prstGeom>
        </p:spPr>
      </p:pic>
      <p:sp>
        <p:nvSpPr>
          <p:cNvPr id="14" name="TextBox 13">
            <a:extLst>
              <a:ext uri="{FF2B5EF4-FFF2-40B4-BE49-F238E27FC236}">
                <a16:creationId xmlns:a16="http://schemas.microsoft.com/office/drawing/2014/main" id="{C3689D9F-520D-4AFB-907B-5D8FF790C7BF}"/>
              </a:ext>
            </a:extLst>
          </p:cNvPr>
          <p:cNvSpPr txBox="1"/>
          <p:nvPr/>
        </p:nvSpPr>
        <p:spPr>
          <a:xfrm>
            <a:off x="885421" y="2621031"/>
            <a:ext cx="9030945" cy="369332"/>
          </a:xfrm>
          <a:prstGeom prst="rect">
            <a:avLst/>
          </a:prstGeom>
          <a:noFill/>
        </p:spPr>
        <p:txBody>
          <a:bodyPr wrap="square">
            <a:spAutoFit/>
          </a:bodyPr>
          <a:lstStyle/>
          <a:p>
            <a:r>
              <a:rPr lang="en-US" dirty="0"/>
              <a:t>There are four shops namely Asda, Sansbury’s, Tesco and Waitrose</a:t>
            </a:r>
          </a:p>
        </p:txBody>
      </p:sp>
      <p:graphicFrame>
        <p:nvGraphicFramePr>
          <p:cNvPr id="16" name="Table 15">
            <a:extLst>
              <a:ext uri="{FF2B5EF4-FFF2-40B4-BE49-F238E27FC236}">
                <a16:creationId xmlns:a16="http://schemas.microsoft.com/office/drawing/2014/main" id="{E894D814-655E-48BA-B491-0CC9D415406F}"/>
              </a:ext>
            </a:extLst>
          </p:cNvPr>
          <p:cNvGraphicFramePr>
            <a:graphicFrameLocks noGrp="1"/>
          </p:cNvGraphicFramePr>
          <p:nvPr>
            <p:extLst>
              <p:ext uri="{D42A27DB-BD31-4B8C-83A1-F6EECF244321}">
                <p14:modId xmlns:p14="http://schemas.microsoft.com/office/powerpoint/2010/main" val="4193853268"/>
              </p:ext>
            </p:extLst>
          </p:nvPr>
        </p:nvGraphicFramePr>
        <p:xfrm>
          <a:off x="690618" y="4095483"/>
          <a:ext cx="5100582" cy="1622736"/>
        </p:xfrm>
        <a:graphic>
          <a:graphicData uri="http://schemas.openxmlformats.org/drawingml/2006/table">
            <a:tbl>
              <a:tblPr firstRow="1" firstCol="1" bandRow="1">
                <a:tableStyleId>{5C22544A-7EE6-4342-B048-85BDC9FD1C3A}</a:tableStyleId>
              </a:tblPr>
              <a:tblGrid>
                <a:gridCol w="1699830">
                  <a:extLst>
                    <a:ext uri="{9D8B030D-6E8A-4147-A177-3AD203B41FA5}">
                      <a16:colId xmlns:a16="http://schemas.microsoft.com/office/drawing/2014/main" val="2648540334"/>
                    </a:ext>
                  </a:extLst>
                </a:gridCol>
                <a:gridCol w="1700376">
                  <a:extLst>
                    <a:ext uri="{9D8B030D-6E8A-4147-A177-3AD203B41FA5}">
                      <a16:colId xmlns:a16="http://schemas.microsoft.com/office/drawing/2014/main" val="3360610597"/>
                    </a:ext>
                  </a:extLst>
                </a:gridCol>
                <a:gridCol w="1700376">
                  <a:extLst>
                    <a:ext uri="{9D8B030D-6E8A-4147-A177-3AD203B41FA5}">
                      <a16:colId xmlns:a16="http://schemas.microsoft.com/office/drawing/2014/main" val="2421504979"/>
                    </a:ext>
                  </a:extLst>
                </a:gridCol>
              </a:tblGrid>
              <a:tr h="270301">
                <a:tc>
                  <a:txBody>
                    <a:bodyPr/>
                    <a:lstStyle/>
                    <a:p>
                      <a:pPr algn="just">
                        <a:lnSpc>
                          <a:spcPct val="107000"/>
                        </a:lnSpc>
                        <a:spcAft>
                          <a:spcPts val="800"/>
                        </a:spcAft>
                      </a:pPr>
                      <a:r>
                        <a:rPr lang="en-US" sz="1200" dirty="0">
                          <a:effectLst/>
                        </a:rPr>
                        <a:t>SHOP</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FREQUENCY</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PERCENT</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821570"/>
                  </a:ext>
                </a:extLst>
              </a:tr>
              <a:tr h="270487">
                <a:tc>
                  <a:txBody>
                    <a:bodyPr/>
                    <a:lstStyle/>
                    <a:p>
                      <a:pPr algn="just">
                        <a:lnSpc>
                          <a:spcPct val="107000"/>
                        </a:lnSpc>
                        <a:spcAft>
                          <a:spcPts val="800"/>
                        </a:spcAft>
                      </a:pPr>
                      <a:r>
                        <a:rPr lang="en-US" sz="1200">
                          <a:effectLst/>
                        </a:rPr>
                        <a:t>Asda</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31</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24.4</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8019621"/>
                  </a:ext>
                </a:extLst>
              </a:tr>
              <a:tr h="270487">
                <a:tc>
                  <a:txBody>
                    <a:bodyPr/>
                    <a:lstStyle/>
                    <a:p>
                      <a:pPr algn="just">
                        <a:lnSpc>
                          <a:spcPct val="107000"/>
                        </a:lnSpc>
                        <a:spcAft>
                          <a:spcPts val="800"/>
                        </a:spcAft>
                      </a:pPr>
                      <a:r>
                        <a:rPr lang="en-US" sz="1200">
                          <a:effectLst/>
                        </a:rPr>
                        <a:t>Sainsbury’s</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33</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26.0</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3210480"/>
                  </a:ext>
                </a:extLst>
              </a:tr>
              <a:tr h="270487">
                <a:tc>
                  <a:txBody>
                    <a:bodyPr/>
                    <a:lstStyle/>
                    <a:p>
                      <a:pPr algn="just">
                        <a:lnSpc>
                          <a:spcPct val="107000"/>
                        </a:lnSpc>
                        <a:spcAft>
                          <a:spcPts val="800"/>
                        </a:spcAft>
                      </a:pPr>
                      <a:r>
                        <a:rPr lang="en-US" sz="1200">
                          <a:effectLst/>
                        </a:rPr>
                        <a:t>Tesco</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34</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26.8</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2731430"/>
                  </a:ext>
                </a:extLst>
              </a:tr>
              <a:tr h="270487">
                <a:tc>
                  <a:txBody>
                    <a:bodyPr/>
                    <a:lstStyle/>
                    <a:p>
                      <a:pPr algn="just">
                        <a:lnSpc>
                          <a:spcPct val="107000"/>
                        </a:lnSpc>
                        <a:spcAft>
                          <a:spcPts val="800"/>
                        </a:spcAft>
                      </a:pPr>
                      <a:r>
                        <a:rPr lang="en-US" sz="1200">
                          <a:effectLst/>
                        </a:rPr>
                        <a:t>Waitrose</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29</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22.8</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6268624"/>
                  </a:ext>
                </a:extLst>
              </a:tr>
              <a:tr h="270487">
                <a:tc>
                  <a:txBody>
                    <a:bodyPr/>
                    <a:lstStyle/>
                    <a:p>
                      <a:pPr algn="just">
                        <a:lnSpc>
                          <a:spcPct val="107000"/>
                        </a:lnSpc>
                        <a:spcAft>
                          <a:spcPts val="800"/>
                        </a:spcAft>
                      </a:pPr>
                      <a:r>
                        <a:rPr lang="en-US" sz="1200">
                          <a:effectLst/>
                        </a:rPr>
                        <a:t>Total</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127</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100.0</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502367"/>
                  </a:ext>
                </a:extLst>
              </a:tr>
            </a:tbl>
          </a:graphicData>
        </a:graphic>
      </p:graphicFrame>
    </p:spTree>
    <p:extLst>
      <p:ext uri="{BB962C8B-B14F-4D97-AF65-F5344CB8AC3E}">
        <p14:creationId xmlns:p14="http://schemas.microsoft.com/office/powerpoint/2010/main" val="16720909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3655"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p>
        </p:txBody>
      </p:sp>
      <p:sp>
        <p:nvSpPr>
          <p:cNvPr id="3" name="Content Placeholder 2"/>
          <p:cNvSpPr>
            <a:spLocks noGrp="1"/>
          </p:cNvSpPr>
          <p:nvPr>
            <p:ph sz="half" idx="1"/>
          </p:nvPr>
        </p:nvSpPr>
        <p:spPr>
          <a:xfrm>
            <a:off x="1154953" y="2603500"/>
            <a:ext cx="10397395" cy="1182889"/>
          </a:xfrm>
        </p:spPr>
        <p:txBody>
          <a:bodyPr>
            <a:normAutofit/>
          </a:bodyPr>
          <a:lstStyle/>
          <a:p>
            <a:r>
              <a:rPr lang="en-US" dirty="0"/>
              <a:t>The customers review (opinion) of each shop is categorized into five levels of satisfaction namely; Very poor, Poor, Ok, Good and Very good.</a:t>
            </a:r>
          </a:p>
          <a:p>
            <a:endParaRPr lang="en-US" dirty="0"/>
          </a:p>
        </p:txBody>
      </p:sp>
      <p:pic>
        <p:nvPicPr>
          <p:cNvPr id="6" name="Picture 5"/>
          <p:cNvPicPr/>
          <p:nvPr/>
        </p:nvPicPr>
        <p:blipFill>
          <a:blip r:embed="rId4"/>
          <a:stretch>
            <a:fillRect/>
          </a:stretch>
        </p:blipFill>
        <p:spPr>
          <a:xfrm>
            <a:off x="3142456" y="3465492"/>
            <a:ext cx="5907088" cy="3140503"/>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53696" y="6248400"/>
            <a:ext cx="609600" cy="609600"/>
          </a:xfrm>
          <a:prstGeom prst="rect">
            <a:avLst/>
          </a:prstGeom>
        </p:spPr>
      </p:pic>
    </p:spTree>
    <p:extLst>
      <p:ext uri="{BB962C8B-B14F-4D97-AF65-F5344CB8AC3E}">
        <p14:creationId xmlns:p14="http://schemas.microsoft.com/office/powerpoint/2010/main" val="2610768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9009" fill="hold"/>
                                        <p:tgtEl>
                                          <p:spTgt spid="7"/>
                                        </p:tgtEl>
                                      </p:cBhvr>
                                    </p:cmd>
                                  </p:childTnLst>
                                </p:cTn>
                              </p:par>
                            </p:childTnLst>
                          </p:cTn>
                        </p:par>
                      </p:childTnLst>
                    </p:cTn>
                  </p:par>
                </p:childTnLst>
              </p:cTn>
              <p:nextCondLst>
                <p:cond evt="onClick" delay="0">
                  <p:tgtEl>
                    <p:spTgt spid="7"/>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882</TotalTime>
  <Words>660</Words>
  <Application>Microsoft Office PowerPoint</Application>
  <PresentationFormat>Widescreen</PresentationFormat>
  <Paragraphs>90</Paragraphs>
  <Slides>13</Slides>
  <Notes>1</Notes>
  <HiddenSlides>0</HiddenSlides>
  <MMClips>8</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Bookman Old Style</vt:lpstr>
      <vt:lpstr>Calibri</vt:lpstr>
      <vt:lpstr>Century Gothic</vt:lpstr>
      <vt:lpstr>Times New Roman</vt:lpstr>
      <vt:lpstr>Wingdings 3</vt:lpstr>
      <vt:lpstr>Ion Boardroom</vt:lpstr>
      <vt:lpstr>1_Ion Boardroom</vt:lpstr>
      <vt:lpstr>How do consumers make purchasing decisions?</vt:lpstr>
      <vt:lpstr>CONTENT</vt:lpstr>
      <vt:lpstr>DESCRIPTIVE STATISTICS</vt:lpstr>
      <vt:lpstr> </vt:lpstr>
      <vt:lpstr> </vt:lpstr>
      <vt:lpstr> </vt:lpstr>
      <vt:lpstr> </vt:lpstr>
      <vt:lpstr> </vt:lpstr>
      <vt:lpstr> </vt:lpstr>
      <vt:lpstr>HYPOTHESIS TESTING</vt:lpstr>
      <vt:lpstr>Correlation Analysis </vt:lpstr>
      <vt:lpstr>Findings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Anthony Dick</dc:creator>
  <cp:keywords>organic spending;purchase decision;total spend</cp:keywords>
  <cp:lastModifiedBy>Esther Anthony Oyeniyi</cp:lastModifiedBy>
  <cp:revision>117</cp:revision>
  <dcterms:created xsi:type="dcterms:W3CDTF">2022-03-09T13:39:36Z</dcterms:created>
  <dcterms:modified xsi:type="dcterms:W3CDTF">2023-12-10T07:06:08Z</dcterms:modified>
</cp:coreProperties>
</file>