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notesMasterIdLst>
    <p:notesMasterId r:id="rId18"/>
  </p:notesMasterIdLst>
  <p:sldIdLst>
    <p:sldId id="256" r:id="rId2"/>
    <p:sldId id="274" r:id="rId3"/>
    <p:sldId id="266" r:id="rId4"/>
    <p:sldId id="278" r:id="rId5"/>
    <p:sldId id="267" r:id="rId6"/>
    <p:sldId id="279" r:id="rId7"/>
    <p:sldId id="268" r:id="rId8"/>
    <p:sldId id="269" r:id="rId9"/>
    <p:sldId id="270" r:id="rId10"/>
    <p:sldId id="271" r:id="rId11"/>
    <p:sldId id="280" r:id="rId12"/>
    <p:sldId id="281" r:id="rId13"/>
    <p:sldId id="273" r:id="rId14"/>
    <p:sldId id="282" r:id="rId15"/>
    <p:sldId id="272"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7zbmSKM1heaJ1mabBTI7mg==" hashData="oy5+mXSUrY31Sh6BAithQRfWj/YbNMEEecWxb1R59zKfFdM7KCylAhqyi+frKq28D+qLwO02X6IrbWploNGiH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49551" autoAdjust="0"/>
  </p:normalViewPr>
  <p:slideViewPr>
    <p:cSldViewPr snapToGrid="0">
      <p:cViewPr varScale="1">
        <p:scale>
          <a:sx n="74" d="100"/>
          <a:sy n="74" d="100"/>
        </p:scale>
        <p:origin x="3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0236F-1942-410F-B6B3-A1801F5C579C}" type="datetimeFigureOut">
              <a:rPr lang="en-US" smtClean="0"/>
              <a:t>12/23/2023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29A2B-34DB-4914-88A5-D11AC6862590}" type="slidenum">
              <a:rPr lang="en-US" smtClean="0"/>
              <a:t>‹#›</a:t>
            </a:fld>
            <a:endParaRPr lang="en-US"/>
          </a:p>
        </p:txBody>
      </p:sp>
    </p:spTree>
    <p:extLst>
      <p:ext uri="{BB962C8B-B14F-4D97-AF65-F5344CB8AC3E}">
        <p14:creationId xmlns:p14="http://schemas.microsoft.com/office/powerpoint/2010/main" val="1582778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94825B-78CD-4E03-8C16-8BDB2BEA50A3}" type="datetime1">
              <a:rPr lang="en-US" smtClean="0"/>
              <a:t>12/23/2023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290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1313EE-A9D2-4C4F-B666-25CFF6FFF0C1}" type="datetime1">
              <a:rPr lang="en-US" smtClean="0"/>
              <a:t>12/23/2023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4702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9CE0C6-B110-4C92-906F-44C8C0E3427D}" type="datetime1">
              <a:rPr lang="en-US" smtClean="0"/>
              <a:t>12/23/2023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329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04B3B5F-E891-4366-946D-FB8AF8F32365}" type="datetime1">
              <a:rPr lang="en-US" smtClean="0"/>
              <a:t>12/23/2023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90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6"/>
          <p:cNvSpPr>
            <a:spLocks noGrp="1"/>
          </p:cNvSpPr>
          <p:nvPr>
            <p:ph type="dt" sz="half" idx="10"/>
          </p:nvPr>
        </p:nvSpPr>
        <p:spPr/>
        <p:txBody>
          <a:bodyPr/>
          <a:lstStyle/>
          <a:p>
            <a:fld id="{D1F744C5-C356-413D-B058-3E35D210DFB9}" type="datetime1">
              <a:rPr lang="en-US" smtClean="0"/>
              <a:t>12/23/2023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814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33BF5-6215-4CDE-AAB1-FEF8D0863936}" type="datetime1">
              <a:rPr lang="en-US" smtClean="0"/>
              <a:t>12/23/2023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9344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41D1B-9493-4C11-A153-05BC1EB95ED3}" type="datetime1">
              <a:rPr lang="en-US" smtClean="0"/>
              <a:t>12/23/2023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1768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B8F63-25A2-489D-8B73-8BC6E237369E}" type="datetime1">
              <a:rPr lang="en-US" smtClean="0"/>
              <a:t>12/23/2023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559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79C506-0071-40B1-8F35-A10CD7D37DE6}" type="datetime1">
              <a:rPr lang="en-US" smtClean="0"/>
              <a:t>12/23/2023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610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A2E1FA-D953-4324-BA34-DBE2C30F6997}" type="datetime1">
              <a:rPr lang="en-US" smtClean="0"/>
              <a:t>12/23/2023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476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265D4-031E-4BF9-85D5-F403C593DF4E}" type="datetime1">
              <a:rPr lang="en-US" smtClean="0"/>
              <a:t>12/23/2023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2564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93473B-6E45-471A-9D5B-A624B6B16F42}" type="datetime1">
              <a:rPr lang="en-US" smtClean="0"/>
              <a:t>12/23/2023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233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06DEB04-A0EA-4CE0-8CD8-7C12CB8E0455}" type="datetime1">
              <a:rPr lang="en-US" smtClean="0"/>
              <a:t>12/23/2023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4280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B5F2CA9-5546-43FA-A592-D01F95EC2ECB}" type="datetime1">
              <a:rPr lang="en-US" smtClean="0"/>
              <a:t>12/23/2023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5383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9063" y="1072165"/>
            <a:ext cx="8825658" cy="2356835"/>
          </a:xfrm>
        </p:spPr>
        <p:txBody>
          <a:bodyPr>
            <a:normAutofit fontScale="90000"/>
          </a:bodyPr>
          <a:lstStyle/>
          <a:p>
            <a:r>
              <a:rPr lang="en-US" dirty="0"/>
              <a:t>How do consumers make purchasing decisions</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p>
        </p:txBody>
      </p:sp>
      <p:sp>
        <p:nvSpPr>
          <p:cNvPr id="3" name="Subtitle 2"/>
          <p:cNvSpPr>
            <a:spLocks noGrp="1"/>
          </p:cNvSpPr>
          <p:nvPr>
            <p:ph type="subTitle" idx="1"/>
          </p:nvPr>
        </p:nvSpPr>
        <p:spPr>
          <a:xfrm>
            <a:off x="2735279" y="3596694"/>
            <a:ext cx="8825658" cy="861420"/>
          </a:xfrm>
        </p:spPr>
        <p:txBody>
          <a:bodyPr/>
          <a:lstStyle/>
          <a:p>
            <a:r>
              <a:rPr lang="en-US" dirty="0"/>
              <a:t>Predictive Data Analysis Using Multinomial Logistic Regression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20403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t> </a:t>
            </a:r>
            <a:r>
              <a:rPr lang="en-US" sz="4000" dirty="0"/>
              <a:t>PREDICTION USING MLR MODEL</a:t>
            </a:r>
          </a:p>
        </p:txBody>
      </p:sp>
      <p:sp>
        <p:nvSpPr>
          <p:cNvPr id="7" name="Text Placeholder 6"/>
          <p:cNvSpPr>
            <a:spLocks noGrp="1"/>
          </p:cNvSpPr>
          <p:nvPr>
            <p:ph type="body" idx="1"/>
          </p:nvPr>
        </p:nvSpPr>
        <p:spPr>
          <a:xfrm>
            <a:off x="749300" y="2311399"/>
            <a:ext cx="3534822" cy="1596231"/>
          </a:xfrm>
        </p:spPr>
        <p:txBody>
          <a:bodyPr/>
          <a:lstStyle/>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8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93964189"/>
              </p:ext>
            </p:extLst>
          </p:nvPr>
        </p:nvGraphicFramePr>
        <p:xfrm>
          <a:off x="1906073" y="3292351"/>
          <a:ext cx="7753081" cy="1623340"/>
        </p:xfrm>
        <a:graphic>
          <a:graphicData uri="http://schemas.openxmlformats.org/drawingml/2006/table">
            <a:tbl>
              <a:tblPr firstRow="1" firstCol="1" bandRow="1">
                <a:tableStyleId>{5C22544A-7EE6-4342-B048-85BDC9FD1C3A}</a:tableStyleId>
              </a:tblPr>
              <a:tblGrid>
                <a:gridCol w="2605481">
                  <a:extLst>
                    <a:ext uri="{9D8B030D-6E8A-4147-A177-3AD203B41FA5}">
                      <a16:colId xmlns:a16="http://schemas.microsoft.com/office/drawing/2014/main" val="20000"/>
                    </a:ext>
                  </a:extLst>
                </a:gridCol>
                <a:gridCol w="1511094">
                  <a:extLst>
                    <a:ext uri="{9D8B030D-6E8A-4147-A177-3AD203B41FA5}">
                      <a16:colId xmlns:a16="http://schemas.microsoft.com/office/drawing/2014/main" val="20001"/>
                    </a:ext>
                  </a:extLst>
                </a:gridCol>
                <a:gridCol w="1816105">
                  <a:extLst>
                    <a:ext uri="{9D8B030D-6E8A-4147-A177-3AD203B41FA5}">
                      <a16:colId xmlns:a16="http://schemas.microsoft.com/office/drawing/2014/main" val="20002"/>
                    </a:ext>
                  </a:extLst>
                </a:gridCol>
                <a:gridCol w="1820401">
                  <a:extLst>
                    <a:ext uri="{9D8B030D-6E8A-4147-A177-3AD203B41FA5}">
                      <a16:colId xmlns:a16="http://schemas.microsoft.com/office/drawing/2014/main" val="20003"/>
                    </a:ext>
                  </a:extLst>
                </a:gridCol>
              </a:tblGrid>
              <a:tr h="365714">
                <a:tc>
                  <a:txBody>
                    <a:bodyPr/>
                    <a:lstStyle/>
                    <a:p>
                      <a:pPr>
                        <a:lnSpc>
                          <a:spcPct val="107000"/>
                        </a:lnSpc>
                        <a:spcAft>
                          <a:spcPts val="0"/>
                        </a:spcAft>
                      </a:pPr>
                      <a:r>
                        <a:rPr lang="en-US" sz="1100" dirty="0">
                          <a:effectLst/>
                        </a:rPr>
                        <a:t>Explanatory variables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( 5 -15)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(15.01 – 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(30.01 – 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36522">
                <a:tc>
                  <a:txBody>
                    <a:bodyPr/>
                    <a:lstStyle/>
                    <a:p>
                      <a:pPr algn="just">
                        <a:lnSpc>
                          <a:spcPct val="107000"/>
                        </a:lnSpc>
                        <a:spcAft>
                          <a:spcPts val="0"/>
                        </a:spcAft>
                      </a:pPr>
                      <a:r>
                        <a:rPr lang="en-US" sz="1200">
                          <a:effectLst/>
                        </a:rPr>
                        <a:t>Buy Organic Product or Not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1</a:t>
                      </a:r>
                    </a:p>
                    <a:p>
                      <a:pPr>
                        <a:lnSpc>
                          <a:spcPct val="107000"/>
                        </a:lnSpc>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2</a:t>
                      </a:r>
                    </a:p>
                    <a:p>
                      <a:pPr>
                        <a:lnSpc>
                          <a:spcPct val="107000"/>
                        </a:lnSpc>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36522">
                <a:tc>
                  <a:txBody>
                    <a:bodyPr/>
                    <a:lstStyle/>
                    <a:p>
                      <a:pPr algn="just">
                        <a:lnSpc>
                          <a:spcPct val="107000"/>
                        </a:lnSpc>
                        <a:spcAft>
                          <a:spcPts val="0"/>
                        </a:spcAft>
                      </a:pPr>
                      <a:r>
                        <a:rPr lang="en-US" sz="1200">
                          <a:effectLst/>
                        </a:rPr>
                        <a:t>Shop Opinion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p>
                    <a:p>
                      <a:pPr>
                        <a:lnSpc>
                          <a:spcPct val="107000"/>
                        </a:lnSpc>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78737">
                <a:tc>
                  <a:txBody>
                    <a:bodyPr/>
                    <a:lstStyle/>
                    <a:p>
                      <a:pPr algn="just">
                        <a:lnSpc>
                          <a:spcPct val="107000"/>
                        </a:lnSpc>
                        <a:spcAft>
                          <a:spcPts val="0"/>
                        </a:spcAft>
                      </a:pPr>
                      <a:r>
                        <a:rPr lang="en-US" sz="1200">
                          <a:effectLst/>
                        </a:rPr>
                        <a:t>Shop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78737">
                <a:tc>
                  <a:txBody>
                    <a:bodyPr/>
                    <a:lstStyle/>
                    <a:p>
                      <a:pPr algn="just">
                        <a:lnSpc>
                          <a:spcPct val="107000"/>
                        </a:lnSpc>
                        <a:spcAft>
                          <a:spcPts val="0"/>
                        </a:spcAft>
                      </a:pPr>
                      <a:r>
                        <a:rPr lang="en-US" sz="1200">
                          <a:effectLst/>
                        </a:rPr>
                        <a:t>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3" name="Rectangle 12"/>
          <p:cNvSpPr/>
          <p:nvPr/>
        </p:nvSpPr>
        <p:spPr>
          <a:xfrm>
            <a:off x="546100" y="2114500"/>
            <a:ext cx="10774430" cy="523220"/>
          </a:xfrm>
          <a:prstGeom prst="rect">
            <a:avLst/>
          </a:prstGeom>
        </p:spPr>
        <p:txBody>
          <a:bodyPr wrap="square">
            <a:spAutoFit/>
          </a:bodyPr>
          <a:lstStyle/>
          <a:p>
            <a:pPr lvl="0" defTabSz="914400" eaLnBrk="0" fontAlgn="base" hangingPunct="0">
              <a:spcBef>
                <a:spcPct val="0"/>
              </a:spcBef>
              <a:spcAft>
                <a:spcPct val="0"/>
              </a:spcAft>
              <a:buClrTx/>
              <a:buSzTx/>
            </a:pPr>
            <a:r>
              <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For the application </a:t>
            </a:r>
            <a:r>
              <a:rPr lang="en-US" sz="1400">
                <a:solidFill>
                  <a:prstClr val="black"/>
                </a:solidFill>
                <a:latin typeface="Times New Roman" panose="02020603050405020304" pitchFamily="18" charset="0"/>
                <a:ea typeface="Calibri" panose="020F0502020204030204" pitchFamily="34" charset="0"/>
                <a:cs typeface="Times New Roman" panose="02020603050405020304" pitchFamily="18" charset="0"/>
              </a:rPr>
              <a:t>of the </a:t>
            </a:r>
            <a:r>
              <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model, randomly selected responses that have higher frequency were used in predicting from which groups to classify it. The model consists of two equations to estimate the three response probabilities (</a:t>
            </a:r>
            <a:r>
              <a:rPr lang="en-US" sz="1400" b="1" baseline="-30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π0, π1, π2, π3</a:t>
            </a:r>
            <a:r>
              <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by using equation (1), (2), and (3).</a:t>
            </a:r>
          </a:p>
        </p:txBody>
      </p:sp>
    </p:spTree>
    <p:extLst>
      <p:ext uri="{BB962C8B-B14F-4D97-AF65-F5344CB8AC3E}">
        <p14:creationId xmlns:p14="http://schemas.microsoft.com/office/powerpoint/2010/main" val="374745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t> </a:t>
            </a:r>
            <a:r>
              <a:rPr lang="en-US" sz="4000" dirty="0"/>
              <a:t>PREDICTION USING MLR MODEL</a:t>
            </a:r>
          </a:p>
        </p:txBody>
      </p:sp>
      <p:sp>
        <p:nvSpPr>
          <p:cNvPr id="7" name="Text Placeholder 6"/>
          <p:cNvSpPr>
            <a:spLocks noGrp="1"/>
          </p:cNvSpPr>
          <p:nvPr>
            <p:ph type="body" idx="1"/>
          </p:nvPr>
        </p:nvSpPr>
        <p:spPr>
          <a:xfrm>
            <a:off x="749300" y="2311399"/>
            <a:ext cx="3534822" cy="1596231"/>
          </a:xfrm>
        </p:spPr>
        <p:txBody>
          <a:bodyPr/>
          <a:lstStyle/>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800" dirty="0"/>
          </a:p>
        </p:txBody>
      </p:sp>
      <p:sp>
        <p:nvSpPr>
          <p:cNvPr id="11" name="Text Placeholder 10"/>
          <p:cNvSpPr>
            <a:spLocks noGrp="1"/>
          </p:cNvSpPr>
          <p:nvPr>
            <p:ph type="body" sz="quarter" idx="3"/>
          </p:nvPr>
        </p:nvSpPr>
        <p:spPr>
          <a:xfrm>
            <a:off x="4512721" y="2882901"/>
            <a:ext cx="3147009" cy="3144156"/>
          </a:xfrm>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15" name="Picture 14"/>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Lst>
          </a:blip>
          <a:stretch>
            <a:fillRect/>
          </a:stretch>
        </p:blipFill>
        <p:spPr>
          <a:xfrm>
            <a:off x="1300766" y="2311399"/>
            <a:ext cx="9379451" cy="3715655"/>
          </a:xfrm>
          <a:prstGeom prst="rect">
            <a:avLst/>
          </a:prstGeom>
        </p:spPr>
      </p:pic>
    </p:spTree>
    <p:extLst>
      <p:ext uri="{BB962C8B-B14F-4D97-AF65-F5344CB8AC3E}">
        <p14:creationId xmlns:p14="http://schemas.microsoft.com/office/powerpoint/2010/main" val="1147822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a:r>
              <a:rPr lang="en-US" dirty="0"/>
              <a:t> </a:t>
            </a:r>
            <a:r>
              <a:rPr lang="en-US" sz="4000" dirty="0"/>
              <a:t>PREDICTION USING MLR MODEL…</a:t>
            </a:r>
            <a:r>
              <a:rPr lang="en-US" sz="2000" b="1" cap="none" dirty="0"/>
              <a:t>Cont’d</a:t>
            </a:r>
            <a:endParaRPr lang="en-US" sz="2000" b="1" dirty="0"/>
          </a:p>
        </p:txBody>
      </p:sp>
      <p:sp>
        <p:nvSpPr>
          <p:cNvPr id="7" name="Text Placeholder 6"/>
          <p:cNvSpPr>
            <a:spLocks noGrp="1"/>
          </p:cNvSpPr>
          <p:nvPr>
            <p:ph type="body" idx="1"/>
          </p:nvPr>
        </p:nvSpPr>
        <p:spPr>
          <a:xfrm>
            <a:off x="749300" y="2311399"/>
            <a:ext cx="3534822" cy="1596231"/>
          </a:xfrm>
        </p:spPr>
        <p:txBody>
          <a:bodyPr/>
          <a:lstStyle/>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pPr>
            <a:endParaRPr lang="en-US" sz="1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800" dirty="0"/>
          </a:p>
        </p:txBody>
      </p:sp>
      <p:sp>
        <p:nvSpPr>
          <p:cNvPr id="12" name="Text Placeholder 11"/>
          <p:cNvSpPr>
            <a:spLocks noGrp="1"/>
          </p:cNvSpPr>
          <p:nvPr>
            <p:ph type="body" sz="quarter" idx="3"/>
          </p:nvPr>
        </p:nvSpPr>
        <p:spPr>
          <a:xfrm>
            <a:off x="7888329" y="2882902"/>
            <a:ext cx="3145536" cy="3144154"/>
          </a:xfrm>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16" name="Picture 15"/>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Lst>
          </a:blip>
          <a:stretch>
            <a:fillRect/>
          </a:stretch>
        </p:blipFill>
        <p:spPr>
          <a:xfrm>
            <a:off x="1154954" y="2311399"/>
            <a:ext cx="9878911" cy="3619501"/>
          </a:xfrm>
          <a:prstGeom prst="rect">
            <a:avLst/>
          </a:prstGeom>
        </p:spPr>
      </p:pic>
    </p:spTree>
    <p:extLst>
      <p:ext uri="{BB962C8B-B14F-4D97-AF65-F5344CB8AC3E}">
        <p14:creationId xmlns:p14="http://schemas.microsoft.com/office/powerpoint/2010/main" val="38460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a:t> FINDINGS</a:t>
            </a:r>
          </a:p>
        </p:txBody>
      </p:sp>
      <p:sp>
        <p:nvSpPr>
          <p:cNvPr id="5" name="Content Placeholder 4"/>
          <p:cNvSpPr>
            <a:spLocks noGrp="1"/>
          </p:cNvSpPr>
          <p:nvPr>
            <p:ph idx="1"/>
          </p:nvPr>
        </p:nvSpPr>
        <p:spPr>
          <a:xfrm>
            <a:off x="1154953" y="2492803"/>
            <a:ext cx="10035785" cy="2491321"/>
          </a:xfrm>
        </p:spPr>
        <p:txBody>
          <a:bodyPr>
            <a:normAutofit fontScale="92500" lnSpcReduction="10000"/>
          </a:bodyPr>
          <a:lstStyle/>
          <a:p>
            <a:pPr>
              <a:buFont typeface="Wingdings" panose="05000000000000000000" pitchFamily="2" charset="2"/>
              <a:buChar char="§"/>
            </a:pPr>
            <a:r>
              <a:rPr lang="en-US" sz="1400" dirty="0"/>
              <a:t>The baseline category used is amount spent between 0 and 5. The research aims to increase the amount spent on organic product by customers. </a:t>
            </a:r>
          </a:p>
          <a:p>
            <a:pPr>
              <a:buFont typeface="Wingdings" panose="05000000000000000000" pitchFamily="2" charset="2"/>
              <a:buChar char="§"/>
            </a:pPr>
            <a:r>
              <a:rPr lang="en-US" sz="1400" dirty="0"/>
              <a:t>The prediction result shows a probability of 0.45 (45%) for customers to spend the amount between 5.01 – 15 in the purchase of organic products. </a:t>
            </a:r>
          </a:p>
          <a:p>
            <a:pPr>
              <a:buFont typeface="Wingdings" panose="05000000000000000000" pitchFamily="2" charset="2"/>
              <a:buChar char="§"/>
            </a:pPr>
            <a:r>
              <a:rPr lang="en-US" sz="1400" dirty="0"/>
              <a:t>Also, there is a probability of 0.57 (57%) for customers to spend the amount between 15.01 – 30 in the purchase of organic products.</a:t>
            </a:r>
          </a:p>
          <a:p>
            <a:pPr>
              <a:buFont typeface="Wingdings" panose="05000000000000000000" pitchFamily="2" charset="2"/>
              <a:buChar char="§"/>
            </a:pPr>
            <a:r>
              <a:rPr lang="en-US" sz="1400" dirty="0"/>
              <a:t>Also, there is a probability of -0.02 (-2%) for customers to spend the amount between 30.01 – 50 in the purchase of organic products.</a:t>
            </a:r>
          </a:p>
          <a:p>
            <a:pPr>
              <a:buFont typeface="Wingdings" panose="05000000000000000000" pitchFamily="2" charset="2"/>
              <a:buChar char="§"/>
            </a:pPr>
            <a:r>
              <a:rPr lang="en-US" sz="1400" dirty="0"/>
              <a:t>Based on the chi-square value, there is a significant relationship between amount spent on organic product, buy organic product  or not and shop opinion.</a:t>
            </a:r>
          </a:p>
          <a:p>
            <a:pPr marL="0" indent="0">
              <a:buNone/>
            </a:pP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244095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a:t>RECOMMENDATION</a:t>
            </a:r>
          </a:p>
        </p:txBody>
      </p:sp>
      <p:sp>
        <p:nvSpPr>
          <p:cNvPr id="5" name="Content Placeholder 4"/>
          <p:cNvSpPr>
            <a:spLocks noGrp="1"/>
          </p:cNvSpPr>
          <p:nvPr>
            <p:ph idx="1"/>
          </p:nvPr>
        </p:nvSpPr>
        <p:spPr>
          <a:xfrm>
            <a:off x="1154953" y="2492803"/>
            <a:ext cx="10035785" cy="1499616"/>
          </a:xfrm>
        </p:spPr>
        <p:txBody>
          <a:bodyPr>
            <a:normAutofit/>
          </a:bodyPr>
          <a:lstStyle/>
          <a:p>
            <a:pPr>
              <a:buFont typeface="Wingdings" panose="05000000000000000000" pitchFamily="2" charset="2"/>
              <a:buChar char="§"/>
            </a:pPr>
            <a:r>
              <a:rPr lang="en-US" sz="1400" dirty="0"/>
              <a:t>Business owners should consider improving the satisfaction they offer to customers by 90% and increase the amount spent on organic products instead of opening new shops . </a:t>
            </a:r>
          </a:p>
          <a:p>
            <a:pPr>
              <a:buFont typeface="Wingdings" panose="05000000000000000000" pitchFamily="2" charset="2"/>
              <a:buChar char="§"/>
            </a:pPr>
            <a:r>
              <a:rPr lang="en-US" sz="1400" dirty="0"/>
              <a:t>Advertisement with emphasis on the benefit of organic product should be done to attract more customers and thus increase the amount spent on organic product. </a:t>
            </a:r>
          </a:p>
          <a:p>
            <a:pPr marL="0" indent="0">
              <a:buNone/>
            </a:pP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733128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REFERENCES</a:t>
            </a:r>
          </a:p>
        </p:txBody>
      </p:sp>
      <p:sp>
        <p:nvSpPr>
          <p:cNvPr id="3" name="Content Placeholder 2"/>
          <p:cNvSpPr>
            <a:spLocks noGrp="1"/>
          </p:cNvSpPr>
          <p:nvPr>
            <p:ph idx="1"/>
          </p:nvPr>
        </p:nvSpPr>
        <p:spPr>
          <a:xfrm>
            <a:off x="1024128" y="2286000"/>
            <a:ext cx="10257765" cy="1499617"/>
          </a:xfrm>
        </p:spPr>
        <p:txBody>
          <a:bodyPr/>
          <a:lstStyle/>
          <a:p>
            <a:r>
              <a:rPr lang="en-US" sz="1400" dirty="0"/>
              <a:t>EL-HABIL M. (2012). An Application on Multinomial Logistic Regression Model. </a:t>
            </a:r>
            <a:r>
              <a:rPr lang="en-US" sz="1400" i="1" dirty="0"/>
              <a:t>Pakistan Journal of Statistics and Operation Research;</a:t>
            </a:r>
            <a:r>
              <a:rPr lang="en-US" sz="1400" dirty="0"/>
              <a:t> (</a:t>
            </a:r>
            <a:r>
              <a:rPr lang="en-US" sz="1400" i="1" dirty="0"/>
              <a:t>8</a:t>
            </a:r>
            <a:r>
              <a:rPr lang="en-US" sz="1400" dirty="0"/>
              <a:t>)(2) pp271-291.</a:t>
            </a:r>
          </a:p>
          <a:p>
            <a:r>
              <a:rPr lang="en-US" sz="1400" dirty="0"/>
              <a:t>Moorman, S.M., and Carr, D. (2008). Spouses Effectiveness as End-of-Life Health Care Surrogates: Accuracy, Uncertainty, and Errors of Overtreatment or </a:t>
            </a:r>
            <a:r>
              <a:rPr lang="en-US" sz="1400" dirty="0" err="1"/>
              <a:t>Undertreatment</a:t>
            </a:r>
            <a:r>
              <a:rPr lang="en-US" sz="1400" dirty="0"/>
              <a:t>. </a:t>
            </a:r>
            <a:r>
              <a:rPr lang="en-US" sz="1400" i="1" dirty="0"/>
              <a:t>The </a:t>
            </a:r>
            <a:r>
              <a:rPr lang="en-US" sz="1400" i="1" dirty="0" err="1"/>
              <a:t>Gerontological</a:t>
            </a:r>
            <a:r>
              <a:rPr lang="en-US" sz="1400" i="1" dirty="0"/>
              <a:t> Society of America.</a:t>
            </a:r>
            <a:r>
              <a:rPr lang="en-US" sz="1400" dirty="0"/>
              <a:t>48:811 </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170118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5365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t>MULTINOMIAL LOGISTIC REGRESSION MODELLING</a:t>
            </a:r>
            <a:br>
              <a:rPr lang="en-US" sz="2800" b="1" dirty="0"/>
            </a:br>
            <a:r>
              <a:rPr lang="en-US" sz="2800" b="1" dirty="0"/>
              <a:t>(EXCERPT FROM EL-HABIL 2012 pp.273)</a:t>
            </a:r>
          </a:p>
        </p:txBody>
      </p:sp>
      <p:sp>
        <p:nvSpPr>
          <p:cNvPr id="3" name="Text Placeholder 2"/>
          <p:cNvSpPr>
            <a:spLocks noGrp="1"/>
          </p:cNvSpPr>
          <p:nvPr>
            <p:ph type="body" sz="half" idx="2"/>
          </p:nvPr>
        </p:nvSpPr>
        <p:spPr>
          <a:xfrm>
            <a:off x="525517" y="3300248"/>
            <a:ext cx="10665221" cy="271955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4"/>
          <p:cNvPicPr>
            <a:picLocks noChangeAspect="1"/>
          </p:cNvPicPr>
          <p:nvPr/>
        </p:nvPicPr>
        <p:blipFill>
          <a:blip r:embed="rId2"/>
          <a:stretch>
            <a:fillRect/>
          </a:stretch>
        </p:blipFill>
        <p:spPr>
          <a:xfrm>
            <a:off x="914793" y="2660791"/>
            <a:ext cx="10275945" cy="3359009"/>
          </a:xfrm>
          <a:prstGeom prst="rect">
            <a:avLst/>
          </a:prstGeom>
        </p:spPr>
      </p:pic>
    </p:spTree>
    <p:extLst>
      <p:ext uri="{BB962C8B-B14F-4D97-AF65-F5344CB8AC3E}">
        <p14:creationId xmlns:p14="http://schemas.microsoft.com/office/powerpoint/2010/main" val="109094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MULTINOMIAL LOGISTIC REGRESSION </a:t>
            </a:r>
          </a:p>
        </p:txBody>
      </p:sp>
      <p:pic>
        <p:nvPicPr>
          <p:cNvPr id="6" name="Content Placeholder 5"/>
          <p:cNvPicPr>
            <a:picLocks noGrp="1" noChangeAspect="1"/>
          </p:cNvPicPr>
          <p:nvPr>
            <p:ph sz="half" idx="1"/>
          </p:nvPr>
        </p:nvPicPr>
        <p:blipFill>
          <a:blip r:embed="rId2"/>
          <a:stretch>
            <a:fillRect/>
          </a:stretch>
        </p:blipFill>
        <p:spPr>
          <a:xfrm>
            <a:off x="789709" y="2603500"/>
            <a:ext cx="5049981" cy="3416300"/>
          </a:xfrm>
          <a:prstGeom prst="rect">
            <a:avLst/>
          </a:prstGeom>
        </p:spPr>
      </p:pic>
      <p:sp>
        <p:nvSpPr>
          <p:cNvPr id="4" name="Content Placeholder 3"/>
          <p:cNvSpPr>
            <a:spLocks noGrp="1"/>
          </p:cNvSpPr>
          <p:nvPr>
            <p:ph sz="half" idx="2"/>
          </p:nvPr>
        </p:nvSpPr>
        <p:spPr>
          <a:xfrm>
            <a:off x="7317522" y="3183049"/>
            <a:ext cx="3873217" cy="2226077"/>
          </a:xfrm>
        </p:spPr>
        <p:txBody>
          <a:bodyPr>
            <a:normAutofit fontScale="85000" lnSpcReduction="10000"/>
          </a:bodyPr>
          <a:lstStyle/>
          <a:p>
            <a:r>
              <a:rPr lang="en-US" sz="1500" dirty="0"/>
              <a:t>The number of valid observation used in this model is 127 distributed among the four categories. </a:t>
            </a:r>
          </a:p>
          <a:p>
            <a:r>
              <a:rPr lang="en-US" sz="1500" dirty="0"/>
              <a:t>The marginal percentage column shows the proportion of valid observation found in each response variable groups, 7</a:t>
            </a:r>
          </a:p>
          <a:p>
            <a:r>
              <a:rPr lang="en-US" sz="1500" dirty="0"/>
              <a:t>2.4% of the valid case spend between 0 -5, 9.4% spend between 5.01 -15, 17.3% spend between 15.01 – 30 and 0.8% spend between 30.01 and 50.</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48488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Content Placeholder 3"/>
          <p:cNvSpPr>
            <a:spLocks noGrp="1"/>
          </p:cNvSpPr>
          <p:nvPr>
            <p:ph sz="half" idx="1"/>
          </p:nvPr>
        </p:nvSpPr>
        <p:spPr>
          <a:xfrm>
            <a:off x="1024128" y="2301237"/>
            <a:ext cx="9878917" cy="1788196"/>
          </a:xfrm>
        </p:spPr>
        <p:txBody>
          <a:bodyPr>
            <a:normAutofit fontScale="92500" lnSpcReduction="10000"/>
          </a:bodyPr>
          <a:lstStyle/>
          <a:p>
            <a:r>
              <a:rPr lang="en-US" sz="1400" dirty="0"/>
              <a:t>The sub population of the data consists of one combination of the explanatory variables specified for this model. </a:t>
            </a:r>
          </a:p>
          <a:p>
            <a:r>
              <a:rPr lang="en-US" sz="1400" dirty="0"/>
              <a:t>In this model, there are 127 combinations that appear in the data and 105 of these are composed of records with the same response variable categories.</a:t>
            </a:r>
          </a:p>
          <a:p>
            <a:r>
              <a:rPr lang="en-US" sz="1400" dirty="0"/>
              <a:t>Missing represent missing data  of the response or any of explanatory variables </a:t>
            </a:r>
          </a:p>
          <a:p>
            <a:r>
              <a:rPr lang="en-US" sz="1400" dirty="0"/>
              <a:t>category of people that did not select any response are not valid decisions and it is considered as missing and this will not affect the final results (Moorman and Carr 2008).</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12973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978422"/>
          </a:xfrm>
        </p:spPr>
        <p:txBody>
          <a:bodyPr/>
          <a:lstStyle/>
          <a:p>
            <a:pPr algn="ctr"/>
            <a:r>
              <a:rPr lang="en-US" dirty="0"/>
              <a:t> </a:t>
            </a:r>
            <a:r>
              <a:rPr lang="en-US" sz="2800" dirty="0"/>
              <a:t> </a:t>
            </a:r>
          </a:p>
        </p:txBody>
      </p:sp>
      <p:pic>
        <p:nvPicPr>
          <p:cNvPr id="6" name="Content Placeholder 5"/>
          <p:cNvPicPr>
            <a:picLocks noGrp="1" noChangeAspect="1"/>
          </p:cNvPicPr>
          <p:nvPr>
            <p:ph sz="half" idx="1"/>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2150771" y="1909353"/>
            <a:ext cx="6490953" cy="1853245"/>
          </a:xfrm>
          <a:prstGeom prst="rect">
            <a:avLst/>
          </a:prstGeom>
        </p:spPr>
      </p:pic>
      <p:sp>
        <p:nvSpPr>
          <p:cNvPr id="4" name="Content Placeholder 3"/>
          <p:cNvSpPr>
            <a:spLocks noGrp="1"/>
          </p:cNvSpPr>
          <p:nvPr>
            <p:ph sz="half" idx="2"/>
          </p:nvPr>
        </p:nvSpPr>
        <p:spPr>
          <a:xfrm>
            <a:off x="1178456" y="4166359"/>
            <a:ext cx="9436891" cy="1479103"/>
          </a:xfrm>
        </p:spPr>
        <p:txBody>
          <a:bodyPr>
            <a:normAutofit/>
          </a:bodyPr>
          <a:lstStyle/>
          <a:p>
            <a:r>
              <a:rPr lang="en-US" sz="1400" dirty="0"/>
              <a:t>In this model, AIC and BIC and -2log likelihood are very close indicating that the model is optimal. This guarantee that the model fits well (</a:t>
            </a:r>
            <a:r>
              <a:rPr lang="en-US" sz="1400" dirty="0" err="1"/>
              <a:t>Agresti</a:t>
            </a:r>
            <a:r>
              <a:rPr lang="en-US" sz="1400" dirty="0"/>
              <a:t>, 2007 ). The chi-square statistic is statistically significant at 0.000. </a:t>
            </a:r>
          </a:p>
          <a:p>
            <a:r>
              <a:rPr lang="en-US" sz="1400" dirty="0"/>
              <a:t>The null hypothesis is that all parameters of that effect are 0. The Likelihood ratio tests shows that all the explanatory variables were significant but the effect as a result of their contribution is different and not the same with each other.</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48304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649070"/>
          </a:xfrm>
        </p:spPr>
        <p:txBody>
          <a:bodyPr>
            <a:normAutofit/>
          </a:bodyPr>
          <a:lstStyle/>
          <a:p>
            <a:pPr algn="ctr"/>
            <a:r>
              <a:rPr lang="en-US" dirty="0"/>
              <a:t> </a:t>
            </a:r>
            <a:endParaRPr lang="en-US" sz="2800" dirty="0"/>
          </a:p>
        </p:txBody>
      </p:sp>
      <p:sp>
        <p:nvSpPr>
          <p:cNvPr id="4" name="Content Placeholder 3"/>
          <p:cNvSpPr>
            <a:spLocks noGrp="1"/>
          </p:cNvSpPr>
          <p:nvPr>
            <p:ph sz="half" idx="1"/>
          </p:nvPr>
        </p:nvSpPr>
        <p:spPr>
          <a:xfrm>
            <a:off x="619259" y="4608394"/>
            <a:ext cx="11191741" cy="649070"/>
          </a:xfrm>
        </p:spPr>
        <p:txBody>
          <a:bodyPr>
            <a:normAutofit/>
          </a:bodyPr>
          <a:lstStyle/>
          <a:p>
            <a:r>
              <a:rPr lang="en-US" sz="1400" dirty="0"/>
              <a:t>The null hypothesis is that all parameters of that effect are 0. The Likelihood ratio tests shows that all the explanatory variables were significant but the effect as a result of their contribution is different and not the same with each other.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3387144" y="1809218"/>
            <a:ext cx="5757499" cy="2085975"/>
          </a:xfrm>
          <a:prstGeom prst="rect">
            <a:avLst/>
          </a:prstGeom>
        </p:spPr>
      </p:pic>
    </p:spTree>
    <p:extLst>
      <p:ext uri="{BB962C8B-B14F-4D97-AF65-F5344CB8AC3E}">
        <p14:creationId xmlns:p14="http://schemas.microsoft.com/office/powerpoint/2010/main" val="3318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680" y="945223"/>
            <a:ext cx="8761413" cy="394180"/>
          </a:xfrm>
        </p:spPr>
        <p:txBody>
          <a:bodyPr>
            <a:normAutofit fontScale="90000"/>
          </a:bodyPr>
          <a:lstStyle/>
          <a:p>
            <a:pPr algn="ctr"/>
            <a:r>
              <a:rPr lang="en-US" sz="2800" dirty="0"/>
              <a:t> </a:t>
            </a:r>
          </a:p>
        </p:txBody>
      </p:sp>
      <p:pic>
        <p:nvPicPr>
          <p:cNvPr id="6" name="Content Placeholder 5"/>
          <p:cNvPicPr>
            <a:picLocks noGrp="1" noChangeAspect="1"/>
          </p:cNvPicPr>
          <p:nvPr>
            <p:ph sz="half" idx="1"/>
          </p:nvPr>
        </p:nvPicPr>
        <p:blipFill>
          <a:blip r:embed="rId2"/>
          <a:stretch>
            <a:fillRect/>
          </a:stretch>
        </p:blipFill>
        <p:spPr>
          <a:xfrm>
            <a:off x="2421229" y="1076443"/>
            <a:ext cx="7212168" cy="3455864"/>
          </a:xfrm>
          <a:prstGeom prst="rect">
            <a:avLst/>
          </a:prstGeom>
        </p:spPr>
      </p:pic>
      <p:sp>
        <p:nvSpPr>
          <p:cNvPr id="4" name="Content Placeholder 3"/>
          <p:cNvSpPr>
            <a:spLocks noGrp="1"/>
          </p:cNvSpPr>
          <p:nvPr>
            <p:ph sz="half" idx="2"/>
          </p:nvPr>
        </p:nvSpPr>
        <p:spPr>
          <a:xfrm>
            <a:off x="576866" y="4893972"/>
            <a:ext cx="11038268" cy="1576732"/>
          </a:xfrm>
        </p:spPr>
        <p:txBody>
          <a:bodyPr>
            <a:normAutofit/>
          </a:bodyPr>
          <a:lstStyle/>
          <a:p>
            <a:r>
              <a:rPr lang="en-US" sz="1400" dirty="0"/>
              <a:t>AIC (Akaike Information Criterion) and BIC (Bayesian Information Criterion) judges a model by how close it fitted values tend to be to the true expected values. </a:t>
            </a:r>
          </a:p>
          <a:p>
            <a:r>
              <a:rPr lang="en-US" sz="1400" dirty="0"/>
              <a:t>The difference in -2 log-likelihoods between the final model and a reduced model. The reduced model is formed by omitting an effect from the final model. Using the likelihood ratio test , only the variable </a:t>
            </a:r>
            <a:r>
              <a:rPr lang="en-US" sz="1400" dirty="0" err="1"/>
              <a:t>BuyOrganic</a:t>
            </a:r>
            <a:r>
              <a:rPr lang="en-US" sz="1400" dirty="0"/>
              <a:t> was statistically significant.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74082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934491"/>
          </a:xfrm>
        </p:spPr>
        <p:txBody>
          <a:bodyPr/>
          <a:lstStyle/>
          <a:p>
            <a:pPr algn="ctr"/>
            <a:r>
              <a:rPr lang="en-US" sz="3200" dirty="0"/>
              <a:t>CLASSIFICATION</a:t>
            </a:r>
          </a:p>
        </p:txBody>
      </p:sp>
      <p:sp>
        <p:nvSpPr>
          <p:cNvPr id="9" name="Content Placeholder 8"/>
          <p:cNvSpPr>
            <a:spLocks noGrp="1"/>
          </p:cNvSpPr>
          <p:nvPr>
            <p:ph idx="1"/>
          </p:nvPr>
        </p:nvSpPr>
        <p:spPr>
          <a:xfrm>
            <a:off x="1024128" y="2286000"/>
            <a:ext cx="9720073" cy="838200"/>
          </a:xfrm>
        </p:spPr>
        <p:txBody>
          <a:bodyPr/>
          <a:lstStyle/>
          <a:p>
            <a:r>
              <a:rPr lang="en-US" sz="1400" dirty="0"/>
              <a:t>The classification overall percentage computed by SPSS is given as while the by chance proportional accuracy criterion is given as 83.5% which implies that the model is accurate.</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0" name="Content Placeholder 5"/>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Lst>
          </a:blip>
          <a:stretch>
            <a:fillRect/>
          </a:stretch>
        </p:blipFill>
        <p:spPr>
          <a:xfrm>
            <a:off x="1584007" y="3521392"/>
            <a:ext cx="8332360" cy="2688908"/>
          </a:xfrm>
          <a:prstGeom prst="rect">
            <a:avLst/>
          </a:prstGeom>
        </p:spPr>
      </p:pic>
    </p:spTree>
    <p:extLst>
      <p:ext uri="{BB962C8B-B14F-4D97-AF65-F5344CB8AC3E}">
        <p14:creationId xmlns:p14="http://schemas.microsoft.com/office/powerpoint/2010/main" val="519925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8798" y="1063417"/>
            <a:ext cx="8831816" cy="752504"/>
          </a:xfrm>
        </p:spPr>
        <p:txBody>
          <a:bodyPr/>
          <a:lstStyle/>
          <a:p>
            <a:pPr algn="ctr"/>
            <a:r>
              <a:rPr lang="en-US" dirty="0"/>
              <a:t> </a:t>
            </a:r>
            <a:r>
              <a:rPr lang="en-US" sz="3600" dirty="0"/>
              <a:t>PARAMETER ESTIMATION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20000"/>
                    </a14:imgEffect>
                  </a14:imgLayer>
                </a14:imgProps>
              </a:ext>
            </a:extLst>
          </a:blip>
          <a:stretch>
            <a:fillRect/>
          </a:stretch>
        </p:blipFill>
        <p:spPr>
          <a:xfrm>
            <a:off x="366691" y="2311758"/>
            <a:ext cx="11214100" cy="3657600"/>
          </a:xfrm>
          <a:prstGeom prst="rect">
            <a:avLst/>
          </a:prstGeom>
        </p:spPr>
      </p:pic>
    </p:spTree>
    <p:extLst>
      <p:ext uri="{BB962C8B-B14F-4D97-AF65-F5344CB8AC3E}">
        <p14:creationId xmlns:p14="http://schemas.microsoft.com/office/powerpoint/2010/main" val="14098310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952</TotalTime>
  <Words>842</Words>
  <Application>Microsoft Office PowerPoint</Application>
  <PresentationFormat>Widescreen</PresentationFormat>
  <Paragraphs>238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Times New Roman</vt:lpstr>
      <vt:lpstr>Wingdings</vt:lpstr>
      <vt:lpstr>Gallery</vt:lpstr>
      <vt:lpstr>How do consumers make purchasing decisions?</vt:lpstr>
      <vt:lpstr>MULTINOMIAL LOGISTIC REGRESSION MODELLING (EXCERPT FROM EL-HABIL 2012 pp.273)</vt:lpstr>
      <vt:lpstr> MULTINOMIAL LOGISTIC REGRESSION </vt:lpstr>
      <vt:lpstr>  </vt:lpstr>
      <vt:lpstr>  </vt:lpstr>
      <vt:lpstr> </vt:lpstr>
      <vt:lpstr> </vt:lpstr>
      <vt:lpstr>CLASSIFICATION</vt:lpstr>
      <vt:lpstr> PARAMETER ESTIMATION</vt:lpstr>
      <vt:lpstr> PREDICTION USING MLR MODEL</vt:lpstr>
      <vt:lpstr> PREDICTION USING MLR MODEL</vt:lpstr>
      <vt:lpstr> PREDICTION USING MLR MODEL…Cont’d</vt:lpstr>
      <vt:lpstr> FINDINGS</vt:lpstr>
      <vt:lpstr>RECOMMENDATION</vt:lpstr>
      <vt:lpstr>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Esther Anthony Dick</dc:creator>
  <cp:lastModifiedBy>Esther Anthony Oyeniyi</cp:lastModifiedBy>
  <cp:revision>169</cp:revision>
  <dcterms:created xsi:type="dcterms:W3CDTF">2022-03-09T13:39:36Z</dcterms:created>
  <dcterms:modified xsi:type="dcterms:W3CDTF">2023-12-23T13:36:28Z</dcterms:modified>
</cp:coreProperties>
</file>