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0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88" r:id="rId1"/>
  </p:sldMasterIdLst>
  <p:notesMasterIdLst>
    <p:notesMasterId r:id="rId22"/>
  </p:notesMasterIdLst>
  <p:handoutMasterIdLst>
    <p:handoutMasterId r:id="rId23"/>
  </p:handoutMasterIdLst>
  <p:sldIdLst>
    <p:sldId id="280" r:id="rId2"/>
    <p:sldId id="281" r:id="rId3"/>
    <p:sldId id="276" r:id="rId4"/>
    <p:sldId id="270" r:id="rId5"/>
    <p:sldId id="259" r:id="rId6"/>
    <p:sldId id="277" r:id="rId7"/>
    <p:sldId id="264" r:id="rId8"/>
    <p:sldId id="267" r:id="rId9"/>
    <p:sldId id="268" r:id="rId10"/>
    <p:sldId id="269" r:id="rId11"/>
    <p:sldId id="265" r:id="rId12"/>
    <p:sldId id="279" r:id="rId13"/>
    <p:sldId id="278" r:id="rId14"/>
    <p:sldId id="262" r:id="rId15"/>
    <p:sldId id="271" r:id="rId16"/>
    <p:sldId id="272" r:id="rId17"/>
    <p:sldId id="273" r:id="rId18"/>
    <p:sldId id="263" r:id="rId19"/>
    <p:sldId id="274" r:id="rId20"/>
    <p:sldId id="275" r:id="rId21"/>
  </p:sldIdLst>
  <p:sldSz cx="9144000" cy="6858000" type="screen4x3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" userDrawn="1">
          <p15:clr>
            <a:srgbClr val="A4A3A4"/>
          </p15:clr>
        </p15:guide>
        <p15:guide id="2" orient="horz" pos="1117" userDrawn="1">
          <p15:clr>
            <a:srgbClr val="A4A3A4"/>
          </p15:clr>
        </p15:guide>
        <p15:guide id="3" orient="horz" pos="1525" userDrawn="1">
          <p15:clr>
            <a:srgbClr val="A4A3A4"/>
          </p15:clr>
        </p15:guide>
        <p15:guide id="4" orient="horz" pos="3929" userDrawn="1">
          <p15:clr>
            <a:srgbClr val="A4A3A4"/>
          </p15:clr>
        </p15:guide>
        <p15:guide id="5" pos="204" userDrawn="1">
          <p15:clr>
            <a:srgbClr val="A4A3A4"/>
          </p15:clr>
        </p15:guide>
        <p15:guide id="6" pos="55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CB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5" autoAdjust="0"/>
    <p:restoredTop sz="94662"/>
  </p:normalViewPr>
  <p:slideViewPr>
    <p:cSldViewPr showGuides="1">
      <p:cViewPr varScale="1">
        <p:scale>
          <a:sx n="70" d="100"/>
          <a:sy n="70" d="100"/>
        </p:scale>
        <p:origin x="1170" y="66"/>
      </p:cViewPr>
      <p:guideLst>
        <p:guide orient="horz" pos="300"/>
        <p:guide orient="horz" pos="1117"/>
        <p:guide orient="horz" pos="1525"/>
        <p:guide orient="horz" pos="3929"/>
        <p:guide pos="204"/>
        <p:guide pos="55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32" d="100"/>
          <a:sy n="132" d="100"/>
        </p:scale>
        <p:origin x="4344" y="16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2023%20career%20upgrade\Account%20Sales%20Data%20for%20Analysis%20v2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2023%20career%20upgrade\Account%20Sales%20Data%20for%20Analysis%20v2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2023%20career%20upgrade\Account%20Sales%20Data%20for%20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2023%20career%20upgrade\Account%20Sales%20Data%20for%20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2023%20career%20upgrade\Account%20Sales%20Data%20for%20Analysis%20v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2023%20career%20upgrade\Account%20Sales%20Data%20for%20Analysis%20v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2023%20career%20upgrade\Account%20Sales%20Data%20for%20Analysis%20v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2023%20career%20upgrade\Account%20Sales%20Data%20for%20Analysis%20v2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2023%20career%20upgrade\Account%20Sales%20Data%20for%20Analysis%20v2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2023%20career%20upgrade\Account%20Sales%20Data%20for%20Analysis%20v2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[Account Sales Data for Analysis v2.xlsx]Sheet2!PivotTable27</c:name>
    <c:fmtId val="10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6"/>
      </c:pivotFmt>
      <c:pivotFmt>
        <c:idx val="7"/>
      </c:pivotFmt>
      <c:pivotFmt>
        <c:idx val="8"/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Sheet2!$L$1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NG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</c15:spPr>
                <c15:showLeaderLines val="0"/>
              </c:ext>
            </c:extLst>
          </c:dLbls>
          <c:cat>
            <c:strRef>
              <c:f>Sheet2!$K$2:$K$5</c:f>
              <c:strCache>
                <c:ptCount val="4"/>
                <c:pt idx="0">
                  <c:v>Bar</c:v>
                </c:pt>
                <c:pt idx="1">
                  <c:v>Club</c:v>
                </c:pt>
                <c:pt idx="2">
                  <c:v>Hotel</c:v>
                </c:pt>
                <c:pt idx="3">
                  <c:v>Restaurant</c:v>
                </c:pt>
              </c:strCache>
            </c:strRef>
          </c:cat>
          <c:val>
            <c:numRef>
              <c:f>Sheet2!$L$2:$L$5</c:f>
              <c:numCache>
                <c:formatCode>General</c:formatCode>
                <c:ptCount val="4"/>
                <c:pt idx="0">
                  <c:v>342823</c:v>
                </c:pt>
                <c:pt idx="1">
                  <c:v>408515</c:v>
                </c:pt>
                <c:pt idx="2">
                  <c:v>348942</c:v>
                </c:pt>
                <c:pt idx="3">
                  <c:v>380568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01-4C51-900E-118A0D1286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77327983"/>
        <c:axId val="777328399"/>
      </c:barChart>
      <c:catAx>
        <c:axId val="777327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NG"/>
          </a:p>
        </c:txPr>
        <c:crossAx val="777328399"/>
        <c:crosses val="autoZero"/>
        <c:auto val="1"/>
        <c:lblAlgn val="ctr"/>
        <c:lblOffset val="100"/>
        <c:noMultiLvlLbl val="0"/>
      </c:catAx>
      <c:valAx>
        <c:axId val="777328399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777327983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/>
      </a:pPr>
      <a:endParaRPr lang="en-NG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[Account Sales Data for Analysis v2.xlsx]Sheet2!PivotTable13</c:name>
    <c:fmtId val="12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5.2441382327209102E-2"/>
              <c:y val="-0.3370169874599008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1980008748906387"/>
              <c:y val="3.405511811023621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5.2441382327209102E-2"/>
              <c:y val="-0.3370169874599008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1980008748906387"/>
              <c:y val="3.405511811023621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5.2441382327209102E-2"/>
              <c:y val="-0.3370169874599008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1980008748906387"/>
              <c:y val="3.405511811023621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5.2441382327209102E-2"/>
              <c:y val="-0.3370169874599008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1980008748906387"/>
              <c:y val="3.405511811023621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5.2441382327209102E-2"/>
              <c:y val="-0.3370169874599008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1980008748906387"/>
              <c:y val="3.405511811023621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Sheet2!$I$26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017-49C5-A87B-E927E19786D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017-49C5-A87B-E927E19786D8}"/>
              </c:ext>
            </c:extLst>
          </c:dPt>
          <c:dLbls>
            <c:dLbl>
              <c:idx val="0"/>
              <c:layout>
                <c:manualLayout>
                  <c:x val="-0.15708846738981475"/>
                  <c:y val="-0.14311623855937514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017-49C5-A87B-E927E19786D8}"/>
                </c:ext>
              </c:extLst>
            </c:dLbl>
            <c:dLbl>
              <c:idx val="1"/>
              <c:layout>
                <c:manualLayout>
                  <c:x val="0.14458501962838768"/>
                  <c:y val="0.16933456280364684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017-49C5-A87B-E927E19786D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NG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Sheet2!$H$27:$H$29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Sheet2!$I$27:$I$29</c:f>
              <c:numCache>
                <c:formatCode>General</c:formatCode>
                <c:ptCount val="2"/>
                <c:pt idx="0">
                  <c:v>43</c:v>
                </c:pt>
                <c:pt idx="1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017-49C5-A87B-E927E19786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NG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G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[Account Sales Data for Analysis.xlsx]Pivot Tables!PivotTable3</c:name>
    <c:fmtId val="8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20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32447222222222216"/>
                  <c:h val="0.1751388888888889"/>
                </c:manualLayout>
              </c15:layout>
            </c:ext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20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32447222222222216"/>
                  <c:h val="0.1751388888888889"/>
                </c:manualLayout>
              </c15:layout>
            </c:ext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20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32447222222222216"/>
                  <c:h val="0.1751388888888889"/>
                </c:manualLayout>
              </c15:layout>
            </c:ext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'Pivot Tables'!$K$8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rgbClr val="660033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0-50EB-4816-9B0A-BAD050D143A7}"/>
              </c:ext>
            </c:extLst>
          </c:dPt>
          <c:dLbls>
            <c:dLbl>
              <c:idx val="0"/>
              <c:spPr>
                <a:solidFill>
                  <a:sysClr val="window" lastClr="FFFFFF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NG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447222222222216"/>
                      <c:h val="0.175138888888888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50EB-4816-9B0A-BAD050D143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NG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Tables'!$K$9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'Pivot Tables'!$K$9</c:f>
              <c:numCache>
                <c:formatCode>General</c:formatCode>
                <c:ptCount val="1"/>
                <c:pt idx="0">
                  <c:v>1480848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EB-4816-9B0A-BAD050D143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827585615"/>
        <c:axId val="827598511"/>
        <c:axId val="0"/>
      </c:bar3DChart>
      <c:catAx>
        <c:axId val="82758561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27598511"/>
        <c:crosses val="autoZero"/>
        <c:auto val="1"/>
        <c:lblAlgn val="ctr"/>
        <c:lblOffset val="100"/>
        <c:noMultiLvlLbl val="0"/>
      </c:catAx>
      <c:valAx>
        <c:axId val="827598511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275856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G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[Account Sales Data for Analysis.xlsx]Pivot Tables!PivotTable1</c:name>
    <c:fmtId val="46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92D050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3"/>
          </a:solidFill>
          <a:ln>
            <a:noFill/>
          </a:ln>
          <a:effectLst/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</c:pivotFmt>
      <c:pivotFmt>
        <c:idx val="17"/>
        <c:spPr>
          <a:solidFill>
            <a:schemeClr val="accent2"/>
          </a:solidFill>
          <a:ln>
            <a:noFill/>
          </a:ln>
          <a:effectLst/>
        </c:spPr>
      </c:pivotFmt>
      <c:pivotFmt>
        <c:idx val="18"/>
        <c:spPr>
          <a:solidFill>
            <a:srgbClr val="92D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2"/>
          </a:solidFill>
          <a:ln>
            <a:noFill/>
          </a:ln>
          <a:effectLst/>
        </c:spP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3"/>
          </a:solidFill>
          <a:ln>
            <a:noFill/>
          </a:ln>
          <a:effectLst/>
        </c:spP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rgbClr val="92D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2"/>
          </a:solidFill>
          <a:ln>
            <a:noFill/>
          </a:ln>
          <a:effectLst/>
        </c:spPr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3"/>
          </a:solidFill>
          <a:ln>
            <a:noFill/>
          </a:ln>
          <a:effectLst/>
        </c:spPr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2145469470637157"/>
          <c:y val="8.6043215100155418E-2"/>
          <c:w val="0.84836697881900569"/>
          <c:h val="0.716296863073859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Tables'!$B$1</c:f>
              <c:strCache>
                <c:ptCount val="1"/>
                <c:pt idx="0">
                  <c:v> 2017 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B43-46C3-8A5F-562DD0F2BA68}"/>
              </c:ext>
            </c:extLst>
          </c:dPt>
          <c:cat>
            <c:strRef>
              <c:f>'Pivot Tables'!$A$2:$A$6</c:f>
              <c:strCache>
                <c:ptCount val="4"/>
                <c:pt idx="0">
                  <c:v>Bar</c:v>
                </c:pt>
                <c:pt idx="1">
                  <c:v>Club</c:v>
                </c:pt>
                <c:pt idx="2">
                  <c:v>Hotel</c:v>
                </c:pt>
                <c:pt idx="3">
                  <c:v>Restaurant</c:v>
                </c:pt>
              </c:strCache>
            </c:strRef>
          </c:cat>
          <c:val>
            <c:numRef>
              <c:f>'Pivot Tables'!$B$2:$B$6</c:f>
              <c:numCache>
                <c:formatCode>General</c:formatCode>
                <c:ptCount val="4"/>
                <c:pt idx="0">
                  <c:v>51804</c:v>
                </c:pt>
                <c:pt idx="1">
                  <c:v>47259</c:v>
                </c:pt>
                <c:pt idx="2">
                  <c:v>44888</c:v>
                </c:pt>
                <c:pt idx="3">
                  <c:v>46025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B43-46C3-8A5F-562DD0F2BA68}"/>
            </c:ext>
          </c:extLst>
        </c:ser>
        <c:ser>
          <c:idx val="1"/>
          <c:order val="1"/>
          <c:tx>
            <c:strRef>
              <c:f>'Pivot Tables'!$C$1</c:f>
              <c:strCache>
                <c:ptCount val="1"/>
                <c:pt idx="0">
                  <c:v> 2018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9B43-46C3-8A5F-562DD0F2BA68}"/>
              </c:ext>
            </c:extLst>
          </c:dPt>
          <c:cat>
            <c:strRef>
              <c:f>'Pivot Tables'!$A$2:$A$6</c:f>
              <c:strCache>
                <c:ptCount val="4"/>
                <c:pt idx="0">
                  <c:v>Bar</c:v>
                </c:pt>
                <c:pt idx="1">
                  <c:v>Club</c:v>
                </c:pt>
                <c:pt idx="2">
                  <c:v>Hotel</c:v>
                </c:pt>
                <c:pt idx="3">
                  <c:v>Restaurant</c:v>
                </c:pt>
              </c:strCache>
            </c:strRef>
          </c:cat>
          <c:val>
            <c:numRef>
              <c:f>'Pivot Tables'!$C$2:$C$6</c:f>
              <c:numCache>
                <c:formatCode>General</c:formatCode>
                <c:ptCount val="4"/>
                <c:pt idx="0">
                  <c:v>60121</c:v>
                </c:pt>
                <c:pt idx="1">
                  <c:v>67275</c:v>
                </c:pt>
                <c:pt idx="2">
                  <c:v>50567</c:v>
                </c:pt>
                <c:pt idx="3">
                  <c:v>65032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B43-46C3-8A5F-562DD0F2BA68}"/>
            </c:ext>
          </c:extLst>
        </c:ser>
        <c:ser>
          <c:idx val="2"/>
          <c:order val="2"/>
          <c:tx>
            <c:strRef>
              <c:f>'Pivot Tables'!$D$1</c:f>
              <c:strCache>
                <c:ptCount val="1"/>
                <c:pt idx="0">
                  <c:v> 2019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B43-46C3-8A5F-562DD0F2BA68}"/>
              </c:ext>
            </c:extLst>
          </c:dPt>
          <c:cat>
            <c:strRef>
              <c:f>'Pivot Tables'!$A$2:$A$6</c:f>
              <c:strCache>
                <c:ptCount val="4"/>
                <c:pt idx="0">
                  <c:v>Bar</c:v>
                </c:pt>
                <c:pt idx="1">
                  <c:v>Club</c:v>
                </c:pt>
                <c:pt idx="2">
                  <c:v>Hotel</c:v>
                </c:pt>
                <c:pt idx="3">
                  <c:v>Restaurant</c:v>
                </c:pt>
              </c:strCache>
            </c:strRef>
          </c:cat>
          <c:val>
            <c:numRef>
              <c:f>'Pivot Tables'!$D$2:$D$6</c:f>
              <c:numCache>
                <c:formatCode>General</c:formatCode>
                <c:ptCount val="4"/>
                <c:pt idx="0">
                  <c:v>60760</c:v>
                </c:pt>
                <c:pt idx="1">
                  <c:v>79646</c:v>
                </c:pt>
                <c:pt idx="2">
                  <c:v>70312</c:v>
                </c:pt>
                <c:pt idx="3">
                  <c:v>77731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B43-46C3-8A5F-562DD0F2BA68}"/>
            </c:ext>
          </c:extLst>
        </c:ser>
        <c:ser>
          <c:idx val="3"/>
          <c:order val="3"/>
          <c:tx>
            <c:strRef>
              <c:f>'Pivot Tables'!$E$1</c:f>
              <c:strCache>
                <c:ptCount val="1"/>
                <c:pt idx="0">
                  <c:v> 2020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'Pivot Tables'!$A$2:$A$6</c:f>
              <c:strCache>
                <c:ptCount val="4"/>
                <c:pt idx="0">
                  <c:v>Bar</c:v>
                </c:pt>
                <c:pt idx="1">
                  <c:v>Club</c:v>
                </c:pt>
                <c:pt idx="2">
                  <c:v>Hotel</c:v>
                </c:pt>
                <c:pt idx="3">
                  <c:v>Restaurant</c:v>
                </c:pt>
              </c:strCache>
            </c:strRef>
          </c:cat>
          <c:val>
            <c:numRef>
              <c:f>'Pivot Tables'!$E$2:$E$6</c:f>
              <c:numCache>
                <c:formatCode>General</c:formatCode>
                <c:ptCount val="4"/>
                <c:pt idx="0">
                  <c:v>75991</c:v>
                </c:pt>
                <c:pt idx="1">
                  <c:v>102065</c:v>
                </c:pt>
                <c:pt idx="2">
                  <c:v>82583</c:v>
                </c:pt>
                <c:pt idx="3">
                  <c:v>89595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9B43-46C3-8A5F-562DD0F2BA68}"/>
            </c:ext>
          </c:extLst>
        </c:ser>
        <c:ser>
          <c:idx val="4"/>
          <c:order val="4"/>
          <c:tx>
            <c:strRef>
              <c:f>'Pivot Tables'!$F$1</c:f>
              <c:strCache>
                <c:ptCount val="1"/>
                <c:pt idx="0">
                  <c:v> 2021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'Pivot Tables'!$A$2:$A$6</c:f>
              <c:strCache>
                <c:ptCount val="4"/>
                <c:pt idx="0">
                  <c:v>Bar</c:v>
                </c:pt>
                <c:pt idx="1">
                  <c:v>Club</c:v>
                </c:pt>
                <c:pt idx="2">
                  <c:v>Hotel</c:v>
                </c:pt>
                <c:pt idx="3">
                  <c:v>Restaurant</c:v>
                </c:pt>
              </c:strCache>
            </c:strRef>
          </c:cat>
          <c:val>
            <c:numRef>
              <c:f>'Pivot Tables'!$F$2:$F$6</c:f>
              <c:numCache>
                <c:formatCode>General</c:formatCode>
                <c:ptCount val="4"/>
                <c:pt idx="0">
                  <c:v>94147</c:v>
                </c:pt>
                <c:pt idx="1">
                  <c:v>112270</c:v>
                </c:pt>
                <c:pt idx="2">
                  <c:v>100592</c:v>
                </c:pt>
                <c:pt idx="3">
                  <c:v>102185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B43-46C3-8A5F-562DD0F2BA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84150559"/>
        <c:axId val="2084134335"/>
      </c:barChart>
      <c:catAx>
        <c:axId val="2084150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NG"/>
          </a:p>
        </c:txPr>
        <c:crossAx val="2084134335"/>
        <c:crosses val="autoZero"/>
        <c:auto val="1"/>
        <c:lblAlgn val="ctr"/>
        <c:lblOffset val="100"/>
        <c:noMultiLvlLbl val="0"/>
      </c:catAx>
      <c:valAx>
        <c:axId val="2084134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NG"/>
          </a:p>
        </c:txPr>
        <c:crossAx val="20841505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7557326939070953E-3"/>
          <c:y val="0.8910060470661848"/>
          <c:w val="0.98022423123035551"/>
          <c:h val="0.1089938757655293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NG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NG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[Account Sales Data for Analysis v2.xlsx]Sheet2!PivotTable4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0" baseline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ysClr val="windowText" lastClr="000000"/>
                </a:solidFill>
              </a:rPr>
              <a:t>Regular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ea"/>
              <a:cs typeface="+mn-cs"/>
            </a:defRPr>
          </a:pPr>
          <a:endParaRPr lang="en-NG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none" spc="0" baseline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cap="none" spc="0" baseline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cap="none" spc="0" baseline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radarChart>
        <c:radarStyle val="marker"/>
        <c:varyColors val="0"/>
        <c:ser>
          <c:idx val="0"/>
          <c:order val="0"/>
          <c:tx>
            <c:strRef>
              <c:f>Sheet2!$B$11:$B$12</c:f>
              <c:strCache>
                <c:ptCount val="1"/>
                <c:pt idx="0">
                  <c:v>Yes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Sheet2!$A$13:$A$17</c:f>
              <c:strCache>
                <c:ptCount val="4"/>
                <c:pt idx="0">
                  <c:v>Bar</c:v>
                </c:pt>
                <c:pt idx="1">
                  <c:v>Club</c:v>
                </c:pt>
                <c:pt idx="2">
                  <c:v>Hotel</c:v>
                </c:pt>
                <c:pt idx="3">
                  <c:v>Restaurant</c:v>
                </c:pt>
              </c:strCache>
            </c:strRef>
          </c:cat>
          <c:val>
            <c:numRef>
              <c:f>Sheet2!$B$13:$B$17</c:f>
              <c:numCache>
                <c:formatCode>General</c:formatCode>
                <c:ptCount val="4"/>
                <c:pt idx="0">
                  <c:v>15</c:v>
                </c:pt>
                <c:pt idx="1">
                  <c:v>15</c:v>
                </c:pt>
                <c:pt idx="2">
                  <c:v>15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09-4992-AAEB-2FC05C937B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0646432"/>
        <c:axId val="550655168"/>
      </c:radarChart>
      <c:catAx>
        <c:axId val="550646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cap="none" spc="0" baseline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NG"/>
          </a:p>
        </c:txPr>
        <c:crossAx val="550655168"/>
        <c:crosses val="autoZero"/>
        <c:auto val="1"/>
        <c:lblAlgn val="ctr"/>
        <c:lblOffset val="100"/>
        <c:noMultiLvlLbl val="0"/>
      </c:catAx>
      <c:valAx>
        <c:axId val="550655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baseline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NG"/>
          </a:p>
        </c:txPr>
        <c:crossAx val="550646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0" baseline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ea"/>
              <a:cs typeface="+mn-cs"/>
            </a:defRPr>
          </a:pPr>
          <a:endParaRPr lang="en-NG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0" cap="none" spc="0">
          <a:ln w="0"/>
          <a:solidFill>
            <a:schemeClr val="accent1"/>
          </a:solidFill>
          <a:effectLst>
            <a:outerShdw blurRad="38100" dist="25400" dir="5400000" algn="ctr" rotWithShape="0">
              <a:srgbClr val="6E747A">
                <a:alpha val="43000"/>
              </a:srgbClr>
            </a:outerShdw>
          </a:effectLst>
        </a:defRPr>
      </a:pPr>
      <a:endParaRPr lang="en-NG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[Account Sales Data for Analysis v2.xlsx]Sheet2!PivotTable2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ysClr val="windowText" lastClr="000000"/>
                </a:solidFill>
              </a:rPr>
              <a:t>Sugar</a:t>
            </a:r>
            <a:r>
              <a:rPr lang="en-US" b="1" baseline="0">
                <a:solidFill>
                  <a:sysClr val="windowText" lastClr="000000"/>
                </a:solidFill>
              </a:rPr>
              <a:t> free Product</a:t>
            </a:r>
            <a:endParaRPr lang="en-US" b="1">
              <a:solidFill>
                <a:sysClr val="windowText" lastClr="00000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G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"/>
              <c:y val="-6.944444444444444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"/>
              <c:y val="-6.944444444444444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"/>
              <c:y val="-6.944444444444444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"/>
              <c:y val="-6.944444444444444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"/>
              <c:y val="-6.944444444444444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752488732143701"/>
          <c:y val="0.30261337386450926"/>
          <c:w val="0.36388845721529539"/>
          <c:h val="0.69738662613549074"/>
        </c:manualLayout>
      </c:layout>
      <c:doughnutChart>
        <c:varyColors val="1"/>
        <c:ser>
          <c:idx val="0"/>
          <c:order val="0"/>
          <c:tx>
            <c:strRef>
              <c:f>Sheet2!$I$1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E19-408A-B48F-D8F6A7E39D9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E19-408A-B48F-D8F6A7E39D9C}"/>
              </c:ext>
            </c:extLst>
          </c:dPt>
          <c:dLbls>
            <c:dLbl>
              <c:idx val="1"/>
              <c:layout>
                <c:manualLayout>
                  <c:x val="0"/>
                  <c:y val="-6.9444444444444448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E19-408A-B48F-D8F6A7E39D9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NG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Sheet2!$H$2:$H$4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Sheet2!$I$2:$I$4</c:f>
              <c:numCache>
                <c:formatCode>General</c:formatCode>
                <c:ptCount val="2"/>
                <c:pt idx="0">
                  <c:v>12</c:v>
                </c:pt>
                <c:pt idx="1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E19-408A-B48F-D8F6A7E39D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40"/>
        <c:holeSize val="45"/>
      </c:doughnutChart>
      <c:spPr>
        <a:noFill/>
        <a:ln>
          <a:noFill/>
        </a:ln>
        <a:effectLst>
          <a:outerShdw sx="1000" sy="1000" algn="ctr" rotWithShape="0">
            <a:srgbClr val="000000">
              <a:alpha val="60000"/>
            </a:srgbClr>
          </a:outerShdw>
        </a:effectLst>
      </c:spPr>
    </c:plotArea>
    <c:legend>
      <c:legendPos val="r"/>
      <c:layout>
        <c:manualLayout>
          <c:xMode val="edge"/>
          <c:yMode val="edge"/>
          <c:x val="0.78853569123126166"/>
          <c:y val="0.67917848290279781"/>
          <c:w val="0.19644644775675812"/>
          <c:h val="0.225275380108923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G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G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[Account Sales Data for Analysis v2.xlsx]Sheet2!PivotTable5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ysClr val="windowText" lastClr="000000"/>
                </a:solidFill>
              </a:rPr>
              <a:t>Yellow</a:t>
            </a:r>
            <a:r>
              <a:rPr lang="en-US" b="1" baseline="0">
                <a:solidFill>
                  <a:sysClr val="windowText" lastClr="000000"/>
                </a:solidFill>
              </a:rPr>
              <a:t> Edition Product</a:t>
            </a:r>
            <a:endParaRPr lang="en-US" b="1">
              <a:solidFill>
                <a:sysClr val="windowText" lastClr="00000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G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dLbl>
          <c:idx val="0"/>
          <c:layout>
            <c:manualLayout>
              <c:x val="0.25515660542432195"/>
              <c:y val="-0.1839617964421113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dLbl>
          <c:idx val="0"/>
          <c:layout>
            <c:manualLayout>
              <c:x val="-0.20446412948381451"/>
              <c:y val="-0.1747025371828521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dLbl>
          <c:idx val="0"/>
          <c:layout>
            <c:manualLayout>
              <c:x val="-0.20446412948381451"/>
              <c:y val="-0.1747025371828521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dLbl>
          <c:idx val="0"/>
          <c:layout>
            <c:manualLayout>
              <c:x val="0.25515660542432195"/>
              <c:y val="-0.1839617964421113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dLbl>
          <c:idx val="0"/>
          <c:layout>
            <c:manualLayout>
              <c:x val="-0.1266863794152186"/>
              <c:y val="7.093439874579504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dLbl>
          <c:idx val="0"/>
          <c:layout>
            <c:manualLayout>
              <c:x val="0.25515660542432195"/>
              <c:y val="-0.1839617964421113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dLbl>
          <c:idx val="0"/>
          <c:layout>
            <c:manualLayout>
              <c:x val="-0.1266863794152186"/>
              <c:y val="7.093439874579504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dLbl>
          <c:idx val="0"/>
          <c:layout>
            <c:manualLayout>
              <c:x val="0.25515660542432195"/>
              <c:y val="-0.1839617964421113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dLbl>
          <c:idx val="0"/>
          <c:layout>
            <c:manualLayout>
              <c:x val="-0.1266863794152186"/>
              <c:y val="7.093439874579504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dLbl>
          <c:idx val="0"/>
          <c:layout>
            <c:manualLayout>
              <c:x val="0.25515660542432195"/>
              <c:y val="-0.1839617964421113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Sheet2!$I$6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4931-416B-A46C-852E86FD6303}"/>
              </c:ext>
            </c:extLst>
          </c:dPt>
          <c:dPt>
            <c:idx val="1"/>
            <c:bubble3D val="0"/>
            <c:explosion val="2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4931-416B-A46C-852E86FD6303}"/>
              </c:ext>
            </c:extLst>
          </c:dPt>
          <c:dLbls>
            <c:dLbl>
              <c:idx val="0"/>
              <c:layout>
                <c:manualLayout>
                  <c:x val="-0.15672219321409547"/>
                  <c:y val="6.4762867410335725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931-416B-A46C-852E86FD6303}"/>
                </c:ext>
              </c:extLst>
            </c:dLbl>
            <c:dLbl>
              <c:idx val="1"/>
              <c:layout>
                <c:manualLayout>
                  <c:x val="0.20843412087988611"/>
                  <c:y val="-0.19630481846035727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931-416B-A46C-852E86FD630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NG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Sheet2!$H$7:$H$9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Sheet2!$I$7:$I$9</c:f>
              <c:numCache>
                <c:formatCode>General</c:formatCode>
                <c:ptCount val="2"/>
                <c:pt idx="0">
                  <c:v>30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931-416B-A46C-852E86FD63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G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[Account Sales Data for Analysis v2.xlsx]Sheet2!PivotTable9</c:name>
    <c:fmtId val="16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0"/>
      <c:rotY val="6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22587734842077017"/>
          <c:y val="3.2025880081271524E-2"/>
          <c:w val="0.72076244689916313"/>
          <c:h val="0.84911235355995218"/>
        </c:manualLayout>
      </c:layout>
      <c:bar3DChart>
        <c:barDir val="bar"/>
        <c:grouping val="clustered"/>
        <c:varyColors val="0"/>
        <c:ser>
          <c:idx val="0"/>
          <c:order val="0"/>
          <c:tx>
            <c:strRef>
              <c:f>Sheet2!$I$21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rgbClr val="BF337F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0-4861-4BCE-8467-CBDC35D24E7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NG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Sheet2!$H$22:$H$24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Sheet2!$I$22:$I$24</c:f>
              <c:numCache>
                <c:formatCode>General</c:formatCode>
                <c:ptCount val="2"/>
                <c:pt idx="0">
                  <c:v>34</c:v>
                </c:pt>
                <c:pt idx="1">
                  <c:v>26</c:v>
                </c:pt>
              </c:numCache>
            </c:numRef>
          </c:val>
          <c:shape val="cylinder"/>
          <c:extLst>
            <c:ext xmlns:c16="http://schemas.microsoft.com/office/drawing/2014/chart" uri="{C3380CC4-5D6E-409C-BE32-E72D297353CC}">
              <c16:uniqueId val="{00000000-41EE-46F2-A42D-D69E256D0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gapDepth val="220"/>
        <c:shape val="box"/>
        <c:axId val="1565995871"/>
        <c:axId val="1565992959"/>
        <c:axId val="0"/>
      </c:bar3DChart>
      <c:catAx>
        <c:axId val="15659958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NG"/>
          </a:p>
        </c:txPr>
        <c:crossAx val="1565992959"/>
        <c:crosses val="autoZero"/>
        <c:auto val="1"/>
        <c:lblAlgn val="ctr"/>
        <c:lblOffset val="100"/>
        <c:noMultiLvlLbl val="0"/>
      </c:catAx>
      <c:valAx>
        <c:axId val="15659929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G"/>
          </a:p>
        </c:txPr>
        <c:crossAx val="15659958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G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[Account Sales Data for Analysis v2.xlsx]Sheet2!PivotTable7</c:name>
    <c:fmtId val="12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Sheet2!$I$16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rgbClr val="AF005F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0-C6C8-4C0E-BE68-0B667BCCD9B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NG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Sheet2!$H$17:$H$19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Sheet2!$I$17:$I$19</c:f>
              <c:numCache>
                <c:formatCode>General</c:formatCode>
                <c:ptCount val="2"/>
                <c:pt idx="0">
                  <c:v>40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44-4C59-ACFE-378AC06BD4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1552970463"/>
        <c:axId val="1552971295"/>
        <c:axId val="0"/>
      </c:bar3DChart>
      <c:catAx>
        <c:axId val="1552970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NG"/>
          </a:p>
        </c:txPr>
        <c:crossAx val="1552971295"/>
        <c:crosses val="autoZero"/>
        <c:auto val="1"/>
        <c:lblAlgn val="ctr"/>
        <c:lblOffset val="100"/>
        <c:noMultiLvlLbl val="0"/>
      </c:catAx>
      <c:valAx>
        <c:axId val="15529712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NG"/>
          </a:p>
        </c:txPr>
        <c:crossAx val="1552970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G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[Account Sales Data for Analysis v2.xlsx]Sheet2!PivotTable6</c:name>
    <c:fmtId val="1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3.888888888888889E-2"/>
              <c:y val="8.4875562720133283E-1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4.7222222222222117E-2"/>
              <c:y val="-4.2437781360066642E-1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3.888888888888889E-2"/>
              <c:y val="8.4875562720133283E-1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4.7222222222222117E-2"/>
              <c:y val="-4.2437781360066642E-1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3.888888888888889E-2"/>
              <c:y val="8.4875562720133283E-1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4.7222222222222117E-2"/>
              <c:y val="-4.2437781360066642E-1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3.888888888888889E-2"/>
              <c:y val="8.4875562720133283E-1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4.7222222222222117E-2"/>
              <c:y val="-4.2437781360066642E-1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3.888888888888889E-2"/>
              <c:y val="8.4875562720133283E-1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  <a:sp3d/>
        </c:spPr>
        <c:dLbl>
          <c:idx val="0"/>
          <c:layout>
            <c:manualLayout>
              <c:x val="4.7222222222222117E-2"/>
              <c:y val="-4.2437781360066642E-1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Sheet2!$I$11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rgbClr val="AF005F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185B-4C91-A4DE-090BA42617D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185B-4C91-A4DE-090BA42617D8}"/>
              </c:ext>
            </c:extLst>
          </c:dPt>
          <c:dLbls>
            <c:dLbl>
              <c:idx val="0"/>
              <c:layout>
                <c:manualLayout>
                  <c:x val="3.888888888888889E-2"/>
                  <c:y val="8.4875562720133283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85B-4C91-A4DE-090BA42617D8}"/>
                </c:ext>
              </c:extLst>
            </c:dLbl>
            <c:dLbl>
              <c:idx val="1"/>
              <c:layout>
                <c:manualLayout>
                  <c:x val="4.7222222222222117E-2"/>
                  <c:y val="-4.2437781360066642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85B-4C91-A4DE-090BA42617D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NG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Sheet2!$H$12:$H$14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Sheet2!$I$12:$I$14</c:f>
              <c:numCache>
                <c:formatCode>General</c:formatCode>
                <c:ptCount val="2"/>
                <c:pt idx="0">
                  <c:v>18</c:v>
                </c:pt>
                <c:pt idx="1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85B-4C91-A4DE-090BA42617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552970047"/>
        <c:axId val="1552975871"/>
        <c:axId val="0"/>
      </c:bar3DChart>
      <c:catAx>
        <c:axId val="155297004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NG"/>
          </a:p>
        </c:txPr>
        <c:crossAx val="1552975871"/>
        <c:crosses val="autoZero"/>
        <c:auto val="1"/>
        <c:lblAlgn val="ctr"/>
        <c:lblOffset val="100"/>
        <c:noMultiLvlLbl val="0"/>
      </c:catAx>
      <c:valAx>
        <c:axId val="15529758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G"/>
          </a:p>
        </c:txPr>
        <c:crossAx val="15529700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G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B4800-137F-4CB6-8075-5FBD5B7CCB7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201412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7A06A-650F-4CE8-B8A3-9C9422B0D08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166849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Club </a:t>
            </a:r>
            <a:r>
              <a:rPr lang="en-US" sz="1200" dirty="0"/>
              <a:t>rose to become the highest at 112,270 in 2021 although, it began as the second-lowest at  47,259 in 2017.</a:t>
            </a:r>
          </a:p>
          <a:p>
            <a:r>
              <a:rPr lang="en-US" dirty="0"/>
              <a:t>Restaurant </a:t>
            </a:r>
            <a:r>
              <a:rPr lang="en-US" sz="1200" dirty="0"/>
              <a:t>it rose to be the second-leading account at 102,185 with annual average growth rate of 20%.</a:t>
            </a:r>
            <a:endParaRPr lang="en-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7A06A-650F-4CE8-B8A3-9C9422B0D088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6189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Club </a:t>
            </a:r>
            <a:r>
              <a:rPr lang="en-US" sz="1200" dirty="0"/>
              <a:t>rose to become the highest at 112,270 in 2021 although, it began as the second-lowest at  47,259 in 2017.</a:t>
            </a:r>
          </a:p>
          <a:p>
            <a:r>
              <a:rPr lang="en-US" dirty="0"/>
              <a:t>Restaurant </a:t>
            </a:r>
            <a:r>
              <a:rPr lang="en-US" sz="1200" dirty="0"/>
              <a:t>it rose to be the second-leading account at 102,185 with annual average growth rate of 20%.</a:t>
            </a:r>
            <a:endParaRPr lang="en-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7A06A-650F-4CE8-B8A3-9C9422B0D088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723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87A06A-650F-4CE8-B8A3-9C9422B0D088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9221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87A06A-650F-4CE8-B8A3-9C9422B0D088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1672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87A06A-650F-4CE8-B8A3-9C9422B0D088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2050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87A06A-650F-4CE8-B8A3-9C9422B0D088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3650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87A06A-650F-4CE8-B8A3-9C9422B0D088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2864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87A06A-650F-4CE8-B8A3-9C9422B0D088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1534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600" y="878400"/>
            <a:ext cx="8492400" cy="856800"/>
          </a:xfrm>
        </p:spPr>
        <p:txBody>
          <a:bodyPr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600" y="2466000"/>
            <a:ext cx="8492400" cy="963000"/>
          </a:xfrm>
        </p:spPr>
        <p:txBody>
          <a:bodyPr lIns="360000">
            <a:no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97744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09600" y="2109600"/>
            <a:ext cx="8492400" cy="4071600"/>
          </a:xfrm>
        </p:spPr>
        <p:txBody>
          <a:bodyPr/>
          <a:lstStyle>
            <a:lvl1pPr>
              <a:lnSpc>
                <a:spcPct val="100000"/>
              </a:lnSpc>
              <a:buClr>
                <a:schemeClr val="tx1"/>
              </a:buClr>
              <a:defRPr/>
            </a:lvl1pPr>
            <a:lvl2pPr marL="269980" indent="-26998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&gt;"/>
              <a:defRPr/>
            </a:lvl2pPr>
            <a:lvl3pPr marL="539711" indent="-26998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&gt;"/>
              <a:defRPr/>
            </a:lvl3pPr>
            <a:lvl4pPr marL="809940" indent="-26998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&gt;"/>
              <a:defRPr/>
            </a:lvl4pPr>
            <a:lvl5pPr marL="1081008" indent="-271443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&gt;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92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0531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8477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09600" y="2109600"/>
            <a:ext cx="8492400" cy="1319400"/>
          </a:xfrm>
        </p:spPr>
        <p:txBody>
          <a:bodyPr lIns="360000">
            <a:norm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5291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58B99-4E50-4EE1-94D3-29F0B2073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15CD1-A8B6-4A07-ADA6-F67C777B7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A343CC-42D4-4010-85D0-9AA2DC217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5089B-9989-4197-BDAB-1C7CD344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3F2B-833B-4ED8-885D-B1846D4CF2D2}" type="datetimeFigureOut">
              <a:rPr lang="en-NG" smtClean="0"/>
              <a:t>19/12/2023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BCB79-8228-4FFD-90A8-9BFA64E25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500C6-2C56-40DE-903F-F9865A4B2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8FB9C-5F6D-4569-AC0B-F596CAE1E65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515323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E1F1D-D73F-413E-8C2E-1C3EB771C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03932-FAAD-4741-99BE-52A9E5630D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E76E9D-E46B-48A0-8880-3A0106326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0E0E9-074F-4505-A454-7C8D5DF06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3F2B-833B-4ED8-885D-B1846D4CF2D2}" type="datetimeFigureOut">
              <a:rPr lang="en-NG" smtClean="0"/>
              <a:t>19/12/2023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27A13-A114-4896-AB4F-39427DFBE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2CC3A-6FB2-4916-985A-D948B6608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8FB9C-5F6D-4569-AC0B-F596CAE1E65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793920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600" y="208801"/>
            <a:ext cx="8492400" cy="856800"/>
          </a:xfrm>
          <a:prstGeom prst="rect">
            <a:avLst/>
          </a:prstGeom>
        </p:spPr>
        <p:txBody>
          <a:bodyPr vert="horz" lIns="36000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600" y="2109601"/>
            <a:ext cx="8492400" cy="3992749"/>
          </a:xfrm>
          <a:prstGeom prst="rect">
            <a:avLst/>
          </a:prstGeom>
        </p:spPr>
        <p:txBody>
          <a:bodyPr vert="horz" lIns="36000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397200" y="6246000"/>
            <a:ext cx="2422800" cy="4752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r"/>
            <a:fld id="{4AF128E2-2701-4D68-A416-2CE5FC2DF8FF}" type="slidenum">
              <a:rPr lang="en-GB" sz="1000" smtClean="0"/>
              <a:t>‹#›</a:t>
            </a:fld>
            <a:endParaRPr lang="en-GB" sz="10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C20E95-5752-4AB0-AB9E-A45B68D9E5C6}"/>
              </a:ext>
            </a:extLst>
          </p:cNvPr>
          <p:cNvCxnSpPr/>
          <p:nvPr userDrawn="1"/>
        </p:nvCxnSpPr>
        <p:spPr>
          <a:xfrm>
            <a:off x="323850" y="980728"/>
            <a:ext cx="847815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9D899EF-CB58-4B06-9FCB-CBDAB8FE8368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7504" y="6314031"/>
            <a:ext cx="1790950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39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</p:sldLayoutIdLst>
  <p:hf sldNum="0" hdr="0" ftr="0" dt="0"/>
  <p:txStyles>
    <p:titleStyle>
      <a:lvl1pPr marL="0" indent="0" algn="l" defTabSz="914332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914332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tx1"/>
        </a:buClr>
        <a:buFont typeface="Arial" pitchFamily="34" charset="0"/>
        <a:buNone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69855" indent="-269855" algn="l" defTabSz="914332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tx1"/>
        </a:buClr>
        <a:buFont typeface="TradeGothic" pitchFamily="2" charset="0"/>
        <a:buChar char="&gt;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539711" indent="-269855" algn="l" defTabSz="914332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tx1"/>
        </a:buClr>
        <a:buFont typeface="TradeGothic" pitchFamily="2" charset="0"/>
        <a:buChar char="&gt;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09940" indent="-269980" algn="l" defTabSz="914332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tx1"/>
        </a:buClr>
        <a:buFont typeface="TradeGothic" pitchFamily="2" charset="0"/>
        <a:buChar char="&gt;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79920" indent="-269855" algn="l" defTabSz="914332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tx1"/>
        </a:buClr>
        <a:buFont typeface="TradeGothic" pitchFamily="2" charset="0"/>
        <a:buChar char="&gt;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F6080-68D6-4B3A-A0F3-4E2961B03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Sales Data Analysis</a:t>
            </a:r>
            <a:endParaRPr lang="en-NG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06F1A1-8098-4748-922D-3A065B7BD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5800" y="2492896"/>
            <a:ext cx="8492400" cy="1319400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b="1" dirty="0"/>
              <a:t>Project By</a:t>
            </a:r>
          </a:p>
          <a:p>
            <a:pPr algn="ctr"/>
            <a:r>
              <a:rPr lang="en-US" b="1" dirty="0"/>
              <a:t>Esther Anthony Dick</a:t>
            </a:r>
          </a:p>
          <a:p>
            <a:endParaRPr lang="en-US" dirty="0"/>
          </a:p>
          <a:p>
            <a:pPr algn="ctr"/>
            <a:r>
              <a:rPr lang="en-US" b="1" i="1" dirty="0"/>
              <a:t>@Red Bull Virtual Internship</a:t>
            </a:r>
            <a:endParaRPr lang="en-NG" b="1" i="1" dirty="0"/>
          </a:p>
        </p:txBody>
      </p:sp>
    </p:spTree>
    <p:extLst>
      <p:ext uri="{BB962C8B-B14F-4D97-AF65-F5344CB8AC3E}">
        <p14:creationId xmlns:p14="http://schemas.microsoft.com/office/powerpoint/2010/main" val="2591838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EF0FE7-03EB-4F6C-AB4C-B106BB53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00" y="116632"/>
            <a:ext cx="8492400" cy="856800"/>
          </a:xfrm>
        </p:spPr>
        <p:txBody>
          <a:bodyPr anchor="ctr">
            <a:normAutofit/>
          </a:bodyPr>
          <a:lstStyle/>
          <a:p>
            <a:r>
              <a:rPr lang="en-US" b="1" dirty="0"/>
              <a:t>Sales Growth by Account and Account Type (4)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C209E0-2229-44BE-AFA2-44178C3EF4E1}"/>
              </a:ext>
            </a:extLst>
          </p:cNvPr>
          <p:cNvSpPr txBox="1"/>
          <p:nvPr/>
        </p:nvSpPr>
        <p:spPr>
          <a:xfrm>
            <a:off x="330200" y="1124744"/>
            <a:ext cx="82624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Hotel (Event Venue)</a:t>
            </a:r>
          </a:p>
          <a:p>
            <a:endParaRPr lang="en-US" sz="16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 5 years compounded annual growth reveals that Hotel 11 and 2 had the highest growth rate at of 118% and 98% respectively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Hotel 1, 4, 8, and 12 had significant loss in sales volume, hotel 1 had the highest growth loss at 65%</a:t>
            </a:r>
            <a:r>
              <a:rPr lang="en-US" sz="1600" b="1" i="1" dirty="0"/>
              <a:t>.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6DBF91-8055-4621-8FB5-DF6A860E0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753384"/>
            <a:ext cx="5970539" cy="334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170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EF0FE7-03EB-4F6C-AB4C-B106BB53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00" y="123928"/>
            <a:ext cx="8492400" cy="856800"/>
          </a:xfrm>
        </p:spPr>
        <p:txBody>
          <a:bodyPr/>
          <a:lstStyle/>
          <a:p>
            <a:r>
              <a:rPr lang="en-US" b="1" dirty="0"/>
              <a:t>Best and Worst Performing Accounts by Account Type </a:t>
            </a:r>
            <a:br>
              <a:rPr lang="en-US" b="1" dirty="0"/>
            </a:br>
            <a:r>
              <a:rPr lang="en-US" b="1" dirty="0"/>
              <a:t>(5 Year CAGR)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9BED1BA-1528-4F65-B2F1-CBF4568A0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383036"/>
              </p:ext>
            </p:extLst>
          </p:nvPr>
        </p:nvGraphicFramePr>
        <p:xfrm>
          <a:off x="1547664" y="1484784"/>
          <a:ext cx="7254336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13584">
                  <a:extLst>
                    <a:ext uri="{9D8B030D-6E8A-4147-A177-3AD203B41FA5}">
                      <a16:colId xmlns:a16="http://schemas.microsoft.com/office/drawing/2014/main" val="241334165"/>
                    </a:ext>
                  </a:extLst>
                </a:gridCol>
                <a:gridCol w="1813584">
                  <a:extLst>
                    <a:ext uri="{9D8B030D-6E8A-4147-A177-3AD203B41FA5}">
                      <a16:colId xmlns:a16="http://schemas.microsoft.com/office/drawing/2014/main" val="90931574"/>
                    </a:ext>
                  </a:extLst>
                </a:gridCol>
                <a:gridCol w="1813584">
                  <a:extLst>
                    <a:ext uri="{9D8B030D-6E8A-4147-A177-3AD203B41FA5}">
                      <a16:colId xmlns:a16="http://schemas.microsoft.com/office/drawing/2014/main" val="4258227894"/>
                    </a:ext>
                  </a:extLst>
                </a:gridCol>
                <a:gridCol w="1813584">
                  <a:extLst>
                    <a:ext uri="{9D8B030D-6E8A-4147-A177-3AD203B41FA5}">
                      <a16:colId xmlns:a16="http://schemas.microsoft.com/office/drawing/2014/main" val="1547353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Restaurant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Event 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891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25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665397"/>
                  </a:ext>
                </a:extLst>
              </a:tr>
            </a:tbl>
          </a:graphicData>
        </a:graphic>
      </p:graphicFrame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500FE621-EEC2-4BA2-B541-9597644B7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194432"/>
              </p:ext>
            </p:extLst>
          </p:nvPr>
        </p:nvGraphicFramePr>
        <p:xfrm>
          <a:off x="1547664" y="3139776"/>
          <a:ext cx="7254336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13584">
                  <a:extLst>
                    <a:ext uri="{9D8B030D-6E8A-4147-A177-3AD203B41FA5}">
                      <a16:colId xmlns:a16="http://schemas.microsoft.com/office/drawing/2014/main" val="241334165"/>
                    </a:ext>
                  </a:extLst>
                </a:gridCol>
                <a:gridCol w="1813584">
                  <a:extLst>
                    <a:ext uri="{9D8B030D-6E8A-4147-A177-3AD203B41FA5}">
                      <a16:colId xmlns:a16="http://schemas.microsoft.com/office/drawing/2014/main" val="90931574"/>
                    </a:ext>
                  </a:extLst>
                </a:gridCol>
                <a:gridCol w="1813584">
                  <a:extLst>
                    <a:ext uri="{9D8B030D-6E8A-4147-A177-3AD203B41FA5}">
                      <a16:colId xmlns:a16="http://schemas.microsoft.com/office/drawing/2014/main" val="4258227894"/>
                    </a:ext>
                  </a:extLst>
                </a:gridCol>
                <a:gridCol w="1813584">
                  <a:extLst>
                    <a:ext uri="{9D8B030D-6E8A-4147-A177-3AD203B41FA5}">
                      <a16:colId xmlns:a16="http://schemas.microsoft.com/office/drawing/2014/main" val="1547353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Restaurant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Event 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891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25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66539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995D19B-1891-4D63-8DBF-893951BED43B}"/>
              </a:ext>
            </a:extLst>
          </p:cNvPr>
          <p:cNvSpPr txBox="1"/>
          <p:nvPr/>
        </p:nvSpPr>
        <p:spPr>
          <a:xfrm>
            <a:off x="252059" y="1456357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2 Accounts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D67694-2FBE-4D05-81CF-2CE5E73390F6}"/>
              </a:ext>
            </a:extLst>
          </p:cNvPr>
          <p:cNvSpPr txBox="1"/>
          <p:nvPr/>
        </p:nvSpPr>
        <p:spPr>
          <a:xfrm>
            <a:off x="251520" y="3117405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Bottom 2 Accounts</a:t>
            </a:r>
          </a:p>
        </p:txBody>
      </p:sp>
    </p:spTree>
    <p:extLst>
      <p:ext uri="{BB962C8B-B14F-4D97-AF65-F5344CB8AC3E}">
        <p14:creationId xmlns:p14="http://schemas.microsoft.com/office/powerpoint/2010/main" val="3561975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DF8DE-A0E5-44D6-8082-292C9FC5A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629" y="260648"/>
            <a:ext cx="2949178" cy="596453"/>
          </a:xfrm>
        </p:spPr>
        <p:txBody>
          <a:bodyPr>
            <a:normAutofit/>
          </a:bodyPr>
          <a:lstStyle/>
          <a:p>
            <a:r>
              <a:rPr lang="en-US" sz="2700" b="1" dirty="0">
                <a:latin typeface="+mj-lt"/>
              </a:rPr>
              <a:t>Product Lines</a:t>
            </a:r>
            <a:endParaRPr lang="en-NG" sz="2700" b="1" dirty="0">
              <a:latin typeface="+mj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03FCC-48AC-41CF-A985-183BB7A96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7293" y="1412777"/>
            <a:ext cx="8120146" cy="2016224"/>
          </a:xfrm>
        </p:spPr>
        <p:txBody>
          <a:bodyPr>
            <a:noAutofit/>
          </a:bodyPr>
          <a:lstStyle/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sz="1400" dirty="0"/>
              <a:t>There are 15 accounts for each account type (Bar, Club. Hotel restaurant) making it altogether 60 accounts.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sz="1400" dirty="0"/>
              <a:t>100% of  regular product was available in all the outlets, that is the 15 accounts of bar, hotel, club and restaurant.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262A25F-4C9C-426A-85AF-4B3CC1C2F5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4218550"/>
              </p:ext>
            </p:extLst>
          </p:nvPr>
        </p:nvGraphicFramePr>
        <p:xfrm>
          <a:off x="1835696" y="3212976"/>
          <a:ext cx="5909655" cy="2592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31628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DF8DE-A0E5-44D6-8082-292C9FC5A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629" y="260648"/>
            <a:ext cx="2949178" cy="596453"/>
          </a:xfrm>
        </p:spPr>
        <p:txBody>
          <a:bodyPr>
            <a:normAutofit fontScale="90000"/>
          </a:bodyPr>
          <a:lstStyle/>
          <a:p>
            <a:r>
              <a:rPr lang="en-US" sz="2700" b="1" dirty="0">
                <a:latin typeface="+mj-lt"/>
              </a:rPr>
              <a:t>Product Lines…</a:t>
            </a:r>
            <a:endParaRPr lang="en-NG" sz="2700" b="1" dirty="0">
              <a:latin typeface="+mj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03FCC-48AC-41CF-A985-183BB7A96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7293" y="1412777"/>
            <a:ext cx="8115147" cy="1152127"/>
          </a:xfrm>
        </p:spPr>
        <p:txBody>
          <a:bodyPr>
            <a:noAutofit/>
          </a:bodyPr>
          <a:lstStyle/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sz="1400" dirty="0"/>
              <a:t>The product ‘Sugar free’ was available also but not in all accounts. About 20% did not have sugar free.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sz="1400" dirty="0"/>
              <a:t>The yellow edition product was only available in 30 (50%) out of the 60 accounts.</a:t>
            </a:r>
            <a:endParaRPr lang="en-NG" sz="14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6EBD431-66E6-4CD2-AE14-6FBDBD4865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4625843"/>
              </p:ext>
            </p:extLst>
          </p:nvPr>
        </p:nvGraphicFramePr>
        <p:xfrm>
          <a:off x="221395" y="3120580"/>
          <a:ext cx="4253471" cy="1826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70BEDC0-3677-4917-B2F5-612C99122D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200574"/>
              </p:ext>
            </p:extLst>
          </p:nvPr>
        </p:nvGraphicFramePr>
        <p:xfrm>
          <a:off x="4726993" y="3436696"/>
          <a:ext cx="3805447" cy="2057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07849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90742-685F-4B3E-A0BF-F095FBA1B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494" y="260648"/>
            <a:ext cx="4454538" cy="600075"/>
          </a:xfrm>
        </p:spPr>
        <p:txBody>
          <a:bodyPr>
            <a:normAutofit fontScale="90000"/>
          </a:bodyPr>
          <a:lstStyle/>
          <a:p>
            <a:r>
              <a:rPr lang="en-US" sz="2700" b="1" dirty="0">
                <a:solidFill>
                  <a:sysClr val="windowText" lastClr="000000"/>
                </a:solidFill>
                <a:latin typeface="+mj-lt"/>
              </a:rPr>
              <a:t>Cooler Promotion Program</a:t>
            </a:r>
            <a:endParaRPr lang="en-NG" sz="2700" dirty="0">
              <a:latin typeface="+mj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DFDBAD-78BA-428F-A211-2416C2420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23206"/>
            <a:ext cx="2949178" cy="3811588"/>
          </a:xfrm>
        </p:spPr>
        <p:txBody>
          <a:bodyPr>
            <a:normAutofit/>
          </a:bodyPr>
          <a:lstStyle/>
          <a:p>
            <a:endParaRPr lang="en-US" sz="14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400" dirty="0"/>
              <a:t>26 out of the 60 accounts participated in the cooler promotion program, 34 did not participate.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400" dirty="0"/>
              <a:t>Break down of the 26 participants</a:t>
            </a:r>
          </a:p>
          <a:p>
            <a:r>
              <a:rPr lang="en-US" sz="1400" dirty="0"/>
              <a:t>	Bar = 8</a:t>
            </a:r>
          </a:p>
          <a:p>
            <a:r>
              <a:rPr lang="en-US" sz="1400" dirty="0"/>
              <a:t>	Club = 8</a:t>
            </a:r>
          </a:p>
          <a:p>
            <a:r>
              <a:rPr lang="en-US" sz="1400" dirty="0"/>
              <a:t>	Hotel = 2</a:t>
            </a:r>
          </a:p>
          <a:p>
            <a:r>
              <a:rPr lang="en-US" sz="1400" dirty="0"/>
              <a:t>	Restaurant = 8 </a:t>
            </a:r>
            <a:endParaRPr lang="en-NG" sz="1400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3B9E5A1-1862-4F66-B7EE-949AFC8F49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6876914"/>
              </p:ext>
            </p:extLst>
          </p:nvPr>
        </p:nvGraphicFramePr>
        <p:xfrm>
          <a:off x="4355976" y="1916832"/>
          <a:ext cx="3809262" cy="2775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34226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90742-685F-4B3E-A0BF-F095FBA1B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260648"/>
            <a:ext cx="5688632" cy="600075"/>
          </a:xfrm>
        </p:spPr>
        <p:txBody>
          <a:bodyPr>
            <a:normAutofit fontScale="90000"/>
          </a:bodyPr>
          <a:lstStyle/>
          <a:p>
            <a:r>
              <a:rPr lang="en-US" sz="2700" b="1" dirty="0">
                <a:solidFill>
                  <a:sysClr val="windowText" lastClr="000000"/>
                </a:solidFill>
                <a:latin typeface="+mj-lt"/>
              </a:rPr>
              <a:t>Digital Screen Promotion Program</a:t>
            </a:r>
            <a:endParaRPr lang="en-NG" sz="2700" dirty="0">
              <a:latin typeface="+mj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DFDBAD-78BA-428F-A211-2416C2420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1560" y="1523206"/>
            <a:ext cx="2949178" cy="3811588"/>
          </a:xfrm>
        </p:spPr>
        <p:txBody>
          <a:bodyPr>
            <a:normAutofit/>
          </a:bodyPr>
          <a:lstStyle/>
          <a:p>
            <a:pPr algn="just"/>
            <a:endParaRPr lang="en-US" sz="1400" dirty="0"/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sz="1400" dirty="0"/>
              <a:t>20 out of the 60 accounts participated in the digital screen promotion program, 40 did not.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sz="1400" dirty="0"/>
              <a:t>Break down of the 20 participants</a:t>
            </a:r>
          </a:p>
          <a:p>
            <a:pPr algn="just"/>
            <a:r>
              <a:rPr lang="en-US" sz="1400" dirty="0"/>
              <a:t>	Bar = 8</a:t>
            </a:r>
          </a:p>
          <a:p>
            <a:pPr algn="just"/>
            <a:r>
              <a:rPr lang="en-US" sz="1400" dirty="0"/>
              <a:t>	Club = 7</a:t>
            </a:r>
          </a:p>
          <a:p>
            <a:pPr algn="just"/>
            <a:r>
              <a:rPr lang="en-US" sz="1400" dirty="0"/>
              <a:t>	Hotel = 0</a:t>
            </a:r>
          </a:p>
          <a:p>
            <a:pPr algn="just"/>
            <a:r>
              <a:rPr lang="en-US" sz="1400" dirty="0"/>
              <a:t>	Restaurant = 5 </a:t>
            </a:r>
            <a:endParaRPr lang="en-NG" sz="1400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2909AE9-5111-471B-A98B-EBDE7FC735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0385676"/>
              </p:ext>
            </p:extLst>
          </p:nvPr>
        </p:nvGraphicFramePr>
        <p:xfrm>
          <a:off x="4107220" y="2400300"/>
          <a:ext cx="4002638" cy="25670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16559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90742-685F-4B3E-A0BF-F095FBA1B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404664"/>
            <a:ext cx="5832648" cy="555125"/>
          </a:xfrm>
        </p:spPr>
        <p:txBody>
          <a:bodyPr>
            <a:normAutofit fontScale="90000"/>
          </a:bodyPr>
          <a:lstStyle/>
          <a:p>
            <a:r>
              <a:rPr lang="en-US" sz="2700" b="1" dirty="0">
                <a:solidFill>
                  <a:sysClr val="windowText" lastClr="000000"/>
                </a:solidFill>
                <a:latin typeface="+mj-lt"/>
              </a:rPr>
              <a:t>Menu Inclusion Promotion Program</a:t>
            </a:r>
            <a:endParaRPr lang="en-NG" sz="2700" dirty="0">
              <a:latin typeface="+mj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DFDBAD-78BA-428F-A211-2416C2420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552" y="1523206"/>
            <a:ext cx="2949178" cy="3811588"/>
          </a:xfrm>
        </p:spPr>
        <p:txBody>
          <a:bodyPr>
            <a:normAutofit/>
          </a:bodyPr>
          <a:lstStyle/>
          <a:p>
            <a:pPr algn="just"/>
            <a:endParaRPr lang="en-US" sz="1400" dirty="0"/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sz="1400" dirty="0"/>
              <a:t>42 out of the 60 accounts participated in the menu inclusion promotion program, 18 did not.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sz="1400" dirty="0"/>
              <a:t>Break down of the 42 participants</a:t>
            </a:r>
          </a:p>
          <a:p>
            <a:pPr algn="just"/>
            <a:r>
              <a:rPr lang="en-US" sz="1400" dirty="0"/>
              <a:t>	Bar = 12</a:t>
            </a:r>
          </a:p>
          <a:p>
            <a:pPr algn="just"/>
            <a:r>
              <a:rPr lang="en-US" sz="1400" dirty="0"/>
              <a:t>	Club = 12</a:t>
            </a:r>
          </a:p>
          <a:p>
            <a:pPr algn="just"/>
            <a:r>
              <a:rPr lang="en-US" sz="1400" dirty="0"/>
              <a:t>	Hotel = 10</a:t>
            </a:r>
          </a:p>
          <a:p>
            <a:pPr algn="just"/>
            <a:r>
              <a:rPr lang="en-US" sz="1400" dirty="0"/>
              <a:t>	Restaurant = 8 </a:t>
            </a:r>
            <a:endParaRPr lang="en-NG" sz="14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33BD29E-28EF-47A0-8374-D7E37DEBC1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2288633"/>
              </p:ext>
            </p:extLst>
          </p:nvPr>
        </p:nvGraphicFramePr>
        <p:xfrm>
          <a:off x="3779912" y="1835021"/>
          <a:ext cx="4374195" cy="3187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9571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1652E-1496-4C1E-AE3F-FCA53AF79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378" y="260648"/>
            <a:ext cx="4947709" cy="720080"/>
          </a:xfrm>
        </p:spPr>
        <p:txBody>
          <a:bodyPr>
            <a:noAutofit/>
          </a:bodyPr>
          <a:lstStyle/>
          <a:p>
            <a:r>
              <a:rPr lang="en-US" sz="2700" b="1" dirty="0">
                <a:solidFill>
                  <a:sysClr val="windowText" lastClr="000000"/>
                </a:solidFill>
                <a:latin typeface="+mj-lt"/>
              </a:rPr>
              <a:t>Poster Promotion Program</a:t>
            </a:r>
            <a:endParaRPr lang="en-NG" sz="2700" dirty="0">
              <a:latin typeface="+mj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28BD2-9996-43E9-B483-2271A505C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1560" y="1520788"/>
            <a:ext cx="3240360" cy="4068452"/>
          </a:xfrm>
        </p:spPr>
        <p:txBody>
          <a:bodyPr>
            <a:normAutofit fontScale="92500" lnSpcReduction="10000"/>
          </a:bodyPr>
          <a:lstStyle/>
          <a:p>
            <a:endParaRPr lang="en-US" sz="1400" dirty="0"/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sz="1500" dirty="0"/>
              <a:t>17 (28%) out of the 60 (100%) sales point participated in the Poster Promotion Program.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sz="1500" dirty="0"/>
              <a:t>Only 43 (72%) sales point did not participate in the Poster promotion program.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sz="1500" dirty="0"/>
              <a:t>Breakdown of the 17 participants</a:t>
            </a:r>
          </a:p>
          <a:p>
            <a:pPr algn="just"/>
            <a:r>
              <a:rPr lang="en-US" sz="1500" dirty="0"/>
              <a:t>	Bar = 7</a:t>
            </a:r>
          </a:p>
          <a:p>
            <a:pPr algn="just"/>
            <a:r>
              <a:rPr lang="en-US" sz="1500" dirty="0"/>
              <a:t>	Club = 10</a:t>
            </a:r>
          </a:p>
          <a:p>
            <a:pPr algn="just"/>
            <a:r>
              <a:rPr lang="en-US" sz="1500" dirty="0"/>
              <a:t>	Hotel = 0</a:t>
            </a:r>
          </a:p>
          <a:p>
            <a:pPr algn="just"/>
            <a:r>
              <a:rPr lang="en-US" sz="1500" dirty="0"/>
              <a:t>	Restaurant = 0</a:t>
            </a:r>
          </a:p>
          <a:p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B528C94-7EAB-4C41-831C-1414AA83C1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5880140"/>
              </p:ext>
            </p:extLst>
          </p:nvPr>
        </p:nvGraphicFramePr>
        <p:xfrm>
          <a:off x="4005943" y="2261508"/>
          <a:ext cx="3458766" cy="21122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280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EF0FE7-03EB-4F6C-AB4C-B106BB533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b="1" dirty="0"/>
              <a:t>Observations and Key Takeaways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7651F4-BA92-40D8-9255-3FB9FCAEE43F}"/>
              </a:ext>
            </a:extLst>
          </p:cNvPr>
          <p:cNvSpPr txBox="1"/>
          <p:nvPr/>
        </p:nvSpPr>
        <p:spPr>
          <a:xfrm>
            <a:off x="539552" y="1556792"/>
            <a:ext cx="826244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Most Bar accounts participated in all the promotion/marketing programs, but still experienced low sales growth. Could it be that the promotion programs were not effective for the bars? </a:t>
            </a:r>
          </a:p>
          <a:p>
            <a:pPr marL="0" indent="0" algn="just">
              <a:buNone/>
            </a:pPr>
            <a:endParaRPr lang="en-U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Event venue accounts only participated in menu inclusion and cooler promotion programs but it emerged in second-place lowest position in sales volume and compounded annual growth rate.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Club accounts participated in all the marketing/promotion programs and ranked as the highest in the sales volume. It may be that the promotion programs were effective for its consistent increase in growth rate?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The restaurant accounts participated in all promotion programs except for poster promotion and it performed relatively better than bar and hotel accounts in its sales volume.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Accounts that had all three products available performed better than those that did not or had only regular products.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9914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5EEED-4CB6-455D-BD35-B6E18B40B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b="1" dirty="0">
                <a:latin typeface="+mj-lt"/>
              </a:rPr>
              <a:t>Recommendation</a:t>
            </a:r>
            <a:endParaRPr lang="en-NG" sz="2700" b="1" dirty="0">
              <a:latin typeface="+mj-lt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A5353A-6170-4D97-A5F1-E2038D24BCA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99667" y="1393200"/>
            <a:ext cx="8492400" cy="40716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endParaRPr lang="en-US" sz="14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1400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1400" dirty="0"/>
              <a:t>All account type (bar, club, hotel and restaurant) should be supplied the three products consistently.</a:t>
            </a:r>
          </a:p>
          <a:p>
            <a:pPr algn="just"/>
            <a:endParaRPr lang="en-US" sz="1400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1400" dirty="0"/>
              <a:t>Further analysis to examine and predict the effectiveness of each promotion/marketing program.</a:t>
            </a:r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471171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1C9E8-8659-4436-B8E2-4F9C43C30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Question</a:t>
            </a:r>
            <a:endParaRPr lang="en-N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7D903-EBA6-4CBF-B3C2-5DB03E66131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555" y="1556792"/>
            <a:ext cx="8492400" cy="407160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/>
              <a:t>What is the total sales volume from 2017 -2021 by account type?</a:t>
            </a:r>
          </a:p>
          <a:p>
            <a:pPr marL="457200" indent="-457200">
              <a:buAutoNum type="arabicPeriod"/>
            </a:pPr>
            <a:r>
              <a:rPr lang="en-US" dirty="0"/>
              <a:t>What account type are best performing or worst in performance?</a:t>
            </a:r>
          </a:p>
          <a:p>
            <a:pPr marL="457200" indent="-457200">
              <a:buAutoNum type="arabicPeriod"/>
            </a:pPr>
            <a:r>
              <a:rPr lang="en-US" dirty="0"/>
              <a:t>Are the products available to each account/account type?</a:t>
            </a:r>
          </a:p>
          <a:p>
            <a:pPr marL="457200" indent="-457200">
              <a:buAutoNum type="arabicPeriod"/>
            </a:pPr>
            <a:r>
              <a:rPr lang="en-US" dirty="0"/>
              <a:t>What promotion is most effective for each account type?</a:t>
            </a:r>
          </a:p>
          <a:p>
            <a:pPr marL="457200" indent="-457200">
              <a:buAutoNum type="arabicPeriod"/>
            </a:pPr>
            <a:endParaRPr lang="en-US" dirty="0"/>
          </a:p>
          <a:p>
            <a:endParaRPr lang="en-US" dirty="0"/>
          </a:p>
          <a:p>
            <a:r>
              <a:rPr lang="en-US" dirty="0"/>
              <a:t>The tool utilized for this analysis was Microsoft Excel and Power Query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785282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5EEED-4CB6-455D-BD35-B6E18B40B95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50875" y="2780928"/>
            <a:ext cx="7809557" cy="855663"/>
          </a:xfrm>
        </p:spPr>
        <p:txBody>
          <a:bodyPr>
            <a:normAutofit/>
          </a:bodyPr>
          <a:lstStyle/>
          <a:p>
            <a:r>
              <a:rPr lang="en-US" sz="2700" b="1" dirty="0">
                <a:latin typeface="+mj-lt"/>
              </a:rPr>
              <a:t>THANK YOU FOR YOUR ATTENTION</a:t>
            </a:r>
            <a:endParaRPr lang="en-NG" sz="27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7106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C12B747A-709E-494C-9A59-54D4289E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Sales Manager Dashboard</a:t>
            </a:r>
            <a:endParaRPr lang="en-NG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F0CADA1-C410-4206-BF3B-7CF3B885D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52" y="1495155"/>
            <a:ext cx="8211696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262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03CD88-02FC-455B-91D5-7500C2B1F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110913"/>
            <a:ext cx="8280920" cy="860648"/>
          </a:xfrm>
        </p:spPr>
        <p:txBody>
          <a:bodyPr>
            <a:normAutofit fontScale="90000"/>
          </a:bodyPr>
          <a:lstStyle/>
          <a:p>
            <a:r>
              <a:rPr lang="en-GB" sz="2700" b="1" dirty="0">
                <a:latin typeface="+mj-lt"/>
              </a:rPr>
              <a:t>Total Sales Volume from 2017 -2021 by Account Type</a:t>
            </a:r>
            <a:endParaRPr lang="en-NG" sz="2700" dirty="0">
              <a:latin typeface="+mj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92D046-3273-4750-BB25-3D6E9CA19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984" y="1562987"/>
            <a:ext cx="2949178" cy="3811588"/>
          </a:xfrm>
        </p:spPr>
        <p:txBody>
          <a:bodyPr>
            <a:normAutofit/>
          </a:bodyPr>
          <a:lstStyle/>
          <a:p>
            <a:endParaRPr lang="en-US" sz="1400" dirty="0"/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400" dirty="0"/>
              <a:t>The company had a total sale volume of 1,480,848 from 2017 - 2021 </a:t>
            </a:r>
          </a:p>
          <a:p>
            <a:endParaRPr lang="en-US" sz="1400" dirty="0"/>
          </a:p>
          <a:p>
            <a:endParaRPr lang="en-US" sz="1400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7ABC9F6-5745-468C-A553-6445400D17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87334"/>
              </p:ext>
            </p:extLst>
          </p:nvPr>
        </p:nvGraphicFramePr>
        <p:xfrm>
          <a:off x="4355976" y="2492896"/>
          <a:ext cx="4160564" cy="2760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9DA36D6-0A11-42E5-94C2-88D025B312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8713467"/>
              </p:ext>
            </p:extLst>
          </p:nvPr>
        </p:nvGraphicFramePr>
        <p:xfrm>
          <a:off x="395535" y="2852936"/>
          <a:ext cx="3491856" cy="1961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10584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7EBBB-03A2-4A35-901D-2C3CBD6B4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188640"/>
            <a:ext cx="7617346" cy="667172"/>
          </a:xfrm>
        </p:spPr>
        <p:txBody>
          <a:bodyPr>
            <a:noAutofit/>
          </a:bodyPr>
          <a:lstStyle/>
          <a:p>
            <a:r>
              <a:rPr lang="en-GB" sz="2700" b="1" dirty="0">
                <a:solidFill>
                  <a:sysClr val="windowText" lastClr="000000"/>
                </a:solidFill>
                <a:latin typeface="+mj-lt"/>
              </a:rPr>
              <a:t>Sales Growth by Account Type (2017 -2021)</a:t>
            </a:r>
            <a:endParaRPr lang="en-NG" sz="2700" dirty="0">
              <a:latin typeface="+mj-lt"/>
            </a:endParaRPr>
          </a:p>
        </p:txBody>
      </p:sp>
      <p:graphicFrame>
        <p:nvGraphicFramePr>
          <p:cNvPr id="8" name="Total Sales by Account Type and Year">
            <a:extLst>
              <a:ext uri="{FF2B5EF4-FFF2-40B4-BE49-F238E27FC236}">
                <a16:creationId xmlns:a16="http://schemas.microsoft.com/office/drawing/2014/main" id="{CCA93D92-A4F8-42FF-8A19-942BB70282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2294664"/>
              </p:ext>
            </p:extLst>
          </p:nvPr>
        </p:nvGraphicFramePr>
        <p:xfrm>
          <a:off x="899592" y="1196975"/>
          <a:ext cx="7617346" cy="4392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59703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7EBBB-03A2-4A35-901D-2C3CBD6B4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188640"/>
            <a:ext cx="7632848" cy="667172"/>
          </a:xfrm>
        </p:spPr>
        <p:txBody>
          <a:bodyPr>
            <a:noAutofit/>
          </a:bodyPr>
          <a:lstStyle/>
          <a:p>
            <a:r>
              <a:rPr lang="en-GB" sz="2700" b="1" dirty="0">
                <a:solidFill>
                  <a:sysClr val="windowText" lastClr="000000"/>
                </a:solidFill>
                <a:latin typeface="+mj-lt"/>
              </a:rPr>
              <a:t>Sales Growth by Account Type (2017 -2021)</a:t>
            </a:r>
            <a:endParaRPr lang="en-NG" sz="2700" dirty="0">
              <a:latin typeface="+mj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C43A0-2056-4FEA-95DE-0B5A8A786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7544" y="1592796"/>
            <a:ext cx="7776864" cy="4500500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There are four account type (bar, club, hotel and restaurant) and 15 accounts numbered 1-15.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Club sales volume was higher all through the years at a minimum of 20% increase per annum. 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sz="1400" dirty="0"/>
              <a:t>Restaurant sales volume increased rapidly starting at 46,025 in 2017.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sz="1400" dirty="0"/>
              <a:t>Hotel began as the least account sales volume in 2017 but increased steadily.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sz="1400" dirty="0"/>
              <a:t>Bar continuously experienced fluctuating increase of at least 10% annually. </a:t>
            </a:r>
          </a:p>
        </p:txBody>
      </p:sp>
    </p:spTree>
    <p:extLst>
      <p:ext uri="{BB962C8B-B14F-4D97-AF65-F5344CB8AC3E}">
        <p14:creationId xmlns:p14="http://schemas.microsoft.com/office/powerpoint/2010/main" val="1212747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EF0FE7-03EB-4F6C-AB4C-B106BB53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00" y="116632"/>
            <a:ext cx="8492400" cy="856800"/>
          </a:xfrm>
        </p:spPr>
        <p:txBody>
          <a:bodyPr anchor="ctr">
            <a:normAutofit/>
          </a:bodyPr>
          <a:lstStyle/>
          <a:p>
            <a:r>
              <a:rPr lang="en-US" b="1" dirty="0"/>
              <a:t>Sales Growth by Account and Account Type 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C209E0-2229-44BE-AFA2-44178C3EF4E1}"/>
              </a:ext>
            </a:extLst>
          </p:cNvPr>
          <p:cNvSpPr txBox="1"/>
          <p:nvPr/>
        </p:nvSpPr>
        <p:spPr>
          <a:xfrm>
            <a:off x="424576" y="1091177"/>
            <a:ext cx="826244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Bar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 5 years compounded annual growth rate reveals that bar 13 had the highest growth rate at 224%.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Bar 7, 9, 11 and 15 had significant losses in sales volume, Bar 7  and 15 had growth loss at 53% and 47% respectively.</a:t>
            </a:r>
          </a:p>
          <a:p>
            <a:endParaRPr lang="en-US" sz="1600" b="1" i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ACFBCF-CA30-4209-8748-7CF824B98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146950"/>
            <a:ext cx="7344816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50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EF0FE7-03EB-4F6C-AB4C-B106BB53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00" y="116632"/>
            <a:ext cx="8492400" cy="856800"/>
          </a:xfrm>
        </p:spPr>
        <p:txBody>
          <a:bodyPr anchor="ctr">
            <a:normAutofit/>
          </a:bodyPr>
          <a:lstStyle/>
          <a:p>
            <a:r>
              <a:rPr lang="en-US" b="1" dirty="0"/>
              <a:t>Sales Growth by Account and Account Type (2)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C209E0-2229-44BE-AFA2-44178C3EF4E1}"/>
              </a:ext>
            </a:extLst>
          </p:cNvPr>
          <p:cNvSpPr txBox="1"/>
          <p:nvPr/>
        </p:nvSpPr>
        <p:spPr>
          <a:xfrm>
            <a:off x="424576" y="1206762"/>
            <a:ext cx="82624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Club</a:t>
            </a:r>
          </a:p>
          <a:p>
            <a:endParaRPr lang="en-US" sz="16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 5 years compounded growth reveals that club 2 and 10 had the highest growth rate at of 129% and 82% respectively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Club  3, 8, 11 and 13 had loss in sales volume, hotel 1 had the highest growth loss at 35%</a:t>
            </a:r>
          </a:p>
          <a:p>
            <a:endParaRPr lang="en-US" sz="1600" b="1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7A5216-8E7F-4023-8F69-3C2925F4B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521227"/>
            <a:ext cx="6624736" cy="312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71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EF0FE7-03EB-4F6C-AB4C-B106BB53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00" y="116632"/>
            <a:ext cx="8492400" cy="856800"/>
          </a:xfrm>
        </p:spPr>
        <p:txBody>
          <a:bodyPr anchor="ctr">
            <a:normAutofit/>
          </a:bodyPr>
          <a:lstStyle/>
          <a:p>
            <a:r>
              <a:rPr lang="en-US" b="1" dirty="0"/>
              <a:t>Sales Growth by Account and Account Type (3)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C209E0-2229-44BE-AFA2-44178C3EF4E1}"/>
              </a:ext>
            </a:extLst>
          </p:cNvPr>
          <p:cNvSpPr txBox="1"/>
          <p:nvPr/>
        </p:nvSpPr>
        <p:spPr>
          <a:xfrm>
            <a:off x="544427" y="1196752"/>
            <a:ext cx="82624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Restaurants</a:t>
            </a:r>
          </a:p>
          <a:p>
            <a:endParaRPr lang="en-US" sz="16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 5 years compounded growth reveals that Restaurant 5 had the highest growth rate at of 156%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Restaurant 5 is closely followed by Restaurant 12 at 102%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Restaurant 4, 8, 11, 13 experienced growth loss but restaurant 8 had the highest at 46%</a:t>
            </a:r>
          </a:p>
          <a:p>
            <a:endParaRPr lang="en-US" sz="1600" b="1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2E8742-34F1-4E70-B140-B30C7615F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708920"/>
            <a:ext cx="5864543" cy="277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6643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MS_OFFICEID" val="London"/>
  <p:tag name="TMS_CULTUREID" val="English-UK"/>
  <p:tag name="TMS_BUSINESSUNITID" val="LinklatersLLP"/>
  <p:tag name="TMS_TEMPLATE_ID" val="LinklatersWS"/>
  <p:tag name="PRESGUID" val="85e2c848-7001-4c35-9e45-96f3f3ccca87"/>
</p:tagLst>
</file>

<file path=ppt/theme/theme1.xml><?xml version="1.0" encoding="utf-8"?>
<a:theme xmlns:a="http://schemas.openxmlformats.org/drawingml/2006/main" name="Linklaters HouseStyl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Linklaters HouseStyle font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Secondary palette 1">
      <a:srgbClr val="999966"/>
    </a:custClr>
    <a:custClr name="Secondary palette 2">
      <a:srgbClr val="66CCCC"/>
    </a:custClr>
    <a:custClr name="Secondary palette 3">
      <a:srgbClr val="CCCC99"/>
    </a:custClr>
    <a:custClr name="Secondary palette 4">
      <a:srgbClr val="9999CC"/>
    </a:custClr>
    <a:custClr name="Secondary palette 5">
      <a:srgbClr val="669999"/>
    </a:custClr>
    <a:custClr name="Secondary palette 6">
      <a:srgbClr val="666699"/>
    </a:custClr>
    <a:custClr name="Secondary palette 7">
      <a:srgbClr val="99CCFF"/>
    </a:custClr>
    <a:custClr name="Secondary palette 8">
      <a:srgbClr val="99CC99"/>
    </a:custClr>
    <a:custClr name="Secondary palette 9">
      <a:srgbClr val="A9A197"/>
    </a:custClr>
    <a:custClr name="White">
      <a:srgbClr val="FFFFFF"/>
    </a:custClr>
    <a:custClr name="Magenta - 100%">
      <a:srgbClr val="AF005F"/>
    </a:custClr>
    <a:custClr name="Magenta - 80%">
      <a:srgbClr val="BF337F"/>
    </a:custClr>
    <a:custClr name="Magenta - 60%">
      <a:srgbClr val="CC5C99"/>
    </a:custClr>
    <a:custClr name="Magenta - 40%">
      <a:srgbClr val="D985B2"/>
    </a:custClr>
    <a:custClr name="Magenta - 20%">
      <a:srgbClr val="E5ADCC"/>
    </a:custClr>
    <a:custClr name="Magenta - 10%">
      <a:srgbClr val="ECC1DA"/>
    </a:custClr>
    <a:custClr name="Magenta + Black 20%">
      <a:srgbClr val="91004F"/>
    </a:custClr>
    <a:custClr name="Magenta + Black 35%">
      <a:srgbClr val="7B0041"/>
    </a:custClr>
    <a:custClr name="Magenta + Black 50%">
      <a:srgbClr val="660033"/>
    </a:custClr>
    <a:custClr name="White">
      <a:srgbClr val="FFFFFF"/>
    </a:custClr>
    <a:custClr name="Black - 100%">
      <a:srgbClr val="000000"/>
    </a:custClr>
    <a:custClr name="Black - 80%">
      <a:srgbClr val="4D4D4D"/>
    </a:custClr>
    <a:custClr name="Black - 60%">
      <a:srgbClr val="808080"/>
    </a:custClr>
    <a:custClr name="Black - 40%">
      <a:srgbClr val="969696"/>
    </a:custClr>
    <a:custClr name="Black - 20%">
      <a:srgbClr val="C3C3C3"/>
    </a:custClr>
    <a:custClr name="Black - 10%">
      <a:srgbClr val="E6E6E6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arm Grey 7 - 100%">
      <a:srgbClr val="B0A9A0"/>
    </a:custClr>
    <a:custClr name="Warm Grey 7 - 80%">
      <a:srgbClr val="BFBAB2"/>
    </a:custClr>
    <a:custClr name="Warm Grey 7 - 60%">
      <a:srgbClr val="CFCBC4"/>
    </a:custClr>
    <a:custClr name="Warm Grey 7 - 40%">
      <a:srgbClr val="DFDBD7"/>
    </a:custClr>
    <a:custClr name="Warm Grey 7 - 20%">
      <a:srgbClr val="EFEDEB"/>
    </a:custClr>
    <a:custClr name="Warm Grey 7 - 10%">
      <a:srgbClr val="F7F6F5"/>
    </a:custClr>
    <a:custClr name="White">
      <a:srgbClr val="FFFFFF"/>
    </a:custClr>
    <a:custClr name="Traffic light Red">
      <a:srgbClr val="FF5958"/>
    </a:custClr>
    <a:custClr name="Traffic light Yellow">
      <a:srgbClr val="FCB256"/>
    </a:custClr>
    <a:custClr name="Traffic light Green">
      <a:srgbClr val="8ECC66"/>
    </a:custClr>
    <a:custClr name="Warm Grey 4 - 100%">
      <a:srgbClr val="C9C1B8"/>
    </a:custClr>
    <a:custClr name="Warm Grey 4 - 80%">
      <a:srgbClr val="D9D5CE"/>
    </a:custClr>
    <a:custClr name="Warm Grey 4 - 60%">
      <a:srgbClr val="E2DEDA"/>
    </a:custClr>
    <a:custClr name="Warm Grey 4 - 40%">
      <a:srgbClr val="ECE9E7"/>
    </a:custClr>
    <a:custClr name="Warm Grey 4 - 20%">
      <a:srgbClr val="F6F5F3"/>
    </a:custClr>
    <a:custClr name="Warm Grey 4 - 10%">
      <a:srgbClr val="FAFAF8"/>
    </a:custClr>
    <a:custClr name="White">
      <a:srgbClr val="FFFFFF"/>
    </a:custClr>
    <a:custClr name="Alliance - Allens">
      <a:srgbClr val="0074BF"/>
    </a:custClr>
    <a:custClr name="Alliance - Webber Wentzel">
      <a:srgbClr val="F07D35"/>
    </a:custClr>
    <a:custClr name="Alliance - TTA">
      <a:srgbClr val="007272"/>
    </a:custClr>
  </a:custClrLst>
  <a:extLst>
    <a:ext uri="{05A4C25C-085E-4340-85A3-A5531E510DB2}">
      <thm15:themeFamily xmlns:thm15="http://schemas.microsoft.com/office/thememl/2012/main" name="LL_Pres.potx" id="{A535CF7E-DFC4-426F-9692-748C3BFCB745}" vid="{F7C7502D-553B-4EA2-AE2A-73E29B73BC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1497</TotalTime>
  <Words>1057</Words>
  <Application>Microsoft Office PowerPoint</Application>
  <PresentationFormat>On-screen Show (4:3)</PresentationFormat>
  <Paragraphs>146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TradeGothic</vt:lpstr>
      <vt:lpstr>Wingdings</vt:lpstr>
      <vt:lpstr>Linklaters HouseStyle</vt:lpstr>
      <vt:lpstr>Sales Data Analysis</vt:lpstr>
      <vt:lpstr>Project Question</vt:lpstr>
      <vt:lpstr>Sales Manager Dashboard</vt:lpstr>
      <vt:lpstr>Total Sales Volume from 2017 -2021 by Account Type</vt:lpstr>
      <vt:lpstr>Sales Growth by Account Type (2017 -2021)</vt:lpstr>
      <vt:lpstr>Sales Growth by Account Type (2017 -2021)</vt:lpstr>
      <vt:lpstr>Sales Growth by Account and Account Type (1)</vt:lpstr>
      <vt:lpstr>Sales Growth by Account and Account Type (2) </vt:lpstr>
      <vt:lpstr>Sales Growth by Account and Account Type (3)</vt:lpstr>
      <vt:lpstr>Sales Growth by Account and Account Type (4)</vt:lpstr>
      <vt:lpstr>Best and Worst Performing Accounts by Account Type  (5 Year CAGR)</vt:lpstr>
      <vt:lpstr>Product Lines</vt:lpstr>
      <vt:lpstr>Product Lines…</vt:lpstr>
      <vt:lpstr>Cooler Promotion Program</vt:lpstr>
      <vt:lpstr>Digital Screen Promotion Program</vt:lpstr>
      <vt:lpstr>Menu Inclusion Promotion Program</vt:lpstr>
      <vt:lpstr>Poster Promotion Program</vt:lpstr>
      <vt:lpstr>Observations and Key Takeaways</vt:lpstr>
      <vt:lpstr>Recommendation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Outlook Calendar Template</dc:title>
  <dc:creator>Esther Anthony Dick</dc:creator>
  <cp:keywords>Excel;Sales;Project;Promotion</cp:keywords>
  <cp:lastModifiedBy>Esther Anthony Oyeniyi</cp:lastModifiedBy>
  <cp:revision>189</cp:revision>
  <dcterms:created xsi:type="dcterms:W3CDTF">2020-08-24T16:57:34Z</dcterms:created>
  <dcterms:modified xsi:type="dcterms:W3CDTF">2023-12-18T23:30:58Z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 Version">
    <vt:lpwstr>R.2010-2</vt:lpwstr>
  </property>
  <property fmtid="{D5CDD505-2E9C-101B-9397-08002B2CF9AE}" pid="3" name="FirmName">
    <vt:lpwstr>Linklaters</vt:lpwstr>
  </property>
  <property fmtid="{D5CDD505-2E9C-101B-9397-08002B2CF9AE}" pid="4" name="Pitch">
    <vt:lpwstr>HS</vt:lpwstr>
  </property>
</Properties>
</file>