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69" r:id="rId3"/>
    <p:sldId id="325" r:id="rId4"/>
    <p:sldId id="327" r:id="rId5"/>
    <p:sldId id="368" r:id="rId6"/>
    <p:sldId id="362" r:id="rId7"/>
    <p:sldId id="326" r:id="rId8"/>
    <p:sldId id="370" r:id="rId9"/>
    <p:sldId id="354" r:id="rId10"/>
    <p:sldId id="371" r:id="rId11"/>
    <p:sldId id="372" r:id="rId12"/>
    <p:sldId id="3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Project" id="{F68140F0-412E-4064-AA7A-843CB3B46649}">
          <p14:sldIdLst>
            <p14:sldId id="256"/>
            <p14:sldId id="369"/>
          </p14:sldIdLst>
        </p14:section>
        <p14:section name="What is the Crypto" id="{A0CCFA43-0DE3-4368-BC92-C1066BE36AE5}">
          <p14:sldIdLst>
            <p14:sldId id="325"/>
            <p14:sldId id="327"/>
          </p14:sldIdLst>
        </p14:section>
        <p14:section name="What is the future" id="{39B44B7D-A74F-490B-8F69-41E2D99B773E}">
          <p14:sldIdLst>
            <p14:sldId id="368"/>
            <p14:sldId id="362"/>
          </p14:sldIdLst>
        </p14:section>
        <p14:section name="What is the funding rate" id="{E6976CAB-2264-48D9-A2AD-5D5EEB519401}">
          <p14:sldIdLst>
            <p14:sldId id="326"/>
            <p14:sldId id="370"/>
          </p14:sldIdLst>
        </p14:section>
        <p14:section name="How to do the arbitrage" id="{6A8BF8C9-6863-4C5C-AB64-30F6374D695E}">
          <p14:sldIdLst>
            <p14:sldId id="354"/>
            <p14:sldId id="371"/>
            <p14:sldId id="372"/>
            <p14:sldId id="373"/>
          </p14:sldIdLst>
        </p14:section>
      </p14:sectionLst>
    </p:ex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1008">
          <p15:clr>
            <a:srgbClr val="A4A3A4"/>
          </p15:clr>
        </p15:guide>
        <p15:guide id="4" orient="horz" pos="696">
          <p15:clr>
            <a:srgbClr val="A4A3A4"/>
          </p15:clr>
        </p15:guide>
        <p15:guide id="5" orient="horz" pos="3168">
          <p15:clr>
            <a:srgbClr val="A4A3A4"/>
          </p15:clr>
        </p15:guide>
        <p15:guide id="6" pos="3840">
          <p15:clr>
            <a:srgbClr val="A4A3A4"/>
          </p15:clr>
        </p15:guide>
        <p15:guide id="7" pos="384">
          <p15:clr>
            <a:srgbClr val="A4A3A4"/>
          </p15:clr>
        </p15:guide>
        <p15:guide id="8" pos="576">
          <p15:clr>
            <a:srgbClr val="A4A3A4"/>
          </p15:clr>
        </p15:guide>
        <p15:guide id="9" pos="7296">
          <p15:clr>
            <a:srgbClr val="A4A3A4"/>
          </p15:clr>
        </p15:guide>
        <p15:guide id="10" pos="7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7E4"/>
    <a:srgbClr val="A688BD"/>
    <a:srgbClr val="513674"/>
    <a:srgbClr val="EAE2BC"/>
    <a:srgbClr val="EAE3BB"/>
    <a:srgbClr val="ECF0F1"/>
    <a:srgbClr val="7F8C8D"/>
    <a:srgbClr val="E74C3C"/>
    <a:srgbClr val="94B155"/>
    <a:srgbClr val="3D9F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4317" autoAdjust="0"/>
  </p:normalViewPr>
  <p:slideViewPr>
    <p:cSldViewPr snapToGrid="0" showGuides="1">
      <p:cViewPr varScale="1">
        <p:scale>
          <a:sx n="202" d="100"/>
          <a:sy n="202" d="100"/>
        </p:scale>
        <p:origin x="192" y="424"/>
      </p:cViewPr>
      <p:guideLst>
        <p:guide orient="horz" pos="2160"/>
        <p:guide orient="horz" pos="3888"/>
        <p:guide orient="horz" pos="1008"/>
        <p:guide orient="horz" pos="696"/>
        <p:guide orient="horz" pos="3168"/>
        <p:guide pos="3840"/>
        <p:guide pos="384"/>
        <p:guide pos="576"/>
        <p:guide pos="7296"/>
        <p:guide pos="710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2024/3/31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am Work 2">
    <p:spTree>
      <p:nvGrpSpPr>
        <p:cNvPr id="1" name=""/>
        <p:cNvGrpSpPr/>
        <p:nvPr/>
      </p:nvGrpSpPr>
      <p:grpSpPr>
        <a:xfrm>
          <a:off x="0" y="0"/>
          <a:ext cx="0" cy="0"/>
          <a:chOff x="0" y="0"/>
          <a:chExt cx="0" cy="0"/>
        </a:xfrm>
      </p:grpSpPr>
      <p:sp>
        <p:nvSpPr>
          <p:cNvPr id="27" name="Picture Placeholder 26"/>
          <p:cNvSpPr>
            <a:spLocks noGrp="1"/>
          </p:cNvSpPr>
          <p:nvPr>
            <p:ph type="pic" sz="quarter" idx="10"/>
          </p:nvPr>
        </p:nvSpPr>
        <p:spPr>
          <a:xfrm>
            <a:off x="914400" y="914400"/>
            <a:ext cx="1828800"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4267200" y="2743200"/>
            <a:ext cx="1828800"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914399" y="4572000"/>
            <a:ext cx="1828800"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6096000" y="4572000"/>
            <a:ext cx="1828800" cy="1828800"/>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
        <p:nvSpPr>
          <p:cNvPr id="30" name="Big Image"/>
          <p:cNvSpPr>
            <a:spLocks noGrp="1"/>
          </p:cNvSpPr>
          <p:nvPr>
            <p:ph type="pic" sz="quarter" idx="10"/>
          </p:nvPr>
        </p:nvSpPr>
        <p:spPr>
          <a:xfrm>
            <a:off x="7016750" y="0"/>
            <a:ext cx="5175250" cy="6858000"/>
          </a:xfrm>
          <a:prstGeom prst="rect">
            <a:avLst/>
          </a:prstGeom>
          <a:solidFill>
            <a:schemeClr val="bg1">
              <a:lumMod val="85000"/>
            </a:schemeClr>
          </a:solidFill>
        </p:spPr>
        <p:txBody>
          <a:bodyPr/>
          <a:lstStyle/>
          <a:p>
            <a:endParaRPr lang="en-US"/>
          </a:p>
        </p:txBody>
      </p:sp>
      <p:sp>
        <p:nvSpPr>
          <p:cNvPr id="34" name="Content Placeholder 33"/>
          <p:cNvSpPr>
            <a:spLocks noGrp="1"/>
          </p:cNvSpPr>
          <p:nvPr>
            <p:ph sz="quarter" idx="12"/>
          </p:nvPr>
        </p:nvSpPr>
        <p:spPr>
          <a:xfrm>
            <a:off x="777875" y="2816225"/>
            <a:ext cx="2451100" cy="612775"/>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35" name="Content Placeholder 33"/>
          <p:cNvSpPr>
            <a:spLocks noGrp="1"/>
          </p:cNvSpPr>
          <p:nvPr>
            <p:ph sz="quarter" idx="13"/>
          </p:nvPr>
        </p:nvSpPr>
        <p:spPr>
          <a:xfrm>
            <a:off x="2338170" y="3454156"/>
            <a:ext cx="890805" cy="277086"/>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Chart Placeholder 40"/>
          <p:cNvSpPr>
            <a:spLocks noGrp="1"/>
          </p:cNvSpPr>
          <p:nvPr>
            <p:ph type="chart" sz="quarter" idx="14"/>
          </p:nvPr>
        </p:nvSpPr>
        <p:spPr>
          <a:xfrm>
            <a:off x="777875" y="4308475"/>
            <a:ext cx="5318125" cy="1703388"/>
          </a:xfrm>
          <a:prstGeom prst="rect">
            <a:avLst/>
          </a:prstGeom>
        </p:spPr>
        <p:txBody>
          <a:bodyPr/>
          <a:lstStyle>
            <a:lvl1pPr>
              <a:defRPr>
                <a:solidFill>
                  <a:schemeClr val="tx1">
                    <a:lumMod val="50000"/>
                    <a:lumOff val="50000"/>
                  </a:schemeClr>
                </a:solidFill>
              </a:defRPr>
            </a:lvl1pPr>
          </a:lstStyle>
          <a:p>
            <a:endParaRPr lang="en-US"/>
          </a:p>
        </p:txBody>
      </p:sp>
      <p:sp>
        <p:nvSpPr>
          <p:cNvPr id="42" name="Text Placeholder 68"/>
          <p:cNvSpPr>
            <a:spLocks noGrp="1"/>
          </p:cNvSpPr>
          <p:nvPr>
            <p:ph type="body" sz="quarter" idx="25"/>
          </p:nvPr>
        </p:nvSpPr>
        <p:spPr>
          <a:xfrm>
            <a:off x="614048" y="1061260"/>
            <a:ext cx="5855876" cy="619125"/>
          </a:xfrm>
          <a:prstGeom prst="rect">
            <a:avLst/>
          </a:prstGeom>
        </p:spPr>
        <p:txBody>
          <a:bodyPr/>
          <a:lstStyle>
            <a:lvl1pPr marL="0" indent="0" algn="l">
              <a:buNone/>
              <a:defRPr>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58"/>
          <p:cNvSpPr>
            <a:spLocks noGrp="1"/>
          </p:cNvSpPr>
          <p:nvPr>
            <p:ph type="body" sz="quarter" idx="26" hasCustomPrompt="1"/>
          </p:nvPr>
        </p:nvSpPr>
        <p:spPr>
          <a:xfrm>
            <a:off x="614048" y="1677106"/>
            <a:ext cx="4628161" cy="561886"/>
          </a:xfrm>
          <a:prstGeom prst="rect">
            <a:avLst/>
          </a:prstGeom>
        </p:spPr>
        <p:txBody>
          <a:bodyPr>
            <a:normAutofit/>
          </a:bodyPr>
          <a:lstStyle>
            <a:lvl1pPr marL="0" indent="0" algn="l">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p:spPr>
        <p:txBody>
          <a:bodyPr/>
          <a:lstStyle>
            <a:lvl1pPr>
              <a:defRPr>
                <a:solidFill>
                  <a:schemeClr val="tx1">
                    <a:lumMod val="50000"/>
                    <a:lumOff val="50000"/>
                  </a:schemeClr>
                </a:solidFill>
              </a:defRPr>
            </a:lvl1pPr>
          </a:lstStyle>
          <a:p>
            <a:endParaRPr lang="en-US"/>
          </a:p>
        </p:txBody>
      </p:sp>
      <p:sp>
        <p:nvSpPr>
          <p:cNvPr id="8" name="Text Placeholder 41"/>
          <p:cNvSpPr>
            <a:spLocks noGrp="1"/>
          </p:cNvSpPr>
          <p:nvPr>
            <p:ph type="body" sz="quarter" idx="22"/>
          </p:nvPr>
        </p:nvSpPr>
        <p:spPr>
          <a:xfrm>
            <a:off x="7011276" y="2513232"/>
            <a:ext cx="4213225" cy="595312"/>
          </a:xfrm>
          <a:prstGeom prst="rect">
            <a:avLst/>
          </a:prstGeom>
        </p:spPr>
        <p:txBody>
          <a:bodyPr>
            <a:normAutofit/>
          </a:bodyPr>
          <a:lstStyle>
            <a:lvl1pPr marL="0" indent="0">
              <a:buNone/>
              <a:defRPr sz="3200">
                <a:solidFill>
                  <a:schemeClr val="bg1"/>
                </a:solidFill>
                <a:latin typeface="GeosansLight" panose="02000603020000020003" pitchFamily="2" charset="0"/>
              </a:defRPr>
            </a:lvl1pPr>
          </a:lstStyle>
          <a:p>
            <a:pPr lvl="0"/>
            <a:endParaRPr lang="en-US"/>
          </a:p>
        </p:txBody>
      </p:sp>
      <p:sp>
        <p:nvSpPr>
          <p:cNvPr id="9" name="Text Placeholder 41"/>
          <p:cNvSpPr>
            <a:spLocks noGrp="1"/>
          </p:cNvSpPr>
          <p:nvPr>
            <p:ph type="body" sz="quarter" idx="23"/>
          </p:nvPr>
        </p:nvSpPr>
        <p:spPr>
          <a:xfrm>
            <a:off x="7011276" y="3137232"/>
            <a:ext cx="4213225" cy="1066906"/>
          </a:xfrm>
          <a:prstGeom prst="rect">
            <a:avLst/>
          </a:prstGeom>
        </p:spPr>
        <p:txBody>
          <a:bodyPr>
            <a:normAutofit/>
          </a:bodyPr>
          <a:lstStyle>
            <a:lvl1pPr marL="0" indent="0">
              <a:buNone/>
              <a:defRPr sz="1000">
                <a:solidFill>
                  <a:schemeClr val="bg1"/>
                </a:solidFill>
                <a:latin typeface="GeosansLight" panose="02000603020000020003" pitchFamily="2" charset="0"/>
              </a:defRPr>
            </a:lvl1pPr>
          </a:lstStyle>
          <a:p>
            <a:pPr lvl="0"/>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6096000"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3349625" y="0"/>
            <a:ext cx="4581525"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7931150" y="0"/>
            <a:ext cx="4260850"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8842375" y="3429000"/>
            <a:ext cx="3349625" cy="3429000"/>
          </a:xfrm>
          <a:prstGeom prst="rect">
            <a:avLst/>
          </a:prstGeom>
          <a:solidFill>
            <a:schemeClr val="bg1">
              <a:lumMod val="85000"/>
            </a:schemeClr>
          </a:solidFill>
        </p:spPr>
        <p:txBody>
          <a:bodyPr/>
          <a:lstStyle/>
          <a:p>
            <a:endParaRPr lang="en-US"/>
          </a:p>
        </p:txBody>
      </p:sp>
      <p:sp>
        <p:nvSpPr>
          <p:cNvPr id="5" name="Rectangle 4"/>
          <p:cNvSpPr/>
          <p:nvPr userDrawn="1"/>
        </p:nvSpPr>
        <p:spPr>
          <a:xfrm>
            <a:off x="0" y="0"/>
            <a:ext cx="3349256"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096000" y="3429000"/>
            <a:ext cx="2746744" cy="3429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25"/>
          <p:cNvSpPr>
            <a:spLocks noGrp="1"/>
          </p:cNvSpPr>
          <p:nvPr>
            <p:ph type="body" sz="quarter" idx="14"/>
          </p:nvPr>
        </p:nvSpPr>
        <p:spPr>
          <a:xfrm>
            <a:off x="8850313" y="2206625"/>
            <a:ext cx="2422525" cy="369888"/>
          </a:xfrm>
          <a:prstGeom prst="rect">
            <a:avLst/>
          </a:prstGeom>
          <a:ln>
            <a:solidFill>
              <a:schemeClr val="bg1"/>
            </a:solidFill>
          </a:ln>
        </p:spPr>
        <p:txBody>
          <a:bodyPr>
            <a:normAutofit/>
          </a:bodyPr>
          <a:lstStyle>
            <a:lvl1pPr marL="0" indent="0" algn="ctr">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27"/>
          <p:cNvSpPr>
            <a:spLocks noGrp="1"/>
          </p:cNvSpPr>
          <p:nvPr>
            <p:ph type="body" sz="quarter" idx="15"/>
          </p:nvPr>
        </p:nvSpPr>
        <p:spPr>
          <a:xfrm>
            <a:off x="4319588" y="4340225"/>
            <a:ext cx="3752850" cy="411163"/>
          </a:xfrm>
          <a:prstGeom prst="rect">
            <a:avLst/>
          </a:prstGeom>
        </p:spPr>
        <p:txBody>
          <a:bodyPr>
            <a:normAutofit/>
          </a:bodyPr>
          <a:lstStyle>
            <a:lvl1pPr marL="0" indent="0">
              <a:buNone/>
              <a:defRPr sz="2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9" name="Text Placeholder 27"/>
          <p:cNvSpPr>
            <a:spLocks noGrp="1"/>
          </p:cNvSpPr>
          <p:nvPr>
            <p:ph type="body" sz="quarter" idx="16"/>
          </p:nvPr>
        </p:nvSpPr>
        <p:spPr>
          <a:xfrm>
            <a:off x="6273089" y="5221386"/>
            <a:ext cx="2225675"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27"/>
          <p:cNvSpPr>
            <a:spLocks noGrp="1"/>
          </p:cNvSpPr>
          <p:nvPr>
            <p:ph type="body" sz="quarter" idx="17"/>
          </p:nvPr>
        </p:nvSpPr>
        <p:spPr>
          <a:xfrm>
            <a:off x="6696386" y="4775263"/>
            <a:ext cx="1379080" cy="309715"/>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31"/>
          <p:cNvSpPr>
            <a:spLocks noGrp="1"/>
          </p:cNvSpPr>
          <p:nvPr>
            <p:ph type="body" sz="quarter" idx="18"/>
          </p:nvPr>
        </p:nvSpPr>
        <p:spPr>
          <a:xfrm>
            <a:off x="568324" y="893763"/>
            <a:ext cx="2038241" cy="314325"/>
          </a:xfrm>
          <a:prstGeom prst="rect">
            <a:avLst/>
          </a:prstGeom>
        </p:spPr>
        <p:txBody>
          <a:bodyPr>
            <a:noAutofit/>
          </a:bodyPr>
          <a:lstStyle>
            <a:lvl1pPr marL="0" indent="0">
              <a:buNone/>
              <a:defRPr sz="2000">
                <a:solidFill>
                  <a:schemeClr val="bg1"/>
                </a:solidFill>
                <a:latin typeface="GeosansLight" panose="02000603020000020003" pitchFamily="2" charset="0"/>
              </a:defRPr>
            </a:lvl1pPr>
          </a:lstStyle>
          <a:p>
            <a:pPr lvl="0"/>
            <a:endParaRPr lang="en-US"/>
          </a:p>
        </p:txBody>
      </p:sp>
      <p:sp>
        <p:nvSpPr>
          <p:cNvPr id="33" name="Text Placeholder 31"/>
          <p:cNvSpPr>
            <a:spLocks noGrp="1"/>
          </p:cNvSpPr>
          <p:nvPr>
            <p:ph type="body" sz="quarter" idx="19"/>
          </p:nvPr>
        </p:nvSpPr>
        <p:spPr>
          <a:xfrm>
            <a:off x="568323" y="1228725"/>
            <a:ext cx="2637332" cy="424339"/>
          </a:xfrm>
          <a:prstGeom prst="rect">
            <a:avLst/>
          </a:prstGeom>
        </p:spPr>
        <p:txBody>
          <a:bodyPr>
            <a:noAutofit/>
          </a:bodyPr>
          <a:lstStyle>
            <a:lvl1pPr marL="0" indent="0">
              <a:buNone/>
              <a:defRPr sz="2800">
                <a:solidFill>
                  <a:schemeClr val="bg1"/>
                </a:solidFill>
                <a:latin typeface="GeosansLight" panose="02000603020000020003" pitchFamily="2" charset="0"/>
              </a:defRPr>
            </a:lvl1pPr>
          </a:lstStyle>
          <a:p>
            <a:pPr lvl="0"/>
            <a:endParaRPr lang="en-US"/>
          </a:p>
        </p:txBody>
      </p:sp>
      <p:sp>
        <p:nvSpPr>
          <p:cNvPr id="34" name="Text Placeholder 27"/>
          <p:cNvSpPr>
            <a:spLocks noGrp="1"/>
          </p:cNvSpPr>
          <p:nvPr>
            <p:ph type="body" sz="quarter" idx="20"/>
          </p:nvPr>
        </p:nvSpPr>
        <p:spPr>
          <a:xfrm>
            <a:off x="568323" y="1936938"/>
            <a:ext cx="2225675" cy="1279149"/>
          </a:xfrm>
          <a:prstGeom prst="rect">
            <a:avLst/>
          </a:prstGeom>
        </p:spPr>
        <p:txBody>
          <a:bodyPr>
            <a:normAutofit/>
          </a:bodyPr>
          <a:lstStyle>
            <a:lvl1pPr marL="0" indent="0">
              <a:buNone/>
              <a:defRPr sz="10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ortfolio">
    <p:spTree>
      <p:nvGrpSpPr>
        <p:cNvPr id="1" name=""/>
        <p:cNvGrpSpPr/>
        <p:nvPr/>
      </p:nvGrpSpPr>
      <p:grpSpPr>
        <a:xfrm>
          <a:off x="0" y="0"/>
          <a:ext cx="0" cy="0"/>
          <a:chOff x="0" y="0"/>
          <a:chExt cx="0" cy="0"/>
        </a:xfrm>
      </p:grpSpPr>
      <p:sp>
        <p:nvSpPr>
          <p:cNvPr id="22" name="Picture Placeholder 21"/>
          <p:cNvSpPr>
            <a:spLocks noGrp="1"/>
          </p:cNvSpPr>
          <p:nvPr>
            <p:ph type="pic" sz="quarter" idx="12"/>
          </p:nvPr>
        </p:nvSpPr>
        <p:spPr>
          <a:xfrm>
            <a:off x="0" y="3429000"/>
            <a:ext cx="6096000" cy="3429000"/>
          </a:xfrm>
          <a:prstGeom prst="rect">
            <a:avLst/>
          </a:prstGeom>
          <a:solidFill>
            <a:schemeClr val="bg1">
              <a:lumMod val="85000"/>
            </a:schemeClr>
          </a:solidFill>
        </p:spPr>
        <p:txBody>
          <a:bodyPr/>
          <a:lstStyle/>
          <a:p>
            <a:endParaRPr lang="en-US"/>
          </a:p>
        </p:txBody>
      </p:sp>
      <p:sp>
        <p:nvSpPr>
          <p:cNvPr id="18" name="Picture Placeholder 17"/>
          <p:cNvSpPr>
            <a:spLocks noGrp="1"/>
          </p:cNvSpPr>
          <p:nvPr>
            <p:ph type="pic" sz="quarter" idx="10"/>
          </p:nvPr>
        </p:nvSpPr>
        <p:spPr>
          <a:xfrm>
            <a:off x="3349625" y="0"/>
            <a:ext cx="4581525" cy="3429000"/>
          </a:xfrm>
          <a:prstGeom prst="rect">
            <a:avLst/>
          </a:prstGeom>
          <a:solidFill>
            <a:schemeClr val="bg1">
              <a:lumMod val="85000"/>
            </a:schemeClr>
          </a:solidFill>
        </p:spPr>
        <p:txBody>
          <a:bodyPr/>
          <a:lstStyle/>
          <a:p>
            <a:endParaRPr lang="en-US"/>
          </a:p>
        </p:txBody>
      </p:sp>
      <p:sp>
        <p:nvSpPr>
          <p:cNvPr id="20" name="Picture Placeholder 19"/>
          <p:cNvSpPr>
            <a:spLocks noGrp="1"/>
          </p:cNvSpPr>
          <p:nvPr>
            <p:ph type="pic" sz="quarter" idx="11"/>
          </p:nvPr>
        </p:nvSpPr>
        <p:spPr>
          <a:xfrm>
            <a:off x="7931150" y="0"/>
            <a:ext cx="4260850" cy="3429000"/>
          </a:xfrm>
          <a:prstGeom prst="rect">
            <a:avLst/>
          </a:prstGeom>
          <a:solidFill>
            <a:schemeClr val="bg1">
              <a:lumMod val="85000"/>
            </a:schemeClr>
          </a:solidFill>
        </p:spPr>
        <p:txBody>
          <a:bodyPr/>
          <a:lstStyle/>
          <a:p>
            <a:endParaRPr lang="en-US"/>
          </a:p>
        </p:txBody>
      </p:sp>
      <p:sp>
        <p:nvSpPr>
          <p:cNvPr id="24" name="Picture Placeholder 23"/>
          <p:cNvSpPr>
            <a:spLocks noGrp="1"/>
          </p:cNvSpPr>
          <p:nvPr>
            <p:ph type="pic" sz="quarter" idx="13"/>
          </p:nvPr>
        </p:nvSpPr>
        <p:spPr>
          <a:xfrm>
            <a:off x="8842375" y="3429000"/>
            <a:ext cx="3349625" cy="3429000"/>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roduct Layout">
    <p:spTree>
      <p:nvGrpSpPr>
        <p:cNvPr id="1" name=""/>
        <p:cNvGrpSpPr/>
        <p:nvPr/>
      </p:nvGrpSpPr>
      <p:grpSpPr>
        <a:xfrm>
          <a:off x="0" y="0"/>
          <a:ext cx="0" cy="0"/>
          <a:chOff x="0" y="0"/>
          <a:chExt cx="0" cy="0"/>
        </a:xfrm>
      </p:grpSpPr>
      <p:sp>
        <p:nvSpPr>
          <p:cNvPr id="21" name="Oval 20"/>
          <p:cNvSpPr/>
          <p:nvPr userDrawn="1"/>
        </p:nvSpPr>
        <p:spPr>
          <a:xfrm>
            <a:off x="934473" y="4904155"/>
            <a:ext cx="954546" cy="9545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FontAwesome" pitchFamily="2" charset="0"/>
              </a:rPr>
              <a:t></a:t>
            </a:r>
            <a:endParaRPr lang="en-US" sz="2800">
              <a:solidFill>
                <a:schemeClr val="bg1"/>
              </a:solidFill>
            </a:endParaRPr>
          </a:p>
        </p:txBody>
      </p:sp>
      <p:sp>
        <p:nvSpPr>
          <p:cNvPr id="23" name="Oval 22"/>
          <p:cNvSpPr/>
          <p:nvPr userDrawn="1"/>
        </p:nvSpPr>
        <p:spPr>
          <a:xfrm>
            <a:off x="1649643" y="4904155"/>
            <a:ext cx="239376" cy="2393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p:cNvSpPr>
            <a:spLocks noGrp="1"/>
          </p:cNvSpPr>
          <p:nvPr>
            <p:ph type="pic" sz="quarter" idx="10"/>
          </p:nvPr>
        </p:nvSpPr>
        <p:spPr>
          <a:xfrm>
            <a:off x="914400" y="1620838"/>
            <a:ext cx="2435225"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3561907" y="1620838"/>
            <a:ext cx="2435225"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6209045" y="1620838"/>
            <a:ext cx="2435225"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8856183" y="1620531"/>
            <a:ext cx="2435225" cy="1817687"/>
          </a:xfrm>
          <a:prstGeom prst="rect">
            <a:avLst/>
          </a:prstGeom>
          <a:solidFill>
            <a:schemeClr val="bg1">
              <a:lumMod val="85000"/>
            </a:schemeClr>
          </a:solidFill>
        </p:spPr>
        <p:txBody>
          <a:bodyPr/>
          <a:lstStyle/>
          <a:p>
            <a:endParaRPr lang="en-US"/>
          </a:p>
        </p:txBody>
      </p:sp>
      <p:sp>
        <p:nvSpPr>
          <p:cNvPr id="30" name="Text Placeholder 29"/>
          <p:cNvSpPr>
            <a:spLocks noGrp="1"/>
          </p:cNvSpPr>
          <p:nvPr>
            <p:ph type="body" sz="quarter" idx="14"/>
          </p:nvPr>
        </p:nvSpPr>
        <p:spPr>
          <a:xfrm>
            <a:off x="914400" y="3607816"/>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1" name="Text Placeholder 29"/>
          <p:cNvSpPr>
            <a:spLocks noGrp="1"/>
          </p:cNvSpPr>
          <p:nvPr>
            <p:ph type="body" sz="quarter" idx="15"/>
          </p:nvPr>
        </p:nvSpPr>
        <p:spPr>
          <a:xfrm>
            <a:off x="3527087" y="3604658"/>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2" name="Text Placeholder 29"/>
          <p:cNvSpPr>
            <a:spLocks noGrp="1"/>
          </p:cNvSpPr>
          <p:nvPr>
            <p:ph type="body" sz="quarter" idx="16"/>
          </p:nvPr>
        </p:nvSpPr>
        <p:spPr>
          <a:xfrm>
            <a:off x="6208492" y="3607816"/>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29"/>
          <p:cNvSpPr>
            <a:spLocks noGrp="1"/>
          </p:cNvSpPr>
          <p:nvPr>
            <p:ph type="body" sz="quarter" idx="17"/>
          </p:nvPr>
        </p:nvSpPr>
        <p:spPr>
          <a:xfrm>
            <a:off x="8856183" y="3607816"/>
            <a:ext cx="2274888"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29"/>
          <p:cNvSpPr>
            <a:spLocks noGrp="1"/>
          </p:cNvSpPr>
          <p:nvPr>
            <p:ph type="body" sz="quarter" idx="18"/>
          </p:nvPr>
        </p:nvSpPr>
        <p:spPr>
          <a:xfrm>
            <a:off x="2026531" y="5023843"/>
            <a:ext cx="9104540" cy="717550"/>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68"/>
          <p:cNvSpPr>
            <a:spLocks noGrp="1"/>
          </p:cNvSpPr>
          <p:nvPr>
            <p:ph type="body" sz="quarter" idx="23"/>
          </p:nvPr>
        </p:nvSpPr>
        <p:spPr>
          <a:xfrm>
            <a:off x="3168062" y="157037"/>
            <a:ext cx="5855876"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36" name="Text Placeholder 58"/>
          <p:cNvSpPr>
            <a:spLocks noGrp="1"/>
          </p:cNvSpPr>
          <p:nvPr>
            <p:ph type="body" sz="quarter" idx="24" hasCustomPrompt="1"/>
          </p:nvPr>
        </p:nvSpPr>
        <p:spPr>
          <a:xfrm>
            <a:off x="3775997" y="772883"/>
            <a:ext cx="4628161"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
        <p:nvSpPr>
          <p:cNvPr id="37" name="Text Placeholder 28"/>
          <p:cNvSpPr>
            <a:spLocks noGrp="1"/>
          </p:cNvSpPr>
          <p:nvPr>
            <p:ph type="body" sz="quarter" idx="25" hasCustomPrompt="1"/>
          </p:nvPr>
        </p:nvSpPr>
        <p:spPr>
          <a:xfrm>
            <a:off x="634320" y="6436671"/>
            <a:ext cx="2395309"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p>
        </p:txBody>
      </p:sp>
      <p:sp>
        <p:nvSpPr>
          <p:cNvPr id="38" name="Text Placeholder 28"/>
          <p:cNvSpPr>
            <a:spLocks noGrp="1"/>
          </p:cNvSpPr>
          <p:nvPr>
            <p:ph type="body" sz="quarter" idx="26" hasCustomPrompt="1"/>
          </p:nvPr>
        </p:nvSpPr>
        <p:spPr>
          <a:xfrm>
            <a:off x="4898346" y="6436671"/>
            <a:ext cx="2395309"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p>
        </p:txBody>
      </p:sp>
      <p:sp>
        <p:nvSpPr>
          <p:cNvPr id="39" name="Text Placeholder 28"/>
          <p:cNvSpPr>
            <a:spLocks noGrp="1"/>
          </p:cNvSpPr>
          <p:nvPr>
            <p:ph type="body" sz="quarter" idx="27" hasCustomPrompt="1"/>
          </p:nvPr>
        </p:nvSpPr>
        <p:spPr>
          <a:xfrm>
            <a:off x="9162370" y="6436671"/>
            <a:ext cx="2395309"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ur Product Layout">
    <p:spTree>
      <p:nvGrpSpPr>
        <p:cNvPr id="1" name=""/>
        <p:cNvGrpSpPr/>
        <p:nvPr/>
      </p:nvGrpSpPr>
      <p:grpSpPr>
        <a:xfrm>
          <a:off x="0" y="0"/>
          <a:ext cx="0" cy="0"/>
          <a:chOff x="0" y="0"/>
          <a:chExt cx="0" cy="0"/>
        </a:xfrm>
      </p:grpSpPr>
      <p:sp>
        <p:nvSpPr>
          <p:cNvPr id="25" name="Picture Placeholder 24"/>
          <p:cNvSpPr>
            <a:spLocks noGrp="1"/>
          </p:cNvSpPr>
          <p:nvPr>
            <p:ph type="pic" sz="quarter" idx="10"/>
          </p:nvPr>
        </p:nvSpPr>
        <p:spPr>
          <a:xfrm>
            <a:off x="914400" y="1620838"/>
            <a:ext cx="2435225" cy="1817687"/>
          </a:xfrm>
          <a:prstGeom prst="rect">
            <a:avLst/>
          </a:prstGeom>
          <a:solidFill>
            <a:schemeClr val="bg1">
              <a:lumMod val="85000"/>
            </a:schemeClr>
          </a:solidFill>
        </p:spPr>
        <p:txBody>
          <a:bodyPr/>
          <a:lstStyle/>
          <a:p>
            <a:endParaRPr lang="en-US"/>
          </a:p>
        </p:txBody>
      </p:sp>
      <p:sp>
        <p:nvSpPr>
          <p:cNvPr id="26" name="Picture Placeholder 24"/>
          <p:cNvSpPr>
            <a:spLocks noGrp="1"/>
          </p:cNvSpPr>
          <p:nvPr>
            <p:ph type="pic" sz="quarter" idx="11"/>
          </p:nvPr>
        </p:nvSpPr>
        <p:spPr>
          <a:xfrm>
            <a:off x="3561907" y="1620838"/>
            <a:ext cx="2435225" cy="1817687"/>
          </a:xfrm>
          <a:prstGeom prst="rect">
            <a:avLst/>
          </a:prstGeom>
          <a:solidFill>
            <a:schemeClr val="bg1">
              <a:lumMod val="85000"/>
            </a:schemeClr>
          </a:solidFill>
        </p:spPr>
        <p:txBody>
          <a:bodyPr/>
          <a:lstStyle/>
          <a:p>
            <a:endParaRPr lang="en-US"/>
          </a:p>
        </p:txBody>
      </p:sp>
      <p:sp>
        <p:nvSpPr>
          <p:cNvPr id="27" name="Picture Placeholder 24"/>
          <p:cNvSpPr>
            <a:spLocks noGrp="1"/>
          </p:cNvSpPr>
          <p:nvPr>
            <p:ph type="pic" sz="quarter" idx="12"/>
          </p:nvPr>
        </p:nvSpPr>
        <p:spPr>
          <a:xfrm>
            <a:off x="6209045" y="1620838"/>
            <a:ext cx="2435225" cy="1817687"/>
          </a:xfrm>
          <a:prstGeom prst="rect">
            <a:avLst/>
          </a:prstGeom>
          <a:solidFill>
            <a:schemeClr val="bg1">
              <a:lumMod val="85000"/>
            </a:schemeClr>
          </a:solidFill>
        </p:spPr>
        <p:txBody>
          <a:bodyPr/>
          <a:lstStyle/>
          <a:p>
            <a:endParaRPr lang="en-US"/>
          </a:p>
        </p:txBody>
      </p:sp>
      <p:sp>
        <p:nvSpPr>
          <p:cNvPr id="28" name="Picture Placeholder 24"/>
          <p:cNvSpPr>
            <a:spLocks noGrp="1"/>
          </p:cNvSpPr>
          <p:nvPr>
            <p:ph type="pic" sz="quarter" idx="13"/>
          </p:nvPr>
        </p:nvSpPr>
        <p:spPr>
          <a:xfrm>
            <a:off x="8856183" y="1620531"/>
            <a:ext cx="2435225" cy="1817687"/>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831975" y="914400"/>
            <a:ext cx="4264025"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6096000" y="3429000"/>
            <a:ext cx="4264025" cy="2514600"/>
          </a:xfrm>
          <a:prstGeom prst="rect">
            <a:avLst/>
          </a:prstGeom>
          <a:solidFill>
            <a:schemeClr val="bg1">
              <a:lumMod val="85000"/>
            </a:schemeClr>
          </a:solidFill>
        </p:spPr>
        <p:txBody>
          <a:bodyPr/>
          <a:lstStyle/>
          <a:p>
            <a:endParaRPr lang="en-US"/>
          </a:p>
        </p:txBody>
      </p:sp>
      <p:sp>
        <p:nvSpPr>
          <p:cNvPr id="11" name="Rectangle 10"/>
          <p:cNvSpPr/>
          <p:nvPr userDrawn="1"/>
        </p:nvSpPr>
        <p:spPr>
          <a:xfrm>
            <a:off x="5096366" y="1987034"/>
            <a:ext cx="999634"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096000" y="4501634"/>
            <a:ext cx="1437892" cy="36933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2" hasCustomPrompt="1"/>
          </p:nvPr>
        </p:nvSpPr>
        <p:spPr>
          <a:xfrm>
            <a:off x="5096366" y="1980994"/>
            <a:ext cx="4142232" cy="365760"/>
          </a:xfrm>
          <a:prstGeom prst="rect">
            <a:avLst/>
          </a:prstGeom>
        </p:spPr>
        <p:txBody>
          <a:bodyPr>
            <a:normAutofit/>
          </a:bodyPr>
          <a:lstStyle>
            <a:lvl1pPr marL="0" indent="0">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RECENT PROJECT TITTLE</a:t>
            </a:r>
          </a:p>
        </p:txBody>
      </p:sp>
      <p:sp>
        <p:nvSpPr>
          <p:cNvPr id="25" name="Text Placeholder 24"/>
          <p:cNvSpPr>
            <a:spLocks noGrp="1"/>
          </p:cNvSpPr>
          <p:nvPr>
            <p:ph type="body" sz="quarter" idx="13"/>
          </p:nvPr>
        </p:nvSpPr>
        <p:spPr>
          <a:xfrm>
            <a:off x="6180138" y="2538413"/>
            <a:ext cx="3059112" cy="7080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6" name="Text Placeholder 22"/>
          <p:cNvSpPr>
            <a:spLocks noGrp="1"/>
          </p:cNvSpPr>
          <p:nvPr>
            <p:ph type="body" sz="quarter" idx="14" hasCustomPrompt="1"/>
          </p:nvPr>
        </p:nvSpPr>
        <p:spPr>
          <a:xfrm>
            <a:off x="3386761" y="4495594"/>
            <a:ext cx="4142232" cy="365760"/>
          </a:xfrm>
          <a:prstGeom prst="rect">
            <a:avLst/>
          </a:prstGeom>
        </p:spPr>
        <p:txBody>
          <a:bodyPr>
            <a:normAutofit/>
          </a:bodyPr>
          <a:lstStyle>
            <a:lvl1pPr marL="0" indent="0" algn="r">
              <a:buNone/>
              <a:defRPr sz="1800" b="1"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RECENT PROJECT TITTLE</a:t>
            </a:r>
          </a:p>
        </p:txBody>
      </p:sp>
      <p:sp>
        <p:nvSpPr>
          <p:cNvPr id="27" name="Text Placeholder 24"/>
          <p:cNvSpPr>
            <a:spLocks noGrp="1"/>
          </p:cNvSpPr>
          <p:nvPr>
            <p:ph type="body" sz="quarter" idx="15"/>
          </p:nvPr>
        </p:nvSpPr>
        <p:spPr>
          <a:xfrm>
            <a:off x="2951038" y="5069248"/>
            <a:ext cx="3059112" cy="708025"/>
          </a:xfrm>
          <a:prstGeom prst="rect">
            <a:avLst/>
          </a:prstGeom>
        </p:spPr>
        <p:txBody>
          <a:bodyPr>
            <a:normAutofit/>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ecent Project">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1831975" y="914400"/>
            <a:ext cx="4264025" cy="2514600"/>
          </a:xfrm>
          <a:prstGeom prst="rect">
            <a:avLst/>
          </a:prstGeom>
          <a:solidFill>
            <a:schemeClr val="bg1">
              <a:lumMod val="85000"/>
            </a:schemeClr>
          </a:solidFill>
        </p:spPr>
        <p:txBody>
          <a:bodyPr/>
          <a:lstStyle/>
          <a:p>
            <a:endParaRPr lang="en-US"/>
          </a:p>
        </p:txBody>
      </p:sp>
      <p:sp>
        <p:nvSpPr>
          <p:cNvPr id="21" name="Picture Placeholder 20"/>
          <p:cNvSpPr>
            <a:spLocks noGrp="1"/>
          </p:cNvSpPr>
          <p:nvPr>
            <p:ph type="pic" sz="quarter" idx="11"/>
          </p:nvPr>
        </p:nvSpPr>
        <p:spPr>
          <a:xfrm>
            <a:off x="6096000" y="3429000"/>
            <a:ext cx="4264025" cy="2514600"/>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and Full Screen">
    <p:spTree>
      <p:nvGrpSpPr>
        <p:cNvPr id="1" name=""/>
        <p:cNvGrpSpPr/>
        <p:nvPr/>
      </p:nvGrpSpPr>
      <p:grpSpPr>
        <a:xfrm>
          <a:off x="0" y="0"/>
          <a:ext cx="0" cy="0"/>
          <a:chOff x="0" y="0"/>
          <a:chExt cx="0" cy="0"/>
        </a:xfrm>
      </p:grpSpPr>
      <p:sp>
        <p:nvSpPr>
          <p:cNvPr id="12" name="Background White"/>
          <p:cNvSpPr/>
          <p:nvPr userDrawn="1"/>
        </p:nvSpPr>
        <p:spPr>
          <a:xfrm>
            <a:off x="3804684" y="0"/>
            <a:ext cx="458263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userDrawn="1"/>
        </p:nvCxnSpPr>
        <p:spPr>
          <a:xfrm>
            <a:off x="6096000"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5828138" y="5700070"/>
            <a:ext cx="535724" cy="584775"/>
          </a:xfrm>
          <a:prstGeom prst="rect">
            <a:avLst/>
          </a:prstGeom>
        </p:spPr>
        <p:txBody>
          <a:bodyPr wrap="none">
            <a:spAutoFit/>
          </a:bodyPr>
          <a:lstStyle/>
          <a:p>
            <a:r>
              <a:rPr lang="en-US" sz="3200">
                <a:solidFill>
                  <a:schemeClr val="accent6"/>
                </a:solidFill>
                <a:latin typeface="FontAwesome" pitchFamily="2" charset="0"/>
              </a:rPr>
              <a:t></a:t>
            </a:r>
            <a:endParaRPr lang="en-US" sz="3200">
              <a:solidFill>
                <a:schemeClr val="accent6"/>
              </a:solidFill>
            </a:endParaRPr>
          </a:p>
        </p:txBody>
      </p:sp>
      <p:sp>
        <p:nvSpPr>
          <p:cNvPr id="5" name="Text Placeholder 4"/>
          <p:cNvSpPr>
            <a:spLocks noGrp="1"/>
          </p:cNvSpPr>
          <p:nvPr userDrawn="1">
            <p:ph type="body" sz="quarter" idx="11"/>
          </p:nvPr>
        </p:nvSpPr>
        <p:spPr>
          <a:xfrm>
            <a:off x="4362450" y="2322513"/>
            <a:ext cx="3573463" cy="16716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28" name="Text Placeholder 4"/>
          <p:cNvSpPr>
            <a:spLocks noGrp="1"/>
          </p:cNvSpPr>
          <p:nvPr>
            <p:ph type="body" sz="quarter" idx="12"/>
          </p:nvPr>
        </p:nvSpPr>
        <p:spPr>
          <a:xfrm>
            <a:off x="4362352" y="1012368"/>
            <a:ext cx="3573463" cy="584775"/>
          </a:xfrm>
          <a:prstGeom prst="rect">
            <a:avLst/>
          </a:prstGeom>
        </p:spPr>
        <p:txBody>
          <a:bodyPr/>
          <a:lstStyle>
            <a:lvl1pPr marL="0" indent="0">
              <a:buNone/>
              <a:defRPr sz="3200">
                <a:solidFill>
                  <a:schemeClr val="tx1">
                    <a:lumMod val="50000"/>
                    <a:lumOff val="50000"/>
                  </a:schemeClr>
                </a:solidFill>
                <a:latin typeface="GeosansLight" panose="02000603020000020003" pitchFamily="2" charset="0"/>
                <a:ea typeface="Open Sans" panose="020B0606030504020204" pitchFamily="34" charset="0"/>
                <a:cs typeface="Open Sans" panose="020B0606030504020204" pitchFamily="34" charset="0"/>
              </a:defRPr>
            </a:lvl1pPr>
          </a:lstStyle>
          <a:p>
            <a:pPr lvl="0"/>
            <a:endParaRPr lang="en-US"/>
          </a:p>
        </p:txBody>
      </p:sp>
      <p:sp>
        <p:nvSpPr>
          <p:cNvPr id="29" name="Text Placeholder 4"/>
          <p:cNvSpPr>
            <a:spLocks noGrp="1"/>
          </p:cNvSpPr>
          <p:nvPr>
            <p:ph type="body" sz="quarter" idx="13"/>
          </p:nvPr>
        </p:nvSpPr>
        <p:spPr>
          <a:xfrm>
            <a:off x="4362352" y="1620487"/>
            <a:ext cx="3573463" cy="37056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0" name="Text Placeholder 4"/>
          <p:cNvSpPr>
            <a:spLocks noGrp="1"/>
          </p:cNvSpPr>
          <p:nvPr>
            <p:ph type="body" sz="quarter" idx="14"/>
          </p:nvPr>
        </p:nvSpPr>
        <p:spPr>
          <a:xfrm>
            <a:off x="4362351" y="4506835"/>
            <a:ext cx="1733649"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3" name="Text Placeholder 4"/>
          <p:cNvSpPr>
            <a:spLocks noGrp="1"/>
          </p:cNvSpPr>
          <p:nvPr>
            <p:ph type="body" sz="quarter" idx="15"/>
          </p:nvPr>
        </p:nvSpPr>
        <p:spPr>
          <a:xfrm>
            <a:off x="6202166" y="4506835"/>
            <a:ext cx="1733649" cy="1193235"/>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12192000" cy="6858000"/>
          </a:xfrm>
          <a:prstGeom prst="rect">
            <a:avLst/>
          </a:prstGeom>
        </p:spPr>
        <p:txBody>
          <a:bodyPr/>
          <a:lstStyle>
            <a:lvl1pPr>
              <a:defRPr baseline="0">
                <a:solidFill>
                  <a:srgbClr val="EAE2BC"/>
                </a:solidFill>
              </a:defRPr>
            </a:lvl1p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and Full Screen 2">
    <p:spTree>
      <p:nvGrpSpPr>
        <p:cNvPr id="1" name=""/>
        <p:cNvGrpSpPr/>
        <p:nvPr/>
      </p:nvGrpSpPr>
      <p:grpSpPr>
        <a:xfrm>
          <a:off x="0" y="0"/>
          <a:ext cx="0" cy="0"/>
          <a:chOff x="0" y="0"/>
          <a:chExt cx="0" cy="0"/>
        </a:xfrm>
      </p:grpSpPr>
      <p:cxnSp>
        <p:nvCxnSpPr>
          <p:cNvPr id="20" name="Straight Connector 19"/>
          <p:cNvCxnSpPr/>
          <p:nvPr userDrawn="1"/>
        </p:nvCxnSpPr>
        <p:spPr>
          <a:xfrm>
            <a:off x="6096000" y="4506835"/>
            <a:ext cx="0" cy="861774"/>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3804684" y="0"/>
            <a:ext cx="4582632" cy="4365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1" hasCustomPrompt="1"/>
          </p:nvPr>
        </p:nvSpPr>
        <p:spPr>
          <a:xfrm>
            <a:off x="5484014" y="436841"/>
            <a:ext cx="1225296" cy="246888"/>
          </a:xfrm>
          <a:prstGeom prst="rect">
            <a:avLst/>
          </a:prstGeom>
          <a:solidFill>
            <a:schemeClr val="accent6"/>
          </a:solidFill>
        </p:spPr>
        <p:txBody>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BRAND NAME</a:t>
            </a:r>
          </a:p>
        </p:txBody>
      </p:sp>
      <p:sp>
        <p:nvSpPr>
          <p:cNvPr id="8" name="Text Placeholder 7"/>
          <p:cNvSpPr>
            <a:spLocks noGrp="1"/>
          </p:cNvSpPr>
          <p:nvPr>
            <p:ph type="body" sz="quarter" idx="12"/>
          </p:nvPr>
        </p:nvSpPr>
        <p:spPr>
          <a:xfrm>
            <a:off x="4492625" y="825393"/>
            <a:ext cx="3206750" cy="566737"/>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10" name="Chart Placeholder 9"/>
          <p:cNvSpPr>
            <a:spLocks noGrp="1"/>
          </p:cNvSpPr>
          <p:nvPr>
            <p:ph type="chart" sz="quarter" idx="13"/>
          </p:nvPr>
        </p:nvSpPr>
        <p:spPr>
          <a:xfrm>
            <a:off x="4492625" y="1912938"/>
            <a:ext cx="3206750" cy="2038350"/>
          </a:xfrm>
          <a:prstGeom prst="rect">
            <a:avLst/>
          </a:prstGeom>
        </p:spPr>
        <p:txBody>
          <a:bodyPr/>
          <a:lstStyle>
            <a:lvl1pPr>
              <a:defRPr>
                <a:solidFill>
                  <a:schemeClr val="tx1">
                    <a:lumMod val="50000"/>
                    <a:lumOff val="50000"/>
                  </a:schemeClr>
                </a:solidFill>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914400" y="1600200"/>
            <a:ext cx="3200400" cy="2155825"/>
          </a:xfrm>
          <a:prstGeom prst="rect">
            <a:avLst/>
          </a:prstGeom>
          <a:solidFill>
            <a:schemeClr val="bg1">
              <a:lumMod val="85000"/>
            </a:schemeClr>
          </a:solidFill>
        </p:spPr>
        <p:txBody>
          <a:bodyPr/>
          <a:lstStyle/>
          <a:p>
            <a:endParaRPr lang="en-US"/>
          </a:p>
        </p:txBody>
      </p:sp>
      <p:sp>
        <p:nvSpPr>
          <p:cNvPr id="9" name="Picture Placeholder 6"/>
          <p:cNvSpPr>
            <a:spLocks noGrp="1"/>
          </p:cNvSpPr>
          <p:nvPr>
            <p:ph type="pic" sz="quarter" idx="11"/>
          </p:nvPr>
        </p:nvSpPr>
        <p:spPr>
          <a:xfrm>
            <a:off x="4495798" y="1600196"/>
            <a:ext cx="3200400" cy="2155825"/>
          </a:xfrm>
          <a:prstGeom prst="rect">
            <a:avLst/>
          </a:prstGeom>
          <a:solidFill>
            <a:schemeClr val="bg1">
              <a:lumMod val="85000"/>
            </a:schemeClr>
          </a:solidFill>
        </p:spPr>
        <p:txBody>
          <a:bodyPr/>
          <a:lstStyle/>
          <a:p>
            <a:endParaRPr lang="en-US"/>
          </a:p>
        </p:txBody>
      </p:sp>
      <p:sp>
        <p:nvSpPr>
          <p:cNvPr id="11" name="Picture Placeholder 6"/>
          <p:cNvSpPr>
            <a:spLocks noGrp="1"/>
          </p:cNvSpPr>
          <p:nvPr>
            <p:ph type="pic" sz="quarter" idx="12"/>
          </p:nvPr>
        </p:nvSpPr>
        <p:spPr>
          <a:xfrm>
            <a:off x="8077199" y="1600193"/>
            <a:ext cx="3200400" cy="2155825"/>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A33E8C-9E78-4CEA-ABD8-964710860D1D}" type="datetimeFigureOut">
              <a:rPr lang="zh-CN" altLang="en-US" smtClean="0"/>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48F3FF-F9A0-4EE1-81D8-0F2F3610C666}" type="slidenum">
              <a:rPr lang="zh-CN" altLang="en-US" smtClean="0"/>
              <a:t>‹#›</a:t>
            </a:fld>
            <a:endParaRPr lang="zh-CN" altLang="en-US"/>
          </a:p>
        </p:txBody>
      </p:sp>
    </p:spTree>
    <p:extLst>
      <p:ext uri="{BB962C8B-B14F-4D97-AF65-F5344CB8AC3E}">
        <p14:creationId xmlns:p14="http://schemas.microsoft.com/office/powerpoint/2010/main" val="41655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48" name="Picture Placeholder 11"/>
          <p:cNvSpPr>
            <a:spLocks noGrp="1"/>
          </p:cNvSpPr>
          <p:nvPr>
            <p:ph type="pic" sz="quarter" idx="10" hasCustomPrompt="1"/>
          </p:nvPr>
        </p:nvSpPr>
        <p:spPr>
          <a:xfrm>
            <a:off x="6294474" y="1600200"/>
            <a:ext cx="5897880" cy="3662363"/>
          </a:xfrm>
          <a:prstGeom prst="roundRect">
            <a:avLst>
              <a:gd name="adj" fmla="val 2031"/>
            </a:avLst>
          </a:prstGeom>
        </p:spPr>
        <p:txBody>
          <a:bodyPr/>
          <a:lstStyle>
            <a:lvl1pPr>
              <a:defRPr baseline="0"/>
            </a:lvl1pPr>
          </a:lstStyle>
          <a:p>
            <a:r>
              <a:rPr lang="en-US"/>
              <a:t>Instert Picture</a:t>
            </a:r>
          </a:p>
        </p:txBody>
      </p:sp>
      <p:sp>
        <p:nvSpPr>
          <p:cNvPr id="49" name="Text Placeholder 13"/>
          <p:cNvSpPr>
            <a:spLocks noGrp="1"/>
          </p:cNvSpPr>
          <p:nvPr>
            <p:ph type="body" sz="quarter" idx="11"/>
          </p:nvPr>
        </p:nvSpPr>
        <p:spPr>
          <a:xfrm>
            <a:off x="914400" y="2112460"/>
            <a:ext cx="4015113" cy="585787"/>
          </a:xfrm>
          <a:prstGeom prst="rect">
            <a:avLst/>
          </a:prstGeom>
        </p:spPr>
        <p:txBody>
          <a:bodyPr>
            <a:noAutofit/>
          </a:bodyPr>
          <a:lstStyle>
            <a:lvl1pPr marL="0" indent="0">
              <a:buNone/>
              <a:defRPr sz="3200" baseline="0">
                <a:solidFill>
                  <a:srgbClr val="EAE2BC"/>
                </a:solidFill>
                <a:latin typeface="GeosansLight" panose="02000603020000020003" pitchFamily="2" charset="0"/>
              </a:defRPr>
            </a:lvl1pPr>
            <a:lvl2pPr marL="457200" indent="0">
              <a:buNone/>
              <a:defRPr/>
            </a:lvl2pPr>
            <a:lvl3pPr marL="914400" indent="0">
              <a:buNone/>
              <a:defRPr/>
            </a:lvl3pPr>
            <a:lvl4pPr marL="1371600" indent="0">
              <a:buNone/>
              <a:defRPr/>
            </a:lvl4pPr>
          </a:lstStyle>
          <a:p>
            <a:pPr lvl="0"/>
            <a:r>
              <a:rPr lang="en-US" dirty="0"/>
              <a:t>Click to edit Master text</a:t>
            </a:r>
          </a:p>
        </p:txBody>
      </p:sp>
      <p:sp>
        <p:nvSpPr>
          <p:cNvPr id="50" name="Content Placeholder 15"/>
          <p:cNvSpPr>
            <a:spLocks noGrp="1"/>
          </p:cNvSpPr>
          <p:nvPr>
            <p:ph sz="quarter" idx="12"/>
          </p:nvPr>
        </p:nvSpPr>
        <p:spPr>
          <a:xfrm>
            <a:off x="914400" y="3552825"/>
            <a:ext cx="4856163" cy="1198563"/>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51" name="Content Placeholder 17"/>
          <p:cNvSpPr>
            <a:spLocks noGrp="1"/>
          </p:cNvSpPr>
          <p:nvPr>
            <p:ph sz="quarter" idx="13"/>
          </p:nvPr>
        </p:nvSpPr>
        <p:spPr>
          <a:xfrm>
            <a:off x="917594" y="2735010"/>
            <a:ext cx="3409950" cy="3905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Layout">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12192000" cy="3429000"/>
          </a:xfrm>
          <a:prstGeom prst="rect">
            <a:avLst/>
          </a:prstGeom>
        </p:spPr>
        <p:txBody>
          <a:bodyPr/>
          <a:lstStyle>
            <a:lvl1pPr>
              <a:defRPr/>
            </a:lvl1pPr>
          </a:lstStyle>
          <a:p>
            <a:r>
              <a:rPr lang="en-US"/>
              <a:t>Insert Image</a:t>
            </a:r>
          </a:p>
        </p:txBody>
      </p:sp>
      <p:sp>
        <p:nvSpPr>
          <p:cNvPr id="22" name="Text Placeholder 21"/>
          <p:cNvSpPr>
            <a:spLocks noGrp="1"/>
          </p:cNvSpPr>
          <p:nvPr>
            <p:ph type="body" sz="quarter" idx="11" hasCustomPrompt="1"/>
          </p:nvPr>
        </p:nvSpPr>
        <p:spPr>
          <a:xfrm>
            <a:off x="3709987" y="3837115"/>
            <a:ext cx="4772025" cy="604837"/>
          </a:xfrm>
          <a:prstGeom prst="rect">
            <a:avLst/>
          </a:prstGeom>
        </p:spPr>
        <p:txBody>
          <a:bodyPr>
            <a:noAutofit/>
          </a:bodyPr>
          <a:lstStyle>
            <a:lvl1pPr marL="0" indent="0" algn="ctr">
              <a:buNone/>
              <a:defRPr sz="3200">
                <a:solidFill>
                  <a:schemeClr val="tx1">
                    <a:lumMod val="50000"/>
                    <a:lumOff val="50000"/>
                  </a:schemeClr>
                </a:solidFill>
                <a:latin typeface="GeosansLight" panose="02000603020000020003" pitchFamily="2" charset="0"/>
              </a:defRPr>
            </a:lvl1pPr>
          </a:lstStyle>
          <a:p>
            <a:pPr lvl="0"/>
            <a:r>
              <a:rPr lang="en-US"/>
              <a:t>Introduction Tittle</a:t>
            </a:r>
          </a:p>
        </p:txBody>
      </p:sp>
      <p:sp>
        <p:nvSpPr>
          <p:cNvPr id="24" name="Text Placeholder 23"/>
          <p:cNvSpPr>
            <a:spLocks noGrp="1"/>
          </p:cNvSpPr>
          <p:nvPr>
            <p:ph type="body" sz="quarter" idx="12" hasCustomPrompt="1"/>
          </p:nvPr>
        </p:nvSpPr>
        <p:spPr>
          <a:xfrm>
            <a:off x="4278313" y="4441825"/>
            <a:ext cx="3605212" cy="476250"/>
          </a:xfrm>
          <a:prstGeom prst="rect">
            <a:avLst/>
          </a:prstGeom>
        </p:spPr>
        <p:txBody>
          <a:bodyPr>
            <a:normAutofit/>
          </a:bodyPr>
          <a:lstStyle>
            <a:lvl1pPr marL="0" indent="0" algn="ctr">
              <a:buNone/>
              <a:defRPr sz="1000" baseline="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Introduction Sub Text</a:t>
            </a:r>
          </a:p>
        </p:txBody>
      </p:sp>
      <p:sp>
        <p:nvSpPr>
          <p:cNvPr id="26" name="Text Placeholder 25"/>
          <p:cNvSpPr>
            <a:spLocks noGrp="1"/>
          </p:cNvSpPr>
          <p:nvPr>
            <p:ph type="body" sz="quarter" idx="13" hasCustomPrompt="1"/>
          </p:nvPr>
        </p:nvSpPr>
        <p:spPr>
          <a:xfrm>
            <a:off x="3358356" y="5129213"/>
            <a:ext cx="5475288" cy="1030287"/>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Main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914400" y="1603375"/>
            <a:ext cx="3286125"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4452605" y="1603375"/>
            <a:ext cx="3286125"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7990810" y="1609067"/>
            <a:ext cx="3286125" cy="2170113"/>
          </a:xfrm>
          <a:prstGeom prst="rect">
            <a:avLst/>
          </a:prstGeom>
          <a:solidFill>
            <a:schemeClr val="bg1">
              <a:lumMod val="85000"/>
            </a:schemeClr>
          </a:solidFill>
        </p:spPr>
        <p:txBody>
          <a:bodyPr/>
          <a:lstStyle/>
          <a:p>
            <a:endParaRPr lang="en-US"/>
          </a:p>
        </p:txBody>
      </p:sp>
      <p:sp>
        <p:nvSpPr>
          <p:cNvPr id="9" name="Rectangle 8"/>
          <p:cNvSpPr/>
          <p:nvPr userDrawn="1"/>
        </p:nvSpPr>
        <p:spPr>
          <a:xfrm>
            <a:off x="914400" y="3773598"/>
            <a:ext cx="3285460"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53270" y="3773597"/>
            <a:ext cx="3285460"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992140" y="3773599"/>
            <a:ext cx="3285460" cy="239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1808295" y="4491131"/>
            <a:ext cx="1497670" cy="307777"/>
            <a:chOff x="1786754" y="4538752"/>
            <a:chExt cx="1497670" cy="307777"/>
          </a:xfrm>
        </p:grpSpPr>
        <p:sp>
          <p:nvSpPr>
            <p:cNvPr id="13" name="Rectangle 12"/>
            <p:cNvSpPr/>
            <p:nvPr/>
          </p:nvSpPr>
          <p:spPr>
            <a:xfrm>
              <a:off x="1786754"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14" name="Rectangle 13"/>
            <p:cNvSpPr/>
            <p:nvPr/>
          </p:nvSpPr>
          <p:spPr>
            <a:xfrm>
              <a:off x="2073327"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15" name="Rectangle 14"/>
            <p:cNvSpPr/>
            <p:nvPr/>
          </p:nvSpPr>
          <p:spPr>
            <a:xfrm>
              <a:off x="2359900"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16" name="Rectangle 15"/>
            <p:cNvSpPr/>
            <p:nvPr/>
          </p:nvSpPr>
          <p:spPr>
            <a:xfrm>
              <a:off x="2646473"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17" name="Rectangle 16"/>
            <p:cNvSpPr/>
            <p:nvPr/>
          </p:nvSpPr>
          <p:spPr>
            <a:xfrm>
              <a:off x="2933046" y="4538752"/>
              <a:ext cx="351378" cy="307777"/>
            </a:xfrm>
            <a:prstGeom prst="rect">
              <a:avLst/>
            </a:prstGeom>
          </p:spPr>
          <p:txBody>
            <a:bodyPr wrap="none">
              <a:spAutoFit/>
            </a:bodyPr>
            <a:lstStyle/>
            <a:p>
              <a:r>
                <a:rPr lang="en-US" sz="1400">
                  <a:solidFill>
                    <a:schemeClr val="bg1">
                      <a:lumMod val="65000"/>
                    </a:schemeClr>
                  </a:solidFill>
                  <a:latin typeface="FontAwesome" pitchFamily="2" charset="0"/>
                </a:rPr>
                <a:t></a:t>
              </a:r>
              <a:endParaRPr lang="en-US" sz="1400">
                <a:solidFill>
                  <a:schemeClr val="bg1">
                    <a:lumMod val="65000"/>
                  </a:schemeClr>
                </a:solidFill>
              </a:endParaRPr>
            </a:p>
          </p:txBody>
        </p:sp>
      </p:grpSp>
      <p:grpSp>
        <p:nvGrpSpPr>
          <p:cNvPr id="18" name="Group 17"/>
          <p:cNvGrpSpPr/>
          <p:nvPr userDrawn="1"/>
        </p:nvGrpSpPr>
        <p:grpSpPr>
          <a:xfrm>
            <a:off x="5347164" y="4491131"/>
            <a:ext cx="1497670" cy="307777"/>
            <a:chOff x="1786754" y="4538752"/>
            <a:chExt cx="1497670" cy="307777"/>
          </a:xfrm>
        </p:grpSpPr>
        <p:sp>
          <p:nvSpPr>
            <p:cNvPr id="19" name="Rectangle 18"/>
            <p:cNvSpPr/>
            <p:nvPr/>
          </p:nvSpPr>
          <p:spPr>
            <a:xfrm>
              <a:off x="1786754" y="4538752"/>
              <a:ext cx="351378" cy="307777"/>
            </a:xfrm>
            <a:prstGeom prst="rect">
              <a:avLst/>
            </a:prstGeom>
          </p:spPr>
          <p:txBody>
            <a:bodyPr wrap="none">
              <a:spAutoFit/>
            </a:bodyPr>
            <a:lstStyle/>
            <a:p>
              <a:r>
                <a:rPr lang="en-US" sz="1400">
                  <a:solidFill>
                    <a:schemeClr val="tx1">
                      <a:lumMod val="65000"/>
                      <a:lumOff val="35000"/>
                    </a:schemeClr>
                  </a:solidFill>
                  <a:latin typeface="FontAwesome" pitchFamily="2" charset="0"/>
                </a:rPr>
                <a:t></a:t>
              </a:r>
              <a:endParaRPr lang="en-US" sz="1400">
                <a:solidFill>
                  <a:schemeClr val="tx1">
                    <a:lumMod val="65000"/>
                    <a:lumOff val="35000"/>
                  </a:schemeClr>
                </a:solidFill>
              </a:endParaRPr>
            </a:p>
          </p:txBody>
        </p:sp>
        <p:sp>
          <p:nvSpPr>
            <p:cNvPr id="21" name="Rectangle 20"/>
            <p:cNvSpPr/>
            <p:nvPr/>
          </p:nvSpPr>
          <p:spPr>
            <a:xfrm>
              <a:off x="2073327" y="4538752"/>
              <a:ext cx="351378" cy="307777"/>
            </a:xfrm>
            <a:prstGeom prst="rect">
              <a:avLst/>
            </a:prstGeom>
          </p:spPr>
          <p:txBody>
            <a:bodyPr wrap="none">
              <a:spAutoFit/>
            </a:bodyPr>
            <a:lstStyle/>
            <a:p>
              <a:r>
                <a:rPr lang="en-US" sz="1400">
                  <a:solidFill>
                    <a:schemeClr val="tx1">
                      <a:lumMod val="65000"/>
                      <a:lumOff val="35000"/>
                    </a:schemeClr>
                  </a:solidFill>
                  <a:latin typeface="FontAwesome" pitchFamily="2" charset="0"/>
                </a:rPr>
                <a:t></a:t>
              </a:r>
              <a:endParaRPr lang="en-US" sz="1400">
                <a:solidFill>
                  <a:schemeClr val="tx1">
                    <a:lumMod val="65000"/>
                    <a:lumOff val="35000"/>
                  </a:schemeClr>
                </a:solidFill>
              </a:endParaRPr>
            </a:p>
          </p:txBody>
        </p:sp>
        <p:sp>
          <p:nvSpPr>
            <p:cNvPr id="23" name="Rectangle 22"/>
            <p:cNvSpPr/>
            <p:nvPr/>
          </p:nvSpPr>
          <p:spPr>
            <a:xfrm>
              <a:off x="2359900" y="4538752"/>
              <a:ext cx="351378" cy="307777"/>
            </a:xfrm>
            <a:prstGeom prst="rect">
              <a:avLst/>
            </a:prstGeom>
          </p:spPr>
          <p:txBody>
            <a:bodyPr wrap="none">
              <a:spAutoFit/>
            </a:bodyPr>
            <a:lstStyle/>
            <a:p>
              <a:r>
                <a:rPr lang="en-US" sz="1400">
                  <a:solidFill>
                    <a:schemeClr val="tx1">
                      <a:lumMod val="65000"/>
                      <a:lumOff val="35000"/>
                    </a:schemeClr>
                  </a:solidFill>
                  <a:latin typeface="FontAwesome" pitchFamily="2" charset="0"/>
                </a:rPr>
                <a:t></a:t>
              </a:r>
              <a:endParaRPr lang="en-US" sz="1400">
                <a:solidFill>
                  <a:schemeClr val="tx1">
                    <a:lumMod val="65000"/>
                    <a:lumOff val="35000"/>
                  </a:schemeClr>
                </a:solidFill>
              </a:endParaRPr>
            </a:p>
          </p:txBody>
        </p:sp>
        <p:sp>
          <p:nvSpPr>
            <p:cNvPr id="25" name="Rectangle 24"/>
            <p:cNvSpPr/>
            <p:nvPr/>
          </p:nvSpPr>
          <p:spPr>
            <a:xfrm>
              <a:off x="2646473" y="4538752"/>
              <a:ext cx="351378" cy="307777"/>
            </a:xfrm>
            <a:prstGeom prst="rect">
              <a:avLst/>
            </a:prstGeom>
          </p:spPr>
          <p:txBody>
            <a:bodyPr wrap="none">
              <a:spAutoFit/>
            </a:bodyPr>
            <a:lstStyle/>
            <a:p>
              <a:r>
                <a:rPr lang="en-US" sz="1400">
                  <a:solidFill>
                    <a:schemeClr val="bg1">
                      <a:lumMod val="75000"/>
                    </a:schemeClr>
                  </a:solidFill>
                  <a:latin typeface="FontAwesome" pitchFamily="2" charset="0"/>
                </a:rPr>
                <a:t></a:t>
              </a:r>
              <a:endParaRPr lang="en-US" sz="1400">
                <a:solidFill>
                  <a:schemeClr val="bg1">
                    <a:lumMod val="75000"/>
                  </a:schemeClr>
                </a:solidFill>
              </a:endParaRPr>
            </a:p>
          </p:txBody>
        </p:sp>
        <p:sp>
          <p:nvSpPr>
            <p:cNvPr id="27" name="Rectangle 26"/>
            <p:cNvSpPr/>
            <p:nvPr/>
          </p:nvSpPr>
          <p:spPr>
            <a:xfrm>
              <a:off x="2933046" y="4538752"/>
              <a:ext cx="351378" cy="307777"/>
            </a:xfrm>
            <a:prstGeom prst="rect">
              <a:avLst/>
            </a:prstGeom>
          </p:spPr>
          <p:txBody>
            <a:bodyPr wrap="none">
              <a:spAutoFit/>
            </a:bodyPr>
            <a:lstStyle/>
            <a:p>
              <a:r>
                <a:rPr lang="en-US" sz="1400">
                  <a:solidFill>
                    <a:schemeClr val="bg1">
                      <a:lumMod val="75000"/>
                    </a:schemeClr>
                  </a:solidFill>
                  <a:latin typeface="FontAwesome" pitchFamily="2" charset="0"/>
                </a:rPr>
                <a:t></a:t>
              </a:r>
              <a:endParaRPr lang="en-US" sz="1400">
                <a:solidFill>
                  <a:schemeClr val="bg1">
                    <a:lumMod val="75000"/>
                  </a:schemeClr>
                </a:solidFill>
              </a:endParaRPr>
            </a:p>
          </p:txBody>
        </p:sp>
      </p:grpSp>
      <p:grpSp>
        <p:nvGrpSpPr>
          <p:cNvPr id="28" name="Group 27"/>
          <p:cNvGrpSpPr/>
          <p:nvPr userDrawn="1"/>
        </p:nvGrpSpPr>
        <p:grpSpPr>
          <a:xfrm>
            <a:off x="8895715" y="4485500"/>
            <a:ext cx="1497670" cy="307777"/>
            <a:chOff x="1786754" y="4538752"/>
            <a:chExt cx="1497670" cy="307777"/>
          </a:xfrm>
        </p:grpSpPr>
        <p:sp>
          <p:nvSpPr>
            <p:cNvPr id="29" name="Rectangle 28"/>
            <p:cNvSpPr/>
            <p:nvPr/>
          </p:nvSpPr>
          <p:spPr>
            <a:xfrm>
              <a:off x="1786754"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30" name="Rectangle 29"/>
            <p:cNvSpPr/>
            <p:nvPr/>
          </p:nvSpPr>
          <p:spPr>
            <a:xfrm>
              <a:off x="2073327"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31" name="Rectangle 30"/>
            <p:cNvSpPr/>
            <p:nvPr/>
          </p:nvSpPr>
          <p:spPr>
            <a:xfrm>
              <a:off x="2359900"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32" name="Rectangle 31"/>
            <p:cNvSpPr/>
            <p:nvPr/>
          </p:nvSpPr>
          <p:spPr>
            <a:xfrm>
              <a:off x="2646473" y="4538752"/>
              <a:ext cx="351378" cy="307777"/>
            </a:xfrm>
            <a:prstGeom prst="rect">
              <a:avLst/>
            </a:prstGeom>
          </p:spPr>
          <p:txBody>
            <a:bodyPr wrap="none">
              <a:spAutoFit/>
            </a:bodyPr>
            <a:lstStyle/>
            <a:p>
              <a:r>
                <a:rPr lang="en-US" sz="1400">
                  <a:solidFill>
                    <a:schemeClr val="accent6"/>
                  </a:solidFill>
                  <a:latin typeface="FontAwesome" pitchFamily="2" charset="0"/>
                </a:rPr>
                <a:t></a:t>
              </a:r>
              <a:endParaRPr lang="en-US" sz="1400">
                <a:solidFill>
                  <a:schemeClr val="accent6"/>
                </a:solidFill>
              </a:endParaRPr>
            </a:p>
          </p:txBody>
        </p:sp>
        <p:sp>
          <p:nvSpPr>
            <p:cNvPr id="33" name="Rectangle 32"/>
            <p:cNvSpPr/>
            <p:nvPr/>
          </p:nvSpPr>
          <p:spPr>
            <a:xfrm>
              <a:off x="2933046" y="4538752"/>
              <a:ext cx="351378" cy="307777"/>
            </a:xfrm>
            <a:prstGeom prst="rect">
              <a:avLst/>
            </a:prstGeom>
          </p:spPr>
          <p:txBody>
            <a:bodyPr wrap="none">
              <a:spAutoFit/>
            </a:bodyPr>
            <a:lstStyle/>
            <a:p>
              <a:r>
                <a:rPr lang="en-US" sz="1400">
                  <a:solidFill>
                    <a:schemeClr val="bg1">
                      <a:lumMod val="65000"/>
                    </a:schemeClr>
                  </a:solidFill>
                  <a:latin typeface="FontAwesome" pitchFamily="2" charset="0"/>
                </a:rPr>
                <a:t></a:t>
              </a:r>
              <a:endParaRPr lang="en-US" sz="1400">
                <a:solidFill>
                  <a:schemeClr val="bg1">
                    <a:lumMod val="65000"/>
                  </a:schemeClr>
                </a:solidFill>
              </a:endParaRPr>
            </a:p>
          </p:txBody>
        </p:sp>
      </p:grpSp>
      <p:sp>
        <p:nvSpPr>
          <p:cNvPr id="34" name="Text Placeholder 51"/>
          <p:cNvSpPr>
            <a:spLocks noGrp="1"/>
          </p:cNvSpPr>
          <p:nvPr>
            <p:ph type="body" sz="quarter" idx="13"/>
          </p:nvPr>
        </p:nvSpPr>
        <p:spPr>
          <a:xfrm>
            <a:off x="2131747" y="3522296"/>
            <a:ext cx="841248"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54"/>
          <p:cNvSpPr>
            <a:spLocks noGrp="1"/>
          </p:cNvSpPr>
          <p:nvPr>
            <p:ph type="body" sz="quarter" idx="14"/>
          </p:nvPr>
        </p:nvSpPr>
        <p:spPr>
          <a:xfrm>
            <a:off x="5680800" y="3532292"/>
            <a:ext cx="841248" cy="246888"/>
          </a:xfrm>
          <a:prstGeom prst="rect">
            <a:avLst/>
          </a:prstGeom>
          <a:solidFill>
            <a:schemeClr val="tx1">
              <a:lumMod val="65000"/>
              <a:lumOff val="35000"/>
            </a:schemeClr>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56"/>
          <p:cNvSpPr>
            <a:spLocks noGrp="1"/>
          </p:cNvSpPr>
          <p:nvPr>
            <p:ph type="body" sz="quarter" idx="15"/>
          </p:nvPr>
        </p:nvSpPr>
        <p:spPr>
          <a:xfrm>
            <a:off x="9213494" y="3519874"/>
            <a:ext cx="841248" cy="246888"/>
          </a:xfrm>
          <a:prstGeom prst="rect">
            <a:avLst/>
          </a:prstGeom>
          <a:solidFill>
            <a:schemeClr val="accent6"/>
          </a:solidFill>
        </p:spPr>
        <p:txBody>
          <a:bodyPr>
            <a:normAutofit/>
          </a:bodyPr>
          <a:lstStyle>
            <a:lvl1pPr marL="0" indent="0" algn="ctr">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58"/>
          <p:cNvSpPr>
            <a:spLocks noGrp="1"/>
          </p:cNvSpPr>
          <p:nvPr>
            <p:ph type="body" sz="quarter" idx="16"/>
          </p:nvPr>
        </p:nvSpPr>
        <p:spPr>
          <a:xfrm>
            <a:off x="1272509" y="4047786"/>
            <a:ext cx="2569243"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58"/>
          <p:cNvSpPr>
            <a:spLocks noGrp="1"/>
          </p:cNvSpPr>
          <p:nvPr>
            <p:ph type="body" sz="quarter" idx="17"/>
          </p:nvPr>
        </p:nvSpPr>
        <p:spPr>
          <a:xfrm>
            <a:off x="1272509" y="4945814"/>
            <a:ext cx="2569243"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58"/>
          <p:cNvSpPr>
            <a:spLocks noGrp="1"/>
          </p:cNvSpPr>
          <p:nvPr>
            <p:ph type="body" sz="quarter" idx="19"/>
          </p:nvPr>
        </p:nvSpPr>
        <p:spPr>
          <a:xfrm>
            <a:off x="4811378" y="4945814"/>
            <a:ext cx="2569243"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58"/>
          <p:cNvSpPr>
            <a:spLocks noGrp="1"/>
          </p:cNvSpPr>
          <p:nvPr>
            <p:ph type="body" sz="quarter" idx="20"/>
          </p:nvPr>
        </p:nvSpPr>
        <p:spPr>
          <a:xfrm>
            <a:off x="4811045" y="4047786"/>
            <a:ext cx="2569243"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58"/>
          <p:cNvSpPr>
            <a:spLocks noGrp="1"/>
          </p:cNvSpPr>
          <p:nvPr>
            <p:ph type="body" sz="quarter" idx="21"/>
          </p:nvPr>
        </p:nvSpPr>
        <p:spPr>
          <a:xfrm>
            <a:off x="8353364" y="4945814"/>
            <a:ext cx="2569243" cy="1042803"/>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58"/>
          <p:cNvSpPr>
            <a:spLocks noGrp="1"/>
          </p:cNvSpPr>
          <p:nvPr>
            <p:ph type="body" sz="quarter" idx="22"/>
          </p:nvPr>
        </p:nvSpPr>
        <p:spPr>
          <a:xfrm>
            <a:off x="8353031" y="4047786"/>
            <a:ext cx="2569243" cy="310896"/>
          </a:xfrm>
          <a:prstGeom prst="rect">
            <a:avLst/>
          </a:prstGeom>
        </p:spPr>
        <p:txBody>
          <a:bodyPr>
            <a:normAutofit/>
          </a:bodyPr>
          <a:lstStyle>
            <a:lvl1pPr marL="0" indent="0" algn="ctr">
              <a:buNone/>
              <a:defRPr sz="14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68"/>
          <p:cNvSpPr>
            <a:spLocks noGrp="1"/>
          </p:cNvSpPr>
          <p:nvPr>
            <p:ph type="body" sz="quarter" idx="23"/>
          </p:nvPr>
        </p:nvSpPr>
        <p:spPr>
          <a:xfrm>
            <a:off x="3168062" y="157037"/>
            <a:ext cx="5855876"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4" name="Text Placeholder 58"/>
          <p:cNvSpPr>
            <a:spLocks noGrp="1"/>
          </p:cNvSpPr>
          <p:nvPr>
            <p:ph type="body" sz="quarter" idx="24" hasCustomPrompt="1"/>
          </p:nvPr>
        </p:nvSpPr>
        <p:spPr>
          <a:xfrm>
            <a:off x="3775997" y="772883"/>
            <a:ext cx="4628161"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
        <p:nvSpPr>
          <p:cNvPr id="45" name="Text Placeholder 28"/>
          <p:cNvSpPr>
            <a:spLocks noGrp="1"/>
          </p:cNvSpPr>
          <p:nvPr>
            <p:ph type="body" sz="quarter" idx="25" hasCustomPrompt="1"/>
          </p:nvPr>
        </p:nvSpPr>
        <p:spPr>
          <a:xfrm>
            <a:off x="634320" y="6436671"/>
            <a:ext cx="2395309"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p>
        </p:txBody>
      </p:sp>
      <p:sp>
        <p:nvSpPr>
          <p:cNvPr id="46" name="Text Placeholder 28"/>
          <p:cNvSpPr>
            <a:spLocks noGrp="1"/>
          </p:cNvSpPr>
          <p:nvPr>
            <p:ph type="body" sz="quarter" idx="26" hasCustomPrompt="1"/>
          </p:nvPr>
        </p:nvSpPr>
        <p:spPr>
          <a:xfrm>
            <a:off x="4898346" y="6436671"/>
            <a:ext cx="2395309"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p>
        </p:txBody>
      </p:sp>
      <p:sp>
        <p:nvSpPr>
          <p:cNvPr id="47" name="Text Placeholder 28"/>
          <p:cNvSpPr>
            <a:spLocks noGrp="1"/>
          </p:cNvSpPr>
          <p:nvPr>
            <p:ph type="body" sz="quarter" idx="18" hasCustomPrompt="1"/>
          </p:nvPr>
        </p:nvSpPr>
        <p:spPr>
          <a:xfrm>
            <a:off x="9162370" y="6436671"/>
            <a:ext cx="2395309"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914400" y="1603375"/>
            <a:ext cx="3286125" cy="2170113"/>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4452605" y="1603375"/>
            <a:ext cx="3286125" cy="2170113"/>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7990810" y="1609067"/>
            <a:ext cx="3286125" cy="2170113"/>
          </a:xfrm>
          <a:prstGeom prst="rect">
            <a:avLst/>
          </a:prstGeom>
          <a:solidFill>
            <a:schemeClr val="bg1">
              <a:lumMod val="85000"/>
            </a:schemeClr>
          </a:solidFill>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7394126" y="1683019"/>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12" name="Arc 11"/>
          <p:cNvSpPr/>
          <p:nvPr userDrawn="1"/>
        </p:nvSpPr>
        <p:spPr>
          <a:xfrm>
            <a:off x="679240" y="1690876"/>
            <a:ext cx="1828800" cy="1828800"/>
          </a:xfrm>
          <a:prstGeom prst="arc">
            <a:avLst>
              <a:gd name="adj1" fmla="val 16200000"/>
              <a:gd name="adj2" fmla="val 10155543"/>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userDrawn="1"/>
        </p:nvSpPr>
        <p:spPr>
          <a:xfrm>
            <a:off x="2918279" y="1690876"/>
            <a:ext cx="1828800" cy="1828800"/>
          </a:xfrm>
          <a:prstGeom prst="arc">
            <a:avLst>
              <a:gd name="adj1" fmla="val 20082479"/>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userDrawn="1"/>
        </p:nvSpPr>
        <p:spPr>
          <a:xfrm>
            <a:off x="5157319" y="1675161"/>
            <a:ext cx="1828800" cy="1828800"/>
          </a:xfrm>
          <a:prstGeom prst="arc">
            <a:avLst>
              <a:gd name="adj1" fmla="val 13544500"/>
              <a:gd name="adj2" fmla="val 696073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userDrawn="1"/>
        </p:nvSpPr>
        <p:spPr>
          <a:xfrm>
            <a:off x="7396360" y="1675161"/>
            <a:ext cx="1828800" cy="1828800"/>
          </a:xfrm>
          <a:prstGeom prst="arc">
            <a:avLst>
              <a:gd name="adj1" fmla="val 37899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userDrawn="1"/>
        </p:nvSpPr>
        <p:spPr>
          <a:xfrm>
            <a:off x="9635401" y="1690876"/>
            <a:ext cx="1828800" cy="1828800"/>
          </a:xfrm>
          <a:prstGeom prst="arc">
            <a:avLst>
              <a:gd name="adj1" fmla="val 15001860"/>
              <a:gd name="adj2" fmla="val 10257066"/>
            </a:avLst>
          </a:prstGeom>
          <a:ln w="50800" cap="rnd">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 Placeholder 33"/>
          <p:cNvSpPr>
            <a:spLocks noGrp="1"/>
          </p:cNvSpPr>
          <p:nvPr>
            <p:ph type="body" sz="quarter" idx="15" hasCustomPrompt="1"/>
          </p:nvPr>
        </p:nvSpPr>
        <p:spPr>
          <a:xfrm>
            <a:off x="894347"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r>
              <a:rPr lang="en-US"/>
              <a:t>Enter Name &amp; Job</a:t>
            </a:r>
          </a:p>
        </p:txBody>
      </p:sp>
      <p:sp>
        <p:nvSpPr>
          <p:cNvPr id="38" name="Text Placeholder 37"/>
          <p:cNvSpPr>
            <a:spLocks noGrp="1"/>
          </p:cNvSpPr>
          <p:nvPr>
            <p:ph type="body" sz="quarter" idx="16"/>
          </p:nvPr>
        </p:nvSpPr>
        <p:spPr>
          <a:xfrm>
            <a:off x="679240"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3"/>
          <p:cNvSpPr>
            <a:spLocks noGrp="1"/>
          </p:cNvSpPr>
          <p:nvPr>
            <p:ph type="body" sz="quarter" idx="17" hasCustomPrompt="1"/>
          </p:nvPr>
        </p:nvSpPr>
        <p:spPr>
          <a:xfrm>
            <a:off x="3132271"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r>
              <a:rPr lang="en-US"/>
              <a:t>Enter Name &amp; Job</a:t>
            </a:r>
          </a:p>
        </p:txBody>
      </p:sp>
      <p:sp>
        <p:nvSpPr>
          <p:cNvPr id="40" name="Text Placeholder 37"/>
          <p:cNvSpPr>
            <a:spLocks noGrp="1"/>
          </p:cNvSpPr>
          <p:nvPr>
            <p:ph type="body" sz="quarter" idx="18"/>
          </p:nvPr>
        </p:nvSpPr>
        <p:spPr>
          <a:xfrm>
            <a:off x="2917164"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1" name="Text Placeholder 33"/>
          <p:cNvSpPr>
            <a:spLocks noGrp="1"/>
          </p:cNvSpPr>
          <p:nvPr>
            <p:ph type="body" sz="quarter" idx="19" hasCustomPrompt="1"/>
          </p:nvPr>
        </p:nvSpPr>
        <p:spPr>
          <a:xfrm>
            <a:off x="5370195"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r>
              <a:rPr lang="en-US"/>
              <a:t>Enter Name &amp; Job</a:t>
            </a:r>
          </a:p>
        </p:txBody>
      </p:sp>
      <p:sp>
        <p:nvSpPr>
          <p:cNvPr id="42" name="Text Placeholder 37"/>
          <p:cNvSpPr>
            <a:spLocks noGrp="1"/>
          </p:cNvSpPr>
          <p:nvPr>
            <p:ph type="body" sz="quarter" idx="20"/>
          </p:nvPr>
        </p:nvSpPr>
        <p:spPr>
          <a:xfrm>
            <a:off x="5155088"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3" name="Text Placeholder 33"/>
          <p:cNvSpPr>
            <a:spLocks noGrp="1"/>
          </p:cNvSpPr>
          <p:nvPr>
            <p:ph type="body" sz="quarter" idx="21" hasCustomPrompt="1"/>
          </p:nvPr>
        </p:nvSpPr>
        <p:spPr>
          <a:xfrm>
            <a:off x="7823225"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r>
              <a:rPr lang="en-US"/>
              <a:t>Enter Name &amp; Job</a:t>
            </a:r>
          </a:p>
        </p:txBody>
      </p:sp>
      <p:sp>
        <p:nvSpPr>
          <p:cNvPr id="44" name="Text Placeholder 37"/>
          <p:cNvSpPr>
            <a:spLocks noGrp="1"/>
          </p:cNvSpPr>
          <p:nvPr>
            <p:ph type="body" sz="quarter" idx="22"/>
          </p:nvPr>
        </p:nvSpPr>
        <p:spPr>
          <a:xfrm>
            <a:off x="7608118"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5" name="Text Placeholder 33"/>
          <p:cNvSpPr>
            <a:spLocks noGrp="1"/>
          </p:cNvSpPr>
          <p:nvPr>
            <p:ph type="body" sz="quarter" idx="23" hasCustomPrompt="1"/>
          </p:nvPr>
        </p:nvSpPr>
        <p:spPr>
          <a:xfrm>
            <a:off x="10061148" y="3937000"/>
            <a:ext cx="1355725" cy="493713"/>
          </a:xfrm>
          <a:prstGeom prst="rect">
            <a:avLst/>
          </a:prstGeom>
        </p:spPr>
        <p:txBody>
          <a:bodyPr>
            <a:normAutofit/>
          </a:bodyPr>
          <a:lstStyle>
            <a:lvl1pPr marL="0" indent="0" algn="ctr">
              <a:buNone/>
              <a:defRPr sz="1400" baseline="0">
                <a:solidFill>
                  <a:schemeClr val="tx1">
                    <a:lumMod val="50000"/>
                    <a:lumOff val="50000"/>
                  </a:schemeClr>
                </a:solidFill>
              </a:defRPr>
            </a:lvl1pPr>
          </a:lstStyle>
          <a:p>
            <a:pPr lvl="0"/>
            <a:r>
              <a:rPr lang="en-US"/>
              <a:t>Enter Name &amp; Job</a:t>
            </a:r>
          </a:p>
        </p:txBody>
      </p:sp>
      <p:sp>
        <p:nvSpPr>
          <p:cNvPr id="46" name="Text Placeholder 37"/>
          <p:cNvSpPr>
            <a:spLocks noGrp="1"/>
          </p:cNvSpPr>
          <p:nvPr>
            <p:ph type="body" sz="quarter" idx="24"/>
          </p:nvPr>
        </p:nvSpPr>
        <p:spPr>
          <a:xfrm>
            <a:off x="9846041" y="4697413"/>
            <a:ext cx="1785938" cy="1304925"/>
          </a:xfrm>
          <a:prstGeom prst="rect">
            <a:avLst/>
          </a:prstGeom>
        </p:spPr>
        <p:txBody>
          <a:bodyPr>
            <a:normAutofit/>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7" name="Text Placeholder 68"/>
          <p:cNvSpPr>
            <a:spLocks noGrp="1"/>
          </p:cNvSpPr>
          <p:nvPr>
            <p:ph type="body" sz="quarter" idx="25"/>
          </p:nvPr>
        </p:nvSpPr>
        <p:spPr>
          <a:xfrm>
            <a:off x="3168062" y="157037"/>
            <a:ext cx="5855876" cy="619125"/>
          </a:xfrm>
          <a:prstGeom prst="rect">
            <a:avLst/>
          </a:prstGeom>
        </p:spPr>
        <p:txBody>
          <a:bodyPr/>
          <a:lstStyle>
            <a:lvl1pPr marL="0" indent="0" algn="ctr">
              <a:buNone/>
              <a:defRPr>
                <a:solidFill>
                  <a:schemeClr val="tx1">
                    <a:lumMod val="50000"/>
                    <a:lumOff val="50000"/>
                  </a:schemeClr>
                </a:solidFill>
                <a:latin typeface="GeosansLight" panose="02000603020000020003" pitchFamily="2" charset="0"/>
              </a:defRPr>
            </a:lvl1pPr>
          </a:lstStyle>
          <a:p>
            <a:pPr lvl="0"/>
            <a:endParaRPr lang="en-US"/>
          </a:p>
        </p:txBody>
      </p:sp>
      <p:sp>
        <p:nvSpPr>
          <p:cNvPr id="48" name="Text Placeholder 58"/>
          <p:cNvSpPr>
            <a:spLocks noGrp="1"/>
          </p:cNvSpPr>
          <p:nvPr>
            <p:ph type="body" sz="quarter" idx="26" hasCustomPrompt="1"/>
          </p:nvPr>
        </p:nvSpPr>
        <p:spPr>
          <a:xfrm>
            <a:off x="3775997" y="772883"/>
            <a:ext cx="4628161" cy="561886"/>
          </a:xfrm>
          <a:prstGeom prst="rect">
            <a:avLst/>
          </a:prstGeom>
        </p:spPr>
        <p:txBody>
          <a:bodyPr>
            <a:normAutofit/>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Add Slogun Text</a:t>
            </a:r>
          </a:p>
        </p:txBody>
      </p:sp>
      <p:sp>
        <p:nvSpPr>
          <p:cNvPr id="49" name="Text Placeholder 28"/>
          <p:cNvSpPr>
            <a:spLocks noGrp="1"/>
          </p:cNvSpPr>
          <p:nvPr>
            <p:ph type="body" sz="quarter" idx="27" hasCustomPrompt="1"/>
          </p:nvPr>
        </p:nvSpPr>
        <p:spPr>
          <a:xfrm>
            <a:off x="634320" y="6436671"/>
            <a:ext cx="2395309" cy="310896"/>
          </a:xfrm>
          <a:prstGeom prst="rect">
            <a:avLst/>
          </a:prstGeom>
        </p:spPr>
        <p:txBody>
          <a:bodyPr/>
          <a:lstStyle>
            <a:lvl1pPr marL="0" indent="0">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Company Name</a:t>
            </a:r>
          </a:p>
        </p:txBody>
      </p:sp>
      <p:sp>
        <p:nvSpPr>
          <p:cNvPr id="50" name="Text Placeholder 28"/>
          <p:cNvSpPr>
            <a:spLocks noGrp="1"/>
          </p:cNvSpPr>
          <p:nvPr>
            <p:ph type="body" sz="quarter" idx="28" hasCustomPrompt="1"/>
          </p:nvPr>
        </p:nvSpPr>
        <p:spPr>
          <a:xfrm>
            <a:off x="4898346" y="6436671"/>
            <a:ext cx="2395309" cy="310896"/>
          </a:xfrm>
          <a:prstGeom prst="rect">
            <a:avLst/>
          </a:prstGeom>
        </p:spPr>
        <p:txBody>
          <a:bodyPr/>
          <a:lstStyle>
            <a:lvl1pPr marL="0" indent="0" algn="ct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Web Site Name</a:t>
            </a:r>
          </a:p>
        </p:txBody>
      </p:sp>
      <p:sp>
        <p:nvSpPr>
          <p:cNvPr id="51" name="Text Placeholder 28"/>
          <p:cNvSpPr>
            <a:spLocks noGrp="1"/>
          </p:cNvSpPr>
          <p:nvPr>
            <p:ph type="body" sz="quarter" idx="29" hasCustomPrompt="1"/>
          </p:nvPr>
        </p:nvSpPr>
        <p:spPr>
          <a:xfrm>
            <a:off x="9162370" y="6436671"/>
            <a:ext cx="2395309" cy="310896"/>
          </a:xfrm>
          <a:prstGeom prst="rect">
            <a:avLst/>
          </a:prstGeom>
        </p:spPr>
        <p:txBody>
          <a:bodyPr/>
          <a:lstStyle>
            <a:lvl1pPr marL="0" indent="0" algn="r">
              <a:buNone/>
              <a:defRPr sz="10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Page Number 00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1" name="Picture Placeholder 27"/>
          <p:cNvSpPr>
            <a:spLocks noGrp="1"/>
          </p:cNvSpPr>
          <p:nvPr>
            <p:ph type="pic" sz="quarter" idx="13"/>
          </p:nvPr>
        </p:nvSpPr>
        <p:spPr>
          <a:xfrm>
            <a:off x="7394126" y="1683019"/>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Rectangle 8"/>
          <p:cNvSpPr/>
          <p:nvPr userDrawn="1"/>
        </p:nvSpPr>
        <p:spPr>
          <a:xfrm>
            <a:off x="2743200" y="914400"/>
            <a:ext cx="3352800"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096000" y="2743200"/>
            <a:ext cx="3352800" cy="18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743200" y="4572000"/>
            <a:ext cx="3352800"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924800" y="4572000"/>
            <a:ext cx="3352800" cy="182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p:cNvSpPr>
            <a:spLocks noGrp="1"/>
          </p:cNvSpPr>
          <p:nvPr>
            <p:ph type="pic" sz="quarter" idx="10"/>
          </p:nvPr>
        </p:nvSpPr>
        <p:spPr>
          <a:xfrm>
            <a:off x="914400" y="914400"/>
            <a:ext cx="1828800" cy="1828800"/>
          </a:xfrm>
          <a:prstGeom prst="rect">
            <a:avLst/>
          </a:prstGeom>
          <a:solidFill>
            <a:schemeClr val="bg1">
              <a:lumMod val="85000"/>
            </a:schemeClr>
          </a:solidFill>
        </p:spPr>
        <p:txBody>
          <a:bodyPr/>
          <a:lstStyle/>
          <a:p>
            <a:endParaRPr lang="en-US"/>
          </a:p>
        </p:txBody>
      </p:sp>
      <p:sp>
        <p:nvSpPr>
          <p:cNvPr id="28" name="Picture Placeholder 26"/>
          <p:cNvSpPr>
            <a:spLocks noGrp="1"/>
          </p:cNvSpPr>
          <p:nvPr>
            <p:ph type="pic" sz="quarter" idx="11"/>
          </p:nvPr>
        </p:nvSpPr>
        <p:spPr>
          <a:xfrm>
            <a:off x="4267200" y="2743200"/>
            <a:ext cx="1828800" cy="1828800"/>
          </a:xfrm>
          <a:prstGeom prst="rect">
            <a:avLst/>
          </a:prstGeom>
          <a:solidFill>
            <a:schemeClr val="bg1">
              <a:lumMod val="85000"/>
            </a:schemeClr>
          </a:solidFill>
        </p:spPr>
        <p:txBody>
          <a:bodyPr/>
          <a:lstStyle/>
          <a:p>
            <a:endParaRPr lang="en-US"/>
          </a:p>
        </p:txBody>
      </p:sp>
      <p:sp>
        <p:nvSpPr>
          <p:cNvPr id="29" name="Picture Placeholder 26"/>
          <p:cNvSpPr>
            <a:spLocks noGrp="1"/>
          </p:cNvSpPr>
          <p:nvPr>
            <p:ph type="pic" sz="quarter" idx="12"/>
          </p:nvPr>
        </p:nvSpPr>
        <p:spPr>
          <a:xfrm>
            <a:off x="914399" y="4572000"/>
            <a:ext cx="1828800" cy="1828800"/>
          </a:xfrm>
          <a:prstGeom prst="rect">
            <a:avLst/>
          </a:prstGeom>
          <a:solidFill>
            <a:schemeClr val="bg1">
              <a:lumMod val="85000"/>
            </a:schemeClr>
          </a:solidFill>
        </p:spPr>
        <p:txBody>
          <a:bodyPr/>
          <a:lstStyle/>
          <a:p>
            <a:endParaRPr lang="en-US"/>
          </a:p>
        </p:txBody>
      </p:sp>
      <p:sp>
        <p:nvSpPr>
          <p:cNvPr id="30" name="Picture Placeholder 26"/>
          <p:cNvSpPr>
            <a:spLocks noGrp="1"/>
          </p:cNvSpPr>
          <p:nvPr>
            <p:ph type="pic" sz="quarter" idx="13"/>
          </p:nvPr>
        </p:nvSpPr>
        <p:spPr>
          <a:xfrm>
            <a:off x="6096000" y="4572000"/>
            <a:ext cx="1828800" cy="1828800"/>
          </a:xfrm>
          <a:prstGeom prst="rect">
            <a:avLst/>
          </a:prstGeom>
          <a:solidFill>
            <a:schemeClr val="bg1">
              <a:lumMod val="85000"/>
            </a:schemeClr>
          </a:solidFill>
        </p:spPr>
        <p:txBody>
          <a:bodyPr/>
          <a:lstStyle/>
          <a:p>
            <a:endParaRPr lang="en-US"/>
          </a:p>
        </p:txBody>
      </p:sp>
      <p:sp>
        <p:nvSpPr>
          <p:cNvPr id="32" name="Text Placeholder 31"/>
          <p:cNvSpPr>
            <a:spLocks noGrp="1"/>
          </p:cNvSpPr>
          <p:nvPr>
            <p:ph type="body" sz="quarter" idx="14"/>
          </p:nvPr>
        </p:nvSpPr>
        <p:spPr>
          <a:xfrm>
            <a:off x="2833688" y="4751388"/>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4" name="Text Placeholder 33"/>
          <p:cNvSpPr>
            <a:spLocks noGrp="1"/>
          </p:cNvSpPr>
          <p:nvPr>
            <p:ph type="body" sz="quarter" idx="15"/>
          </p:nvPr>
        </p:nvSpPr>
        <p:spPr>
          <a:xfrm>
            <a:off x="2833688" y="5453063"/>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5" name="Text Placeholder 31"/>
          <p:cNvSpPr>
            <a:spLocks noGrp="1"/>
          </p:cNvSpPr>
          <p:nvPr>
            <p:ph type="body" sz="quarter" idx="16"/>
          </p:nvPr>
        </p:nvSpPr>
        <p:spPr>
          <a:xfrm>
            <a:off x="8015287" y="4741129"/>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6" name="Text Placeholder 33"/>
          <p:cNvSpPr>
            <a:spLocks noGrp="1"/>
          </p:cNvSpPr>
          <p:nvPr>
            <p:ph type="body" sz="quarter" idx="17"/>
          </p:nvPr>
        </p:nvSpPr>
        <p:spPr>
          <a:xfrm>
            <a:off x="8015287" y="5442804"/>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7" name="Text Placeholder 31"/>
          <p:cNvSpPr>
            <a:spLocks noGrp="1"/>
          </p:cNvSpPr>
          <p:nvPr>
            <p:ph type="body" sz="quarter" idx="18"/>
          </p:nvPr>
        </p:nvSpPr>
        <p:spPr>
          <a:xfrm>
            <a:off x="6248400" y="2906018"/>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8" name="Text Placeholder 33"/>
          <p:cNvSpPr>
            <a:spLocks noGrp="1"/>
          </p:cNvSpPr>
          <p:nvPr>
            <p:ph type="body" sz="quarter" idx="19"/>
          </p:nvPr>
        </p:nvSpPr>
        <p:spPr>
          <a:xfrm>
            <a:off x="6248400" y="3607693"/>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39" name="Text Placeholder 31"/>
          <p:cNvSpPr>
            <a:spLocks noGrp="1"/>
          </p:cNvSpPr>
          <p:nvPr>
            <p:ph type="body" sz="quarter" idx="20"/>
          </p:nvPr>
        </p:nvSpPr>
        <p:spPr>
          <a:xfrm>
            <a:off x="2833687" y="1097252"/>
            <a:ext cx="1676400" cy="461962"/>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0" name="Text Placeholder 33"/>
          <p:cNvSpPr>
            <a:spLocks noGrp="1"/>
          </p:cNvSpPr>
          <p:nvPr>
            <p:ph type="body" sz="quarter" idx="21"/>
          </p:nvPr>
        </p:nvSpPr>
        <p:spPr>
          <a:xfrm>
            <a:off x="2833687" y="1798927"/>
            <a:ext cx="3171825" cy="730250"/>
          </a:xfrm>
          <a:prstGeom prst="rect">
            <a:avLst/>
          </a:prstGeom>
        </p:spPr>
        <p:txBody>
          <a:bodyPr>
            <a:normAutofit/>
          </a:bodyPr>
          <a:lstStyle>
            <a:lvl1pPr marL="0" indent="0">
              <a:buNone/>
              <a:defRPr sz="1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endParaRPr lang="en-US"/>
          </a:p>
        </p:txBody>
      </p:sp>
      <p:sp>
        <p:nvSpPr>
          <p:cNvPr id="42" name="Text Placeholder 41"/>
          <p:cNvSpPr>
            <a:spLocks noGrp="1"/>
          </p:cNvSpPr>
          <p:nvPr>
            <p:ph type="body" sz="quarter" idx="22"/>
          </p:nvPr>
        </p:nvSpPr>
        <p:spPr>
          <a:xfrm>
            <a:off x="6527800" y="1325563"/>
            <a:ext cx="4213225" cy="595312"/>
          </a:xfrm>
          <a:prstGeom prst="rect">
            <a:avLst/>
          </a:prstGeom>
        </p:spPr>
        <p:txBody>
          <a:bodyPr>
            <a:normAutofit/>
          </a:bodyPr>
          <a:lstStyle>
            <a:lvl1pPr marL="0" indent="0">
              <a:buNone/>
              <a:defRPr sz="3200">
                <a:solidFill>
                  <a:schemeClr val="tx1">
                    <a:lumMod val="50000"/>
                    <a:lumOff val="50000"/>
                  </a:schemeClr>
                </a:solidFill>
                <a:latin typeface="GeosansLight" panose="02000603020000020003" pitchFamily="2" charset="0"/>
              </a:defRPr>
            </a:lvl1pPr>
          </a:lstStyle>
          <a:p>
            <a:pPr lvl="0"/>
            <a:endParaRPr lang="en-US"/>
          </a:p>
        </p:txBody>
      </p:sp>
      <p:sp>
        <p:nvSpPr>
          <p:cNvPr id="43" name="Text Placeholder 41"/>
          <p:cNvSpPr>
            <a:spLocks noGrp="1"/>
          </p:cNvSpPr>
          <p:nvPr>
            <p:ph type="body" sz="quarter" idx="23"/>
          </p:nvPr>
        </p:nvSpPr>
        <p:spPr>
          <a:xfrm>
            <a:off x="6527800" y="1949563"/>
            <a:ext cx="4213225" cy="406714"/>
          </a:xfrm>
          <a:prstGeom prst="rect">
            <a:avLst/>
          </a:prstGeom>
        </p:spPr>
        <p:txBody>
          <a:bodyPr>
            <a:normAutofit/>
          </a:bodyPr>
          <a:lstStyle>
            <a:lvl1pPr marL="0" indent="0">
              <a:buNone/>
              <a:defRPr sz="1000">
                <a:solidFill>
                  <a:schemeClr val="tx1">
                    <a:lumMod val="50000"/>
                    <a:lumOff val="50000"/>
                  </a:schemeClr>
                </a:solidFill>
                <a:latin typeface="GeosansLight" panose="02000603020000020003" pitchFamily="2" charset="0"/>
              </a:defRPr>
            </a:lvl1pPr>
          </a:lstStyle>
          <a:p>
            <a:pPr lvl="0"/>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13674"/>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te.io/login" TargetMode="External"/><Relationship Id="rId2" Type="http://schemas.openxmlformats.org/officeDocument/2006/relationships/hyperlink" Target="https://www.binance.com/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fYncVOgQol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binance.com/en/support/faq/introduction-to-binance-futures-funding-rates-36003352503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coinglass.com/FundingRate" TargetMode="External"/><Relationship Id="rId2" Type="http://schemas.openxmlformats.org/officeDocument/2006/relationships/hyperlink" Target="https://www.binance.com/en/support/faq/introduction-to-binance-futures-funding-rates-360033525031"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3674"/>
        </a:solidFill>
        <a:effectLst/>
      </p:bgPr>
    </p:bg>
    <p:spTree>
      <p:nvGrpSpPr>
        <p:cNvPr id="1" name=""/>
        <p:cNvGrpSpPr/>
        <p:nvPr/>
      </p:nvGrpSpPr>
      <p:grpSpPr>
        <a:xfrm>
          <a:off x="0" y="0"/>
          <a:ext cx="0" cy="0"/>
          <a:chOff x="0" y="0"/>
          <a:chExt cx="0" cy="0"/>
        </a:xfrm>
      </p:grpSpPr>
      <p:sp>
        <p:nvSpPr>
          <p:cNvPr id="3" name="TextBox 2"/>
          <p:cNvSpPr txBox="1"/>
          <p:nvPr/>
        </p:nvSpPr>
        <p:spPr>
          <a:xfrm>
            <a:off x="6676845" y="1708030"/>
            <a:ext cx="5275382" cy="2621516"/>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altLang="zh-CN" sz="5500" b="1" dirty="0">
                <a:solidFill>
                  <a:srgbClr val="DCD7E4"/>
                </a:solidFill>
                <a:latin typeface="+mj-ea"/>
                <a:ea typeface="+mj-ea"/>
                <a:cs typeface="Yuppy SC" panose="020F0603040207020204" pitchFamily="34" charset="-122"/>
              </a:rPr>
              <a:t>Funding rate Arbitrage-1</a:t>
            </a:r>
          </a:p>
        </p:txBody>
      </p:sp>
      <p:sp>
        <p:nvSpPr>
          <p:cNvPr id="26" name="Freeform: Shape 2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图片 3" descr="黑白色的标志&#10;&#10;描述已自动生成">
            <a:extLst>
              <a:ext uri="{FF2B5EF4-FFF2-40B4-BE49-F238E27FC236}">
                <a16:creationId xmlns:a16="http://schemas.microsoft.com/office/drawing/2014/main" id="{A0F61B46-5AEB-4E4F-9871-646382B25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74" y="468405"/>
            <a:ext cx="5537339" cy="5523496"/>
          </a:xfrm>
          <a:prstGeom prst="rect">
            <a:avLst/>
          </a:prstGeom>
        </p:spPr>
      </p:pic>
      <p:sp>
        <p:nvSpPr>
          <p:cNvPr id="5" name="TextBox 4">
            <a:extLst>
              <a:ext uri="{FF2B5EF4-FFF2-40B4-BE49-F238E27FC236}">
                <a16:creationId xmlns:a16="http://schemas.microsoft.com/office/drawing/2014/main" id="{612C712A-5E00-9499-1E3D-02045F6A9880}"/>
              </a:ext>
            </a:extLst>
          </p:cNvPr>
          <p:cNvSpPr txBox="1"/>
          <p:nvPr/>
        </p:nvSpPr>
        <p:spPr>
          <a:xfrm>
            <a:off x="7332239" y="6387733"/>
            <a:ext cx="4679910" cy="369332"/>
          </a:xfrm>
          <a:prstGeom prst="rect">
            <a:avLst/>
          </a:prstGeom>
          <a:noFill/>
        </p:spPr>
        <p:txBody>
          <a:bodyPr wrap="square" rtlCol="0">
            <a:spAutoFit/>
          </a:bodyPr>
          <a:lstStyle/>
          <a:p>
            <a:r>
              <a:rPr lang="en-US" altLang="zh-CN" sz="1800" b="1" dirty="0">
                <a:solidFill>
                  <a:srgbClr val="DCD7E4"/>
                </a:solidFill>
                <a:latin typeface="+mj-ea"/>
                <a:ea typeface="+mj-ea"/>
                <a:cs typeface="Yuppy SC" panose="020F0603040207020204" pitchFamily="34" charset="-122"/>
              </a:rPr>
              <a:t>By: </a:t>
            </a:r>
            <a:r>
              <a:rPr lang="en-US" altLang="zh-CN" sz="1800" b="1" dirty="0" err="1">
                <a:solidFill>
                  <a:srgbClr val="DCD7E4"/>
                </a:solidFill>
                <a:latin typeface="+mj-ea"/>
                <a:ea typeface="+mj-ea"/>
                <a:cs typeface="Yuppy SC" panose="020F0603040207020204" pitchFamily="34" charset="-122"/>
              </a:rPr>
              <a:t>Cholian</a:t>
            </a:r>
            <a:r>
              <a:rPr lang="en-US" altLang="zh-CN" b="1" dirty="0">
                <a:solidFill>
                  <a:srgbClr val="DCD7E4"/>
                </a:solidFill>
                <a:latin typeface="+mj-ea"/>
                <a:ea typeface="+mj-ea"/>
                <a:cs typeface="Yuppy SC" panose="020F0603040207020204" pitchFamily="34" charset="-122"/>
              </a:rPr>
              <a:t>(</a:t>
            </a:r>
            <a:r>
              <a:rPr lang="en-US" altLang="zh-CN" sz="1800" b="1" dirty="0" err="1">
                <a:solidFill>
                  <a:srgbClr val="DCD7E4"/>
                </a:solidFill>
                <a:latin typeface="+mj-ea"/>
                <a:ea typeface="+mj-ea"/>
                <a:cs typeface="Yuppy SC" panose="020F0603040207020204" pitchFamily="34" charset="-122"/>
              </a:rPr>
              <a:t>cholian.chaoli@</a:t>
            </a:r>
            <a:r>
              <a:rPr lang="en-US" altLang="zh-CN" b="1" dirty="0" err="1">
                <a:solidFill>
                  <a:srgbClr val="DCD7E4"/>
                </a:solidFill>
                <a:latin typeface="+mj-ea"/>
                <a:ea typeface="+mj-ea"/>
                <a:cs typeface="Yuppy SC" panose="020F0603040207020204" pitchFamily="34" charset="-122"/>
              </a:rPr>
              <a:t>gmail.com</a:t>
            </a:r>
            <a:r>
              <a:rPr lang="en-US" altLang="zh-CN" b="1" dirty="0">
                <a:solidFill>
                  <a:srgbClr val="DCD7E4"/>
                </a:solidFill>
                <a:latin typeface="+mj-ea"/>
                <a:ea typeface="+mj-ea"/>
                <a:cs typeface="Yuppy SC" panose="020F0603040207020204" pitchFamily="34" charset="-122"/>
              </a:rPr>
              <a:t>)</a:t>
            </a:r>
            <a:endParaRPr lang="en-US" altLang="zh-CN" sz="1800" b="1" dirty="0">
              <a:solidFill>
                <a:srgbClr val="DCD7E4"/>
              </a:solidFill>
              <a:latin typeface="+mj-ea"/>
              <a:ea typeface="+mj-ea"/>
              <a:cs typeface="Yuppy SC" panose="020F0603040207020204" pitchFamily="34" charset="-122"/>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13447-D433-92FA-07BA-7151EA2F3435}"/>
              </a:ext>
            </a:extLst>
          </p:cNvPr>
          <p:cNvSpPr txBox="1"/>
          <p:nvPr/>
        </p:nvSpPr>
        <p:spPr>
          <a:xfrm>
            <a:off x="679883" y="1146285"/>
            <a:ext cx="10832233" cy="5078313"/>
          </a:xfrm>
          <a:prstGeom prst="rect">
            <a:avLst/>
          </a:prstGeom>
          <a:noFill/>
        </p:spPr>
        <p:txBody>
          <a:bodyPr wrap="square">
            <a:spAutoFit/>
          </a:bodyPr>
          <a:lstStyle/>
          <a:p>
            <a:pPr algn="l"/>
            <a:r>
              <a:rPr lang="en-US" b="1" i="0" u="none" strike="noStrike" dirty="0">
                <a:solidFill>
                  <a:schemeClr val="bg1"/>
                </a:solidFill>
                <a:effectLst/>
                <a:latin typeface="Söhne"/>
              </a:rPr>
              <a:t>Example 2</a:t>
            </a:r>
          </a:p>
          <a:p>
            <a:pPr algn="l"/>
            <a:r>
              <a:rPr lang="en-US" b="1" i="0" u="none" strike="noStrike" dirty="0">
                <a:solidFill>
                  <a:schemeClr val="bg1"/>
                </a:solidFill>
                <a:effectLst/>
                <a:latin typeface="Söhne"/>
              </a:rPr>
              <a:t>Hypothetical Scenario</a:t>
            </a:r>
          </a:p>
          <a:p>
            <a:pPr algn="l"/>
            <a:endParaRPr lang="en-US" b="1" i="0" u="none" strike="noStrike" dirty="0">
              <a:solidFill>
                <a:schemeClr val="bg1"/>
              </a:solidFill>
              <a:effectLst/>
              <a:latin typeface="Söhne"/>
            </a:endParaRPr>
          </a:p>
          <a:p>
            <a:pPr algn="l"/>
            <a:r>
              <a:rPr lang="en-US" b="1" i="0" u="none" strike="noStrike" dirty="0">
                <a:solidFill>
                  <a:schemeClr val="bg1"/>
                </a:solidFill>
                <a:effectLst/>
                <a:latin typeface="Söhne"/>
              </a:rPr>
              <a:t>Exchange X</a:t>
            </a:r>
            <a:r>
              <a:rPr lang="en-US" b="0" i="0" u="none" strike="noStrike" dirty="0">
                <a:solidFill>
                  <a:schemeClr val="bg1"/>
                </a:solidFill>
                <a:effectLst/>
                <a:latin typeface="Söhne"/>
              </a:rPr>
              <a:t> and </a:t>
            </a:r>
            <a:r>
              <a:rPr lang="en-US" b="1" i="0" u="none" strike="noStrike" dirty="0">
                <a:solidFill>
                  <a:schemeClr val="bg1"/>
                </a:solidFill>
                <a:effectLst/>
                <a:latin typeface="Söhne"/>
              </a:rPr>
              <a:t>Exchange Y</a:t>
            </a:r>
            <a:r>
              <a:rPr lang="en-US" b="0" i="0" u="none" strike="noStrike" dirty="0">
                <a:solidFill>
                  <a:schemeClr val="bg1"/>
                </a:solidFill>
                <a:effectLst/>
                <a:latin typeface="Söhne"/>
              </a:rPr>
              <a:t> both offer perpetual contracts for Ethereum (ETH).</a:t>
            </a:r>
          </a:p>
          <a:p>
            <a:pPr algn="l"/>
            <a:r>
              <a:rPr lang="en-US" b="0" i="0" u="none" strike="noStrike" dirty="0">
                <a:solidFill>
                  <a:schemeClr val="bg1"/>
                </a:solidFill>
                <a:effectLst/>
                <a:latin typeface="Söhne"/>
              </a:rPr>
              <a:t>On </a:t>
            </a:r>
            <a:r>
              <a:rPr lang="en-US" b="1" i="0" u="none" strike="noStrike" dirty="0">
                <a:solidFill>
                  <a:schemeClr val="bg1"/>
                </a:solidFill>
                <a:effectLst/>
                <a:latin typeface="Söhne"/>
              </a:rPr>
              <a:t>Exchange X</a:t>
            </a:r>
            <a:r>
              <a:rPr lang="en-US" b="0" i="0" u="none" strike="noStrike" dirty="0">
                <a:solidFill>
                  <a:schemeClr val="bg1"/>
                </a:solidFill>
                <a:effectLst/>
                <a:latin typeface="Söhne"/>
              </a:rPr>
              <a:t>, the funding rate for ETH perpetual contracts is </a:t>
            </a:r>
            <a:r>
              <a:rPr lang="en-US" b="1" i="0" u="none" strike="noStrike" dirty="0">
                <a:solidFill>
                  <a:schemeClr val="bg1"/>
                </a:solidFill>
                <a:effectLst/>
                <a:latin typeface="Söhne"/>
              </a:rPr>
              <a:t>positive 0.12%</a:t>
            </a:r>
            <a:r>
              <a:rPr lang="en-US" b="0" i="0" u="none" strike="noStrike" dirty="0">
                <a:solidFill>
                  <a:schemeClr val="bg1"/>
                </a:solidFill>
                <a:effectLst/>
                <a:latin typeface="Söhne"/>
              </a:rPr>
              <a:t> every 8 hours.</a:t>
            </a:r>
          </a:p>
          <a:p>
            <a:pPr algn="l"/>
            <a:r>
              <a:rPr lang="en-US" b="0" i="0" u="none" strike="noStrike" dirty="0">
                <a:solidFill>
                  <a:schemeClr val="bg1"/>
                </a:solidFill>
                <a:effectLst/>
                <a:latin typeface="Söhne"/>
              </a:rPr>
              <a:t>On </a:t>
            </a:r>
            <a:r>
              <a:rPr lang="en-US" b="1" i="0" u="none" strike="noStrike" dirty="0">
                <a:solidFill>
                  <a:schemeClr val="bg1"/>
                </a:solidFill>
                <a:effectLst/>
                <a:latin typeface="Söhne"/>
              </a:rPr>
              <a:t>Exchange Y</a:t>
            </a:r>
            <a:r>
              <a:rPr lang="en-US" b="0" i="0" u="none" strike="noStrike" dirty="0">
                <a:solidFill>
                  <a:schemeClr val="bg1"/>
                </a:solidFill>
                <a:effectLst/>
                <a:latin typeface="Söhne"/>
              </a:rPr>
              <a:t>, the funding rate for ETH perpetual contracts is </a:t>
            </a:r>
            <a:r>
              <a:rPr lang="en-US" b="1" i="0" u="none" strike="noStrike" dirty="0">
                <a:solidFill>
                  <a:schemeClr val="bg1"/>
                </a:solidFill>
                <a:effectLst/>
                <a:latin typeface="Söhne"/>
              </a:rPr>
              <a:t>positive 0.08%</a:t>
            </a:r>
            <a:r>
              <a:rPr lang="en-US" b="0" i="0" u="none" strike="noStrike" dirty="0">
                <a:solidFill>
                  <a:schemeClr val="bg1"/>
                </a:solidFill>
                <a:effectLst/>
                <a:latin typeface="Söhne"/>
              </a:rPr>
              <a:t> every 8 hours.</a:t>
            </a:r>
          </a:p>
          <a:p>
            <a:pPr algn="l">
              <a:buFont typeface="Arial" panose="020B0604020202020204" pitchFamily="34" charset="0"/>
              <a:buChar char="•"/>
            </a:pPr>
            <a:endParaRPr lang="en-US" dirty="0">
              <a:solidFill>
                <a:schemeClr val="bg1"/>
              </a:solidFill>
              <a:latin typeface="Söhne"/>
            </a:endParaRPr>
          </a:p>
          <a:p>
            <a:pPr algn="l"/>
            <a:r>
              <a:rPr lang="en-US" b="1" dirty="0">
                <a:solidFill>
                  <a:schemeClr val="bg1"/>
                </a:solidFill>
                <a:latin typeface="Söhne"/>
              </a:rPr>
              <a:t>Sh</a:t>
            </a:r>
            <a:r>
              <a:rPr lang="en-US" b="1" i="0" u="none" strike="noStrike" dirty="0">
                <a:solidFill>
                  <a:schemeClr val="bg1"/>
                </a:solidFill>
                <a:effectLst/>
                <a:latin typeface="Söhne"/>
              </a:rPr>
              <a:t>ort Position on Exchange X</a:t>
            </a:r>
            <a:r>
              <a:rPr lang="en-US" b="0" i="0" u="none" strike="noStrike" dirty="0">
                <a:solidFill>
                  <a:schemeClr val="bg1"/>
                </a:solidFill>
                <a:effectLst/>
                <a:latin typeface="Söhne"/>
              </a:rPr>
              <a:t>: By shorting ETH on Exchange X, you're positioned to receive funding payments from long traders at a higher rate.</a:t>
            </a:r>
          </a:p>
          <a:p>
            <a:pPr algn="l"/>
            <a:r>
              <a:rPr lang="en-US" b="1" i="0" u="none" strike="noStrike" dirty="0">
                <a:solidFill>
                  <a:schemeClr val="bg1"/>
                </a:solidFill>
                <a:effectLst/>
                <a:latin typeface="Söhne"/>
              </a:rPr>
              <a:t>Long Position on Exchange Y</a:t>
            </a:r>
            <a:r>
              <a:rPr lang="en-US" b="0" i="0" u="none" strike="noStrike" dirty="0">
                <a:solidFill>
                  <a:schemeClr val="bg1"/>
                </a:solidFill>
                <a:effectLst/>
                <a:latin typeface="Söhne"/>
              </a:rPr>
              <a:t>: To hedge against the market risk of the short position on Exchange X, you would take an equivalent long position on ETH on Exchange Y. Though you will be paying the funding rate here, it’s at a lower rate compared to what you're earning on Exchange X.</a:t>
            </a:r>
          </a:p>
          <a:p>
            <a:pPr algn="l"/>
            <a:endParaRPr lang="en-US" dirty="0">
              <a:solidFill>
                <a:schemeClr val="bg1"/>
              </a:solidFill>
              <a:latin typeface="Söhne"/>
            </a:endParaRPr>
          </a:p>
          <a:p>
            <a:pPr algn="l"/>
            <a:r>
              <a:rPr lang="en-US" b="1" i="0" u="none" strike="noStrike" dirty="0">
                <a:solidFill>
                  <a:schemeClr val="bg1"/>
                </a:solidFill>
                <a:effectLst/>
                <a:latin typeface="Söhne"/>
              </a:rPr>
              <a:t>Example Calculation</a:t>
            </a:r>
          </a:p>
          <a:p>
            <a:pPr algn="l"/>
            <a:r>
              <a:rPr lang="en-US" b="0" i="0" u="none" strike="noStrike" dirty="0">
                <a:solidFill>
                  <a:schemeClr val="bg1"/>
                </a:solidFill>
                <a:effectLst/>
                <a:latin typeface="Söhne"/>
              </a:rPr>
              <a:t>If the arbitrage strategy involves positions of, say, $10,000 on each exchange:</a:t>
            </a:r>
          </a:p>
          <a:p>
            <a:pPr algn="l">
              <a:buFont typeface="Arial" panose="020B0604020202020204" pitchFamily="34" charset="0"/>
              <a:buChar char="•"/>
            </a:pPr>
            <a:r>
              <a:rPr lang="en-US" b="1" i="0" u="none" strike="noStrike" dirty="0">
                <a:solidFill>
                  <a:schemeClr val="bg1"/>
                </a:solidFill>
                <a:effectLst/>
                <a:latin typeface="Söhne"/>
              </a:rPr>
              <a:t>Profit on Exchange X</a:t>
            </a:r>
            <a:r>
              <a:rPr lang="en-US" b="0" i="0" u="none" strike="noStrike" dirty="0">
                <a:solidFill>
                  <a:schemeClr val="bg1"/>
                </a:solidFill>
                <a:effectLst/>
                <a:latin typeface="Söhne"/>
              </a:rPr>
              <a:t>: +0.12% of $10,000 every 8 hours = $12.</a:t>
            </a:r>
          </a:p>
          <a:p>
            <a:pPr algn="l">
              <a:buFont typeface="Arial" panose="020B0604020202020204" pitchFamily="34" charset="0"/>
              <a:buChar char="•"/>
            </a:pPr>
            <a:r>
              <a:rPr lang="en-US" b="1" i="0" u="none" strike="noStrike" dirty="0">
                <a:solidFill>
                  <a:schemeClr val="bg1"/>
                </a:solidFill>
                <a:effectLst/>
                <a:latin typeface="Söhne"/>
              </a:rPr>
              <a:t>Cost on Exchange Y</a:t>
            </a:r>
            <a:r>
              <a:rPr lang="en-US" b="0" i="0" u="none" strike="noStrike" dirty="0">
                <a:solidFill>
                  <a:schemeClr val="bg1"/>
                </a:solidFill>
                <a:effectLst/>
                <a:latin typeface="Söhne"/>
              </a:rPr>
              <a:t>: -0.08% of $10,000 every 8 hours = -$8.</a:t>
            </a:r>
            <a:endParaRPr lang="en-US" dirty="0">
              <a:solidFill>
                <a:schemeClr val="bg1"/>
              </a:solidFill>
              <a:latin typeface="Söhne"/>
            </a:endParaRPr>
          </a:p>
          <a:p>
            <a:pPr algn="l">
              <a:buFont typeface="Arial" panose="020B0604020202020204" pitchFamily="34" charset="0"/>
              <a:buChar char="•"/>
            </a:pPr>
            <a:r>
              <a:rPr lang="en-US" b="0" i="0" u="none" strike="noStrike" dirty="0">
                <a:solidFill>
                  <a:schemeClr val="bg1"/>
                </a:solidFill>
                <a:effectLst/>
                <a:latin typeface="Söhne"/>
              </a:rPr>
              <a:t>Your net profit every 8 hours from the funding rate spread would be $4, assuming no other costs or losses.</a:t>
            </a:r>
          </a:p>
        </p:txBody>
      </p:sp>
      <p:sp>
        <p:nvSpPr>
          <p:cNvPr id="5" name="文本框 65">
            <a:extLst>
              <a:ext uri="{FF2B5EF4-FFF2-40B4-BE49-F238E27FC236}">
                <a16:creationId xmlns:a16="http://schemas.microsoft.com/office/drawing/2014/main" id="{C06EDC38-1E1F-7D8B-7179-8C10875244E2}"/>
              </a:ext>
            </a:extLst>
          </p:cNvPr>
          <p:cNvSpPr txBox="1"/>
          <p:nvPr/>
        </p:nvSpPr>
        <p:spPr>
          <a:xfrm>
            <a:off x="184857" y="499954"/>
            <a:ext cx="5741636"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How to do the arbitrage?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extLst>
      <p:ext uri="{BB962C8B-B14F-4D97-AF65-F5344CB8AC3E}">
        <p14:creationId xmlns:p14="http://schemas.microsoft.com/office/powerpoint/2010/main" val="304678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8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E3F626-3FE8-A2E8-04EB-BCB00894C5D7}"/>
              </a:ext>
            </a:extLst>
          </p:cNvPr>
          <p:cNvSpPr txBox="1"/>
          <p:nvPr/>
        </p:nvSpPr>
        <p:spPr>
          <a:xfrm>
            <a:off x="515414" y="640069"/>
            <a:ext cx="7782339" cy="3416320"/>
          </a:xfrm>
          <a:prstGeom prst="rect">
            <a:avLst/>
          </a:prstGeom>
          <a:noFill/>
        </p:spPr>
        <p:txBody>
          <a:bodyPr wrap="square">
            <a:spAutoFit/>
          </a:bodyPr>
          <a:lstStyle/>
          <a:p>
            <a:pPr algn="l"/>
            <a:r>
              <a:rPr lang="en-US" b="1" i="0" u="none" strike="noStrike" dirty="0">
                <a:solidFill>
                  <a:schemeClr val="bg1"/>
                </a:solidFill>
                <a:effectLst/>
                <a:latin typeface="Söhne"/>
              </a:rPr>
              <a:t>Considerations? Risk?</a:t>
            </a:r>
          </a:p>
          <a:p>
            <a:pPr marL="342900" indent="-342900" algn="l">
              <a:buAutoNum type="arabicPeriod"/>
            </a:pPr>
            <a:r>
              <a:rPr lang="en-US" b="1" dirty="0">
                <a:solidFill>
                  <a:schemeClr val="bg1"/>
                </a:solidFill>
                <a:latin typeface="Söhne"/>
              </a:rPr>
              <a:t>Available pair with the highest funding rate spread.</a:t>
            </a:r>
          </a:p>
          <a:p>
            <a:pPr marL="342900" indent="-342900" algn="l">
              <a:buAutoNum type="arabicPeriod"/>
            </a:pPr>
            <a:r>
              <a:rPr lang="en-US" b="1" dirty="0">
                <a:solidFill>
                  <a:schemeClr val="bg1"/>
                </a:solidFill>
                <a:latin typeface="Söhne"/>
              </a:rPr>
              <a:t>Commission fee and profit calculation.</a:t>
            </a:r>
          </a:p>
          <a:p>
            <a:pPr marL="342900" indent="-342900" algn="l">
              <a:buAutoNum type="arabicPeriod"/>
            </a:pPr>
            <a:r>
              <a:rPr lang="en-US" b="1" dirty="0">
                <a:solidFill>
                  <a:schemeClr val="bg1"/>
                </a:solidFill>
                <a:latin typeface="Söhne"/>
              </a:rPr>
              <a:t>Risk management</a:t>
            </a:r>
          </a:p>
          <a:p>
            <a:pPr marL="800100" lvl="1" indent="-342900">
              <a:buAutoNum type="arabicPeriod"/>
            </a:pPr>
            <a:r>
              <a:rPr lang="en-US" b="1" dirty="0">
                <a:solidFill>
                  <a:schemeClr val="bg1"/>
                </a:solidFill>
                <a:latin typeface="Söhne"/>
              </a:rPr>
              <a:t>Margin risk (price decreased so much)</a:t>
            </a:r>
          </a:p>
          <a:p>
            <a:pPr marL="800100" lvl="1" indent="-342900">
              <a:buAutoNum type="arabicPeriod"/>
            </a:pPr>
            <a:r>
              <a:rPr lang="en-US" b="1" dirty="0">
                <a:solidFill>
                  <a:schemeClr val="bg1"/>
                </a:solidFill>
                <a:latin typeface="Söhne"/>
              </a:rPr>
              <a:t>Time risk (did not filled for both sides before the collecting time)</a:t>
            </a:r>
          </a:p>
          <a:p>
            <a:pPr marL="342900" indent="-342900" algn="l">
              <a:buAutoNum type="arabicPeriod"/>
            </a:pPr>
            <a:r>
              <a:rPr lang="en-US" b="1" dirty="0">
                <a:solidFill>
                  <a:schemeClr val="bg1"/>
                </a:solidFill>
                <a:latin typeface="Söhne"/>
              </a:rPr>
              <a:t>Order type</a:t>
            </a:r>
          </a:p>
          <a:p>
            <a:pPr marL="800100" lvl="1" indent="-342900">
              <a:buAutoNum type="arabicPeriod"/>
            </a:pPr>
            <a:r>
              <a:rPr lang="en-US" b="1" dirty="0">
                <a:solidFill>
                  <a:schemeClr val="bg1"/>
                </a:solidFill>
                <a:latin typeface="Söhne"/>
              </a:rPr>
              <a:t>If Market order, how to avoid the slippage cost? </a:t>
            </a:r>
          </a:p>
          <a:p>
            <a:pPr marL="800100" lvl="1" indent="-342900">
              <a:buAutoNum type="arabicPeriod"/>
            </a:pPr>
            <a:r>
              <a:rPr lang="en-US" b="1" dirty="0">
                <a:solidFill>
                  <a:schemeClr val="bg1"/>
                </a:solidFill>
                <a:latin typeface="Söhne"/>
              </a:rPr>
              <a:t>If Limit order, how to handle the unhedged positions?</a:t>
            </a:r>
          </a:p>
          <a:p>
            <a:pPr marL="1257300" lvl="2" indent="-342900">
              <a:buFontTx/>
              <a:buAutoNum type="arabicPeriod"/>
            </a:pPr>
            <a:r>
              <a:rPr lang="en-US" b="1" dirty="0">
                <a:solidFill>
                  <a:schemeClr val="bg1"/>
                </a:solidFill>
                <a:latin typeface="Söhne"/>
              </a:rPr>
              <a:t>(A exchange filled the order, rather than B)</a:t>
            </a:r>
          </a:p>
          <a:p>
            <a:pPr marL="342900" indent="-342900" algn="l">
              <a:buAutoNum type="arabicPeriod"/>
            </a:pPr>
            <a:r>
              <a:rPr lang="en-US" b="1" dirty="0">
                <a:solidFill>
                  <a:schemeClr val="bg1"/>
                </a:solidFill>
                <a:latin typeface="Söhne"/>
              </a:rPr>
              <a:t>Other risks</a:t>
            </a:r>
          </a:p>
          <a:p>
            <a:pPr marL="342900" indent="-342900" algn="l">
              <a:buAutoNum type="arabicPeriod"/>
            </a:pPr>
            <a:endParaRPr lang="en-US" b="1" dirty="0">
              <a:solidFill>
                <a:schemeClr val="bg1"/>
              </a:solidFill>
              <a:latin typeface="Söhne"/>
            </a:endParaRPr>
          </a:p>
        </p:txBody>
      </p:sp>
    </p:spTree>
    <p:extLst>
      <p:ext uri="{BB962C8B-B14F-4D97-AF65-F5344CB8AC3E}">
        <p14:creationId xmlns:p14="http://schemas.microsoft.com/office/powerpoint/2010/main" val="185148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7FD04-B800-DFB8-A240-79682F4AE53D}"/>
              </a:ext>
            </a:extLst>
          </p:cNvPr>
          <p:cNvSpPr txBox="1"/>
          <p:nvPr/>
        </p:nvSpPr>
        <p:spPr>
          <a:xfrm>
            <a:off x="262965" y="419010"/>
            <a:ext cx="6096000" cy="3416320"/>
          </a:xfrm>
          <a:prstGeom prst="rect">
            <a:avLst/>
          </a:prstGeom>
          <a:noFill/>
        </p:spPr>
        <p:txBody>
          <a:bodyPr wrap="square">
            <a:spAutoFit/>
          </a:bodyPr>
          <a:lstStyle/>
          <a:p>
            <a:r>
              <a:rPr lang="en-US" dirty="0">
                <a:solidFill>
                  <a:schemeClr val="bg1"/>
                </a:solidFill>
              </a:rPr>
              <a:t>Homework:</a:t>
            </a:r>
          </a:p>
          <a:p>
            <a:r>
              <a:rPr lang="en-US" dirty="0">
                <a:solidFill>
                  <a:schemeClr val="bg1"/>
                </a:solidFill>
              </a:rPr>
              <a:t>Learn about the concept of the arbitrage.</a:t>
            </a:r>
          </a:p>
          <a:p>
            <a:endParaRPr lang="en-US" dirty="0">
              <a:solidFill>
                <a:schemeClr val="bg1"/>
              </a:solidFill>
            </a:endParaRPr>
          </a:p>
          <a:p>
            <a:r>
              <a:rPr lang="en-US" dirty="0">
                <a:solidFill>
                  <a:schemeClr val="bg1"/>
                </a:solidFill>
              </a:rPr>
              <a:t>1. </a:t>
            </a:r>
            <a:r>
              <a:rPr lang="en-US" dirty="0" err="1">
                <a:solidFill>
                  <a:schemeClr val="bg1"/>
                </a:solidFill>
              </a:rPr>
              <a:t>Perpecture</a:t>
            </a:r>
            <a:r>
              <a:rPr lang="en-US" dirty="0">
                <a:solidFill>
                  <a:schemeClr val="bg1"/>
                </a:solidFill>
              </a:rPr>
              <a:t> Future</a:t>
            </a:r>
          </a:p>
          <a:p>
            <a:r>
              <a:rPr lang="en-US" dirty="0">
                <a:solidFill>
                  <a:schemeClr val="bg1"/>
                </a:solidFill>
              </a:rPr>
              <a:t>2. </a:t>
            </a:r>
            <a:r>
              <a:rPr lang="en-US" dirty="0" err="1">
                <a:solidFill>
                  <a:schemeClr val="bg1"/>
                </a:solidFill>
              </a:rPr>
              <a:t>Binance</a:t>
            </a:r>
            <a:r>
              <a:rPr lang="en-US" dirty="0">
                <a:solidFill>
                  <a:schemeClr val="bg1"/>
                </a:solidFill>
              </a:rPr>
              <a:t>, Gate Open the account, deposit 100$</a:t>
            </a:r>
          </a:p>
          <a:p>
            <a:r>
              <a:rPr lang="en-US" dirty="0">
                <a:solidFill>
                  <a:schemeClr val="bg1"/>
                </a:solidFill>
              </a:rPr>
              <a:t>   1. Earn one time for the </a:t>
            </a:r>
            <a:r>
              <a:rPr lang="en-US" dirty="0" err="1">
                <a:solidFill>
                  <a:schemeClr val="bg1"/>
                </a:solidFill>
              </a:rPr>
              <a:t>fundingrate</a:t>
            </a:r>
            <a:r>
              <a:rPr lang="en-US" dirty="0">
                <a:solidFill>
                  <a:schemeClr val="bg1"/>
                </a:solidFill>
              </a:rPr>
              <a:t>.</a:t>
            </a:r>
          </a:p>
          <a:p>
            <a:r>
              <a:rPr lang="en-US" dirty="0">
                <a:solidFill>
                  <a:schemeClr val="bg1"/>
                </a:solidFill>
              </a:rPr>
              <a:t>   2. Know the leverage (Cross/Isolated)</a:t>
            </a:r>
          </a:p>
          <a:p>
            <a:r>
              <a:rPr lang="en-US" dirty="0">
                <a:solidFill>
                  <a:schemeClr val="bg1"/>
                </a:solidFill>
              </a:rPr>
              <a:t>   3. setting your own API</a:t>
            </a:r>
          </a:p>
          <a:p>
            <a:endParaRPr lang="en-US" dirty="0">
              <a:solidFill>
                <a:schemeClr val="bg1"/>
              </a:solidFill>
            </a:endParaRPr>
          </a:p>
          <a:p>
            <a:r>
              <a:rPr lang="en-US" dirty="0">
                <a:solidFill>
                  <a:schemeClr val="bg1"/>
                </a:solidFill>
              </a:rPr>
              <a:t>3. Coding: CCXT, </a:t>
            </a:r>
            <a:r>
              <a:rPr lang="en-US" dirty="0" err="1">
                <a:solidFill>
                  <a:schemeClr val="bg1"/>
                </a:solidFill>
              </a:rPr>
              <a:t>asyncio</a:t>
            </a:r>
            <a:r>
              <a:rPr lang="en-US" dirty="0">
                <a:solidFill>
                  <a:schemeClr val="bg1"/>
                </a:solidFill>
              </a:rPr>
              <a:t> python / </a:t>
            </a:r>
            <a:r>
              <a:rPr lang="en-US" dirty="0" err="1">
                <a:solidFill>
                  <a:schemeClr val="bg1"/>
                </a:solidFill>
              </a:rPr>
              <a:t>multiproceesing</a:t>
            </a:r>
            <a:r>
              <a:rPr lang="en-US" dirty="0">
                <a:solidFill>
                  <a:schemeClr val="bg1"/>
                </a:solidFill>
              </a:rPr>
              <a:t>, typing, GitHub, CCXT pro</a:t>
            </a:r>
          </a:p>
          <a:p>
            <a:r>
              <a:rPr lang="en-US" dirty="0">
                <a:solidFill>
                  <a:schemeClr val="bg1"/>
                </a:solidFill>
              </a:rPr>
              <a:t>4. Spot vs </a:t>
            </a:r>
            <a:r>
              <a:rPr lang="en-US" dirty="0" err="1">
                <a:solidFill>
                  <a:schemeClr val="bg1"/>
                </a:solidFill>
              </a:rPr>
              <a:t>Perpectural</a:t>
            </a:r>
            <a:r>
              <a:rPr lang="en-US" dirty="0">
                <a:solidFill>
                  <a:schemeClr val="bg1"/>
                </a:solidFill>
              </a:rPr>
              <a:t> future arbitrage on funding rate</a:t>
            </a:r>
          </a:p>
        </p:txBody>
      </p:sp>
      <p:sp>
        <p:nvSpPr>
          <p:cNvPr id="6" name="TextBox 5">
            <a:extLst>
              <a:ext uri="{FF2B5EF4-FFF2-40B4-BE49-F238E27FC236}">
                <a16:creationId xmlns:a16="http://schemas.microsoft.com/office/drawing/2014/main" id="{F772C01E-65E6-EB0D-E1AF-97A107B835DC}"/>
              </a:ext>
            </a:extLst>
          </p:cNvPr>
          <p:cNvSpPr txBox="1"/>
          <p:nvPr/>
        </p:nvSpPr>
        <p:spPr>
          <a:xfrm>
            <a:off x="1153459" y="4315617"/>
            <a:ext cx="6096000" cy="369332"/>
          </a:xfrm>
          <a:prstGeom prst="rect">
            <a:avLst/>
          </a:prstGeom>
          <a:noFill/>
        </p:spPr>
        <p:txBody>
          <a:bodyPr wrap="square">
            <a:spAutoFit/>
          </a:bodyPr>
          <a:lstStyle/>
          <a:p>
            <a:r>
              <a:rPr lang="en-US" dirty="0">
                <a:hlinkClick r:id="rId2"/>
              </a:rPr>
              <a:t>https://www.binance.com/en</a:t>
            </a:r>
            <a:r>
              <a:rPr lang="en-US" dirty="0"/>
              <a:t> </a:t>
            </a:r>
          </a:p>
        </p:txBody>
      </p:sp>
      <p:sp>
        <p:nvSpPr>
          <p:cNvPr id="8" name="TextBox 7">
            <a:extLst>
              <a:ext uri="{FF2B5EF4-FFF2-40B4-BE49-F238E27FC236}">
                <a16:creationId xmlns:a16="http://schemas.microsoft.com/office/drawing/2014/main" id="{3ABE1924-3A85-E6F1-2CAF-1B9C0D29EE4F}"/>
              </a:ext>
            </a:extLst>
          </p:cNvPr>
          <p:cNvSpPr txBox="1"/>
          <p:nvPr/>
        </p:nvSpPr>
        <p:spPr>
          <a:xfrm>
            <a:off x="4391222" y="4315617"/>
            <a:ext cx="6096000" cy="369332"/>
          </a:xfrm>
          <a:prstGeom prst="rect">
            <a:avLst/>
          </a:prstGeom>
          <a:noFill/>
        </p:spPr>
        <p:txBody>
          <a:bodyPr wrap="square">
            <a:spAutoFit/>
          </a:bodyPr>
          <a:lstStyle/>
          <a:p>
            <a:r>
              <a:rPr lang="en-US" dirty="0">
                <a:hlinkClick r:id="rId3"/>
              </a:rPr>
              <a:t>https://www.gate.io/login</a:t>
            </a:r>
            <a:endParaRPr lang="en-US" dirty="0"/>
          </a:p>
        </p:txBody>
      </p:sp>
    </p:spTree>
    <p:extLst>
      <p:ext uri="{BB962C8B-B14F-4D97-AF65-F5344CB8AC3E}">
        <p14:creationId xmlns:p14="http://schemas.microsoft.com/office/powerpoint/2010/main" val="395521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9047" y="571835"/>
            <a:ext cx="1415772" cy="830997"/>
          </a:xfrm>
          <a:prstGeom prst="rect">
            <a:avLst/>
          </a:prstGeom>
          <a:noFill/>
        </p:spPr>
        <p:txBody>
          <a:bodyPr wrap="none" rtlCol="0">
            <a:spAutoFit/>
          </a:bodyPr>
          <a:lstStyle/>
          <a:p>
            <a:r>
              <a:rPr lang="zh-CN" altLang="en-US" sz="48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目录</a:t>
            </a:r>
          </a:p>
        </p:txBody>
      </p:sp>
      <p:sp>
        <p:nvSpPr>
          <p:cNvPr id="6" name="文本框 5"/>
          <p:cNvSpPr txBox="1"/>
          <p:nvPr/>
        </p:nvSpPr>
        <p:spPr>
          <a:xfrm>
            <a:off x="2292749" y="934048"/>
            <a:ext cx="3133487" cy="830997"/>
          </a:xfrm>
          <a:prstGeom prst="rect">
            <a:avLst/>
          </a:prstGeom>
          <a:noFill/>
        </p:spPr>
        <p:txBody>
          <a:bodyPr wrap="none" rtlCol="0">
            <a:spAutoFit/>
          </a:bodyPr>
          <a:lstStyle/>
          <a:p>
            <a:r>
              <a:rPr lang="en-US" altLang="zh-CN" sz="4800" dirty="0">
                <a:solidFill>
                  <a:srgbClr val="EBE3BD"/>
                </a:solidFill>
                <a:latin typeface="微软雅黑" panose="020B0503020204020204" pitchFamily="34" charset="-122"/>
                <a:ea typeface="微软雅黑" panose="020B0503020204020204" pitchFamily="34" charset="-122"/>
                <a:sym typeface="微软雅黑" panose="020B0503020204020204" pitchFamily="34" charset="-122"/>
              </a:rPr>
              <a:t>CONTENT</a:t>
            </a:r>
            <a:endParaRPr lang="zh-CN" altLang="en-US" sz="4800" dirty="0">
              <a:solidFill>
                <a:srgbClr val="EBE3BD"/>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 name="直接连接符 7"/>
          <p:cNvCxnSpPr>
            <a:cxnSpLocks/>
          </p:cNvCxnSpPr>
          <p:nvPr/>
        </p:nvCxnSpPr>
        <p:spPr>
          <a:xfrm flipH="1">
            <a:off x="2090211" y="795091"/>
            <a:ext cx="489216" cy="7731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429294" y="4194421"/>
            <a:ext cx="5980483"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What is the Funding Rate?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1" name="文本框 180"/>
          <p:cNvSpPr txBox="1"/>
          <p:nvPr/>
        </p:nvSpPr>
        <p:spPr>
          <a:xfrm>
            <a:off x="2443721" y="2359577"/>
            <a:ext cx="4554645"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What is the Crypto?</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2" name="文本框 181"/>
          <p:cNvSpPr txBox="1"/>
          <p:nvPr/>
        </p:nvSpPr>
        <p:spPr>
          <a:xfrm>
            <a:off x="2443721" y="3276999"/>
            <a:ext cx="6945171"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What is the Perpetual Future?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文本框 65">
            <a:extLst>
              <a:ext uri="{FF2B5EF4-FFF2-40B4-BE49-F238E27FC236}">
                <a16:creationId xmlns:a16="http://schemas.microsoft.com/office/drawing/2014/main" id="{C83FF435-93A3-0D1D-3BB4-2072CDBAEEC7}"/>
              </a:ext>
            </a:extLst>
          </p:cNvPr>
          <p:cNvSpPr txBox="1"/>
          <p:nvPr/>
        </p:nvSpPr>
        <p:spPr>
          <a:xfrm>
            <a:off x="2443721" y="5111843"/>
            <a:ext cx="5741636"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How to do the arbitrage?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extLst>
      <p:ext uri="{BB962C8B-B14F-4D97-AF65-F5344CB8AC3E}">
        <p14:creationId xmlns:p14="http://schemas.microsoft.com/office/powerpoint/2010/main" val="236152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8" fill="hold" grpId="0" nodeType="withEffect">
                                  <p:stCondLst>
                                    <p:cond delay="1800"/>
                                  </p:stCondLst>
                                  <p:childTnLst>
                                    <p:set>
                                      <p:cBhvr>
                                        <p:cTn id="15" dur="1" fill="hold">
                                          <p:stCondLst>
                                            <p:cond delay="0"/>
                                          </p:stCondLst>
                                        </p:cTn>
                                        <p:tgtEl>
                                          <p:spTgt spid="181"/>
                                        </p:tgtEl>
                                        <p:attrNameLst>
                                          <p:attrName>style.visibility</p:attrName>
                                        </p:attrNameLst>
                                      </p:cBhvr>
                                      <p:to>
                                        <p:strVal val="visible"/>
                                      </p:to>
                                    </p:set>
                                    <p:animEffect transition="in" filter="wipe(left)">
                                      <p:cBhvr>
                                        <p:cTn id="16" dur="500"/>
                                        <p:tgtEl>
                                          <p:spTgt spid="181"/>
                                        </p:tgtEl>
                                      </p:cBhvr>
                                    </p:animEffect>
                                  </p:childTnLst>
                                </p:cTn>
                              </p:par>
                              <p:par>
                                <p:cTn id="17" presetID="22" presetClass="entr" presetSubtype="8" fill="hold" grpId="0" nodeType="withEffect">
                                  <p:stCondLst>
                                    <p:cond delay="2800"/>
                                  </p:stCondLst>
                                  <p:childTnLst>
                                    <p:set>
                                      <p:cBhvr>
                                        <p:cTn id="18" dur="1" fill="hold">
                                          <p:stCondLst>
                                            <p:cond delay="0"/>
                                          </p:stCondLst>
                                        </p:cTn>
                                        <p:tgtEl>
                                          <p:spTgt spid="182"/>
                                        </p:tgtEl>
                                        <p:attrNameLst>
                                          <p:attrName>style.visibility</p:attrName>
                                        </p:attrNameLst>
                                      </p:cBhvr>
                                      <p:to>
                                        <p:strVal val="visible"/>
                                      </p:to>
                                    </p:set>
                                    <p:animEffect transition="in" filter="wipe(left)">
                                      <p:cBhvr>
                                        <p:cTn id="19" dur="500"/>
                                        <p:tgtEl>
                                          <p:spTgt spid="182"/>
                                        </p:tgtEl>
                                      </p:cBhvr>
                                    </p:animEffect>
                                  </p:childTnLst>
                                </p:cTn>
                              </p:par>
                              <p:par>
                                <p:cTn id="20" presetID="22" presetClass="entr" presetSubtype="8" fill="hold" grpId="0" nodeType="withEffect">
                                  <p:stCondLst>
                                    <p:cond delay="380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500"/>
                                        <p:tgtEl>
                                          <p:spTgt spid="66"/>
                                        </p:tgtEl>
                                      </p:cBhvr>
                                    </p:animEffect>
                                  </p:childTnLst>
                                </p:cTn>
                              </p:par>
                              <p:par>
                                <p:cTn id="23" presetID="22" presetClass="entr" presetSubtype="8" fill="hold" grpId="0" nodeType="withEffect">
                                  <p:stCondLst>
                                    <p:cond delay="380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66" grpId="0"/>
      <p:bldP spid="181" grpId="0"/>
      <p:bldP spid="18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180">
            <a:extLst>
              <a:ext uri="{FF2B5EF4-FFF2-40B4-BE49-F238E27FC236}">
                <a16:creationId xmlns:a16="http://schemas.microsoft.com/office/drawing/2014/main" id="{F6D67952-93C1-D434-F96A-A97410CACE55}"/>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altLang="zh-CN" sz="3600" kern="1200" dirty="0">
                <a:solidFill>
                  <a:srgbClr val="FFFFFF"/>
                </a:solidFill>
                <a:latin typeface="+mj-lt"/>
                <a:ea typeface="+mj-ea"/>
                <a:cs typeface="+mj-cs"/>
                <a:sym typeface="微软雅黑" panose="020B0503020204020204" pitchFamily="34" charset="-122"/>
              </a:rPr>
              <a:t>What is the Crypto?</a:t>
            </a:r>
          </a:p>
        </p:txBody>
      </p:sp>
      <p:graphicFrame>
        <p:nvGraphicFramePr>
          <p:cNvPr id="23" name="Table 22">
            <a:extLst>
              <a:ext uri="{FF2B5EF4-FFF2-40B4-BE49-F238E27FC236}">
                <a16:creationId xmlns:a16="http://schemas.microsoft.com/office/drawing/2014/main" id="{A03B8E8A-7D6F-DB70-7E9E-490BAA977CEC}"/>
              </a:ext>
            </a:extLst>
          </p:cNvPr>
          <p:cNvGraphicFramePr>
            <a:graphicFrameLocks noGrp="1"/>
          </p:cNvGraphicFramePr>
          <p:nvPr>
            <p:extLst>
              <p:ext uri="{D42A27DB-BD31-4B8C-83A1-F6EECF244321}">
                <p14:modId xmlns:p14="http://schemas.microsoft.com/office/powerpoint/2010/main" val="2154224273"/>
              </p:ext>
            </p:extLst>
          </p:nvPr>
        </p:nvGraphicFramePr>
        <p:xfrm>
          <a:off x="4777316" y="1739994"/>
          <a:ext cx="6780702" cy="3375690"/>
        </p:xfrm>
        <a:graphic>
          <a:graphicData uri="http://schemas.openxmlformats.org/drawingml/2006/table">
            <a:tbl>
              <a:tblPr firstRow="1" bandRow="1">
                <a:solidFill>
                  <a:srgbClr val="404040"/>
                </a:solidFill>
              </a:tblPr>
              <a:tblGrid>
                <a:gridCol w="784764">
                  <a:extLst>
                    <a:ext uri="{9D8B030D-6E8A-4147-A177-3AD203B41FA5}">
                      <a16:colId xmlns:a16="http://schemas.microsoft.com/office/drawing/2014/main" val="332669569"/>
                    </a:ext>
                  </a:extLst>
                </a:gridCol>
                <a:gridCol w="1158722">
                  <a:extLst>
                    <a:ext uri="{9D8B030D-6E8A-4147-A177-3AD203B41FA5}">
                      <a16:colId xmlns:a16="http://schemas.microsoft.com/office/drawing/2014/main" val="694396793"/>
                    </a:ext>
                  </a:extLst>
                </a:gridCol>
                <a:gridCol w="1123663">
                  <a:extLst>
                    <a:ext uri="{9D8B030D-6E8A-4147-A177-3AD203B41FA5}">
                      <a16:colId xmlns:a16="http://schemas.microsoft.com/office/drawing/2014/main" val="128090723"/>
                    </a:ext>
                  </a:extLst>
                </a:gridCol>
                <a:gridCol w="1024980">
                  <a:extLst>
                    <a:ext uri="{9D8B030D-6E8A-4147-A177-3AD203B41FA5}">
                      <a16:colId xmlns:a16="http://schemas.microsoft.com/office/drawing/2014/main" val="511807436"/>
                    </a:ext>
                  </a:extLst>
                </a:gridCol>
                <a:gridCol w="1349596">
                  <a:extLst>
                    <a:ext uri="{9D8B030D-6E8A-4147-A177-3AD203B41FA5}">
                      <a16:colId xmlns:a16="http://schemas.microsoft.com/office/drawing/2014/main" val="2791865295"/>
                    </a:ext>
                  </a:extLst>
                </a:gridCol>
                <a:gridCol w="1338977">
                  <a:extLst>
                    <a:ext uri="{9D8B030D-6E8A-4147-A177-3AD203B41FA5}">
                      <a16:colId xmlns:a16="http://schemas.microsoft.com/office/drawing/2014/main" val="3266240697"/>
                    </a:ext>
                  </a:extLst>
                </a:gridCol>
              </a:tblGrid>
              <a:tr h="261553">
                <a:tc>
                  <a:txBody>
                    <a:bodyPr/>
                    <a:lstStyle/>
                    <a:p>
                      <a:pPr algn="ctr" rtl="0" fontAlgn="b"/>
                      <a:r>
                        <a:rPr lang="en-US" sz="1200" b="0" cap="none" spc="0">
                          <a:solidFill>
                            <a:schemeClr val="bg1"/>
                          </a:solidFill>
                          <a:effectLst/>
                          <a:latin typeface="Inter var"/>
                        </a:rPr>
                        <a:t>Feature</a:t>
                      </a:r>
                    </a:p>
                  </a:txBody>
                  <a:tcPr marL="6608" marR="6608" marT="40251" marB="4405"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
                      <a:r>
                        <a:rPr lang="en-US" sz="1200" b="0" cap="none" spc="0" dirty="0">
                          <a:solidFill>
                            <a:schemeClr val="bg1"/>
                          </a:solidFill>
                          <a:effectLst/>
                          <a:latin typeface="Inter var"/>
                        </a:rPr>
                        <a:t>Cryptocurrency</a:t>
                      </a:r>
                    </a:p>
                  </a:txBody>
                  <a:tcPr marL="6608" marR="6608" marT="40251" marB="4405"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
                      <a:r>
                        <a:rPr lang="en-US" sz="1200" b="0" cap="none" spc="0">
                          <a:solidFill>
                            <a:schemeClr val="bg1"/>
                          </a:solidFill>
                          <a:effectLst/>
                          <a:latin typeface="Inter var"/>
                        </a:rPr>
                        <a:t>Gold</a:t>
                      </a:r>
                    </a:p>
                  </a:txBody>
                  <a:tcPr marL="6608" marR="6608" marT="40251" marB="4405"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
                      <a:r>
                        <a:rPr lang="en-US" sz="1200" b="0" cap="none" spc="0" dirty="0">
                          <a:solidFill>
                            <a:schemeClr val="bg1"/>
                          </a:solidFill>
                          <a:effectLst/>
                          <a:latin typeface="Inter var"/>
                        </a:rPr>
                        <a:t>Stocks</a:t>
                      </a:r>
                    </a:p>
                  </a:txBody>
                  <a:tcPr marL="6608" marR="6608" marT="40251" marB="4405"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
                      <a:r>
                        <a:rPr lang="en-US" sz="1200" b="0" cap="none" spc="0">
                          <a:solidFill>
                            <a:schemeClr val="bg1"/>
                          </a:solidFill>
                          <a:effectLst/>
                          <a:latin typeface="Inter var"/>
                        </a:rPr>
                        <a:t>Bonds</a:t>
                      </a:r>
                    </a:p>
                  </a:txBody>
                  <a:tcPr marL="6608" marR="6608" marT="40251" marB="4405"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
                      <a:r>
                        <a:rPr lang="en-US" sz="1200" b="0" cap="none" spc="0">
                          <a:solidFill>
                            <a:schemeClr val="bg1"/>
                          </a:solidFill>
                          <a:effectLst/>
                          <a:latin typeface="Inter var"/>
                        </a:rPr>
                        <a:t>ETFs</a:t>
                      </a:r>
                    </a:p>
                  </a:txBody>
                  <a:tcPr marL="6608" marR="6608" marT="40251" marB="440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088323260"/>
                  </a:ext>
                </a:extLst>
              </a:tr>
              <a:tr h="323879">
                <a:tc>
                  <a:txBody>
                    <a:bodyPr/>
                    <a:lstStyle/>
                    <a:p>
                      <a:pPr rtl="0" fontAlgn="b"/>
                      <a:r>
                        <a:rPr lang="en-US" sz="800" b="0" cap="none" spc="0">
                          <a:solidFill>
                            <a:schemeClr val="bg1"/>
                          </a:solidFill>
                          <a:effectLst/>
                          <a:latin typeface="Inter var"/>
                        </a:rPr>
                        <a:t>Nature</a:t>
                      </a:r>
                    </a:p>
                  </a:txBody>
                  <a:tcPr marL="6608" marR="6608" marT="40251" marB="4405"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Digital or virtual currency</a:t>
                      </a:r>
                    </a:p>
                  </a:txBody>
                  <a:tcPr marL="6608" marR="6608" marT="40251" marB="4405"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Precious metal</a:t>
                      </a:r>
                    </a:p>
                  </a:txBody>
                  <a:tcPr marL="6608" marR="6608" marT="40251" marB="4405"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Ownership shares in a company</a:t>
                      </a:r>
                    </a:p>
                  </a:txBody>
                  <a:tcPr marL="6608" marR="6608" marT="40251" marB="4405"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Debt securities</a:t>
                      </a:r>
                    </a:p>
                  </a:txBody>
                  <a:tcPr marL="6608" marR="6608" marT="40251" marB="4405"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Funds that track an index, commodity, or other assets</a:t>
                      </a:r>
                    </a:p>
                  </a:txBody>
                  <a:tcPr marL="0" marR="0" marT="40251" marB="4405"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348291934"/>
                  </a:ext>
                </a:extLst>
              </a:tr>
              <a:tr h="323879">
                <a:tc>
                  <a:txBody>
                    <a:bodyPr/>
                    <a:lstStyle/>
                    <a:p>
                      <a:pPr rtl="0" fontAlgn="b"/>
                      <a:r>
                        <a:rPr lang="en-US" sz="800" b="0" cap="none" spc="0">
                          <a:solidFill>
                            <a:schemeClr val="bg1"/>
                          </a:solidFill>
                          <a:effectLst/>
                          <a:latin typeface="Inter var"/>
                        </a:rPr>
                        <a:t>Underlying Value</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Based on supply, demand, and technology</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Intrinsic value, industrial use</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Company performance</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Creditworthiness of issuer</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Diverse, depends on tracked assets</a:t>
                      </a:r>
                    </a:p>
                  </a:txBody>
                  <a:tcPr marL="0" marR="0"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15896015"/>
                  </a:ext>
                </a:extLst>
              </a:tr>
              <a:tr h="323879">
                <a:tc>
                  <a:txBody>
                    <a:bodyPr/>
                    <a:lstStyle/>
                    <a:p>
                      <a:pPr rtl="0" fontAlgn="b"/>
                      <a:r>
                        <a:rPr lang="en-US" sz="800" b="0" cap="none" spc="0">
                          <a:solidFill>
                            <a:schemeClr val="bg1"/>
                          </a:solidFill>
                          <a:effectLst/>
                          <a:latin typeface="Inter var"/>
                        </a:rPr>
                        <a:t>Volatility</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High</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Moderate to low</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Moderate to high, depending on stock</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Low to moderate, depending on bond type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Varies, generally lower than individual stocks</a:t>
                      </a:r>
                    </a:p>
                  </a:txBody>
                  <a:tcPr marL="0" marR="0"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730037485"/>
                  </a:ext>
                </a:extLst>
              </a:tr>
              <a:tr h="323879">
                <a:tc>
                  <a:txBody>
                    <a:bodyPr/>
                    <a:lstStyle/>
                    <a:p>
                      <a:pPr rtl="0" fontAlgn="b"/>
                      <a:r>
                        <a:rPr lang="en-US" sz="800" b="0" cap="none" spc="0">
                          <a:solidFill>
                            <a:schemeClr val="bg1"/>
                          </a:solidFill>
                          <a:effectLst/>
                          <a:latin typeface="Inter var"/>
                        </a:rPr>
                        <a:t>Liquidity</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High, but can depend on the cryptocurrency</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 widely recognized and tradable</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High for listed companies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Varies, generally lower than stocks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108861199"/>
                  </a:ext>
                </a:extLst>
              </a:tr>
              <a:tr h="323879">
                <a:tc>
                  <a:txBody>
                    <a:bodyPr/>
                    <a:lstStyle/>
                    <a:p>
                      <a:pPr rtl="0" fontAlgn="b"/>
                      <a:r>
                        <a:rPr lang="en-US" sz="800" b="0" cap="none" spc="0">
                          <a:solidFill>
                            <a:schemeClr val="bg1"/>
                          </a:solidFill>
                          <a:effectLst/>
                          <a:latin typeface="Inter var"/>
                        </a:rPr>
                        <a:t>Decentralization</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Yes, for most cryptocurrencies</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No, but not controlled by any single entity</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No, subject to company governance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No, issued by governments or corporations</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No, managed by an entity</a:t>
                      </a:r>
                    </a:p>
                  </a:txBody>
                  <a:tcPr marL="0" marR="0"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846992949"/>
                  </a:ext>
                </a:extLst>
              </a:tr>
              <a:tr h="199226">
                <a:tc>
                  <a:txBody>
                    <a:bodyPr/>
                    <a:lstStyle/>
                    <a:p>
                      <a:pPr rtl="0" fontAlgn="b"/>
                      <a:r>
                        <a:rPr lang="en-US" sz="800" b="0" cap="none" spc="0">
                          <a:solidFill>
                            <a:schemeClr val="bg1"/>
                          </a:solidFill>
                          <a:effectLst/>
                          <a:latin typeface="Inter var"/>
                        </a:rPr>
                        <a:t>Regulation</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Low, varies by country</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Highly regulated</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Highly regulated</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Highly regulated</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Highly regulated</a:t>
                      </a:r>
                    </a:p>
                  </a:txBody>
                  <a:tcPr marL="0" marR="0"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915594616"/>
                  </a:ext>
                </a:extLst>
              </a:tr>
              <a:tr h="323879">
                <a:tc>
                  <a:txBody>
                    <a:bodyPr/>
                    <a:lstStyle/>
                    <a:p>
                      <a:pPr rtl="0" fontAlgn="b"/>
                      <a:r>
                        <a:rPr lang="en-US" sz="800" b="0" cap="none" spc="0">
                          <a:solidFill>
                            <a:schemeClr val="bg1"/>
                          </a:solidFill>
                          <a:effectLst/>
                          <a:latin typeface="Inter var"/>
                        </a:rPr>
                        <a:t>Use Case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Investment, speculation, transactions</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Investment, hedge against inflation</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Investment, dividends (for some)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Investment, interest income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Investment, diversification</a:t>
                      </a:r>
                    </a:p>
                  </a:txBody>
                  <a:tcPr marL="0" marR="0"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100088973"/>
                  </a:ext>
                </a:extLst>
              </a:tr>
              <a:tr h="323879">
                <a:tc>
                  <a:txBody>
                    <a:bodyPr/>
                    <a:lstStyle/>
                    <a:p>
                      <a:pPr rtl="0" fontAlgn="b"/>
                      <a:r>
                        <a:rPr lang="en-US" sz="800" b="0" cap="none" spc="0">
                          <a:solidFill>
                            <a:schemeClr val="bg1"/>
                          </a:solidFill>
                          <a:effectLst/>
                          <a:latin typeface="Inter var"/>
                        </a:rPr>
                        <a:t>Accessibility</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High, available through online exchanges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 through dealers, banks, ETFs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High, through brokers and exchanges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 through brokers and exchanges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High, through brokers and exchanges</a:t>
                      </a:r>
                    </a:p>
                  </a:txBody>
                  <a:tcPr marL="0" marR="0"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538298372"/>
                  </a:ext>
                </a:extLst>
              </a:tr>
              <a:tr h="323879">
                <a:tc>
                  <a:txBody>
                    <a:bodyPr/>
                    <a:lstStyle/>
                    <a:p>
                      <a:pPr rtl="0" fontAlgn="b"/>
                      <a:r>
                        <a:rPr lang="en-US" sz="800" b="0" cap="none" spc="0">
                          <a:solidFill>
                            <a:schemeClr val="bg1"/>
                          </a:solidFill>
                          <a:effectLst/>
                          <a:latin typeface="Inter var"/>
                        </a:rPr>
                        <a:t>Security</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Risks of hacking, requires secure storage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Physical risk (theft), requires secure storage</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dirty="0">
                          <a:solidFill>
                            <a:schemeClr val="bg1"/>
                          </a:solidFill>
                          <a:effectLst/>
                          <a:latin typeface="Inter var"/>
                        </a:rPr>
                        <a:t>Company-specific risks, market risks</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Credit risk, interest rate risk</a:t>
                      </a:r>
                    </a:p>
                  </a:txBody>
                  <a:tcPr marL="6608" marR="6608"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rtl="0" fontAlgn="b"/>
                      <a:r>
                        <a:rPr lang="en-US" sz="800" b="0" cap="none" spc="0">
                          <a:solidFill>
                            <a:schemeClr val="bg1"/>
                          </a:solidFill>
                          <a:effectLst/>
                          <a:latin typeface="Inter var"/>
                        </a:rPr>
                        <a:t>Market risk, management risk</a:t>
                      </a:r>
                    </a:p>
                  </a:txBody>
                  <a:tcPr marL="0" marR="0" marT="40251" marB="4405"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194151896"/>
                  </a:ext>
                </a:extLst>
              </a:tr>
              <a:tr h="323879">
                <a:tc>
                  <a:txBody>
                    <a:bodyPr/>
                    <a:lstStyle/>
                    <a:p>
                      <a:pPr rtl="0" fontAlgn="b"/>
                      <a:r>
                        <a:rPr lang="en-US" sz="800" b="0" cap="none" spc="0">
                          <a:solidFill>
                            <a:schemeClr val="bg1"/>
                          </a:solidFill>
                          <a:effectLst/>
                          <a:latin typeface="Inter var"/>
                        </a:rPr>
                        <a:t>Return Potential</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Very high, with high risk</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Stable, historically preserves value</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High, with variable risk</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a:solidFill>
                            <a:schemeClr val="bg1"/>
                          </a:solidFill>
                          <a:effectLst/>
                          <a:latin typeface="Inter var"/>
                        </a:rPr>
                        <a:t>Lower, more stable returns</a:t>
                      </a:r>
                    </a:p>
                  </a:txBody>
                  <a:tcPr marL="6608" marR="6608"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rtl="0" fontAlgn="b"/>
                      <a:r>
                        <a:rPr lang="en-US" sz="800" b="0" cap="none" spc="0" dirty="0">
                          <a:solidFill>
                            <a:schemeClr val="bg1"/>
                          </a:solidFill>
                          <a:effectLst/>
                          <a:latin typeface="Inter var"/>
                        </a:rPr>
                        <a:t>Varies, often aims for market-matching returns</a:t>
                      </a:r>
                    </a:p>
                  </a:txBody>
                  <a:tcPr marL="0" marR="0" marT="40251" marB="4405"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9503384"/>
                  </a:ext>
                </a:extLst>
              </a:tr>
            </a:tbl>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2276" y="914400"/>
            <a:ext cx="8831248" cy="49688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251784" y="1311906"/>
            <a:ext cx="2608927" cy="3935305"/>
          </a:xfrm>
          <a:prstGeom prst="rect">
            <a:avLst/>
          </a:prstGeom>
          <a:noFill/>
        </p:spPr>
        <p:txBody>
          <a:bodyPr vert="horz" lIns="91440" tIns="45720" rIns="91440" bIns="45720" rtlCol="0" anchor="ctr">
            <a:normAutofit/>
          </a:bodyPr>
          <a:lstStyle/>
          <a:p>
            <a:pPr defTabSz="658368">
              <a:lnSpc>
                <a:spcPct val="90000"/>
              </a:lnSpc>
              <a:spcBef>
                <a:spcPct val="0"/>
              </a:spcBef>
              <a:spcAft>
                <a:spcPts val="432"/>
              </a:spcAft>
            </a:pPr>
            <a:r>
              <a:rPr lang="en-US" sz="3888" kern="1200">
                <a:solidFill>
                  <a:schemeClr val="tx1"/>
                </a:solidFill>
                <a:latin typeface="+mj-lt"/>
                <a:ea typeface="+mj-ea"/>
                <a:cs typeface="+mj-cs"/>
              </a:rPr>
              <a:t>Q &amp; A</a:t>
            </a:r>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85465" y="3275433"/>
            <a:ext cx="3246295" cy="13250"/>
          </a:xfrm>
          <a:custGeom>
            <a:avLst/>
            <a:gdLst>
              <a:gd name="connsiteX0" fmla="*/ 0 w 3246295"/>
              <a:gd name="connsiteY0" fmla="*/ 0 h 13250"/>
              <a:gd name="connsiteX1" fmla="*/ 616796 w 3246295"/>
              <a:gd name="connsiteY1" fmla="*/ 0 h 13250"/>
              <a:gd name="connsiteX2" fmla="*/ 1266055 w 3246295"/>
              <a:gd name="connsiteY2" fmla="*/ 0 h 13250"/>
              <a:gd name="connsiteX3" fmla="*/ 1947777 w 3246295"/>
              <a:gd name="connsiteY3" fmla="*/ 0 h 13250"/>
              <a:gd name="connsiteX4" fmla="*/ 2629499 w 3246295"/>
              <a:gd name="connsiteY4" fmla="*/ 0 h 13250"/>
              <a:gd name="connsiteX5" fmla="*/ 3246295 w 3246295"/>
              <a:gd name="connsiteY5" fmla="*/ 0 h 13250"/>
              <a:gd name="connsiteX6" fmla="*/ 3246295 w 3246295"/>
              <a:gd name="connsiteY6" fmla="*/ 13250 h 13250"/>
              <a:gd name="connsiteX7" fmla="*/ 2532110 w 3246295"/>
              <a:gd name="connsiteY7" fmla="*/ 13250 h 13250"/>
              <a:gd name="connsiteX8" fmla="*/ 1817925 w 3246295"/>
              <a:gd name="connsiteY8" fmla="*/ 13250 h 13250"/>
              <a:gd name="connsiteX9" fmla="*/ 1168666 w 3246295"/>
              <a:gd name="connsiteY9" fmla="*/ 13250 h 13250"/>
              <a:gd name="connsiteX10" fmla="*/ 0 w 3246295"/>
              <a:gd name="connsiteY10" fmla="*/ 13250 h 13250"/>
              <a:gd name="connsiteX11" fmla="*/ 0 w 3246295"/>
              <a:gd name="connsiteY11" fmla="*/ 0 h 1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6295" h="13250" fill="none" extrusionOk="0">
                <a:moveTo>
                  <a:pt x="0" y="0"/>
                </a:moveTo>
                <a:cubicBezTo>
                  <a:pt x="289841" y="15967"/>
                  <a:pt x="362826" y="-16534"/>
                  <a:pt x="616796" y="0"/>
                </a:cubicBezTo>
                <a:cubicBezTo>
                  <a:pt x="870766" y="16534"/>
                  <a:pt x="1079104" y="17757"/>
                  <a:pt x="1266055" y="0"/>
                </a:cubicBezTo>
                <a:cubicBezTo>
                  <a:pt x="1453006" y="-17757"/>
                  <a:pt x="1624027" y="-6885"/>
                  <a:pt x="1947777" y="0"/>
                </a:cubicBezTo>
                <a:cubicBezTo>
                  <a:pt x="2271527" y="6885"/>
                  <a:pt x="2453201" y="13473"/>
                  <a:pt x="2629499" y="0"/>
                </a:cubicBezTo>
                <a:cubicBezTo>
                  <a:pt x="2805797" y="-13473"/>
                  <a:pt x="3103687" y="8117"/>
                  <a:pt x="3246295" y="0"/>
                </a:cubicBezTo>
                <a:cubicBezTo>
                  <a:pt x="3245890" y="5581"/>
                  <a:pt x="3246600" y="9314"/>
                  <a:pt x="3246295" y="13250"/>
                </a:cubicBezTo>
                <a:cubicBezTo>
                  <a:pt x="3014072" y="22829"/>
                  <a:pt x="2788163" y="8300"/>
                  <a:pt x="2532110" y="13250"/>
                </a:cubicBezTo>
                <a:cubicBezTo>
                  <a:pt x="2276058" y="18200"/>
                  <a:pt x="2091234" y="22016"/>
                  <a:pt x="1817925" y="13250"/>
                </a:cubicBezTo>
                <a:cubicBezTo>
                  <a:pt x="1544616" y="4484"/>
                  <a:pt x="1326688" y="42998"/>
                  <a:pt x="1168666" y="13250"/>
                </a:cubicBezTo>
                <a:cubicBezTo>
                  <a:pt x="1010644" y="-16498"/>
                  <a:pt x="575538" y="64039"/>
                  <a:pt x="0" y="13250"/>
                </a:cubicBezTo>
                <a:cubicBezTo>
                  <a:pt x="127" y="7236"/>
                  <a:pt x="-474" y="5063"/>
                  <a:pt x="0" y="0"/>
                </a:cubicBezTo>
                <a:close/>
              </a:path>
              <a:path w="3246295" h="13250" stroke="0" extrusionOk="0">
                <a:moveTo>
                  <a:pt x="0" y="0"/>
                </a:moveTo>
                <a:cubicBezTo>
                  <a:pt x="148633" y="8258"/>
                  <a:pt x="481359" y="1802"/>
                  <a:pt x="616796" y="0"/>
                </a:cubicBezTo>
                <a:cubicBezTo>
                  <a:pt x="752233" y="-1802"/>
                  <a:pt x="946128" y="410"/>
                  <a:pt x="1168666" y="0"/>
                </a:cubicBezTo>
                <a:cubicBezTo>
                  <a:pt x="1391204" y="-410"/>
                  <a:pt x="1592723" y="-25104"/>
                  <a:pt x="1882851" y="0"/>
                </a:cubicBezTo>
                <a:cubicBezTo>
                  <a:pt x="2172980" y="25104"/>
                  <a:pt x="2335482" y="-11598"/>
                  <a:pt x="2499647" y="0"/>
                </a:cubicBezTo>
                <a:cubicBezTo>
                  <a:pt x="2663812" y="11598"/>
                  <a:pt x="3055462" y="27249"/>
                  <a:pt x="3246295" y="0"/>
                </a:cubicBezTo>
                <a:cubicBezTo>
                  <a:pt x="3246142" y="3682"/>
                  <a:pt x="3246697" y="7224"/>
                  <a:pt x="3246295" y="13250"/>
                </a:cubicBezTo>
                <a:cubicBezTo>
                  <a:pt x="3112750" y="10308"/>
                  <a:pt x="2846166" y="29888"/>
                  <a:pt x="2597036" y="13250"/>
                </a:cubicBezTo>
                <a:cubicBezTo>
                  <a:pt x="2347906" y="-3388"/>
                  <a:pt x="2095204" y="11479"/>
                  <a:pt x="1882851" y="13250"/>
                </a:cubicBezTo>
                <a:cubicBezTo>
                  <a:pt x="1670499" y="15021"/>
                  <a:pt x="1470195" y="-3321"/>
                  <a:pt x="1330981" y="13250"/>
                </a:cubicBezTo>
                <a:cubicBezTo>
                  <a:pt x="1191767" y="29821"/>
                  <a:pt x="959910" y="-9307"/>
                  <a:pt x="681722" y="13250"/>
                </a:cubicBezTo>
                <a:cubicBezTo>
                  <a:pt x="403534" y="35807"/>
                  <a:pt x="310413" y="1319"/>
                  <a:pt x="0" y="13250"/>
                </a:cubicBezTo>
                <a:cubicBezTo>
                  <a:pt x="-595" y="9158"/>
                  <a:pt x="233" y="659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E011AC-A30A-0E85-6176-2BF8F3106655}"/>
              </a:ext>
            </a:extLst>
          </p:cNvPr>
          <p:cNvSpPr txBox="1"/>
          <p:nvPr/>
        </p:nvSpPr>
        <p:spPr>
          <a:xfrm>
            <a:off x="5356514" y="1314406"/>
            <a:ext cx="4509711" cy="1123897"/>
          </a:xfrm>
          <a:prstGeom prst="rect">
            <a:avLst/>
          </a:prstGeom>
          <a:noFill/>
        </p:spPr>
        <p:txBody>
          <a:bodyPr wrap="square" rtlCol="0">
            <a:spAutoFit/>
          </a:bodyPr>
          <a:lstStyle/>
          <a:p>
            <a:pPr indent="-164592" defTabSz="658368">
              <a:lnSpc>
                <a:spcPct val="90000"/>
              </a:lnSpc>
              <a:spcAft>
                <a:spcPts val="432"/>
              </a:spcAft>
              <a:buFont typeface="Arial" panose="020B0604020202020204" pitchFamily="34" charset="0"/>
              <a:buChar char="•"/>
            </a:pPr>
            <a:r>
              <a:rPr lang="en-US" sz="1584" kern="1200" dirty="0">
                <a:solidFill>
                  <a:schemeClr val="tx1"/>
                </a:solidFill>
                <a:latin typeface="+mn-lt"/>
                <a:ea typeface="+mn-ea"/>
                <a:cs typeface="+mn-cs"/>
              </a:rPr>
              <a:t>Q: What is the difference over BTC, ETH, DOGE?</a:t>
            </a:r>
          </a:p>
          <a:p>
            <a:pPr indent="-164592" defTabSz="658368">
              <a:lnSpc>
                <a:spcPct val="90000"/>
              </a:lnSpc>
              <a:spcAft>
                <a:spcPts val="432"/>
              </a:spcAft>
              <a:buFont typeface="Arial" panose="020B0604020202020204" pitchFamily="34" charset="0"/>
              <a:buChar char="•"/>
            </a:pPr>
            <a:r>
              <a:rPr lang="en-US" sz="1584" kern="1200" dirty="0">
                <a:solidFill>
                  <a:schemeClr val="tx1"/>
                </a:solidFill>
                <a:latin typeface="+mn-lt"/>
                <a:ea typeface="+mn-ea"/>
                <a:cs typeface="+mn-cs"/>
              </a:rPr>
              <a:t>A: </a:t>
            </a:r>
          </a:p>
          <a:p>
            <a:pPr indent="-164592" defTabSz="658368">
              <a:lnSpc>
                <a:spcPct val="90000"/>
              </a:lnSpc>
              <a:spcAft>
                <a:spcPts val="432"/>
              </a:spcAft>
              <a:buFont typeface="Arial" panose="020B0604020202020204" pitchFamily="34" charset="0"/>
              <a:buChar char="•"/>
            </a:pPr>
            <a:endParaRPr lang="en-US" sz="1584" kern="1200" dirty="0">
              <a:solidFill>
                <a:schemeClr val="tx1"/>
              </a:solidFill>
              <a:latin typeface="+mn-lt"/>
              <a:ea typeface="+mn-ea"/>
              <a:cs typeface="+mn-cs"/>
            </a:endParaRPr>
          </a:p>
          <a:p>
            <a:pPr indent="-164592" defTabSz="658368">
              <a:lnSpc>
                <a:spcPct val="90000"/>
              </a:lnSpc>
              <a:spcAft>
                <a:spcPts val="432"/>
              </a:spcAft>
              <a:buFont typeface="Arial" panose="020B0604020202020204" pitchFamily="34" charset="0"/>
              <a:buChar char="•"/>
            </a:pPr>
            <a:r>
              <a:rPr lang="en-US" sz="1584" kern="1200" dirty="0">
                <a:solidFill>
                  <a:schemeClr val="tx1"/>
                </a:solidFill>
                <a:latin typeface="+mn-lt"/>
                <a:ea typeface="+mn-ea"/>
                <a:cs typeface="+mn-cs"/>
              </a:rPr>
              <a:t>Q: What</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文本框 180">
            <a:extLst>
              <a:ext uri="{FF2B5EF4-FFF2-40B4-BE49-F238E27FC236}">
                <a16:creationId xmlns:a16="http://schemas.microsoft.com/office/drawing/2014/main" id="{BD89DB74-388A-B1C3-FD3F-EBBE6786EA23}"/>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3200" kern="1200">
                <a:solidFill>
                  <a:schemeClr val="bg1"/>
                </a:solidFill>
                <a:latin typeface="+mj-lt"/>
                <a:ea typeface="+mj-ea"/>
                <a:cs typeface="+mj-cs"/>
                <a:sym typeface="微软雅黑" panose="020B0503020204020204" pitchFamily="34" charset="-122"/>
              </a:rPr>
              <a:t>What is the Perpetual Contact?</a:t>
            </a:r>
          </a:p>
        </p:txBody>
      </p:sp>
      <p:graphicFrame>
        <p:nvGraphicFramePr>
          <p:cNvPr id="28" name="Table 27">
            <a:extLst>
              <a:ext uri="{FF2B5EF4-FFF2-40B4-BE49-F238E27FC236}">
                <a16:creationId xmlns:a16="http://schemas.microsoft.com/office/drawing/2014/main" id="{86747840-4064-ED0C-BA74-3737135D61B2}"/>
              </a:ext>
            </a:extLst>
          </p:cNvPr>
          <p:cNvGraphicFramePr>
            <a:graphicFrameLocks noGrp="1"/>
          </p:cNvGraphicFramePr>
          <p:nvPr/>
        </p:nvGraphicFramePr>
        <p:xfrm>
          <a:off x="643467" y="2098170"/>
          <a:ext cx="10905067" cy="3638868"/>
        </p:xfrm>
        <a:graphic>
          <a:graphicData uri="http://schemas.openxmlformats.org/drawingml/2006/table">
            <a:tbl>
              <a:tblPr firstRow="1" bandRow="1"/>
              <a:tblGrid>
                <a:gridCol w="822719">
                  <a:extLst>
                    <a:ext uri="{9D8B030D-6E8A-4147-A177-3AD203B41FA5}">
                      <a16:colId xmlns:a16="http://schemas.microsoft.com/office/drawing/2014/main" val="709270863"/>
                    </a:ext>
                  </a:extLst>
                </a:gridCol>
                <a:gridCol w="1758547">
                  <a:extLst>
                    <a:ext uri="{9D8B030D-6E8A-4147-A177-3AD203B41FA5}">
                      <a16:colId xmlns:a16="http://schemas.microsoft.com/office/drawing/2014/main" val="517099987"/>
                    </a:ext>
                  </a:extLst>
                </a:gridCol>
                <a:gridCol w="2964975">
                  <a:extLst>
                    <a:ext uri="{9D8B030D-6E8A-4147-A177-3AD203B41FA5}">
                      <a16:colId xmlns:a16="http://schemas.microsoft.com/office/drawing/2014/main" val="2507419009"/>
                    </a:ext>
                  </a:extLst>
                </a:gridCol>
                <a:gridCol w="2515585">
                  <a:extLst>
                    <a:ext uri="{9D8B030D-6E8A-4147-A177-3AD203B41FA5}">
                      <a16:colId xmlns:a16="http://schemas.microsoft.com/office/drawing/2014/main" val="833691908"/>
                    </a:ext>
                  </a:extLst>
                </a:gridCol>
                <a:gridCol w="2843241">
                  <a:extLst>
                    <a:ext uri="{9D8B030D-6E8A-4147-A177-3AD203B41FA5}">
                      <a16:colId xmlns:a16="http://schemas.microsoft.com/office/drawing/2014/main" val="229244401"/>
                    </a:ext>
                  </a:extLst>
                </a:gridCol>
              </a:tblGrid>
              <a:tr h="197729">
                <a:tc>
                  <a:txBody>
                    <a:bodyPr/>
                    <a:lstStyle/>
                    <a:p>
                      <a:pPr algn="ctr" rtl="0" fontAlgn="b"/>
                      <a:r>
                        <a:rPr lang="en-US" sz="1000" b="0">
                          <a:solidFill>
                            <a:srgbClr val="0D0D0D"/>
                          </a:solidFill>
                          <a:effectLst/>
                          <a:latin typeface="Arial" panose="020B0604020202020204" pitchFamily="34" charset="0"/>
                        </a:rPr>
                        <a:t>Feature</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b="0">
                          <a:solidFill>
                            <a:srgbClr val="0D0D0D"/>
                          </a:solidFill>
                          <a:effectLst/>
                          <a:latin typeface="Arial" panose="020B0604020202020204" pitchFamily="34" charset="0"/>
                        </a:rPr>
                        <a:t>Spot Trading</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b="0">
                          <a:solidFill>
                            <a:srgbClr val="0D0D0D"/>
                          </a:solidFill>
                          <a:effectLst/>
                          <a:latin typeface="Arial" panose="020B0604020202020204" pitchFamily="34" charset="0"/>
                        </a:rPr>
                        <a:t>Options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b="0">
                          <a:solidFill>
                            <a:srgbClr val="0D0D0D"/>
                          </a:solidFill>
                          <a:effectLst/>
                          <a:latin typeface="Arial" panose="020B0604020202020204" pitchFamily="34" charset="0"/>
                        </a:rPr>
                        <a:t>Futures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60BF9F"/>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sz="1000" b="0" dirty="0">
                          <a:solidFill>
                            <a:srgbClr val="0D0D0D"/>
                          </a:solidFill>
                          <a:effectLst/>
                          <a:latin typeface="Arial" panose="020B0604020202020204" pitchFamily="34" charset="0"/>
                        </a:rPr>
                        <a:t>Perpetual Contracts</a:t>
                      </a:r>
                    </a:p>
                  </a:txBody>
                  <a:tcPr marL="0" marR="0" marT="2994" marB="2994" anchor="b">
                    <a:lnL w="9525" cap="flat" cmpd="sng" algn="ctr">
                      <a:solidFill>
                        <a:srgbClr val="60BF9F"/>
                      </a:solidFill>
                      <a:prstDash val="solid"/>
                      <a:round/>
                      <a:headEnd type="none" w="med" len="med"/>
                      <a:tailEnd type="none" w="med" len="med"/>
                    </a:lnL>
                    <a:lnR w="9525" cap="flat" cmpd="sng" algn="ctr">
                      <a:solidFill>
                        <a:srgbClr val="60BF9F"/>
                      </a:solidFill>
                      <a:prstDash val="solid"/>
                      <a:round/>
                      <a:headEnd type="none" w="med" len="med"/>
                      <a:tailEnd type="none" w="med" len="med"/>
                    </a:lnR>
                    <a:lnT w="9525" cap="flat" cmpd="sng" algn="ctr">
                      <a:solidFill>
                        <a:srgbClr val="60BF9F"/>
                      </a:solidFill>
                      <a:prstDash val="solid"/>
                      <a:round/>
                      <a:headEnd type="none" w="med" len="med"/>
                      <a:tailEnd type="none" w="med" len="med"/>
                    </a:lnT>
                    <a:lnB w="9525" cap="flat" cmpd="sng" algn="ctr">
                      <a:solidFill>
                        <a:srgbClr val="A0DD9E"/>
                      </a:solidFill>
                      <a:prstDash val="solid"/>
                      <a:round/>
                      <a:headEnd type="none" w="med" len="med"/>
                      <a:tailEnd type="none" w="med" len="med"/>
                    </a:lnB>
                    <a:noFill/>
                  </a:tcPr>
                </a:tc>
                <a:extLst>
                  <a:ext uri="{0D108BD9-81ED-4DB2-BD59-A6C34878D82A}">
                    <a16:rowId xmlns:a16="http://schemas.microsoft.com/office/drawing/2014/main" val="1180179071"/>
                  </a:ext>
                </a:extLst>
              </a:tr>
              <a:tr h="506987">
                <a:tc>
                  <a:txBody>
                    <a:bodyPr/>
                    <a:lstStyle/>
                    <a:p>
                      <a:pPr rtl="0" fontAlgn="b"/>
                      <a:r>
                        <a:rPr lang="en-US" sz="1000" b="0">
                          <a:solidFill>
                            <a:srgbClr val="0D0D0D"/>
                          </a:solidFill>
                          <a:effectLst/>
                          <a:latin typeface="Arial" panose="020B0604020202020204" pitchFamily="34" charset="0"/>
                        </a:rPr>
                        <a:t>Definition</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Buying or selling an asset for immediate delivery.</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Contracts giving the right, but not the obligation, to buy or sell an asset at a set price on or before a certain date.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Contracts obligating the buy or sell of an asset at a predetermined future date and price.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A0DD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A type of futures contract without an expiry date, allowing positions to be held indefinitely.</a:t>
                      </a:r>
                    </a:p>
                  </a:txBody>
                  <a:tcPr marL="0" marR="0" marT="2994" marB="2994" anchor="b">
                    <a:lnL w="9525" cap="flat" cmpd="sng" algn="ctr">
                      <a:solidFill>
                        <a:srgbClr val="A0DD9E"/>
                      </a:solidFill>
                      <a:prstDash val="solid"/>
                      <a:round/>
                      <a:headEnd type="none" w="med" len="med"/>
                      <a:tailEnd type="none" w="med" len="med"/>
                    </a:lnL>
                    <a:lnR w="9525" cap="flat" cmpd="sng" algn="ctr">
                      <a:solidFill>
                        <a:srgbClr val="A0DD9E"/>
                      </a:solidFill>
                      <a:prstDash val="solid"/>
                      <a:round/>
                      <a:headEnd type="none" w="med" len="med"/>
                      <a:tailEnd type="none" w="med" len="med"/>
                    </a:lnR>
                    <a:lnT w="9525" cap="flat" cmpd="sng" algn="ctr">
                      <a:solidFill>
                        <a:srgbClr val="A0DD9E"/>
                      </a:solidFill>
                      <a:prstDash val="solid"/>
                      <a:round/>
                      <a:headEnd type="none" w="med" len="med"/>
                      <a:tailEnd type="none" w="med" len="med"/>
                    </a:lnT>
                    <a:lnB w="9525" cap="flat" cmpd="sng" algn="ctr">
                      <a:solidFill>
                        <a:srgbClr val="40E59E"/>
                      </a:solidFill>
                      <a:prstDash val="solid"/>
                      <a:round/>
                      <a:headEnd type="none" w="med" len="med"/>
                      <a:tailEnd type="none" w="med" len="med"/>
                    </a:lnB>
                    <a:noFill/>
                  </a:tcPr>
                </a:tc>
                <a:extLst>
                  <a:ext uri="{0D108BD9-81ED-4DB2-BD59-A6C34878D82A}">
                    <a16:rowId xmlns:a16="http://schemas.microsoft.com/office/drawing/2014/main" val="119154958"/>
                  </a:ext>
                </a:extLst>
              </a:tr>
              <a:tr h="506987">
                <a:tc>
                  <a:txBody>
                    <a:bodyPr/>
                    <a:lstStyle/>
                    <a:p>
                      <a:pPr rtl="0" fontAlgn="b"/>
                      <a:r>
                        <a:rPr lang="en-US" sz="1000" b="0">
                          <a:solidFill>
                            <a:srgbClr val="0D0D0D"/>
                          </a:solidFill>
                          <a:effectLst/>
                          <a:latin typeface="Arial" panose="020B0604020202020204" pitchFamily="34" charset="0"/>
                        </a:rPr>
                        <a:t>Underlying Asset</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Actual assets like cryptocurrencies, stocks, commodities.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Can be based on a variety of assets including stocks, indices, commodities, and cryptocurrencies.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Similar to options, can be on a variety of assets.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40E5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Often cryptocurrencies, but can be other assets as well.</a:t>
                      </a:r>
                    </a:p>
                  </a:txBody>
                  <a:tcPr marL="0" marR="0" marT="2994" marB="2994" anchor="b">
                    <a:lnL w="9525" cap="flat" cmpd="sng" algn="ctr">
                      <a:solidFill>
                        <a:srgbClr val="40E59E"/>
                      </a:solidFill>
                      <a:prstDash val="solid"/>
                      <a:round/>
                      <a:headEnd type="none" w="med" len="med"/>
                      <a:tailEnd type="none" w="med" len="med"/>
                    </a:lnL>
                    <a:lnR w="9525" cap="flat" cmpd="sng" algn="ctr">
                      <a:solidFill>
                        <a:srgbClr val="40E59E"/>
                      </a:solidFill>
                      <a:prstDash val="solid"/>
                      <a:round/>
                      <a:headEnd type="none" w="med" len="med"/>
                      <a:tailEnd type="none" w="med" len="med"/>
                    </a:lnR>
                    <a:lnT w="9525" cap="flat" cmpd="sng" algn="ctr">
                      <a:solidFill>
                        <a:srgbClr val="40E59E"/>
                      </a:solidFill>
                      <a:prstDash val="solid"/>
                      <a:round/>
                      <a:headEnd type="none" w="med" len="med"/>
                      <a:tailEnd type="none" w="med" len="med"/>
                    </a:lnT>
                    <a:lnB w="9525" cap="flat" cmpd="sng" algn="ctr">
                      <a:solidFill>
                        <a:srgbClr val="00E29E"/>
                      </a:solidFill>
                      <a:prstDash val="solid"/>
                      <a:round/>
                      <a:headEnd type="none" w="med" len="med"/>
                      <a:tailEnd type="none" w="med" len="med"/>
                    </a:lnB>
                    <a:noFill/>
                  </a:tcPr>
                </a:tc>
                <a:extLst>
                  <a:ext uri="{0D108BD9-81ED-4DB2-BD59-A6C34878D82A}">
                    <a16:rowId xmlns:a16="http://schemas.microsoft.com/office/drawing/2014/main" val="4206481486"/>
                  </a:ext>
                </a:extLst>
              </a:tr>
              <a:tr h="352358">
                <a:tc>
                  <a:txBody>
                    <a:bodyPr/>
                    <a:lstStyle/>
                    <a:p>
                      <a:pPr rtl="0" fontAlgn="b"/>
                      <a:r>
                        <a:rPr lang="en-US" sz="1000" b="0">
                          <a:solidFill>
                            <a:srgbClr val="0D0D0D"/>
                          </a:solidFill>
                          <a:effectLst/>
                          <a:latin typeface="Arial" panose="020B0604020202020204" pitchFamily="34" charset="0"/>
                        </a:rPr>
                        <a:t>Settlement</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Immediate or near-immediate.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Can be settled at expiration or when exercised; physically or cash-settled.</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Settled at future date; can be physically or cash-settled.</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00E2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Settled regularly (often daily) via a funding mechanism, not at a set future date.</a:t>
                      </a:r>
                    </a:p>
                  </a:txBody>
                  <a:tcPr marL="0" marR="0" marT="2994" marB="2994" anchor="b">
                    <a:lnL w="9525" cap="flat" cmpd="sng" algn="ctr">
                      <a:solidFill>
                        <a:srgbClr val="00E29E"/>
                      </a:solidFill>
                      <a:prstDash val="solid"/>
                      <a:round/>
                      <a:headEnd type="none" w="med" len="med"/>
                      <a:tailEnd type="none" w="med" len="med"/>
                    </a:lnL>
                    <a:lnR w="9525" cap="flat" cmpd="sng" algn="ctr">
                      <a:solidFill>
                        <a:srgbClr val="00E29E"/>
                      </a:solidFill>
                      <a:prstDash val="solid"/>
                      <a:round/>
                      <a:headEnd type="none" w="med" len="med"/>
                      <a:tailEnd type="none" w="med" len="med"/>
                    </a:lnR>
                    <a:lnT w="9525" cap="flat" cmpd="sng" algn="ctr">
                      <a:solidFill>
                        <a:srgbClr val="00E29E"/>
                      </a:solidFill>
                      <a:prstDash val="solid"/>
                      <a:round/>
                      <a:headEnd type="none" w="med" len="med"/>
                      <a:tailEnd type="none" w="med" len="med"/>
                    </a:lnT>
                    <a:lnB w="9525" cap="flat" cmpd="sng" algn="ctr">
                      <a:solidFill>
                        <a:srgbClr val="00F39E"/>
                      </a:solidFill>
                      <a:prstDash val="solid"/>
                      <a:round/>
                      <a:headEnd type="none" w="med" len="med"/>
                      <a:tailEnd type="none" w="med" len="med"/>
                    </a:lnB>
                    <a:noFill/>
                  </a:tcPr>
                </a:tc>
                <a:extLst>
                  <a:ext uri="{0D108BD9-81ED-4DB2-BD59-A6C34878D82A}">
                    <a16:rowId xmlns:a16="http://schemas.microsoft.com/office/drawing/2014/main" val="1420284586"/>
                  </a:ext>
                </a:extLst>
              </a:tr>
              <a:tr h="352358">
                <a:tc>
                  <a:txBody>
                    <a:bodyPr/>
                    <a:lstStyle/>
                    <a:p>
                      <a:pPr rtl="0" fontAlgn="b"/>
                      <a:r>
                        <a:rPr lang="en-US" sz="1000" b="0">
                          <a:solidFill>
                            <a:srgbClr val="0D0D0D"/>
                          </a:solidFill>
                          <a:effectLst/>
                          <a:latin typeface="Arial" panose="020B0604020202020204" pitchFamily="34" charset="0"/>
                        </a:rPr>
                        <a:t>Leverage</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Generally, leverage is not used or is low.</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Leverage is inherent as a small premium can control a larger position.</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High leverage is possible, as a margin is used to control a large contract value.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00F3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High leverage is available, similar to futures.</a:t>
                      </a:r>
                    </a:p>
                  </a:txBody>
                  <a:tcPr marL="0" marR="0" marT="2994" marB="2994" anchor="b">
                    <a:lnL w="9525" cap="flat" cmpd="sng" algn="ctr">
                      <a:solidFill>
                        <a:srgbClr val="00F39E"/>
                      </a:solidFill>
                      <a:prstDash val="solid"/>
                      <a:round/>
                      <a:headEnd type="none" w="med" len="med"/>
                      <a:tailEnd type="none" w="med" len="med"/>
                    </a:lnL>
                    <a:lnR w="9525" cap="flat" cmpd="sng" algn="ctr">
                      <a:solidFill>
                        <a:srgbClr val="00F39E"/>
                      </a:solidFill>
                      <a:prstDash val="solid"/>
                      <a:round/>
                      <a:headEnd type="none" w="med" len="med"/>
                      <a:tailEnd type="none" w="med" len="med"/>
                    </a:lnR>
                    <a:lnT w="9525" cap="flat" cmpd="sng" algn="ctr">
                      <a:solidFill>
                        <a:srgbClr val="00F39E"/>
                      </a:solidFill>
                      <a:prstDash val="solid"/>
                      <a:round/>
                      <a:headEnd type="none" w="med" len="med"/>
                      <a:tailEnd type="none" w="med" len="med"/>
                    </a:lnT>
                    <a:lnB w="9525" cap="flat" cmpd="sng" algn="ctr">
                      <a:solidFill>
                        <a:srgbClr val="40D59E"/>
                      </a:solidFill>
                      <a:prstDash val="solid"/>
                      <a:round/>
                      <a:headEnd type="none" w="med" len="med"/>
                      <a:tailEnd type="none" w="med" len="med"/>
                    </a:lnB>
                    <a:noFill/>
                  </a:tcPr>
                </a:tc>
                <a:extLst>
                  <a:ext uri="{0D108BD9-81ED-4DB2-BD59-A6C34878D82A}">
                    <a16:rowId xmlns:a16="http://schemas.microsoft.com/office/drawing/2014/main" val="1264088826"/>
                  </a:ext>
                </a:extLst>
              </a:tr>
              <a:tr h="352358">
                <a:tc>
                  <a:txBody>
                    <a:bodyPr/>
                    <a:lstStyle/>
                    <a:p>
                      <a:pPr rtl="0" fontAlgn="b"/>
                      <a:r>
                        <a:rPr lang="en-US" sz="1000" b="0">
                          <a:solidFill>
                            <a:srgbClr val="0D0D0D"/>
                          </a:solidFill>
                          <a:effectLst/>
                          <a:latin typeface="Arial" panose="020B0604020202020204" pitchFamily="34" charset="0"/>
                        </a:rPr>
                        <a:t>Expiration Date</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Not applicable.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Yes, options expire on a specific date.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Yes, futures contracts have an expiry date.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40D5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No expiry date, allowing for perpetual trading.</a:t>
                      </a:r>
                    </a:p>
                  </a:txBody>
                  <a:tcPr marL="0" marR="0" marT="2994" marB="2994" anchor="b">
                    <a:lnL w="9525" cap="flat" cmpd="sng" algn="ctr">
                      <a:solidFill>
                        <a:srgbClr val="40D59E"/>
                      </a:solidFill>
                      <a:prstDash val="solid"/>
                      <a:round/>
                      <a:headEnd type="none" w="med" len="med"/>
                      <a:tailEnd type="none" w="med" len="med"/>
                    </a:lnL>
                    <a:lnR w="9525" cap="flat" cmpd="sng" algn="ctr">
                      <a:solidFill>
                        <a:srgbClr val="40D59E"/>
                      </a:solidFill>
                      <a:prstDash val="solid"/>
                      <a:round/>
                      <a:headEnd type="none" w="med" len="med"/>
                      <a:tailEnd type="none" w="med" len="med"/>
                    </a:lnR>
                    <a:lnT w="9525" cap="flat" cmpd="sng" algn="ctr">
                      <a:solidFill>
                        <a:srgbClr val="40D59E"/>
                      </a:solidFill>
                      <a:prstDash val="solid"/>
                      <a:round/>
                      <a:headEnd type="none" w="med" len="med"/>
                      <a:tailEnd type="none" w="med" len="med"/>
                    </a:lnT>
                    <a:lnB w="9525" cap="flat" cmpd="sng" algn="ctr">
                      <a:solidFill>
                        <a:srgbClr val="40F99E"/>
                      </a:solidFill>
                      <a:prstDash val="solid"/>
                      <a:round/>
                      <a:headEnd type="none" w="med" len="med"/>
                      <a:tailEnd type="none" w="med" len="med"/>
                    </a:lnB>
                    <a:noFill/>
                  </a:tcPr>
                </a:tc>
                <a:extLst>
                  <a:ext uri="{0D108BD9-81ED-4DB2-BD59-A6C34878D82A}">
                    <a16:rowId xmlns:a16="http://schemas.microsoft.com/office/drawing/2014/main" val="12916677"/>
                  </a:ext>
                </a:extLst>
              </a:tr>
              <a:tr h="352358">
                <a:tc>
                  <a:txBody>
                    <a:bodyPr/>
                    <a:lstStyle/>
                    <a:p>
                      <a:pPr rtl="0" fontAlgn="b"/>
                      <a:r>
                        <a:rPr lang="en-US" sz="1000" b="0">
                          <a:solidFill>
                            <a:srgbClr val="0D0D0D"/>
                          </a:solidFill>
                          <a:effectLst/>
                          <a:latin typeface="Arial" panose="020B0604020202020204" pitchFamily="34" charset="0"/>
                        </a:rPr>
                        <a:t>Risk Level</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Relatively lower risk compared to derivatives.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Potential loss limited to the premium paid, but can be complex and high risk.</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High risk, as they can involve high leverage.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40F9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High risk due to leverage and market volatility.</a:t>
                      </a:r>
                    </a:p>
                  </a:txBody>
                  <a:tcPr marL="0" marR="0" marT="2994" marB="2994" anchor="b">
                    <a:lnL w="9525" cap="flat" cmpd="sng" algn="ctr">
                      <a:solidFill>
                        <a:srgbClr val="40F99E"/>
                      </a:solidFill>
                      <a:prstDash val="solid"/>
                      <a:round/>
                      <a:headEnd type="none" w="med" len="med"/>
                      <a:tailEnd type="none" w="med" len="med"/>
                    </a:lnL>
                    <a:lnR w="9525" cap="flat" cmpd="sng" algn="ctr">
                      <a:solidFill>
                        <a:srgbClr val="40F99E"/>
                      </a:solidFill>
                      <a:prstDash val="solid"/>
                      <a:round/>
                      <a:headEnd type="none" w="med" len="med"/>
                      <a:tailEnd type="none" w="med" len="med"/>
                    </a:lnR>
                    <a:lnT w="9525" cap="flat" cmpd="sng" algn="ctr">
                      <a:solidFill>
                        <a:srgbClr val="40F99E"/>
                      </a:solidFill>
                      <a:prstDash val="solid"/>
                      <a:round/>
                      <a:headEnd type="none" w="med" len="med"/>
                      <a:tailEnd type="none" w="med" len="med"/>
                    </a:lnT>
                    <a:lnB w="9525" cap="flat" cmpd="sng" algn="ctr">
                      <a:solidFill>
                        <a:srgbClr val="A0FE9E"/>
                      </a:solidFill>
                      <a:prstDash val="solid"/>
                      <a:round/>
                      <a:headEnd type="none" w="med" len="med"/>
                      <a:tailEnd type="none" w="med" len="med"/>
                    </a:lnB>
                    <a:noFill/>
                  </a:tcPr>
                </a:tc>
                <a:extLst>
                  <a:ext uri="{0D108BD9-81ED-4DB2-BD59-A6C34878D82A}">
                    <a16:rowId xmlns:a16="http://schemas.microsoft.com/office/drawing/2014/main" val="455190141"/>
                  </a:ext>
                </a:extLst>
              </a:tr>
              <a:tr h="352358">
                <a:tc>
                  <a:txBody>
                    <a:bodyPr/>
                    <a:lstStyle/>
                    <a:p>
                      <a:pPr rtl="0" fontAlgn="b"/>
                      <a:r>
                        <a:rPr lang="en-US" sz="1000" b="0">
                          <a:solidFill>
                            <a:srgbClr val="0D0D0D"/>
                          </a:solidFill>
                          <a:effectLst/>
                          <a:latin typeface="Arial" panose="020B0604020202020204" pitchFamily="34" charset="0"/>
                        </a:rPr>
                        <a:t>Primary Use</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Immediate trading or investment.</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Hedging, speculation, or income (through selling options).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Hedging, speculation, or locking in prices.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A0FE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Speculation, hedging, and leveraging positions without expiry constraints.</a:t>
                      </a:r>
                    </a:p>
                  </a:txBody>
                  <a:tcPr marL="0" marR="0" marT="2994" marB="2994" anchor="b">
                    <a:lnL w="9525" cap="flat" cmpd="sng" algn="ctr">
                      <a:solidFill>
                        <a:srgbClr val="A0FE9E"/>
                      </a:solidFill>
                      <a:prstDash val="solid"/>
                      <a:round/>
                      <a:headEnd type="none" w="med" len="med"/>
                      <a:tailEnd type="none" w="med" len="med"/>
                    </a:lnL>
                    <a:lnR w="9525" cap="flat" cmpd="sng" algn="ctr">
                      <a:solidFill>
                        <a:srgbClr val="A0FE9E"/>
                      </a:solidFill>
                      <a:prstDash val="solid"/>
                      <a:round/>
                      <a:headEnd type="none" w="med" len="med"/>
                      <a:tailEnd type="none" w="med" len="med"/>
                    </a:lnR>
                    <a:lnT w="9525" cap="flat" cmpd="sng" algn="ctr">
                      <a:solidFill>
                        <a:srgbClr val="A0FE9E"/>
                      </a:solidFill>
                      <a:prstDash val="solid"/>
                      <a:round/>
                      <a:headEnd type="none" w="med" len="med"/>
                      <a:tailEnd type="none" w="med" len="med"/>
                    </a:lnT>
                    <a:lnB w="9525" cap="flat" cmpd="sng" algn="ctr">
                      <a:solidFill>
                        <a:srgbClr val="E0879E"/>
                      </a:solidFill>
                      <a:prstDash val="solid"/>
                      <a:round/>
                      <a:headEnd type="none" w="med" len="med"/>
                      <a:tailEnd type="none" w="med" len="med"/>
                    </a:lnB>
                    <a:noFill/>
                  </a:tcPr>
                </a:tc>
                <a:extLst>
                  <a:ext uri="{0D108BD9-81ED-4DB2-BD59-A6C34878D82A}">
                    <a16:rowId xmlns:a16="http://schemas.microsoft.com/office/drawing/2014/main" val="847641248"/>
                  </a:ext>
                </a:extLst>
              </a:tr>
              <a:tr h="506987">
                <a:tc>
                  <a:txBody>
                    <a:bodyPr/>
                    <a:lstStyle/>
                    <a:p>
                      <a:pPr rtl="0" fontAlgn="b"/>
                      <a:r>
                        <a:rPr lang="en-US" sz="1000" b="0">
                          <a:solidFill>
                            <a:srgbClr val="0D0D0D"/>
                          </a:solidFill>
                          <a:effectLst/>
                          <a:latin typeface="Arial" panose="020B0604020202020204" pitchFamily="34" charset="0"/>
                        </a:rPr>
                        <a:t>Profit/Loss Potential</a:t>
                      </a:r>
                    </a:p>
                  </a:txBody>
                  <a:tcPr marL="4492" marR="4492" marT="2994" marB="2994" anchor="b">
                    <a:lnL w="9525" cap="flat" cmpd="sng" algn="ctr">
                      <a:solidFill>
                        <a:srgbClr val="E3E3E3"/>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Determined by the asset's price movement after purchase.</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Limited loss (to premium paid), potentially unlimited profit.</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a:solidFill>
                            <a:srgbClr val="0D0D0D"/>
                          </a:solidFill>
                          <a:effectLst/>
                          <a:latin typeface="Arial" panose="020B0604020202020204" pitchFamily="34" charset="0"/>
                        </a:rPr>
                        <a:t>Potential for high profit or loss, depending on contract terms and market movements.</a:t>
                      </a: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E0879E"/>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000" b="0" dirty="0">
                          <a:solidFill>
                            <a:srgbClr val="0D0D0D"/>
                          </a:solidFill>
                          <a:effectLst/>
                          <a:latin typeface="Arial" panose="020B0604020202020204" pitchFamily="34" charset="0"/>
                        </a:rPr>
                        <a:t>Unlimited profit or loss potential, with regular settlement through funding rates to balance the market.</a:t>
                      </a:r>
                    </a:p>
                  </a:txBody>
                  <a:tcPr marL="0" marR="0" marT="2994" marB="2994" anchor="b">
                    <a:lnL w="9525" cap="flat" cmpd="sng" algn="ctr">
                      <a:solidFill>
                        <a:srgbClr val="E0879E"/>
                      </a:solidFill>
                      <a:prstDash val="solid"/>
                      <a:round/>
                      <a:headEnd type="none" w="med" len="med"/>
                      <a:tailEnd type="none" w="med" len="med"/>
                    </a:lnL>
                    <a:lnR w="9525" cap="flat" cmpd="sng" algn="ctr">
                      <a:solidFill>
                        <a:srgbClr val="E0879E"/>
                      </a:solidFill>
                      <a:prstDash val="solid"/>
                      <a:round/>
                      <a:headEnd type="none" w="med" len="med"/>
                      <a:tailEnd type="none" w="med" len="med"/>
                    </a:lnR>
                    <a:lnT w="9525" cap="flat" cmpd="sng" algn="ctr">
                      <a:solidFill>
                        <a:srgbClr val="E0879E"/>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08872692"/>
                  </a:ext>
                </a:extLst>
              </a:tr>
              <a:tr h="67840">
                <a:tc>
                  <a:txBody>
                    <a:bodyPr/>
                    <a:lstStyle/>
                    <a:p>
                      <a:pPr rtl="0" fontAlgn="b"/>
                      <a:endParaRPr lang="en-US" sz="1000">
                        <a:effectLst/>
                      </a:endParaRP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000">
                        <a:effectLst/>
                      </a:endParaRP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000">
                        <a:effectLst/>
                      </a:endParaRP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000">
                        <a:effectLst/>
                      </a:endParaRP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000" dirty="0">
                        <a:effectLst/>
                      </a:endParaRPr>
                    </a:p>
                  </a:txBody>
                  <a:tcPr marL="4492" marR="4492" marT="2994" marB="299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405712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80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180">
            <a:extLst>
              <a:ext uri="{FF2B5EF4-FFF2-40B4-BE49-F238E27FC236}">
                <a16:creationId xmlns:a16="http://schemas.microsoft.com/office/drawing/2014/main" id="{819889FE-0D93-4E48-6EAD-849688FC45C2}"/>
              </a:ext>
            </a:extLst>
          </p:cNvPr>
          <p:cNvSpPr txBox="1"/>
          <p:nvPr/>
        </p:nvSpPr>
        <p:spPr>
          <a:xfrm>
            <a:off x="876693" y="741391"/>
            <a:ext cx="3455821" cy="161620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200" kern="1200">
                <a:solidFill>
                  <a:schemeClr val="tx1"/>
                </a:solidFill>
                <a:latin typeface="+mj-lt"/>
                <a:ea typeface="+mj-ea"/>
                <a:cs typeface="+mj-cs"/>
                <a:sym typeface="微软雅黑" panose="020B0503020204020204" pitchFamily="34" charset="-122"/>
              </a:rPr>
              <a:t>Examples</a:t>
            </a:r>
          </a:p>
        </p:txBody>
      </p:sp>
      <p:sp>
        <p:nvSpPr>
          <p:cNvPr id="13" name="TextBox 12">
            <a:extLst>
              <a:ext uri="{FF2B5EF4-FFF2-40B4-BE49-F238E27FC236}">
                <a16:creationId xmlns:a16="http://schemas.microsoft.com/office/drawing/2014/main" id="{3AE38770-BE1A-4C85-C782-CA302F5310A9}"/>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t>Hypothetical Scenarios:</a:t>
            </a:r>
          </a:p>
          <a:p>
            <a:pPr indent="-228600">
              <a:lnSpc>
                <a:spcPct val="90000"/>
              </a:lnSpc>
              <a:spcAft>
                <a:spcPts val="600"/>
              </a:spcAft>
              <a:buFont typeface="Arial" panose="020B0604020202020204" pitchFamily="34" charset="0"/>
              <a:buChar char="•"/>
            </a:pPr>
            <a:r>
              <a:rPr lang="en-US" sz="2000" b="1" dirty="0"/>
              <a:t>Asset</a:t>
            </a:r>
            <a:r>
              <a:rPr lang="en-US" sz="2000" dirty="0"/>
              <a:t>: Bitcoin (BTC)</a:t>
            </a:r>
          </a:p>
          <a:p>
            <a:pPr indent="-228600">
              <a:lnSpc>
                <a:spcPct val="90000"/>
              </a:lnSpc>
              <a:spcAft>
                <a:spcPts val="600"/>
              </a:spcAft>
              <a:buFont typeface="Arial" panose="020B0604020202020204" pitchFamily="34" charset="0"/>
              <a:buChar char="•"/>
            </a:pPr>
            <a:r>
              <a:rPr lang="en-US" sz="2000" b="1" dirty="0"/>
              <a:t>Initial Price</a:t>
            </a:r>
            <a:r>
              <a:rPr lang="en-US" sz="2000" dirty="0"/>
              <a:t>: $10,000 (for all examples)</a:t>
            </a:r>
          </a:p>
          <a:p>
            <a:pPr indent="-228600">
              <a:lnSpc>
                <a:spcPct val="90000"/>
              </a:lnSpc>
              <a:spcAft>
                <a:spcPts val="600"/>
              </a:spcAft>
              <a:buFont typeface="Arial" panose="020B0604020202020204" pitchFamily="34" charset="0"/>
              <a:buChar char="•"/>
            </a:pPr>
            <a:r>
              <a:rPr lang="en-US" sz="2000" b="1" dirty="0"/>
              <a:t>Price Increase</a:t>
            </a:r>
            <a:r>
              <a:rPr lang="en-US" sz="2000" dirty="0"/>
              <a:t>: To $12,000</a:t>
            </a:r>
          </a:p>
          <a:p>
            <a:pPr indent="-228600">
              <a:lnSpc>
                <a:spcPct val="90000"/>
              </a:lnSpc>
              <a:spcAft>
                <a:spcPts val="600"/>
              </a:spcAft>
              <a:buFont typeface="Arial" panose="020B0604020202020204" pitchFamily="34" charset="0"/>
              <a:buChar char="•"/>
            </a:pPr>
            <a:r>
              <a:rPr lang="en-US" sz="2000" b="1" dirty="0"/>
              <a:t>Price Decrease</a:t>
            </a:r>
            <a:r>
              <a:rPr lang="en-US" sz="2000" dirty="0"/>
              <a:t>: To $8,000</a:t>
            </a:r>
          </a:p>
          <a:p>
            <a:pPr indent="-228600">
              <a:lnSpc>
                <a:spcPct val="90000"/>
              </a:lnSpc>
              <a:spcAft>
                <a:spcPts val="600"/>
              </a:spcAft>
              <a:buFont typeface="Arial" panose="020B0604020202020204" pitchFamily="34" charset="0"/>
              <a:buChar char="•"/>
            </a:pPr>
            <a:r>
              <a:rPr lang="en-US" sz="2000" b="1" dirty="0"/>
              <a:t>Investment Amount</a:t>
            </a:r>
            <a:r>
              <a:rPr lang="en-US" sz="2000" dirty="0"/>
              <a:t>: $1,000</a:t>
            </a:r>
            <a:endParaRPr lang="en-US" sz="2000" b="0" i="0" u="none" strike="noStrike" dirty="0">
              <a:effectLst/>
            </a:endParaRPr>
          </a:p>
        </p:txBody>
      </p:sp>
      <p:grpSp>
        <p:nvGrpSpPr>
          <p:cNvPr id="53" name="Group 5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54" name="Rectangle 5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7" name="Table 36">
            <a:extLst>
              <a:ext uri="{FF2B5EF4-FFF2-40B4-BE49-F238E27FC236}">
                <a16:creationId xmlns:a16="http://schemas.microsoft.com/office/drawing/2014/main" id="{6202114C-3AD6-A8C4-2198-26351F6F7127}"/>
              </a:ext>
            </a:extLst>
          </p:cNvPr>
          <p:cNvGraphicFramePr>
            <a:graphicFrameLocks noGrp="1"/>
          </p:cNvGraphicFramePr>
          <p:nvPr>
            <p:extLst>
              <p:ext uri="{D42A27DB-BD31-4B8C-83A1-F6EECF244321}">
                <p14:modId xmlns:p14="http://schemas.microsoft.com/office/powerpoint/2010/main" val="3015869534"/>
              </p:ext>
            </p:extLst>
          </p:nvPr>
        </p:nvGraphicFramePr>
        <p:xfrm>
          <a:off x="4987672" y="1710864"/>
          <a:ext cx="6389348" cy="3445583"/>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1001826">
                  <a:extLst>
                    <a:ext uri="{9D8B030D-6E8A-4147-A177-3AD203B41FA5}">
                      <a16:colId xmlns:a16="http://schemas.microsoft.com/office/drawing/2014/main" val="4262508122"/>
                    </a:ext>
                  </a:extLst>
                </a:gridCol>
                <a:gridCol w="1860766">
                  <a:extLst>
                    <a:ext uri="{9D8B030D-6E8A-4147-A177-3AD203B41FA5}">
                      <a16:colId xmlns:a16="http://schemas.microsoft.com/office/drawing/2014/main" val="2788920434"/>
                    </a:ext>
                  </a:extLst>
                </a:gridCol>
                <a:gridCol w="983302">
                  <a:extLst>
                    <a:ext uri="{9D8B030D-6E8A-4147-A177-3AD203B41FA5}">
                      <a16:colId xmlns:a16="http://schemas.microsoft.com/office/drawing/2014/main" val="2629538630"/>
                    </a:ext>
                  </a:extLst>
                </a:gridCol>
                <a:gridCol w="1292039">
                  <a:extLst>
                    <a:ext uri="{9D8B030D-6E8A-4147-A177-3AD203B41FA5}">
                      <a16:colId xmlns:a16="http://schemas.microsoft.com/office/drawing/2014/main" val="3131501889"/>
                    </a:ext>
                  </a:extLst>
                </a:gridCol>
                <a:gridCol w="1251415">
                  <a:extLst>
                    <a:ext uri="{9D8B030D-6E8A-4147-A177-3AD203B41FA5}">
                      <a16:colId xmlns:a16="http://schemas.microsoft.com/office/drawing/2014/main" val="3826522331"/>
                    </a:ext>
                  </a:extLst>
                </a:gridCol>
              </a:tblGrid>
              <a:tr h="586536">
                <a:tc>
                  <a:txBody>
                    <a:bodyPr/>
                    <a:lstStyle/>
                    <a:p>
                      <a:pPr algn="ctr" rtl="0" fontAlgn="b"/>
                      <a:r>
                        <a:rPr lang="en-US" sz="800" b="1" cap="all" spc="60">
                          <a:solidFill>
                            <a:schemeClr val="tx1"/>
                          </a:solidFill>
                          <a:effectLst/>
                        </a:rPr>
                        <a:t>Trading Instrument</a:t>
                      </a:r>
                      <a:endParaRPr lang="en-US" sz="800" b="1" cap="all" spc="60">
                        <a:solidFill>
                          <a:schemeClr val="tx1"/>
                        </a:solidFill>
                        <a:effectLst/>
                        <a:latin typeface="Arial" panose="020B0604020202020204" pitchFamily="34" charset="0"/>
                      </a:endParaRPr>
                    </a:p>
                  </a:txBody>
                  <a:tcPr marL="93596" marR="93596" marT="93596" marB="93596" anchor="b">
                    <a:lnL w="12700" cmpd="sng">
                      <a:noFill/>
                    </a:lnL>
                    <a:lnR w="12700" cmpd="sng">
                      <a:noFill/>
                    </a:lnR>
                    <a:lnT w="12700" cmpd="sng">
                      <a:noFill/>
                    </a:lnT>
                    <a:lnB w="38100" cmpd="sng">
                      <a:noFill/>
                    </a:lnB>
                    <a:noFill/>
                  </a:tcPr>
                </a:tc>
                <a:tc>
                  <a:txBody>
                    <a:bodyPr/>
                    <a:lstStyle/>
                    <a:p>
                      <a:pPr algn="ctr" rtl="0" fontAlgn="b"/>
                      <a:r>
                        <a:rPr lang="en-US" sz="800" b="1" cap="all" spc="60">
                          <a:solidFill>
                            <a:schemeClr val="tx1"/>
                          </a:solidFill>
                          <a:effectLst/>
                        </a:rPr>
                        <a:t>Scenario</a:t>
                      </a:r>
                      <a:endParaRPr lang="en-US" sz="800" b="1" cap="all" spc="60">
                        <a:solidFill>
                          <a:schemeClr val="tx1"/>
                        </a:solidFill>
                        <a:effectLst/>
                        <a:latin typeface="Arial" panose="020B0604020202020204" pitchFamily="34" charset="0"/>
                      </a:endParaRPr>
                    </a:p>
                  </a:txBody>
                  <a:tcPr marL="93596" marR="93596" marT="93596" marB="93596" anchor="b">
                    <a:lnL w="12700" cmpd="sng">
                      <a:noFill/>
                    </a:lnL>
                    <a:lnR w="12700" cmpd="sng">
                      <a:noFill/>
                    </a:lnR>
                    <a:lnT w="12700" cmpd="sng">
                      <a:noFill/>
                    </a:lnT>
                    <a:lnB w="38100" cmpd="sng">
                      <a:noFill/>
                    </a:lnB>
                    <a:noFill/>
                  </a:tcPr>
                </a:tc>
                <a:tc>
                  <a:txBody>
                    <a:bodyPr/>
                    <a:lstStyle/>
                    <a:p>
                      <a:pPr algn="ctr" rtl="0" fontAlgn="b"/>
                      <a:r>
                        <a:rPr lang="en-US" sz="800" b="1" cap="all" spc="60">
                          <a:solidFill>
                            <a:schemeClr val="tx1"/>
                          </a:solidFill>
                          <a:effectLst/>
                        </a:rPr>
                        <a:t>Cost</a:t>
                      </a:r>
                      <a:endParaRPr lang="en-US" sz="800" b="1" cap="all" spc="60">
                        <a:solidFill>
                          <a:schemeClr val="tx1"/>
                        </a:solidFill>
                        <a:effectLst/>
                        <a:latin typeface="Arial" panose="020B0604020202020204" pitchFamily="34" charset="0"/>
                      </a:endParaRPr>
                    </a:p>
                  </a:txBody>
                  <a:tcPr marL="93596" marR="93596" marT="93596" marB="93596" anchor="b">
                    <a:lnL w="12700" cmpd="sng">
                      <a:noFill/>
                    </a:lnL>
                    <a:lnR w="12700" cmpd="sng">
                      <a:noFill/>
                    </a:lnR>
                    <a:lnT w="12700" cmpd="sng">
                      <a:noFill/>
                    </a:lnT>
                    <a:lnB w="38100" cmpd="sng">
                      <a:noFill/>
                    </a:lnB>
                    <a:noFill/>
                  </a:tcPr>
                </a:tc>
                <a:tc>
                  <a:txBody>
                    <a:bodyPr/>
                    <a:lstStyle/>
                    <a:p>
                      <a:pPr algn="ctr" rtl="0" fontAlgn="b"/>
                      <a:r>
                        <a:rPr lang="en-US" sz="800" b="1" cap="all" spc="60">
                          <a:solidFill>
                            <a:schemeClr val="tx1"/>
                          </a:solidFill>
                          <a:effectLst/>
                        </a:rPr>
                        <a:t>Profit if Price Increases to $12,000</a:t>
                      </a:r>
                      <a:endParaRPr lang="en-US" sz="800" b="1" cap="all" spc="60">
                        <a:solidFill>
                          <a:schemeClr val="tx1"/>
                        </a:solidFill>
                        <a:effectLst/>
                        <a:latin typeface="Arial" panose="020B0604020202020204" pitchFamily="34" charset="0"/>
                      </a:endParaRPr>
                    </a:p>
                  </a:txBody>
                  <a:tcPr marL="93596" marR="93596" marT="93596" marB="93596" anchor="b">
                    <a:lnL w="12700" cmpd="sng">
                      <a:noFill/>
                    </a:lnL>
                    <a:lnR w="12700" cmpd="sng">
                      <a:noFill/>
                    </a:lnR>
                    <a:lnT w="12700" cmpd="sng">
                      <a:noFill/>
                    </a:lnT>
                    <a:lnB w="38100" cmpd="sng">
                      <a:noFill/>
                    </a:lnB>
                    <a:noFill/>
                  </a:tcPr>
                </a:tc>
                <a:tc>
                  <a:txBody>
                    <a:bodyPr/>
                    <a:lstStyle/>
                    <a:p>
                      <a:pPr algn="ctr" rtl="0" fontAlgn="b"/>
                      <a:r>
                        <a:rPr lang="en-US" sz="800" b="1" cap="all" spc="60">
                          <a:solidFill>
                            <a:schemeClr val="tx1"/>
                          </a:solidFill>
                          <a:effectLst/>
                        </a:rPr>
                        <a:t>Profit if Price Decreases to $8,000</a:t>
                      </a:r>
                      <a:endParaRPr lang="en-US" sz="800" b="1" cap="all" spc="60">
                        <a:solidFill>
                          <a:schemeClr val="tx1"/>
                        </a:solidFill>
                        <a:effectLst/>
                        <a:latin typeface="Arial" panose="020B0604020202020204" pitchFamily="34" charset="0"/>
                      </a:endParaRPr>
                    </a:p>
                  </a:txBody>
                  <a:tcPr marL="93596" marR="93596" marT="93596" marB="93596" anchor="b">
                    <a:lnL w="12700" cmpd="sng">
                      <a:noFill/>
                    </a:lnL>
                    <a:lnR w="12700" cmpd="sng">
                      <a:noFill/>
                    </a:lnR>
                    <a:lnT w="12700" cmpd="sng">
                      <a:noFill/>
                    </a:lnT>
                    <a:lnB w="38100" cmpd="sng">
                      <a:noFill/>
                    </a:lnB>
                    <a:noFill/>
                  </a:tcPr>
                </a:tc>
                <a:extLst>
                  <a:ext uri="{0D108BD9-81ED-4DB2-BD59-A6C34878D82A}">
                    <a16:rowId xmlns:a16="http://schemas.microsoft.com/office/drawing/2014/main" val="1225446635"/>
                  </a:ext>
                </a:extLst>
              </a:tr>
              <a:tr h="423574">
                <a:tc>
                  <a:txBody>
                    <a:bodyPr/>
                    <a:lstStyle/>
                    <a:p>
                      <a:pPr rtl="0" fontAlgn="b"/>
                      <a:r>
                        <a:rPr lang="en-US" sz="1100" b="0" cap="none" spc="0" dirty="0">
                          <a:solidFill>
                            <a:schemeClr val="bg1"/>
                          </a:solidFill>
                          <a:effectLst/>
                        </a:rPr>
                        <a:t>Spot Trading</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Buy 0.1 BTC at $10,000.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$1,000 (for 0.1 BTC)</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$200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-$200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991718125"/>
                  </a:ext>
                </a:extLst>
              </a:tr>
              <a:tr h="589967">
                <a:tc>
                  <a:txBody>
                    <a:bodyPr/>
                    <a:lstStyle/>
                    <a:p>
                      <a:pPr rtl="0" fontAlgn="b"/>
                      <a:r>
                        <a:rPr lang="en-US" sz="1100" b="0" cap="none" spc="0" dirty="0">
                          <a:solidFill>
                            <a:schemeClr val="bg1"/>
                          </a:solidFill>
                          <a:effectLst/>
                        </a:rPr>
                        <a:t>Options (Call)</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Buy a call option for 0.1 BTC at a strike price of $10,000 with a premium of $100.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$100 (premium)</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$200 (Profit) - $100 (Cost) = $100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-$100 (Premium paid)</a:t>
                      </a:r>
                      <a:endParaRPr lang="en-US" sz="1100" b="0" cap="none" spc="0" dirty="0">
                        <a:solidFill>
                          <a:schemeClr val="bg1"/>
                        </a:solidFill>
                        <a:effectLst/>
                        <a:latin typeface="Arial" panose="020B0604020202020204" pitchFamily="34" charset="0"/>
                      </a:endParaRPr>
                    </a:p>
                  </a:txBody>
                  <a:tcPr marL="0" marR="0"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895883544"/>
                  </a:ext>
                </a:extLst>
              </a:tr>
              <a:tr h="922753">
                <a:tc>
                  <a:txBody>
                    <a:bodyPr/>
                    <a:lstStyle/>
                    <a:p>
                      <a:pPr rtl="0" fontAlgn="b"/>
                      <a:r>
                        <a:rPr lang="en-US" sz="1100" b="0" cap="none" spc="0" dirty="0">
                          <a:solidFill>
                            <a:schemeClr val="bg1"/>
                          </a:solidFill>
                          <a:effectLst/>
                        </a:rPr>
                        <a:t>Futures</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Agree to buy 0.1 BTC in a month at $10,000. Margin required is $200. Assume futures price moves in tandem with spot.</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$200 (Initial Margin)</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$200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rtl="0" fontAlgn="b"/>
                      <a:r>
                        <a:rPr lang="en-US" sz="1100" b="0" cap="none" spc="0" dirty="0">
                          <a:solidFill>
                            <a:schemeClr val="bg1"/>
                          </a:solidFill>
                          <a:effectLst/>
                        </a:rPr>
                        <a:t>-$200</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491991740"/>
                  </a:ext>
                </a:extLst>
              </a:tr>
              <a:tr h="922753">
                <a:tc>
                  <a:txBody>
                    <a:bodyPr/>
                    <a:lstStyle/>
                    <a:p>
                      <a:pPr rtl="0" fontAlgn="b"/>
                      <a:r>
                        <a:rPr lang="en-US" sz="1100" b="0" cap="none" spc="0" dirty="0">
                          <a:solidFill>
                            <a:schemeClr val="bg1"/>
                          </a:solidFill>
                          <a:effectLst/>
                        </a:rPr>
                        <a:t>Perpetual Contracts</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Buy a perpetual contract for 0.1 BTC with a leverage of 10x. Initial margin is $100. Assume funding rates are negligible for simplicity.</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$100 (Initial Margin for 10x leverage)</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$2,000 (Profit from leverage) - Fees</a:t>
                      </a:r>
                      <a:endParaRPr lang="en-US" sz="1100" b="0" cap="none" spc="0" dirty="0">
                        <a:solidFill>
                          <a:schemeClr val="bg1"/>
                        </a:solidFill>
                        <a:effectLst/>
                        <a:latin typeface="Arial" panose="020B0604020202020204" pitchFamily="34" charset="0"/>
                      </a:endParaRPr>
                    </a:p>
                  </a:txBody>
                  <a:tcPr marL="5146" marR="5146"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rtl="0" fontAlgn="b"/>
                      <a:r>
                        <a:rPr lang="en-US" sz="1100" b="0" cap="none" spc="0" dirty="0">
                          <a:solidFill>
                            <a:schemeClr val="bg1"/>
                          </a:solidFill>
                          <a:effectLst/>
                        </a:rPr>
                        <a:t>-$2,000 (Loss from leverage) - Fees</a:t>
                      </a:r>
                      <a:endParaRPr lang="en-US" sz="1100" b="0" cap="none" spc="0" dirty="0">
                        <a:solidFill>
                          <a:schemeClr val="bg1"/>
                        </a:solidFill>
                        <a:effectLst/>
                        <a:latin typeface="Arial" panose="020B0604020202020204" pitchFamily="34" charset="0"/>
                      </a:endParaRPr>
                    </a:p>
                  </a:txBody>
                  <a:tcPr marL="0" marR="0" marT="3431" marB="62397" anchor="b">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93579466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80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a:cxnSpLocks/>
          </p:cNvCxnSpPr>
          <p:nvPr/>
        </p:nvCxnSpPr>
        <p:spPr>
          <a:xfrm rot="16200000" flipH="1">
            <a:off x="4051288" y="6122823"/>
            <a:ext cx="823118" cy="647233"/>
          </a:xfrm>
          <a:prstGeom prst="curvedConnector3">
            <a:avLst>
              <a:gd name="adj1" fmla="val 55167"/>
            </a:avLst>
          </a:prstGeom>
          <a:ln>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4" name="文本框 65">
            <a:extLst>
              <a:ext uri="{FF2B5EF4-FFF2-40B4-BE49-F238E27FC236}">
                <a16:creationId xmlns:a16="http://schemas.microsoft.com/office/drawing/2014/main" id="{FBCF42BF-BC2C-E4B3-AED6-0CAD410A6620}"/>
              </a:ext>
            </a:extLst>
          </p:cNvPr>
          <p:cNvSpPr txBox="1"/>
          <p:nvPr/>
        </p:nvSpPr>
        <p:spPr>
          <a:xfrm>
            <a:off x="184857" y="499954"/>
            <a:ext cx="5980483"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What is the Funding Rate?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7" name="Picture 6">
            <a:extLst>
              <a:ext uri="{FF2B5EF4-FFF2-40B4-BE49-F238E27FC236}">
                <a16:creationId xmlns:a16="http://schemas.microsoft.com/office/drawing/2014/main" id="{DB2E5B31-900E-1C50-60A6-0E9586195AC1}"/>
              </a:ext>
            </a:extLst>
          </p:cNvPr>
          <p:cNvPicPr>
            <a:picLocks noChangeAspect="1"/>
          </p:cNvPicPr>
          <p:nvPr/>
        </p:nvPicPr>
        <p:blipFill>
          <a:blip r:embed="rId2"/>
          <a:stretch>
            <a:fillRect/>
          </a:stretch>
        </p:blipFill>
        <p:spPr>
          <a:xfrm>
            <a:off x="594989" y="1826335"/>
            <a:ext cx="11002022" cy="4337753"/>
          </a:xfrm>
          <a:prstGeom prst="rect">
            <a:avLst/>
          </a:prstGeom>
        </p:spPr>
      </p:pic>
      <p:sp>
        <p:nvSpPr>
          <p:cNvPr id="9" name="TextBox 8">
            <a:extLst>
              <a:ext uri="{FF2B5EF4-FFF2-40B4-BE49-F238E27FC236}">
                <a16:creationId xmlns:a16="http://schemas.microsoft.com/office/drawing/2014/main" id="{4DCEC392-D0DB-AE0C-A368-EEAE543EC349}"/>
              </a:ext>
            </a:extLst>
          </p:cNvPr>
          <p:cNvSpPr txBox="1"/>
          <p:nvPr/>
        </p:nvSpPr>
        <p:spPr>
          <a:xfrm>
            <a:off x="5932693" y="6261773"/>
            <a:ext cx="6095010" cy="369332"/>
          </a:xfrm>
          <a:prstGeom prst="rect">
            <a:avLst/>
          </a:prstGeom>
          <a:noFill/>
        </p:spPr>
        <p:txBody>
          <a:bodyPr wrap="square">
            <a:spAutoFit/>
          </a:bodyPr>
          <a:lstStyle/>
          <a:p>
            <a:r>
              <a:rPr lang="en-US" dirty="0"/>
              <a:t>Pic sources: </a:t>
            </a:r>
            <a:r>
              <a:rPr lang="en-US" dirty="0">
                <a:hlinkClick r:id="rId3"/>
              </a:rPr>
              <a:t>https://www.youtube.com/watch?v=fYncVOgQolg</a:t>
            </a:r>
            <a:r>
              <a:rPr lang="en-US" dirty="0"/>
              <a:t> </a:t>
            </a:r>
          </a:p>
        </p:txBody>
      </p:sp>
      <p:sp>
        <p:nvSpPr>
          <p:cNvPr id="12" name="TextBox 11">
            <a:extLst>
              <a:ext uri="{FF2B5EF4-FFF2-40B4-BE49-F238E27FC236}">
                <a16:creationId xmlns:a16="http://schemas.microsoft.com/office/drawing/2014/main" id="{1171B39D-063A-D863-F959-723489375FDA}"/>
              </a:ext>
            </a:extLst>
          </p:cNvPr>
          <p:cNvSpPr txBox="1"/>
          <p:nvPr/>
        </p:nvSpPr>
        <p:spPr>
          <a:xfrm>
            <a:off x="486082" y="1263138"/>
            <a:ext cx="10338275" cy="369332"/>
          </a:xfrm>
          <a:prstGeom prst="rect">
            <a:avLst/>
          </a:prstGeom>
          <a:noFill/>
        </p:spPr>
        <p:txBody>
          <a:bodyPr wrap="square">
            <a:spAutoFit/>
          </a:bodyPr>
          <a:lstStyle/>
          <a:p>
            <a:r>
              <a:rPr lang="en-US" dirty="0">
                <a:hlinkClick r:id="rId4"/>
              </a:rPr>
              <a:t>https://www.binance.com/en/support/faq/introduction-to-binance-futures-funding-rates-360033525031</a:t>
            </a:r>
            <a:r>
              <a:rPr lang="en-US" dirty="0"/>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D87E2-0739-C3A8-0175-905802113B80}"/>
              </a:ext>
            </a:extLst>
          </p:cNvPr>
          <p:cNvSpPr txBox="1"/>
          <p:nvPr/>
        </p:nvSpPr>
        <p:spPr>
          <a:xfrm>
            <a:off x="361133" y="6358046"/>
            <a:ext cx="10338275" cy="369332"/>
          </a:xfrm>
          <a:prstGeom prst="rect">
            <a:avLst/>
          </a:prstGeom>
          <a:noFill/>
        </p:spPr>
        <p:txBody>
          <a:bodyPr wrap="square">
            <a:spAutoFit/>
          </a:bodyPr>
          <a:lstStyle/>
          <a:p>
            <a:r>
              <a:rPr lang="en-US" dirty="0">
                <a:hlinkClick r:id="rId2"/>
              </a:rPr>
              <a:t>https://www.binance.com/en/support/faq/introduction-to-binance-futures-funding-rates-360033525031</a:t>
            </a:r>
            <a:r>
              <a:rPr lang="en-US" dirty="0"/>
              <a:t> </a:t>
            </a:r>
          </a:p>
        </p:txBody>
      </p:sp>
      <p:sp>
        <p:nvSpPr>
          <p:cNvPr id="4" name="文本框 65">
            <a:extLst>
              <a:ext uri="{FF2B5EF4-FFF2-40B4-BE49-F238E27FC236}">
                <a16:creationId xmlns:a16="http://schemas.microsoft.com/office/drawing/2014/main" id="{ADD07EBF-6CD1-EE84-50D8-2CD1FB14FB92}"/>
              </a:ext>
            </a:extLst>
          </p:cNvPr>
          <p:cNvSpPr txBox="1"/>
          <p:nvPr/>
        </p:nvSpPr>
        <p:spPr>
          <a:xfrm>
            <a:off x="184857" y="499954"/>
            <a:ext cx="5980483"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What is the Funding Rate?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 name="TextBox 5">
            <a:extLst>
              <a:ext uri="{FF2B5EF4-FFF2-40B4-BE49-F238E27FC236}">
                <a16:creationId xmlns:a16="http://schemas.microsoft.com/office/drawing/2014/main" id="{024D235A-FA16-2D05-302F-3CD6C130F6AE}"/>
              </a:ext>
            </a:extLst>
          </p:cNvPr>
          <p:cNvSpPr txBox="1"/>
          <p:nvPr/>
        </p:nvSpPr>
        <p:spPr>
          <a:xfrm>
            <a:off x="122592" y="2200724"/>
            <a:ext cx="6658734" cy="1754326"/>
          </a:xfrm>
          <a:prstGeom prst="rect">
            <a:avLst/>
          </a:prstGeom>
          <a:noFill/>
        </p:spPr>
        <p:txBody>
          <a:bodyPr wrap="square">
            <a:spAutoFit/>
          </a:bodyPr>
          <a:lstStyle/>
          <a:p>
            <a:pPr marL="342900" indent="-342900">
              <a:buAutoNum type="arabicPeriod"/>
            </a:pPr>
            <a:r>
              <a:rPr lang="en-US" dirty="0">
                <a:solidFill>
                  <a:srgbClr val="E8EAED"/>
                </a:solidFill>
                <a:latin typeface="Google Sans"/>
              </a:rPr>
              <a:t>P</a:t>
            </a:r>
            <a:r>
              <a:rPr lang="en-US" b="0" i="0" dirty="0">
                <a:solidFill>
                  <a:srgbClr val="E8EAED"/>
                </a:solidFill>
                <a:effectLst/>
                <a:latin typeface="Google Sans"/>
              </a:rPr>
              <a:t>ositive funding rate -&gt; buyers (longs) pay sellers (shorts), </a:t>
            </a:r>
          </a:p>
          <a:p>
            <a:pPr marL="342900" indent="-342900">
              <a:buAutoNum type="arabicPeriod"/>
            </a:pPr>
            <a:r>
              <a:rPr lang="en-US" dirty="0">
                <a:solidFill>
                  <a:srgbClr val="E8EAED"/>
                </a:solidFill>
                <a:latin typeface="Google Sans"/>
              </a:rPr>
              <a:t>N</a:t>
            </a:r>
            <a:r>
              <a:rPr lang="en-US" b="0" i="0" dirty="0">
                <a:solidFill>
                  <a:srgbClr val="E8EAED"/>
                </a:solidFill>
                <a:effectLst/>
                <a:latin typeface="Google Sans"/>
              </a:rPr>
              <a:t>egative rate -&gt; shorts pay longs.</a:t>
            </a:r>
            <a:endParaRPr lang="en-US" dirty="0">
              <a:solidFill>
                <a:schemeClr val="bg1"/>
              </a:solidFill>
              <a:latin typeface="BinancePlex"/>
            </a:endParaRPr>
          </a:p>
          <a:p>
            <a:pPr marL="342900" indent="-342900">
              <a:buAutoNum type="arabicPeriod"/>
            </a:pPr>
            <a:r>
              <a:rPr lang="en-US" b="0" i="0" dirty="0">
                <a:solidFill>
                  <a:srgbClr val="EAECEF"/>
                </a:solidFill>
                <a:effectLst/>
                <a:latin typeface="BinancePlex"/>
              </a:rPr>
              <a:t>Funding payments with a settlement frequency of every eight hours start at 00:00 (UTC), 08:00 (UTC), and 16:00 (UTC). </a:t>
            </a:r>
            <a:endParaRPr lang="en-US" dirty="0">
              <a:solidFill>
                <a:schemeClr val="bg1"/>
              </a:solidFill>
              <a:latin typeface="BinancePlex"/>
            </a:endParaRPr>
          </a:p>
          <a:p>
            <a:pPr marL="342900" indent="-342900">
              <a:buAutoNum type="arabicPeriod"/>
            </a:pPr>
            <a:r>
              <a:rPr lang="en-US" b="0" i="0" dirty="0">
                <a:solidFill>
                  <a:schemeClr val="bg1"/>
                </a:solidFill>
                <a:effectLst/>
                <a:latin typeface="BinancePlex"/>
              </a:rPr>
              <a:t>Funding Amount = Nominal Value of Positions * Funding Rate</a:t>
            </a:r>
          </a:p>
          <a:p>
            <a:endParaRPr lang="en-US" dirty="0">
              <a:solidFill>
                <a:schemeClr val="bg1"/>
              </a:solidFill>
              <a:latin typeface="BinancePlex"/>
            </a:endParaRPr>
          </a:p>
        </p:txBody>
      </p:sp>
      <p:sp>
        <p:nvSpPr>
          <p:cNvPr id="8" name="TextBox 7">
            <a:extLst>
              <a:ext uri="{FF2B5EF4-FFF2-40B4-BE49-F238E27FC236}">
                <a16:creationId xmlns:a16="http://schemas.microsoft.com/office/drawing/2014/main" id="{E3CB52AA-7031-06F9-9E75-CC2BD9DE6C3C}"/>
              </a:ext>
            </a:extLst>
          </p:cNvPr>
          <p:cNvSpPr txBox="1"/>
          <p:nvPr/>
        </p:nvSpPr>
        <p:spPr>
          <a:xfrm>
            <a:off x="361133" y="5988714"/>
            <a:ext cx="6096946" cy="369332"/>
          </a:xfrm>
          <a:prstGeom prst="rect">
            <a:avLst/>
          </a:prstGeom>
          <a:noFill/>
        </p:spPr>
        <p:txBody>
          <a:bodyPr wrap="square">
            <a:spAutoFit/>
          </a:bodyPr>
          <a:lstStyle/>
          <a:p>
            <a:r>
              <a:rPr lang="en-US" dirty="0">
                <a:hlinkClick r:id="rId3"/>
              </a:rPr>
              <a:t>https://www.coinglass.com/FundingRate</a:t>
            </a:r>
            <a:r>
              <a:rPr lang="en-US" dirty="0"/>
              <a:t> </a:t>
            </a:r>
          </a:p>
        </p:txBody>
      </p:sp>
      <p:pic>
        <p:nvPicPr>
          <p:cNvPr id="9" name="Picture 8">
            <a:extLst>
              <a:ext uri="{FF2B5EF4-FFF2-40B4-BE49-F238E27FC236}">
                <a16:creationId xmlns:a16="http://schemas.microsoft.com/office/drawing/2014/main" id="{3E39AB58-A356-9E24-DB8C-357DF0AA1C56}"/>
              </a:ext>
            </a:extLst>
          </p:cNvPr>
          <p:cNvPicPr>
            <a:picLocks noChangeAspect="1"/>
          </p:cNvPicPr>
          <p:nvPr/>
        </p:nvPicPr>
        <p:blipFill>
          <a:blip r:embed="rId4"/>
          <a:stretch>
            <a:fillRect/>
          </a:stretch>
        </p:blipFill>
        <p:spPr>
          <a:xfrm>
            <a:off x="6458079" y="1846761"/>
            <a:ext cx="5528459" cy="2884413"/>
          </a:xfrm>
          <a:prstGeom prst="rect">
            <a:avLst/>
          </a:prstGeom>
        </p:spPr>
      </p:pic>
    </p:spTree>
    <p:extLst>
      <p:ext uri="{BB962C8B-B14F-4D97-AF65-F5344CB8AC3E}">
        <p14:creationId xmlns:p14="http://schemas.microsoft.com/office/powerpoint/2010/main" val="39060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8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4EC6E4-85AA-97EB-89D6-A53574C61B61}"/>
              </a:ext>
            </a:extLst>
          </p:cNvPr>
          <p:cNvSpPr txBox="1"/>
          <p:nvPr/>
        </p:nvSpPr>
        <p:spPr>
          <a:xfrm>
            <a:off x="567949" y="1796899"/>
            <a:ext cx="10683145" cy="3416320"/>
          </a:xfrm>
          <a:prstGeom prst="rect">
            <a:avLst/>
          </a:prstGeom>
          <a:noFill/>
        </p:spPr>
        <p:txBody>
          <a:bodyPr wrap="square">
            <a:spAutoFit/>
          </a:bodyPr>
          <a:lstStyle/>
          <a:p>
            <a:pPr algn="l"/>
            <a:r>
              <a:rPr lang="en-US" b="1" i="0" u="none" strike="noStrike" dirty="0">
                <a:solidFill>
                  <a:schemeClr val="bg1"/>
                </a:solidFill>
                <a:effectLst/>
                <a:latin typeface="Söhne"/>
              </a:rPr>
              <a:t>Example 1</a:t>
            </a:r>
          </a:p>
          <a:p>
            <a:pPr algn="l"/>
            <a:r>
              <a:rPr lang="en-US" b="1" i="0" u="none" strike="noStrike" dirty="0">
                <a:solidFill>
                  <a:schemeClr val="bg1"/>
                </a:solidFill>
                <a:effectLst/>
                <a:latin typeface="Söhne"/>
              </a:rPr>
              <a:t>Hypothetical Scenario</a:t>
            </a:r>
          </a:p>
          <a:p>
            <a:pPr algn="l">
              <a:buFont typeface="Arial" panose="020B0604020202020204" pitchFamily="34" charset="0"/>
              <a:buChar char="•"/>
            </a:pPr>
            <a:r>
              <a:rPr lang="en-US" b="1" i="0" u="none" strike="noStrike" dirty="0">
                <a:solidFill>
                  <a:schemeClr val="bg1"/>
                </a:solidFill>
                <a:effectLst/>
                <a:latin typeface="Söhne"/>
              </a:rPr>
              <a:t>Exchange A</a:t>
            </a:r>
            <a:r>
              <a:rPr lang="en-US" b="0" i="0" u="none" strike="noStrike" dirty="0">
                <a:solidFill>
                  <a:schemeClr val="bg1"/>
                </a:solidFill>
                <a:effectLst/>
                <a:latin typeface="Söhne"/>
              </a:rPr>
              <a:t>: The funding rate for BTC perpetual contracts is </a:t>
            </a:r>
            <a:r>
              <a:rPr lang="en-US" b="1" i="0" u="none" strike="noStrike" dirty="0">
                <a:solidFill>
                  <a:schemeClr val="bg1"/>
                </a:solidFill>
                <a:effectLst/>
                <a:latin typeface="Söhne"/>
              </a:rPr>
              <a:t>positive +0.10%</a:t>
            </a:r>
            <a:r>
              <a:rPr lang="en-US" b="0" i="0" u="none" strike="noStrike" dirty="0">
                <a:solidFill>
                  <a:schemeClr val="bg1"/>
                </a:solidFill>
                <a:effectLst/>
                <a:latin typeface="Söhne"/>
              </a:rPr>
              <a:t> every 8 hours.</a:t>
            </a:r>
          </a:p>
          <a:p>
            <a:pPr algn="l">
              <a:buFont typeface="Arial" panose="020B0604020202020204" pitchFamily="34" charset="0"/>
              <a:buChar char="•"/>
            </a:pPr>
            <a:r>
              <a:rPr lang="en-US" b="1" i="0" u="none" strike="noStrike" dirty="0">
                <a:solidFill>
                  <a:schemeClr val="bg1"/>
                </a:solidFill>
                <a:effectLst/>
                <a:latin typeface="Söhne"/>
              </a:rPr>
              <a:t>Exchange B</a:t>
            </a:r>
            <a:r>
              <a:rPr lang="en-US" b="0" i="0" u="none" strike="noStrike" dirty="0">
                <a:solidFill>
                  <a:schemeClr val="bg1"/>
                </a:solidFill>
                <a:effectLst/>
                <a:latin typeface="Söhne"/>
              </a:rPr>
              <a:t>: The funding rate for BTC perpetual contracts is </a:t>
            </a:r>
            <a:r>
              <a:rPr lang="en-US" b="1" i="0" u="none" strike="noStrike" dirty="0">
                <a:solidFill>
                  <a:schemeClr val="bg1"/>
                </a:solidFill>
                <a:effectLst/>
                <a:latin typeface="Söhne"/>
              </a:rPr>
              <a:t>negative -0.05%</a:t>
            </a:r>
            <a:r>
              <a:rPr lang="en-US" b="0" i="0" u="none" strike="noStrike" dirty="0">
                <a:solidFill>
                  <a:schemeClr val="bg1"/>
                </a:solidFill>
                <a:effectLst/>
                <a:latin typeface="Söhne"/>
              </a:rPr>
              <a:t> every 8 hours.</a:t>
            </a:r>
          </a:p>
          <a:p>
            <a:pPr algn="l"/>
            <a:endParaRPr lang="en-US" b="1" i="0" u="none" strike="noStrike" dirty="0">
              <a:solidFill>
                <a:schemeClr val="bg1"/>
              </a:solidFill>
              <a:effectLst/>
              <a:latin typeface="Söhne"/>
            </a:endParaRPr>
          </a:p>
          <a:p>
            <a:pPr algn="l"/>
            <a:r>
              <a:rPr lang="en-US" b="1" i="0" u="none" strike="noStrike" dirty="0">
                <a:solidFill>
                  <a:schemeClr val="bg1"/>
                </a:solidFill>
                <a:effectLst/>
                <a:latin typeface="Söhne"/>
              </a:rPr>
              <a:t>Arbitrage Strategy</a:t>
            </a:r>
          </a:p>
          <a:p>
            <a:pPr algn="l">
              <a:buFont typeface="+mj-lt"/>
              <a:buAutoNum type="arabicPeriod"/>
            </a:pPr>
            <a:r>
              <a:rPr lang="en-US" b="1" i="0" u="none" strike="noStrike" dirty="0">
                <a:solidFill>
                  <a:schemeClr val="bg1"/>
                </a:solidFill>
                <a:effectLst/>
                <a:latin typeface="Söhne"/>
              </a:rPr>
              <a:t>Open a Short Position on Exchange A</a:t>
            </a:r>
          </a:p>
          <a:p>
            <a:pPr algn="l">
              <a:buFont typeface="+mj-lt"/>
              <a:buAutoNum type="arabicPeriod"/>
            </a:pPr>
            <a:r>
              <a:rPr lang="en-US" b="1" i="0" u="none" strike="noStrike" dirty="0">
                <a:solidFill>
                  <a:schemeClr val="bg1"/>
                </a:solidFill>
                <a:effectLst/>
                <a:latin typeface="Söhne"/>
              </a:rPr>
              <a:t>Open a Long Position on Exchange B</a:t>
            </a:r>
          </a:p>
          <a:p>
            <a:pPr algn="l">
              <a:buFont typeface="+mj-lt"/>
              <a:buAutoNum type="arabicPeriod"/>
            </a:pPr>
            <a:endParaRPr lang="en-US" b="1" dirty="0">
              <a:solidFill>
                <a:schemeClr val="bg1"/>
              </a:solidFill>
              <a:latin typeface="Söhne"/>
            </a:endParaRPr>
          </a:p>
          <a:p>
            <a:pPr algn="l"/>
            <a:r>
              <a:rPr lang="en-US" b="0" i="0" u="none" strike="noStrike" dirty="0">
                <a:solidFill>
                  <a:schemeClr val="bg1"/>
                </a:solidFill>
                <a:effectLst/>
                <a:latin typeface="Söhne"/>
              </a:rPr>
              <a:t>Let's say you invest $10,000 in each position:</a:t>
            </a:r>
          </a:p>
          <a:p>
            <a:pPr algn="l">
              <a:buFont typeface="Arial" panose="020B0604020202020204" pitchFamily="34" charset="0"/>
              <a:buChar char="•"/>
            </a:pPr>
            <a:r>
              <a:rPr lang="en-US" b="1" i="0" u="none" strike="noStrike" dirty="0">
                <a:solidFill>
                  <a:schemeClr val="bg1"/>
                </a:solidFill>
                <a:effectLst/>
                <a:latin typeface="Söhne"/>
              </a:rPr>
              <a:t>Profit on Exchange A</a:t>
            </a:r>
            <a:r>
              <a:rPr lang="en-US" b="0" i="0" u="none" strike="noStrike" dirty="0">
                <a:solidFill>
                  <a:schemeClr val="bg1"/>
                </a:solidFill>
                <a:effectLst/>
                <a:latin typeface="Söhne"/>
              </a:rPr>
              <a:t>: +0.10% of $10,000 every 8 hours = $10.</a:t>
            </a:r>
          </a:p>
          <a:p>
            <a:pPr algn="l">
              <a:buFont typeface="Arial" panose="020B0604020202020204" pitchFamily="34" charset="0"/>
              <a:buChar char="•"/>
            </a:pPr>
            <a:r>
              <a:rPr lang="en-US" b="1" i="0" u="none" strike="noStrike" dirty="0">
                <a:solidFill>
                  <a:schemeClr val="bg1"/>
                </a:solidFill>
                <a:effectLst/>
                <a:latin typeface="Söhne"/>
              </a:rPr>
              <a:t>Profit on Exchange B</a:t>
            </a:r>
            <a:r>
              <a:rPr lang="en-US" b="0" i="0" u="none" strike="noStrike" dirty="0">
                <a:solidFill>
                  <a:schemeClr val="bg1"/>
                </a:solidFill>
                <a:effectLst/>
                <a:latin typeface="Söhne"/>
              </a:rPr>
              <a:t>: -0.05% (you receive this because it's negative) of $10,000 every 8 hours = $5.</a:t>
            </a:r>
          </a:p>
        </p:txBody>
      </p:sp>
      <p:sp>
        <p:nvSpPr>
          <p:cNvPr id="8" name="文本框 65">
            <a:extLst>
              <a:ext uri="{FF2B5EF4-FFF2-40B4-BE49-F238E27FC236}">
                <a16:creationId xmlns:a16="http://schemas.microsoft.com/office/drawing/2014/main" id="{E88357D5-D644-97B8-6650-D04A3409F4C0}"/>
              </a:ext>
            </a:extLst>
          </p:cNvPr>
          <p:cNvSpPr txBox="1"/>
          <p:nvPr/>
        </p:nvSpPr>
        <p:spPr>
          <a:xfrm>
            <a:off x="184857" y="499954"/>
            <a:ext cx="5741636" cy="646331"/>
          </a:xfrm>
          <a:prstGeom prst="rect">
            <a:avLst/>
          </a:prstGeom>
          <a:noFill/>
        </p:spPr>
        <p:txBody>
          <a:bodyPr wrap="none" rtlCol="0">
            <a:spAutoFit/>
          </a:bodyPr>
          <a:lstStyle/>
          <a:p>
            <a:r>
              <a:rPr lang="en-US" altLang="zh-CN"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rPr>
              <a:t>How to do the arbitrage?</a:t>
            </a:r>
            <a:endParaRPr lang="zh-CN" altLang="en-US" sz="3600" dirty="0">
              <a:solidFill>
                <a:srgbClr val="EBE3BD"/>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8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自定义 1">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1621</Words>
  <Application>Microsoft Macintosh PowerPoint</Application>
  <PresentationFormat>Widescreen</PresentationFormat>
  <Paragraphs>222</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BinancePlex</vt:lpstr>
      <vt:lpstr>FontAwesome</vt:lpstr>
      <vt:lpstr>GeosansLight</vt:lpstr>
      <vt:lpstr>Google Sans</vt:lpstr>
      <vt:lpstr>Inter var</vt:lpstr>
      <vt:lpstr>微软雅黑</vt:lpstr>
      <vt:lpstr>Söhne</vt: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Xinyu Ding</dc:creator>
  <cp:lastModifiedBy>Li Cholian</cp:lastModifiedBy>
  <cp:revision>18</cp:revision>
  <dcterms:created xsi:type="dcterms:W3CDTF">2020-04-24T10:08:34Z</dcterms:created>
  <dcterms:modified xsi:type="dcterms:W3CDTF">2024-04-01T05:01:14Z</dcterms:modified>
</cp:coreProperties>
</file>