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629" r:id="rId2"/>
    <p:sldId id="597" r:id="rId3"/>
    <p:sldId id="666" r:id="rId4"/>
    <p:sldId id="687" r:id="rId5"/>
    <p:sldId id="638" r:id="rId6"/>
    <p:sldId id="670" r:id="rId7"/>
    <p:sldId id="671" r:id="rId8"/>
    <p:sldId id="678" r:id="rId9"/>
    <p:sldId id="686" r:id="rId10"/>
    <p:sldId id="659" r:id="rId11"/>
    <p:sldId id="664" r:id="rId12"/>
    <p:sldId id="668" r:id="rId13"/>
    <p:sldId id="675" r:id="rId14"/>
    <p:sldId id="677" r:id="rId15"/>
    <p:sldId id="679" r:id="rId16"/>
    <p:sldId id="680" r:id="rId17"/>
    <p:sldId id="669" r:id="rId18"/>
    <p:sldId id="681" r:id="rId19"/>
    <p:sldId id="688" r:id="rId20"/>
    <p:sldId id="690" r:id="rId21"/>
    <p:sldId id="683" r:id="rId22"/>
    <p:sldId id="682" r:id="rId23"/>
    <p:sldId id="689" r:id="rId24"/>
    <p:sldId id="684" r:id="rId25"/>
    <p:sldId id="685" r:id="rId26"/>
  </p:sldIdLst>
  <p:sldSz cx="14400213" cy="14400213"/>
  <p:notesSz cx="7104063" cy="10234613"/>
  <p:defaultTextStyle>
    <a:defPPr>
      <a:defRPr lang="en-US"/>
    </a:defPPr>
    <a:lvl1pPr marL="0" algn="l" defTabSz="641680" rtl="0" eaLnBrk="1" latinLnBrk="0" hangingPunct="1">
      <a:defRPr sz="2526" kern="1200">
        <a:solidFill>
          <a:schemeClr val="tx1"/>
        </a:solidFill>
        <a:latin typeface="+mn-lt"/>
        <a:ea typeface="+mn-ea"/>
        <a:cs typeface="+mn-cs"/>
      </a:defRPr>
    </a:lvl1pPr>
    <a:lvl2pPr marL="641680" algn="l" defTabSz="641680" rtl="0" eaLnBrk="1" latinLnBrk="0" hangingPunct="1">
      <a:defRPr sz="2526" kern="1200">
        <a:solidFill>
          <a:schemeClr val="tx1"/>
        </a:solidFill>
        <a:latin typeface="+mn-lt"/>
        <a:ea typeface="+mn-ea"/>
        <a:cs typeface="+mn-cs"/>
      </a:defRPr>
    </a:lvl2pPr>
    <a:lvl3pPr marL="1283360" algn="l" defTabSz="641680" rtl="0" eaLnBrk="1" latinLnBrk="0" hangingPunct="1">
      <a:defRPr sz="2526" kern="1200">
        <a:solidFill>
          <a:schemeClr val="tx1"/>
        </a:solidFill>
        <a:latin typeface="+mn-lt"/>
        <a:ea typeface="+mn-ea"/>
        <a:cs typeface="+mn-cs"/>
      </a:defRPr>
    </a:lvl3pPr>
    <a:lvl4pPr marL="1925041" algn="l" defTabSz="641680" rtl="0" eaLnBrk="1" latinLnBrk="0" hangingPunct="1">
      <a:defRPr sz="2526" kern="1200">
        <a:solidFill>
          <a:schemeClr val="tx1"/>
        </a:solidFill>
        <a:latin typeface="+mn-lt"/>
        <a:ea typeface="+mn-ea"/>
        <a:cs typeface="+mn-cs"/>
      </a:defRPr>
    </a:lvl4pPr>
    <a:lvl5pPr marL="2566721" algn="l" defTabSz="641680" rtl="0" eaLnBrk="1" latinLnBrk="0" hangingPunct="1">
      <a:defRPr sz="2526" kern="1200">
        <a:solidFill>
          <a:schemeClr val="tx1"/>
        </a:solidFill>
        <a:latin typeface="+mn-lt"/>
        <a:ea typeface="+mn-ea"/>
        <a:cs typeface="+mn-cs"/>
      </a:defRPr>
    </a:lvl5pPr>
    <a:lvl6pPr marL="3208401" algn="l" defTabSz="641680" rtl="0" eaLnBrk="1" latinLnBrk="0" hangingPunct="1">
      <a:defRPr sz="2526" kern="1200">
        <a:solidFill>
          <a:schemeClr val="tx1"/>
        </a:solidFill>
        <a:latin typeface="+mn-lt"/>
        <a:ea typeface="+mn-ea"/>
        <a:cs typeface="+mn-cs"/>
      </a:defRPr>
    </a:lvl6pPr>
    <a:lvl7pPr marL="3850081" algn="l" defTabSz="641680" rtl="0" eaLnBrk="1" latinLnBrk="0" hangingPunct="1">
      <a:defRPr sz="2526" kern="1200">
        <a:solidFill>
          <a:schemeClr val="tx1"/>
        </a:solidFill>
        <a:latin typeface="+mn-lt"/>
        <a:ea typeface="+mn-ea"/>
        <a:cs typeface="+mn-cs"/>
      </a:defRPr>
    </a:lvl7pPr>
    <a:lvl8pPr marL="4491761" algn="l" defTabSz="641680" rtl="0" eaLnBrk="1" latinLnBrk="0" hangingPunct="1">
      <a:defRPr sz="2526" kern="1200">
        <a:solidFill>
          <a:schemeClr val="tx1"/>
        </a:solidFill>
        <a:latin typeface="+mn-lt"/>
        <a:ea typeface="+mn-ea"/>
        <a:cs typeface="+mn-cs"/>
      </a:defRPr>
    </a:lvl8pPr>
    <a:lvl9pPr marL="5133442" algn="l" defTabSz="641680" rtl="0" eaLnBrk="1" latinLnBrk="0" hangingPunct="1">
      <a:defRPr sz="25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ng Zhang" initials="XZ" lastIdx="1" clrIdx="0"/>
  <p:cmAuthor id="2" name="2641405356@qq.com" initials="2" lastIdx="1" clrIdx="1">
    <p:extLst>
      <p:ext uri="{19B8F6BF-5375-455C-9EA6-DF929625EA0E}">
        <p15:presenceInfo xmlns:p15="http://schemas.microsoft.com/office/powerpoint/2012/main" userId="c3fa5f8e9543c7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1FF"/>
    <a:srgbClr val="DEBDFF"/>
    <a:srgbClr val="E3D3E5"/>
    <a:srgbClr val="FFD1FF"/>
    <a:srgbClr val="FFB953"/>
    <a:srgbClr val="B7E0FF"/>
    <a:srgbClr val="69BFFF"/>
    <a:srgbClr val="FFEEB9"/>
    <a:srgbClr val="FFFF00"/>
    <a:srgbClr val="D9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72844" autoAdjust="0"/>
  </p:normalViewPr>
  <p:slideViewPr>
    <p:cSldViewPr snapToGrid="0">
      <p:cViewPr>
        <p:scale>
          <a:sx n="50" d="100"/>
          <a:sy n="50" d="100"/>
        </p:scale>
        <p:origin x="2478" y="570"/>
      </p:cViewPr>
      <p:guideLst>
        <p:guide orient="horz" pos="4536"/>
        <p:guide pos="4536"/>
      </p:guideLst>
    </p:cSldViewPr>
  </p:slideViewPr>
  <p:outlineViewPr>
    <p:cViewPr>
      <p:scale>
        <a:sx n="33" d="100"/>
        <a:sy n="33" d="100"/>
      </p:scale>
      <p:origin x="0" y="-711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965818124647896E-2"/>
          <c:y val="0.17594042248744476"/>
          <c:w val="0.9460396005371533"/>
          <c:h val="0.815034147517274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原始类别描述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D01E-44CC-BDEB-77442C756C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同义类别描述1</c:v>
                </c:pt>
              </c:strCache>
            </c:strRef>
          </c:tx>
          <c:spPr>
            <a:solidFill>
              <a:srgbClr val="0192FF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6-D01E-44CC-BDEB-77442C756C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同义类别描述2</c:v>
                </c:pt>
              </c:strCache>
            </c:strRef>
          </c:tx>
          <c:spPr>
            <a:solidFill>
              <a:srgbClr val="69BFFF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7-D01E-44CC-BDEB-77442C756C7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同义类别描述3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8-D01E-44CC-BDEB-77442C756C7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无意义的类别描述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9-D01E-44CC-BDEB-77442C756C7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误导的类别描述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A-D01E-44CC-BDEB-77442C756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632239"/>
        <c:axId val="438636399"/>
      </c:barChart>
      <c:catAx>
        <c:axId val="4386322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36399"/>
        <c:crosses val="autoZero"/>
        <c:auto val="1"/>
        <c:lblAlgn val="ctr"/>
        <c:lblOffset val="100"/>
        <c:noMultiLvlLbl val="0"/>
      </c:catAx>
      <c:valAx>
        <c:axId val="438636399"/>
        <c:scaling>
          <c:orientation val="minMax"/>
          <c:max val="70"/>
          <c:min val="30"/>
        </c:scaling>
        <c:delete val="1"/>
        <c:axPos val="l"/>
        <c:majorGridlines>
          <c:spPr>
            <a:ln w="9525" cap="flat" cmpd="sng" algn="ctr">
              <a:noFill/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3863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6.1647254575707147E-2"/>
          <c:y val="0.11800287109347779"/>
          <c:w val="0.88835274542429288"/>
          <c:h val="0.50750835853670251"/>
        </c:manualLayout>
      </c:layout>
      <c:overlay val="0"/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89467885357502E-2"/>
          <c:y val="0.11693877551020408"/>
          <c:w val="0.91654241568860495"/>
          <c:h val="0.78203574272317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原始类别描述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5-way 1~2-shot</c:v>
                </c:pt>
                <c:pt idx="1">
                  <c:v>5-way 5~10-shot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56.82</c:v>
                </c:pt>
                <c:pt idx="1">
                  <c:v>68.150000000000006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1B-46A1-9469-38014E4C19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同义类别描述1</c:v>
                </c:pt>
              </c:strCache>
            </c:strRef>
          </c:tx>
          <c:spPr>
            <a:solidFill>
              <a:srgbClr val="0192FF"/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5-way 1~2-shot</c:v>
                </c:pt>
                <c:pt idx="1">
                  <c:v>5-way 5~10-shot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54.23</c:v>
                </c:pt>
                <c:pt idx="1">
                  <c:v>67.03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1B-46A1-9469-38014E4C19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同义类别描述2</c:v>
                </c:pt>
              </c:strCache>
            </c:strRef>
          </c:tx>
          <c:spPr>
            <a:solidFill>
              <a:srgbClr val="69BFFF"/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5-way 1~2-shot</c:v>
                </c:pt>
                <c:pt idx="1">
                  <c:v>5-way 5~10-shot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55.07</c:v>
                </c:pt>
                <c:pt idx="1">
                  <c:v>67.69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1B-46A1-9469-38014E4C19C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同义类别描述3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5-way 1~2-shot</c:v>
                </c:pt>
                <c:pt idx="1">
                  <c:v>5-way 5~10-shot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56.54</c:v>
                </c:pt>
                <c:pt idx="1">
                  <c:v>66.819999999999993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1B-46A1-9469-38014E4C19C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无意义的类别描述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5-way 1~2-shot</c:v>
                </c:pt>
                <c:pt idx="1">
                  <c:v>5-way 5~10-shot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49.72</c:v>
                </c:pt>
                <c:pt idx="1">
                  <c:v>63.2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1B-46A1-9469-38014E4C19C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误导的类别描述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5-way 1~2-shot</c:v>
                </c:pt>
                <c:pt idx="1">
                  <c:v>5-way 5~10-shot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44.03</c:v>
                </c:pt>
                <c:pt idx="1">
                  <c:v>55.78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11B-46A1-9469-38014E4C19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632239"/>
        <c:axId val="438636399"/>
      </c:barChart>
      <c:catAx>
        <c:axId val="43863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438636399"/>
        <c:crosses val="autoZero"/>
        <c:auto val="1"/>
        <c:lblAlgn val="ctr"/>
        <c:lblOffset val="100"/>
        <c:noMultiLvlLbl val="0"/>
      </c:catAx>
      <c:valAx>
        <c:axId val="438636399"/>
        <c:scaling>
          <c:orientation val="minMax"/>
          <c:max val="7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438632239"/>
        <c:crosses val="autoZero"/>
        <c:crossBetween val="between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89467885357502E-2"/>
          <c:y val="0.11693877551020408"/>
          <c:w val="0.92031600059426533"/>
          <c:h val="0.802536937096346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原始类别描述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1-shot</c:v>
                </c:pt>
                <c:pt idx="1">
                  <c:v>5-shot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70.599999999999994</c:v>
                </c:pt>
                <c:pt idx="1">
                  <c:v>80.599999999999994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48-4381-8BBC-FFBD51F80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同义类别描述1</c:v>
                </c:pt>
              </c:strCache>
            </c:strRef>
          </c:tx>
          <c:spPr>
            <a:solidFill>
              <a:srgbClr val="0192FF"/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1-shot</c:v>
                </c:pt>
                <c:pt idx="1">
                  <c:v>5-shot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69.2</c:v>
                </c:pt>
                <c:pt idx="1">
                  <c:v>78.3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48-4381-8BBC-FFBD51F806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同义类别描述2</c:v>
                </c:pt>
              </c:strCache>
            </c:strRef>
          </c:tx>
          <c:spPr>
            <a:solidFill>
              <a:srgbClr val="69BFFF"/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1-shot</c:v>
                </c:pt>
                <c:pt idx="1">
                  <c:v>5-shot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70</c:v>
                </c:pt>
                <c:pt idx="1">
                  <c:v>79.900000000000006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48-4381-8BBC-FFBD51F806E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同义类别描述3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1-shot</c:v>
                </c:pt>
                <c:pt idx="1">
                  <c:v>5-shot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68.8</c:v>
                </c:pt>
                <c:pt idx="1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48-4381-8BBC-FFBD51F806E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无意义的类别描述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1-shot</c:v>
                </c:pt>
                <c:pt idx="1">
                  <c:v>5-shot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62.2</c:v>
                </c:pt>
                <c:pt idx="1">
                  <c:v>66.7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48-4381-8BBC-FFBD51F806E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误导的类别描述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1-shot</c:v>
                </c:pt>
                <c:pt idx="1">
                  <c:v>5-shot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60.1</c:v>
                </c:pt>
                <c:pt idx="1">
                  <c:v>69.8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948-4381-8BBC-FFBD51F80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632239"/>
        <c:axId val="438636399"/>
      </c:barChart>
      <c:catAx>
        <c:axId val="43863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438636399"/>
        <c:crosses val="autoZero"/>
        <c:auto val="1"/>
        <c:lblAlgn val="ctr"/>
        <c:lblOffset val="100"/>
        <c:noMultiLvlLbl val="0"/>
      </c:catAx>
      <c:valAx>
        <c:axId val="438636399"/>
        <c:scaling>
          <c:orientation val="minMax"/>
          <c:max val="83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438632239"/>
        <c:crosses val="autoZero"/>
        <c:crossBetween val="between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5-way 1~2-shot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54.18</c:v>
                </c:pt>
                <c:pt idx="1">
                  <c:v>55.52</c:v>
                </c:pt>
                <c:pt idx="2">
                  <c:v>55.95</c:v>
                </c:pt>
                <c:pt idx="3">
                  <c:v>56.82</c:v>
                </c:pt>
                <c:pt idx="4">
                  <c:v>56.74</c:v>
                </c:pt>
                <c:pt idx="5">
                  <c:v>54.85</c:v>
                </c:pt>
                <c:pt idx="6">
                  <c:v>51.23</c:v>
                </c:pt>
                <c:pt idx="7">
                  <c:v>48.93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38-487E-8A4B-29362FAEB9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5-way 5~10-shot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66.150000000000006</c:v>
                </c:pt>
                <c:pt idx="1">
                  <c:v>67.489999999999995</c:v>
                </c:pt>
                <c:pt idx="2">
                  <c:v>67.91</c:v>
                </c:pt>
                <c:pt idx="3">
                  <c:v>68.150000000000006</c:v>
                </c:pt>
                <c:pt idx="4">
                  <c:v>68.62</c:v>
                </c:pt>
                <c:pt idx="5">
                  <c:v>66.819999999999993</c:v>
                </c:pt>
                <c:pt idx="6">
                  <c:v>65.95</c:v>
                </c:pt>
                <c:pt idx="7">
                  <c:v>64.540000000000006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8-487E-8A4B-29362FAEB9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7889919"/>
        <c:axId val="647890751"/>
      </c:lineChart>
      <c:catAx>
        <c:axId val="647889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pPr>
                <a:r>
                  <a:rPr lang="zh-CN" altLang="en-US" dirty="0" smtClean="0"/>
                  <a:t>类别描述长度（词）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40573866219733262"/>
              <c:y val="0.930349936904186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647890751"/>
        <c:crosses val="autoZero"/>
        <c:auto val="1"/>
        <c:lblAlgn val="ctr"/>
        <c:lblOffset val="100"/>
        <c:noMultiLvlLbl val="0"/>
      </c:catAx>
      <c:valAx>
        <c:axId val="647890751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lg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pPr>
                <a:r>
                  <a:rPr lang="en-US" altLang="zh-CN" dirty="0" smtClean="0"/>
                  <a:t>F1</a:t>
                </a:r>
                <a:r>
                  <a:rPr lang="zh-CN" altLang="en-US" dirty="0" smtClean="0"/>
                  <a:t>值（</a:t>
                </a:r>
                <a:r>
                  <a:rPr lang="en-US" altLang="zh-CN" dirty="0" smtClean="0"/>
                  <a:t>%</a:t>
                </a:r>
                <a:r>
                  <a:rPr lang="zh-CN" altLang="en-US" dirty="0" smtClean="0"/>
                  <a:t>）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"/>
              <c:y val="0.365331374974426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647889919"/>
        <c:crosses val="autoZero"/>
        <c:crossBetween val="between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legend>
      <c:legendPos val="l"/>
      <c:layout>
        <c:manualLayout>
          <c:xMode val="edge"/>
          <c:yMode val="edge"/>
          <c:x val="0.18835913226260118"/>
          <c:y val="0.53906080006250456"/>
          <c:w val="0.39149152980070051"/>
          <c:h val="0.17022535851571086"/>
        </c:manualLayout>
      </c:layout>
      <c:overlay val="1"/>
      <c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5-way 1-shot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65.3</c:v>
                </c:pt>
                <c:pt idx="1">
                  <c:v>66.099999999999994</c:v>
                </c:pt>
                <c:pt idx="2">
                  <c:v>67.5</c:v>
                </c:pt>
                <c:pt idx="3">
                  <c:v>68</c:v>
                </c:pt>
                <c:pt idx="4">
                  <c:v>68.599999999999994</c:v>
                </c:pt>
                <c:pt idx="5">
                  <c:v>65.900000000000006</c:v>
                </c:pt>
                <c:pt idx="6">
                  <c:v>64.2</c:v>
                </c:pt>
                <c:pt idx="7">
                  <c:v>64.900000000000006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ED-45F3-AE35-4778BB53DE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5-way 5-shot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76</c:v>
                </c:pt>
                <c:pt idx="1">
                  <c:v>77.5</c:v>
                </c:pt>
                <c:pt idx="2">
                  <c:v>78.099999999999994</c:v>
                </c:pt>
                <c:pt idx="3">
                  <c:v>78.599999999999994</c:v>
                </c:pt>
                <c:pt idx="4">
                  <c:v>78</c:v>
                </c:pt>
                <c:pt idx="5">
                  <c:v>77</c:v>
                </c:pt>
                <c:pt idx="6">
                  <c:v>76.2</c:v>
                </c:pt>
                <c:pt idx="7">
                  <c:v>74.900000000000006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ED-45F3-AE35-4778BB53DE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7889919"/>
        <c:axId val="647890751"/>
      </c:lineChart>
      <c:catAx>
        <c:axId val="647889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pPr>
                <a:r>
                  <a:rPr lang="zh-CN" altLang="en-US" dirty="0" smtClean="0"/>
                  <a:t>类别描述长度（词）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40573866219733262"/>
              <c:y val="0.930349936904186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647890751"/>
        <c:crosses val="autoZero"/>
        <c:auto val="1"/>
        <c:lblAlgn val="ctr"/>
        <c:lblOffset val="100"/>
        <c:noMultiLvlLbl val="0"/>
      </c:catAx>
      <c:valAx>
        <c:axId val="647890751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lg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pPr>
                <a:r>
                  <a:rPr lang="en-US" altLang="zh-CN" dirty="0" smtClean="0"/>
                  <a:t>F1</a:t>
                </a:r>
                <a:r>
                  <a:rPr lang="zh-CN" altLang="en-US" dirty="0" smtClean="0"/>
                  <a:t>值（</a:t>
                </a:r>
                <a:r>
                  <a:rPr lang="en-US" altLang="zh-CN" dirty="0" smtClean="0"/>
                  <a:t>%</a:t>
                </a:r>
                <a:r>
                  <a:rPr lang="zh-CN" altLang="en-US" dirty="0" smtClean="0"/>
                  <a:t>）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"/>
              <c:y val="0.365331374974426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647889919"/>
        <c:crosses val="autoZero"/>
        <c:crossBetween val="between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legend>
      <c:legendPos val="l"/>
      <c:layout>
        <c:manualLayout>
          <c:xMode val="edge"/>
          <c:yMode val="edge"/>
          <c:x val="0.19389910674091299"/>
          <c:y val="0.53391955654143275"/>
          <c:w val="0.34717173397420609"/>
          <c:h val="0.16865788647527069"/>
        </c:manualLayout>
      </c:layout>
      <c:overlay val="1"/>
      <c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1" i="0" u="none" strike="noStrike" kern="1200" cap="all" spc="120" normalizeH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pP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1" i="0" u="none" strike="noStrike" kern="1200" cap="all" spc="120" normalizeH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Forgotten Realms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13"/>
            <c:spPr>
              <a:solidFill>
                <a:schemeClr val="accent1"/>
              </a:solidFill>
              <a:ln w="222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</c:numCache>
            </c:numRef>
          </c:cat>
          <c:val>
            <c:numRef>
              <c:f>Sheet1!$B$2:$B$8</c:f>
              <c:numCache>
                <c:formatCode>0.00_);[Red]\(0.00\)</c:formatCode>
                <c:ptCount val="7"/>
                <c:pt idx="0">
                  <c:v>47.52</c:v>
                </c:pt>
                <c:pt idx="1">
                  <c:v>50.73</c:v>
                </c:pt>
                <c:pt idx="2">
                  <c:v>66.58</c:v>
                </c:pt>
                <c:pt idx="3">
                  <c:v>70.42</c:v>
                </c:pt>
                <c:pt idx="4">
                  <c:v>74.97</c:v>
                </c:pt>
                <c:pt idx="5">
                  <c:v>76.010000000000005</c:v>
                </c:pt>
                <c:pt idx="6">
                  <c:v>76.19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11-4A95-8815-B3D65C278A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Lego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  <a:headEnd w="lg" len="med"/>
            </a:ln>
            <a:effectLst/>
          </c:spPr>
          <c:marker>
            <c:symbol val="square"/>
            <c:size val="13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</c:numCache>
            </c:numRef>
          </c:cat>
          <c:val>
            <c:numRef>
              <c:f>Sheet1!$C$2:$C$8</c:f>
              <c:numCache>
                <c:formatCode>0.00_);[Red]\(0.00\)</c:formatCode>
                <c:ptCount val="7"/>
                <c:pt idx="0">
                  <c:v>49.15</c:v>
                </c:pt>
                <c:pt idx="1">
                  <c:v>56.01</c:v>
                </c:pt>
                <c:pt idx="2">
                  <c:v>67.78</c:v>
                </c:pt>
                <c:pt idx="3">
                  <c:v>69.53</c:v>
                </c:pt>
                <c:pt idx="4">
                  <c:v>76.260000000000005</c:v>
                </c:pt>
                <c:pt idx="5">
                  <c:v>80.209999999999994</c:v>
                </c:pt>
                <c:pt idx="6">
                  <c:v>80.040000000000006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11-4A95-8815-B3D65C278A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 Trek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13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</c:numCache>
            </c:numRef>
          </c:cat>
          <c:val>
            <c:numRef>
              <c:f>Sheet1!$D$2:$D$8</c:f>
              <c:numCache>
                <c:formatCode>0.00_);[Red]\(0.00\)</c:formatCode>
                <c:ptCount val="7"/>
                <c:pt idx="0">
                  <c:v>46.81</c:v>
                </c:pt>
                <c:pt idx="1">
                  <c:v>49.7</c:v>
                </c:pt>
                <c:pt idx="2">
                  <c:v>56.36</c:v>
                </c:pt>
                <c:pt idx="3">
                  <c:v>60.69</c:v>
                </c:pt>
                <c:pt idx="4">
                  <c:v>61.47</c:v>
                </c:pt>
                <c:pt idx="5">
                  <c:v>64.31</c:v>
                </c:pt>
                <c:pt idx="6">
                  <c:v>64.650000000000006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911-4A95-8815-B3D65C278A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YuGiOh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13"/>
            <c:spPr>
              <a:noFill/>
              <a:ln w="25400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</c:numCache>
            </c:numRef>
          </c:cat>
          <c:val>
            <c:numRef>
              <c:f>Sheet1!$E$2:$E$8</c:f>
              <c:numCache>
                <c:formatCode>0.00_);[Red]\(0.00\)</c:formatCode>
                <c:ptCount val="7"/>
                <c:pt idx="0">
                  <c:v>47.29</c:v>
                </c:pt>
                <c:pt idx="1">
                  <c:v>49.42</c:v>
                </c:pt>
                <c:pt idx="2">
                  <c:v>53.62</c:v>
                </c:pt>
                <c:pt idx="3">
                  <c:v>58.28</c:v>
                </c:pt>
                <c:pt idx="4">
                  <c:v>60.25</c:v>
                </c:pt>
                <c:pt idx="5">
                  <c:v>62.09</c:v>
                </c:pt>
                <c:pt idx="6">
                  <c:v>61.33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911-4A95-8815-B3D65C278A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335599"/>
        <c:axId val="252337263"/>
      </c:lineChart>
      <c:catAx>
        <c:axId val="252335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all" spc="120" normalizeH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pPr>
            <a:endParaRPr lang="zh-CN"/>
          </a:p>
        </c:txPr>
        <c:crossAx val="252337263"/>
        <c:crosses val="autoZero"/>
        <c:auto val="1"/>
        <c:lblAlgn val="ctr"/>
        <c:lblOffset val="100"/>
        <c:noMultiLvlLbl val="0"/>
      </c:catAx>
      <c:valAx>
        <c:axId val="252337263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lgDash"/>
              <a:round/>
            </a:ln>
            <a:effectLst/>
          </c:spPr>
        </c:majorGridlines>
        <c:numFmt formatCode="0.00_);[Red]\(0.00\)" sourceLinked="1"/>
        <c:majorTickMark val="none"/>
        <c:minorTickMark val="none"/>
        <c:tickLblPos val="nextTo"/>
        <c:spPr>
          <a:noFill/>
          <a:ln w="254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pPr>
            <a:endParaRPr lang="zh-CN"/>
          </a:p>
        </c:txPr>
        <c:crossAx val="252335599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277791516000492"/>
          <c:y val="5.6017918484022504E-3"/>
          <c:w val="0.86678686627760304"/>
          <c:h val="7.41315558597177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1" i="0" u="none" strike="noStrike" kern="1200" cap="all" spc="120" normalizeH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pP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1" i="0" u="none" strike="noStrike" kern="1200" cap="all" spc="120" normalizeH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Forgotten Realms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13"/>
            <c:spPr>
              <a:solidFill>
                <a:schemeClr val="accent1"/>
              </a:solidFill>
              <a:ln w="222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Sheet1!$B$2:$B$10</c:f>
              <c:numCache>
                <c:formatCode>0.00_);[Red]\(0.00\)</c:formatCode>
                <c:ptCount val="9"/>
                <c:pt idx="0">
                  <c:v>54.1</c:v>
                </c:pt>
                <c:pt idx="1">
                  <c:v>55.62</c:v>
                </c:pt>
                <c:pt idx="2">
                  <c:v>56.74</c:v>
                </c:pt>
                <c:pt idx="3">
                  <c:v>57.34</c:v>
                </c:pt>
                <c:pt idx="4">
                  <c:v>59.14</c:v>
                </c:pt>
                <c:pt idx="5">
                  <c:v>59.16</c:v>
                </c:pt>
                <c:pt idx="6">
                  <c:v>59.11</c:v>
                </c:pt>
                <c:pt idx="7">
                  <c:v>58.36</c:v>
                </c:pt>
                <c:pt idx="8">
                  <c:v>57.11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11-4A95-8815-B3D65C278A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Lego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  <a:headEnd w="lg" len="med"/>
            </a:ln>
            <a:effectLst/>
          </c:spPr>
          <c:marker>
            <c:symbol val="square"/>
            <c:size val="13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Sheet1!$C$2:$C$10</c:f>
              <c:numCache>
                <c:formatCode>0.00_);[Red]\(0.00\)</c:formatCode>
                <c:ptCount val="9"/>
                <c:pt idx="0">
                  <c:v>40.46</c:v>
                </c:pt>
                <c:pt idx="1">
                  <c:v>40.99</c:v>
                </c:pt>
                <c:pt idx="2">
                  <c:v>42.46</c:v>
                </c:pt>
                <c:pt idx="3">
                  <c:v>43.88</c:v>
                </c:pt>
                <c:pt idx="4">
                  <c:v>47.34</c:v>
                </c:pt>
                <c:pt idx="5">
                  <c:v>50.92</c:v>
                </c:pt>
                <c:pt idx="6">
                  <c:v>50.02</c:v>
                </c:pt>
                <c:pt idx="7">
                  <c:v>49.63</c:v>
                </c:pt>
                <c:pt idx="8">
                  <c:v>47.23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11-4A95-8815-B3D65C278A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 Trek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13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Sheet1!$D$2:$D$10</c:f>
              <c:numCache>
                <c:formatCode>0.00_);[Red]\(0.00\)</c:formatCode>
                <c:ptCount val="9"/>
                <c:pt idx="0">
                  <c:v>34.11</c:v>
                </c:pt>
                <c:pt idx="1">
                  <c:v>34.65</c:v>
                </c:pt>
                <c:pt idx="2">
                  <c:v>34.46</c:v>
                </c:pt>
                <c:pt idx="3">
                  <c:v>34.58</c:v>
                </c:pt>
                <c:pt idx="4">
                  <c:v>37.06</c:v>
                </c:pt>
                <c:pt idx="5">
                  <c:v>37.46</c:v>
                </c:pt>
                <c:pt idx="6">
                  <c:v>36.520000000000003</c:v>
                </c:pt>
                <c:pt idx="7">
                  <c:v>36.03</c:v>
                </c:pt>
                <c:pt idx="8">
                  <c:v>35.21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911-4A95-8815-B3D65C278A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YuGiOh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13"/>
            <c:spPr>
              <a:noFill/>
              <a:ln w="25400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Sheet1!$E$2:$E$10</c:f>
              <c:numCache>
                <c:formatCode>0.00_);[Red]\(0.00\)</c:formatCode>
                <c:ptCount val="9"/>
                <c:pt idx="0">
                  <c:v>33.01</c:v>
                </c:pt>
                <c:pt idx="1">
                  <c:v>33.840000000000003</c:v>
                </c:pt>
                <c:pt idx="2">
                  <c:v>35.619999999999997</c:v>
                </c:pt>
                <c:pt idx="3">
                  <c:v>37.01</c:v>
                </c:pt>
                <c:pt idx="4">
                  <c:v>37.46</c:v>
                </c:pt>
                <c:pt idx="5">
                  <c:v>38.409999999999997</c:v>
                </c:pt>
                <c:pt idx="6">
                  <c:v>37.86</c:v>
                </c:pt>
                <c:pt idx="7">
                  <c:v>37.76</c:v>
                </c:pt>
                <c:pt idx="8">
                  <c:v>36.94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911-4A95-8815-B3D65C278A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335599"/>
        <c:axId val="252337263"/>
      </c:lineChart>
      <c:catAx>
        <c:axId val="252335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all" spc="120" normalizeH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pPr>
            <a:endParaRPr lang="zh-CN"/>
          </a:p>
        </c:txPr>
        <c:crossAx val="252337263"/>
        <c:crosses val="autoZero"/>
        <c:auto val="1"/>
        <c:lblAlgn val="ctr"/>
        <c:lblOffset val="100"/>
        <c:noMultiLvlLbl val="0"/>
      </c:catAx>
      <c:valAx>
        <c:axId val="252337263"/>
        <c:scaling>
          <c:orientation val="minMax"/>
          <c:max val="65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lgDash"/>
              <a:round/>
            </a:ln>
            <a:effectLst/>
          </c:spPr>
        </c:majorGridlines>
        <c:numFmt formatCode="0.00_);[Red]\(0.00\)" sourceLinked="1"/>
        <c:majorTickMark val="none"/>
        <c:minorTickMark val="none"/>
        <c:tickLblPos val="nextTo"/>
        <c:spPr>
          <a:noFill/>
          <a:ln w="254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pPr>
            <a:endParaRPr lang="zh-CN"/>
          </a:p>
        </c:txPr>
        <c:crossAx val="252335599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277791516000492"/>
          <c:y val="5.6017918484022504E-3"/>
          <c:w val="0.86678686627760304"/>
          <c:h val="7.41315558597177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C6D8B1E3-81FB-4606-AB7F-5B1D321DF28C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FAC8A71C-7F3F-4DDD-B9A0-BACEF97B2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EA388B-B046-442E-83AD-1AA76CFA856B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24038" y="1279525"/>
            <a:ext cx="34559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8447224A-5E25-4BFC-93B3-3B7FFFC4B7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83360" rtl="0" eaLnBrk="1" latinLnBrk="0" hangingPunct="1">
      <a:defRPr sz="1684" kern="1200">
        <a:solidFill>
          <a:schemeClr val="tx1"/>
        </a:solidFill>
        <a:latin typeface="+mn-lt"/>
        <a:ea typeface="+mn-ea"/>
        <a:cs typeface="+mn-cs"/>
      </a:defRPr>
    </a:lvl1pPr>
    <a:lvl2pPr marL="641680" algn="l" defTabSz="1283360" rtl="0" eaLnBrk="1" latinLnBrk="0" hangingPunct="1">
      <a:defRPr sz="1684" kern="1200">
        <a:solidFill>
          <a:schemeClr val="tx1"/>
        </a:solidFill>
        <a:latin typeface="+mn-lt"/>
        <a:ea typeface="+mn-ea"/>
        <a:cs typeface="+mn-cs"/>
      </a:defRPr>
    </a:lvl2pPr>
    <a:lvl3pPr marL="1283360" algn="l" defTabSz="1283360" rtl="0" eaLnBrk="1" latinLnBrk="0" hangingPunct="1">
      <a:defRPr sz="1684" kern="1200">
        <a:solidFill>
          <a:schemeClr val="tx1"/>
        </a:solidFill>
        <a:latin typeface="+mn-lt"/>
        <a:ea typeface="+mn-ea"/>
        <a:cs typeface="+mn-cs"/>
      </a:defRPr>
    </a:lvl3pPr>
    <a:lvl4pPr marL="1925041" algn="l" defTabSz="1283360" rtl="0" eaLnBrk="1" latinLnBrk="0" hangingPunct="1">
      <a:defRPr sz="1684" kern="1200">
        <a:solidFill>
          <a:schemeClr val="tx1"/>
        </a:solidFill>
        <a:latin typeface="+mn-lt"/>
        <a:ea typeface="+mn-ea"/>
        <a:cs typeface="+mn-cs"/>
      </a:defRPr>
    </a:lvl4pPr>
    <a:lvl5pPr marL="2566721" algn="l" defTabSz="1283360" rtl="0" eaLnBrk="1" latinLnBrk="0" hangingPunct="1">
      <a:defRPr sz="1684" kern="1200">
        <a:solidFill>
          <a:schemeClr val="tx1"/>
        </a:solidFill>
        <a:latin typeface="+mn-lt"/>
        <a:ea typeface="+mn-ea"/>
        <a:cs typeface="+mn-cs"/>
      </a:defRPr>
    </a:lvl5pPr>
    <a:lvl6pPr marL="3208401" algn="l" defTabSz="1283360" rtl="0" eaLnBrk="1" latinLnBrk="0" hangingPunct="1">
      <a:defRPr sz="1684" kern="1200">
        <a:solidFill>
          <a:schemeClr val="tx1"/>
        </a:solidFill>
        <a:latin typeface="+mn-lt"/>
        <a:ea typeface="+mn-ea"/>
        <a:cs typeface="+mn-cs"/>
      </a:defRPr>
    </a:lvl6pPr>
    <a:lvl7pPr marL="3850081" algn="l" defTabSz="1283360" rtl="0" eaLnBrk="1" latinLnBrk="0" hangingPunct="1">
      <a:defRPr sz="1684" kern="1200">
        <a:solidFill>
          <a:schemeClr val="tx1"/>
        </a:solidFill>
        <a:latin typeface="+mn-lt"/>
        <a:ea typeface="+mn-ea"/>
        <a:cs typeface="+mn-cs"/>
      </a:defRPr>
    </a:lvl7pPr>
    <a:lvl8pPr marL="4491761" algn="l" defTabSz="1283360" rtl="0" eaLnBrk="1" latinLnBrk="0" hangingPunct="1">
      <a:defRPr sz="1684" kern="1200">
        <a:solidFill>
          <a:schemeClr val="tx1"/>
        </a:solidFill>
        <a:latin typeface="+mn-lt"/>
        <a:ea typeface="+mn-ea"/>
        <a:cs typeface="+mn-cs"/>
      </a:defRPr>
    </a:lvl8pPr>
    <a:lvl9pPr marL="5133442" algn="l" defTabSz="1283360" rtl="0" eaLnBrk="1" latinLnBrk="0" hangingPunct="1">
      <a:defRPr sz="16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824038" y="1279525"/>
            <a:ext cx="3455987" cy="3454400"/>
          </a:xfrm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lIns="99066" tIns="49533" rIns="99066" bIns="49533" anchor="t"/>
          <a:lstStyle/>
          <a:p>
            <a:pPr lvl="0"/>
            <a:endParaRPr lang="zh-CN" altLang="en-US" dirty="0">
              <a:ea typeface="等线" panose="02010600030101010101" charset="-122"/>
            </a:endParaRP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  <a:noFill/>
          <a:ln w="9525">
            <a:noFill/>
          </a:ln>
        </p:spPr>
        <p:txBody>
          <a:bodyPr vert="horz" lIns="99066" tIns="49533" rIns="99066" bIns="49533" anchor="b"/>
          <a:lstStyle/>
          <a:p>
            <a:pPr defTabSz="495329">
              <a:defRPr/>
            </a:pPr>
            <a:fld id="{9A0DB2DC-4C9A-4742-B13C-FB6460FD3503}" type="slidenum">
              <a: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pPr defTabSz="495329">
                <a:defRPr/>
              </a:pPr>
              <a:t>1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消融实验，把</a:t>
            </a:r>
            <a:r>
              <a:rPr lang="en-US" altLang="zh-CN" dirty="0" smtClean="0"/>
              <a:t>EL</a:t>
            </a:r>
            <a:r>
              <a:rPr lang="zh-CN" altLang="en-US" dirty="0" smtClean="0"/>
              <a:t>数据集的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标签去掉，用</a:t>
            </a:r>
            <a:r>
              <a:rPr lang="en-US" altLang="zh-CN" dirty="0" smtClean="0"/>
              <a:t>NER</a:t>
            </a:r>
            <a:r>
              <a:rPr lang="zh-CN" altLang="en-US" dirty="0" smtClean="0"/>
              <a:t>识别，做一个联合结果，分析数据的原因。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-NER +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-EL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7224A-5E25-4BFC-93B3-3B7FFFC4B77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6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824038" y="1279525"/>
            <a:ext cx="3455987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命名实体识别任务，是说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例子中用四种颜色代表四个类别，对整个句子里的</a:t>
            </a:r>
            <a:r>
              <a:rPr kumimoji="1" lang="en-US" altLang="zh-CN" dirty="0" smtClean="0"/>
              <a:t>token</a:t>
            </a:r>
            <a:r>
              <a:rPr kumimoji="1" lang="zh-CN" altLang="en-US" dirty="0" smtClean="0"/>
              <a:t>分类为人名、地名、时间。右边是一个例子</a:t>
            </a:r>
            <a:endParaRPr kumimoji="1" lang="en-US" altLang="zh-CN" dirty="0" smtClean="0"/>
          </a:p>
          <a:p>
            <a:pPr marL="0" lvl="2" defTabSz="990657"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命名实体识别的应用场景很多，可以作为人机对话系统、机器翻译、文本摘要等的前置任务。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703060505090304" pitchFamily="18" charset="0"/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通常我们会用一个大规模的人工标注数据集来训练模型，数据集中有足够多的标注样本。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但是在某些特定领域，访问到大数据集是比较困难的，所以小样本学习在这种情况下非常有用。就是说可以从少数几个训练样本中也能获得不错的性能，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那么通过这种方法可以将命名实体识别应用在如医疗、军工等标注数据稀缺领域。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7224A-5E25-4BFC-93B3-3B7FFFC4B77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824038" y="1279525"/>
            <a:ext cx="3455987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针对小样本学习有一些相关工作。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现有的许多工作都是基于原型网络的思想，他的做法是先将</a:t>
            </a:r>
            <a:endParaRPr kumimoji="1" lang="en-US" altLang="zh-CN" dirty="0" smtClean="0"/>
          </a:p>
          <a:p>
            <a:r>
              <a:rPr kumimoji="1" lang="zh-CN" altLang="en-US" dirty="0" smtClean="0"/>
              <a:t>它的核心思想是，获得每个类别的原型，做法就是对支持集的样本，求均值得到某一类别的原型。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然后对每一个测试样本，把距离最近的一个原型标签分配给他。</a:t>
            </a:r>
            <a:endParaRPr kumimoji="1" lang="en-US" altLang="zh-CN" dirty="0" smtClean="0"/>
          </a:p>
          <a:p>
            <a:pPr marL="0" lvl="2" defTabSz="990657"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因此训练过程：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使得本类别数据到本类原型表示的距离为最近，到其他类原形表示的距离较远。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703060505090304" pitchFamily="18" charset="0"/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接下来介绍几个基于原型网络的模型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NNShot</a:t>
            </a:r>
            <a:r>
              <a:rPr kumimoji="1" lang="zh-CN" altLang="en-US" dirty="0" smtClean="0"/>
              <a:t>的方法：基于</a:t>
            </a:r>
            <a:r>
              <a:rPr kumimoji="1" lang="en-US" altLang="zh-CN" dirty="0" smtClean="0"/>
              <a:t>simple BERT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NER</a:t>
            </a:r>
            <a:r>
              <a:rPr kumimoji="1" lang="zh-CN" altLang="en-US" dirty="0" smtClean="0"/>
              <a:t>模型，用大量领域外的实体数据训练出来的。然后采用最近邻居方法进行分类。</a:t>
            </a:r>
          </a:p>
          <a:p>
            <a:r>
              <a:rPr kumimoji="1" lang="en-US" altLang="zh-CN" dirty="0" err="1" smtClean="0"/>
              <a:t>StructShot</a:t>
            </a:r>
            <a:r>
              <a:rPr kumimoji="1" lang="zh-CN" altLang="en-US" dirty="0" smtClean="0"/>
              <a:t>：是对</a:t>
            </a:r>
            <a:r>
              <a:rPr kumimoji="1" lang="en-US" altLang="zh-CN" dirty="0" err="1" smtClean="0"/>
              <a:t>NNShot</a:t>
            </a:r>
            <a:r>
              <a:rPr kumimoji="1" lang="zh-CN" altLang="en-US" dirty="0" smtClean="0"/>
              <a:t>的一个结构性的改进，在上面加了一个</a:t>
            </a:r>
            <a:r>
              <a:rPr kumimoji="1" lang="en-US" altLang="zh-CN" dirty="0" smtClean="0"/>
              <a:t>Viterbi</a:t>
            </a:r>
            <a:r>
              <a:rPr kumimoji="1" lang="zh-CN" altLang="en-US" dirty="0" smtClean="0"/>
              <a:t>维特比解码器，因此获得一些性能改进。</a:t>
            </a:r>
            <a:endParaRPr kumimoji="1" lang="en-US" altLang="zh-CN" dirty="0" smtClean="0"/>
          </a:p>
          <a:p>
            <a:pPr defTabSz="990657">
              <a:defRPr/>
            </a:pPr>
            <a:endParaRPr kumimoji="1"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7224A-5E25-4BFC-93B3-3B7FFFC4B7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917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824038" y="1279525"/>
            <a:ext cx="3455987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657">
              <a:defRPr/>
            </a:pPr>
            <a:r>
              <a:rPr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DATE: A date is a specific time.</a:t>
            </a:r>
            <a:endParaRPr lang="zh-CN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7224A-5E25-4BFC-93B3-3B7FFFC4B77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2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824038" y="1279525"/>
            <a:ext cx="3455987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657">
              <a:defRPr/>
            </a:pPr>
            <a:r>
              <a:rPr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DATE: A date is a specific time.</a:t>
            </a:r>
            <a:endParaRPr lang="zh-CN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7224A-5E25-4BFC-93B3-3B7FFFC4B7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97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824038" y="1279525"/>
            <a:ext cx="3455987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657">
              <a:defRPr/>
            </a:pPr>
            <a:r>
              <a:rPr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DATE: A date is a specific time.</a:t>
            </a:r>
            <a:endParaRPr lang="zh-CN" alt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7224A-5E25-4BFC-93B3-3B7FFFC4B77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675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消融实验，把</a:t>
            </a:r>
            <a:r>
              <a:rPr lang="en-US" altLang="zh-CN" dirty="0" smtClean="0"/>
              <a:t>EL</a:t>
            </a:r>
            <a:r>
              <a:rPr lang="zh-CN" altLang="en-US" dirty="0" smtClean="0"/>
              <a:t>数据集的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标签去掉，用</a:t>
            </a:r>
            <a:r>
              <a:rPr lang="en-US" altLang="zh-CN" dirty="0" smtClean="0"/>
              <a:t>NER</a:t>
            </a:r>
            <a:r>
              <a:rPr lang="zh-CN" altLang="en-US" dirty="0" smtClean="0"/>
              <a:t>识别，做一个联合结果，分析数据的原因。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-NER +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-EL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7224A-5E25-4BFC-93B3-3B7FFFC4B77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10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消融实验，把</a:t>
            </a:r>
            <a:r>
              <a:rPr lang="en-US" altLang="zh-CN" dirty="0" smtClean="0"/>
              <a:t>EL</a:t>
            </a:r>
            <a:r>
              <a:rPr lang="zh-CN" altLang="en-US" dirty="0" smtClean="0"/>
              <a:t>数据集的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标签去掉，用</a:t>
            </a:r>
            <a:r>
              <a:rPr lang="en-US" altLang="zh-CN" dirty="0" smtClean="0"/>
              <a:t>NER</a:t>
            </a:r>
            <a:r>
              <a:rPr lang="zh-CN" altLang="en-US" dirty="0" smtClean="0"/>
              <a:t>识别，做一个联合结果，分析数据的原因。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-NER +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-EL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7224A-5E25-4BFC-93B3-3B7FFFC4B77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60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消融实验，把</a:t>
            </a:r>
            <a:r>
              <a:rPr lang="en-US" altLang="zh-CN" dirty="0" smtClean="0"/>
              <a:t>EL</a:t>
            </a:r>
            <a:r>
              <a:rPr lang="zh-CN" altLang="en-US" dirty="0" smtClean="0"/>
              <a:t>数据集的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标签去掉，用</a:t>
            </a:r>
            <a:r>
              <a:rPr lang="en-US" altLang="zh-CN" dirty="0" smtClean="0"/>
              <a:t>NER</a:t>
            </a:r>
            <a:r>
              <a:rPr lang="zh-CN" altLang="en-US" dirty="0" smtClean="0"/>
              <a:t>识别，做一个联合结果，分析数据的原因。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-NER +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-EL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7224A-5E25-4BFC-93B3-3B7FFFC4B77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41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25EE-49F2-4AA5-822B-21143052E69D}" type="datetime1">
              <a:rPr lang="zh-CN" altLang="en-US" smtClean="0"/>
              <a:t>2024/4/10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东南大学计算机学院万维网数据科学实验室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4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62A5-7056-4542-8D99-F993C6B9C898}" type="datetime1">
              <a:rPr lang="zh-CN" altLang="en-US" smtClean="0"/>
              <a:t>2024/4/10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东南大学计算机学院万维网数据科学实验室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781" y="1"/>
            <a:ext cx="1254111" cy="15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3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D53E-2E6F-4E5E-AFF6-FC0340239851}" type="datetime1">
              <a:rPr lang="zh-CN" altLang="en-US" smtClean="0"/>
              <a:t>2024/4/10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东南大学计算机学院万维网数据科学实验室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781" y="1"/>
            <a:ext cx="1254111" cy="15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6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73C6-55F4-4C32-809E-279059F6B3F6}" type="datetime1">
              <a:rPr lang="zh-CN" altLang="en-US" smtClean="0"/>
              <a:t>2024/4/10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东南大学计算机学院万维网数据科学实验室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781" y="1"/>
            <a:ext cx="1254111" cy="15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5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7B50-119D-4A73-B3F2-BB5939EFC621}" type="datetime1">
              <a:rPr lang="zh-CN" altLang="en-US" smtClean="0"/>
              <a:t>2024/4/10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东南大学计算机学院万维网数据科学实验室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781" y="1"/>
            <a:ext cx="1254111" cy="15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6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C1F4-7997-494F-94AD-307904B7E87A}" type="datetime1">
              <a:rPr lang="zh-CN" altLang="en-US" smtClean="0"/>
              <a:t>2024/4/10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东南大学计算机学院万维网数据科学实验室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781" y="1"/>
            <a:ext cx="1254111" cy="15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8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A7F2-6AF8-4FA2-8B2E-CD70906F57CF}" type="datetime1">
              <a:rPr lang="zh-CN" altLang="en-US" smtClean="0"/>
              <a:t>2024/4/10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东南大学计算机学院万维网数据科学实验室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781" y="1"/>
            <a:ext cx="1254111" cy="15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41F3-C63A-42C8-B7D1-079F0F3644CA}" type="datetime1">
              <a:rPr lang="zh-CN" altLang="en-US" smtClean="0"/>
              <a:t>2024/4/10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东南大学计算机学院万维网数据科学实验室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781" y="1"/>
            <a:ext cx="1254111" cy="15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7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4861-D98B-43FA-A13A-B5E5375D2BD4}" type="datetime1">
              <a:rPr lang="zh-CN" altLang="en-US" smtClean="0"/>
              <a:t>2024/4/10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东南大学计算机学院万维网数据科学实验室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781" y="1"/>
            <a:ext cx="1254111" cy="15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2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6E0A-E9C8-4FA4-9715-1BFB96C1998D}" type="datetime1">
              <a:rPr lang="zh-CN" altLang="en-US" smtClean="0"/>
              <a:t>2024/4/10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东南大学计算机学院万维网数据科学实验室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781" y="1"/>
            <a:ext cx="1254111" cy="15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D09E-F8CB-4236-9588-8F9C409B51C9}" type="datetime1">
              <a:rPr lang="zh-CN" altLang="en-US" smtClean="0"/>
              <a:t>2024/4/10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东南大学计算机学院万维网数据科学实验室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781" y="1"/>
            <a:ext cx="1254111" cy="15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4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AE9A8-9AFC-4767-95A1-4A1A49F0E115}" type="datetime1">
              <a:rPr lang="zh-CN" altLang="en-US" smtClean="0"/>
              <a:t>2024/4/10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东南大学计算机学院万维网数据科学实验室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8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7518" y="6665552"/>
            <a:ext cx="10172436" cy="789794"/>
          </a:xfrm>
        </p:spPr>
        <p:txBody>
          <a:bodyPr>
            <a:noAutofit/>
          </a:bodyPr>
          <a:lstStyle/>
          <a:p>
            <a:pPr marL="241852" lvl="1" algn="ctr" rtl="0">
              <a:lnSpc>
                <a:spcPct val="150000"/>
              </a:lnSpc>
              <a:spcBef>
                <a:spcPts val="212"/>
              </a:spcBef>
              <a:spcAft>
                <a:spcPts val="424"/>
              </a:spcAft>
              <a:buClr>
                <a:schemeClr val="tx1"/>
              </a:buClr>
              <a:buSzPct val="80000"/>
            </a:pPr>
            <a:r>
              <a:rPr lang="zh-CN" altLang="en-US" sz="3808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毕设画图</a:t>
            </a:r>
            <a:endParaRPr lang="en-US" altLang="zh-CN" sz="3808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246D1D-7269-4E23-87DE-F815B657BC29}"/>
              </a:ext>
            </a:extLst>
          </p:cNvPr>
          <p:cNvSpPr txBox="1"/>
          <p:nvPr/>
        </p:nvSpPr>
        <p:spPr>
          <a:xfrm>
            <a:off x="1960471" y="7762261"/>
            <a:ext cx="10646530" cy="6297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83704">
              <a:lnSpc>
                <a:spcPct val="150000"/>
              </a:lnSpc>
              <a:defRPr/>
            </a:pPr>
            <a:r>
              <a:rPr lang="zh-CN" altLang="en-US" sz="232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陈海燕</a:t>
            </a:r>
            <a:endParaRPr lang="en-US" altLang="zh-CN" sz="2328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4"/>
    </mc:Choice>
    <mc:Fallback xmlns="">
      <p:transition spd="slow" advTm="27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7706960" y="4531633"/>
            <a:ext cx="5221825" cy="5183450"/>
            <a:chOff x="6575127" y="906503"/>
            <a:chExt cx="4936168" cy="4899891"/>
          </a:xfrm>
        </p:grpSpPr>
        <p:sp>
          <p:nvSpPr>
            <p:cNvPr id="30" name="圆角矩形 29"/>
            <p:cNvSpPr/>
            <p:nvPr/>
          </p:nvSpPr>
          <p:spPr>
            <a:xfrm>
              <a:off x="10462751" y="3294627"/>
              <a:ext cx="795227" cy="2627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624573" y="3292605"/>
              <a:ext cx="734082" cy="26478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9056619" y="3292605"/>
              <a:ext cx="412273" cy="2647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7457321" y="3311655"/>
              <a:ext cx="637193" cy="2505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835217" y="3318098"/>
              <a:ext cx="605266" cy="24408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721476" y="5503513"/>
              <a:ext cx="2846124" cy="30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Barack Obama was born in 1961.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795102" y="4952502"/>
              <a:ext cx="2688776" cy="33917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82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Span Detection</a:t>
              </a:r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35763" y="4413057"/>
              <a:ext cx="2800121" cy="30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Barack Obama was born in 1961.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777272" y="4431688"/>
              <a:ext cx="606192" cy="2998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9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9029705" y="4424904"/>
              <a:ext cx="382582" cy="2998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9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776053" y="3790856"/>
              <a:ext cx="4580236" cy="447463"/>
            </a:xfrm>
            <a:prstGeom prst="roundRect">
              <a:avLst/>
            </a:prstGeom>
            <a:solidFill>
              <a:srgbClr val="D7F2F3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82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Classification</a:t>
              </a:r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7410684" y="4431689"/>
              <a:ext cx="610951" cy="2998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9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92300" y="4413057"/>
              <a:ext cx="812511" cy="302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M(PER)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525867" y="4416562"/>
              <a:ext cx="983270" cy="30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M(DATE)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575127" y="3280445"/>
              <a:ext cx="3262453" cy="30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Barack Obama was born in 1961.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9582873" y="3276782"/>
              <a:ext cx="812511" cy="302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M(PER)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418613" y="3275272"/>
              <a:ext cx="908278" cy="302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M(DATE)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6921933" y="1804839"/>
              <a:ext cx="941353" cy="326380"/>
              <a:chOff x="6003245" y="1319238"/>
              <a:chExt cx="941353" cy="326380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6056492" y="1345773"/>
                <a:ext cx="619143" cy="2998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2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03245" y="1319238"/>
                <a:ext cx="941353" cy="30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82" dirty="0">
                    <a:latin typeface="Arial" panose="020B0604020202020204" pitchFamily="34" charset="0"/>
                    <a:cs typeface="Arial" panose="020B0604020202020204" pitchFamily="34" charset="0"/>
                  </a:rPr>
                  <a:t>Barack</a:t>
                </a: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7634973" y="1804838"/>
              <a:ext cx="846662" cy="326380"/>
              <a:chOff x="7142377" y="1319237"/>
              <a:chExt cx="846662" cy="326380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7142377" y="1345772"/>
                <a:ext cx="834844" cy="2998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2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176528" y="1319237"/>
                <a:ext cx="812511" cy="302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82" dirty="0">
                    <a:latin typeface="Arial" panose="020B0604020202020204" pitchFamily="34" charset="0"/>
                    <a:cs typeface="Arial" panose="020B0604020202020204" pitchFamily="34" charset="0"/>
                  </a:rPr>
                  <a:t>M(PER)</a:t>
                </a:r>
                <a:endParaRPr lang="zh-CN" altLang="en-US" sz="148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904651" y="2180948"/>
              <a:ext cx="941353" cy="326380"/>
              <a:chOff x="5998663" y="1737943"/>
              <a:chExt cx="941353" cy="326380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6069192" y="1764478"/>
                <a:ext cx="612842" cy="2998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2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998663" y="1737943"/>
                <a:ext cx="941353" cy="30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82" dirty="0">
                    <a:latin typeface="Arial" panose="020B0604020202020204" pitchFamily="34" charset="0"/>
                    <a:cs typeface="Arial" panose="020B0604020202020204" pitchFamily="34" charset="0"/>
                  </a:rPr>
                  <a:t>Obama</a:t>
                </a: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634972" y="2205013"/>
              <a:ext cx="842556" cy="302881"/>
              <a:chOff x="7161426" y="1769802"/>
              <a:chExt cx="842556" cy="302881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7161426" y="1771789"/>
                <a:ext cx="842556" cy="2998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2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187486" y="1769802"/>
                <a:ext cx="812511" cy="302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82" dirty="0">
                    <a:latin typeface="Arial" panose="020B0604020202020204" pitchFamily="34" charset="0"/>
                    <a:cs typeface="Arial" panose="020B0604020202020204" pitchFamily="34" charset="0"/>
                  </a:rPr>
                  <a:t>M(PER)</a:t>
                </a:r>
                <a:endParaRPr lang="zh-CN" altLang="en-US" sz="148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943113" y="2568916"/>
              <a:ext cx="672303" cy="304021"/>
              <a:chOff x="9355556" y="2002524"/>
              <a:chExt cx="672303" cy="304021"/>
            </a:xfrm>
          </p:grpSpPr>
          <p:sp>
            <p:nvSpPr>
              <p:cNvPr id="44" name="圆角矩形 43"/>
              <p:cNvSpPr/>
              <p:nvPr/>
            </p:nvSpPr>
            <p:spPr>
              <a:xfrm>
                <a:off x="9387623" y="2006700"/>
                <a:ext cx="610738" cy="2998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2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9355556" y="2002524"/>
                <a:ext cx="672303" cy="30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82" dirty="0">
                    <a:latin typeface="Arial" panose="020B0604020202020204" pitchFamily="34" charset="0"/>
                    <a:cs typeface="Arial" panose="020B0604020202020204" pitchFamily="34" charset="0"/>
                  </a:rPr>
                  <a:t>1961</a:t>
                </a: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7605475" y="2561228"/>
              <a:ext cx="908278" cy="314063"/>
              <a:chOff x="7112879" y="2291527"/>
              <a:chExt cx="908278" cy="314063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7142376" y="2305745"/>
                <a:ext cx="842555" cy="2998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2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112879" y="2291527"/>
                <a:ext cx="908278" cy="302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82" dirty="0">
                    <a:latin typeface="Arial" panose="020B0604020202020204" pitchFamily="34" charset="0"/>
                    <a:cs typeface="Arial" panose="020B0604020202020204" pitchFamily="34" charset="0"/>
                  </a:rPr>
                  <a:t>M(DATE)</a:t>
                </a:r>
                <a:endParaRPr lang="zh-CN" altLang="en-US" sz="148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2" name="直接箭头连接符 71"/>
            <p:cNvCxnSpPr>
              <a:stCxn id="33" idx="3"/>
            </p:cNvCxnSpPr>
            <p:nvPr/>
          </p:nvCxnSpPr>
          <p:spPr>
            <a:xfrm>
              <a:off x="8469817" y="1981296"/>
              <a:ext cx="538936" cy="7924"/>
            </a:xfrm>
            <a:prstGeom prst="straightConnector1">
              <a:avLst/>
            </a:prstGeom>
            <a:ln w="19050">
              <a:solidFill>
                <a:srgbClr val="03ED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136" idx="1"/>
            </p:cNvCxnSpPr>
            <p:nvPr/>
          </p:nvCxnSpPr>
          <p:spPr>
            <a:xfrm flipH="1">
              <a:off x="9054539" y="1984863"/>
              <a:ext cx="532414" cy="5958"/>
            </a:xfrm>
            <a:prstGeom prst="straightConnector1">
              <a:avLst/>
            </a:prstGeom>
            <a:ln w="19050">
              <a:solidFill>
                <a:srgbClr val="03ED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33" idx="3"/>
            </p:cNvCxnSpPr>
            <p:nvPr/>
          </p:nvCxnSpPr>
          <p:spPr>
            <a:xfrm>
              <a:off x="8469817" y="1981296"/>
              <a:ext cx="556081" cy="199652"/>
            </a:xfrm>
            <a:prstGeom prst="straightConnector1">
              <a:avLst/>
            </a:prstGeom>
            <a:ln w="19050">
              <a:solidFill>
                <a:srgbClr val="03ED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142" idx="1"/>
            </p:cNvCxnSpPr>
            <p:nvPr/>
          </p:nvCxnSpPr>
          <p:spPr>
            <a:xfrm flipH="1" flipV="1">
              <a:off x="9054539" y="2205013"/>
              <a:ext cx="532414" cy="155959"/>
            </a:xfrm>
            <a:prstGeom prst="straightConnector1">
              <a:avLst/>
            </a:prstGeom>
            <a:ln w="19050">
              <a:solidFill>
                <a:srgbClr val="03ED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33" idx="3"/>
              <a:endCxn id="148" idx="1"/>
            </p:cNvCxnSpPr>
            <p:nvPr/>
          </p:nvCxnSpPr>
          <p:spPr>
            <a:xfrm>
              <a:off x="8469817" y="1981296"/>
              <a:ext cx="1117136" cy="74528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圆角矩形 87"/>
            <p:cNvSpPr/>
            <p:nvPr/>
          </p:nvSpPr>
          <p:spPr>
            <a:xfrm flipV="1">
              <a:off x="6776054" y="977900"/>
              <a:ext cx="4556970" cy="2019315"/>
            </a:xfrm>
            <a:prstGeom prst="roundRect">
              <a:avLst>
                <a:gd name="adj" fmla="val 10862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231313" y="906503"/>
              <a:ext cx="3577496" cy="456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2">
                <a:lnSpc>
                  <a:spcPct val="150000"/>
                </a:lnSpc>
              </a:pPr>
              <a:r>
                <a:rPr lang="en-US" altLang="zh-CN" sz="1693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703060505090304" pitchFamily="18" charset="0"/>
                </a:rPr>
                <a:t>Contrastive learning</a:t>
              </a:r>
            </a:p>
          </p:txBody>
        </p:sp>
        <p:sp>
          <p:nvSpPr>
            <p:cNvPr id="90" name="圆角矩形 89"/>
            <p:cNvSpPr/>
            <p:nvPr/>
          </p:nvSpPr>
          <p:spPr>
            <a:xfrm flipV="1">
              <a:off x="6776053" y="3227551"/>
              <a:ext cx="4560888" cy="388750"/>
            </a:xfrm>
            <a:prstGeom prst="roundRect">
              <a:avLst>
                <a:gd name="adj" fmla="val 6112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4" name="直接箭头连接符 93"/>
            <p:cNvCxnSpPr>
              <a:stCxn id="90" idx="2"/>
              <a:endCxn id="88" idx="0"/>
            </p:cNvCxnSpPr>
            <p:nvPr/>
          </p:nvCxnSpPr>
          <p:spPr>
            <a:xfrm flipH="1" flipV="1">
              <a:off x="9054539" y="2997215"/>
              <a:ext cx="1958" cy="2303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15" idx="0"/>
              <a:endCxn id="90" idx="0"/>
            </p:cNvCxnSpPr>
            <p:nvPr/>
          </p:nvCxnSpPr>
          <p:spPr>
            <a:xfrm flipH="1" flipV="1">
              <a:off x="9056497" y="3616301"/>
              <a:ext cx="9674" cy="174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12" idx="0"/>
            </p:cNvCxnSpPr>
            <p:nvPr/>
          </p:nvCxnSpPr>
          <p:spPr>
            <a:xfrm flipV="1">
              <a:off x="8135824" y="4238324"/>
              <a:ext cx="0" cy="1747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7" idx="0"/>
            </p:cNvCxnSpPr>
            <p:nvPr/>
          </p:nvCxnSpPr>
          <p:spPr>
            <a:xfrm flipV="1">
              <a:off x="10098556" y="4238324"/>
              <a:ext cx="5076" cy="1747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8" idx="0"/>
            </p:cNvCxnSpPr>
            <p:nvPr/>
          </p:nvCxnSpPr>
          <p:spPr>
            <a:xfrm flipH="1" flipV="1">
              <a:off x="11016306" y="4238325"/>
              <a:ext cx="1196" cy="1782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11" idx="0"/>
              <a:endCxn id="12" idx="2"/>
            </p:cNvCxnSpPr>
            <p:nvPr/>
          </p:nvCxnSpPr>
          <p:spPr>
            <a:xfrm flipH="1" flipV="1">
              <a:off x="8135824" y="4715938"/>
              <a:ext cx="3666" cy="236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10" idx="0"/>
              <a:endCxn id="11" idx="2"/>
            </p:cNvCxnSpPr>
            <p:nvPr/>
          </p:nvCxnSpPr>
          <p:spPr>
            <a:xfrm flipH="1" flipV="1">
              <a:off x="8139490" y="5291677"/>
              <a:ext cx="5048" cy="2118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组合 134"/>
            <p:cNvGrpSpPr/>
            <p:nvPr/>
          </p:nvGrpSpPr>
          <p:grpSpPr>
            <a:xfrm>
              <a:off x="10424295" y="1808405"/>
              <a:ext cx="941353" cy="326380"/>
              <a:chOff x="6003245" y="1319238"/>
              <a:chExt cx="941353" cy="326380"/>
            </a:xfrm>
          </p:grpSpPr>
          <p:sp>
            <p:nvSpPr>
              <p:cNvPr id="136" name="圆角矩形 135"/>
              <p:cNvSpPr/>
              <p:nvPr/>
            </p:nvSpPr>
            <p:spPr>
              <a:xfrm>
                <a:off x="6056492" y="1345773"/>
                <a:ext cx="619143" cy="2998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2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6003245" y="1319238"/>
                <a:ext cx="941353" cy="30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82" dirty="0">
                    <a:latin typeface="Arial" panose="020B0604020202020204" pitchFamily="34" charset="0"/>
                    <a:cs typeface="Arial" panose="020B0604020202020204" pitchFamily="34" charset="0"/>
                  </a:rPr>
                  <a:t>Barack</a:t>
                </a:r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9583732" y="1808405"/>
              <a:ext cx="840096" cy="326379"/>
              <a:chOff x="6862907" y="1319238"/>
              <a:chExt cx="1114314" cy="326379"/>
            </a:xfrm>
          </p:grpSpPr>
          <p:sp>
            <p:nvSpPr>
              <p:cNvPr id="139" name="圆角矩形 138"/>
              <p:cNvSpPr/>
              <p:nvPr/>
            </p:nvSpPr>
            <p:spPr>
              <a:xfrm>
                <a:off x="6862907" y="1345772"/>
                <a:ext cx="1114314" cy="2998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2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6874624" y="1319238"/>
                <a:ext cx="1077724" cy="302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82" dirty="0">
                    <a:latin typeface="Arial" panose="020B0604020202020204" pitchFamily="34" charset="0"/>
                    <a:cs typeface="Arial" panose="020B0604020202020204" pitchFamily="34" charset="0"/>
                  </a:rPr>
                  <a:t>M(PER)</a:t>
                </a:r>
                <a:endParaRPr lang="zh-CN" altLang="en-US" sz="148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1" name="组合 140"/>
            <p:cNvGrpSpPr/>
            <p:nvPr/>
          </p:nvGrpSpPr>
          <p:grpSpPr>
            <a:xfrm>
              <a:off x="10402250" y="2184514"/>
              <a:ext cx="941353" cy="326380"/>
              <a:chOff x="5998663" y="1737943"/>
              <a:chExt cx="941353" cy="326380"/>
            </a:xfrm>
          </p:grpSpPr>
          <p:sp>
            <p:nvSpPr>
              <p:cNvPr id="142" name="圆角矩形 141"/>
              <p:cNvSpPr/>
              <p:nvPr/>
            </p:nvSpPr>
            <p:spPr>
              <a:xfrm>
                <a:off x="6069192" y="1764478"/>
                <a:ext cx="612842" cy="2998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2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5998663" y="1737943"/>
                <a:ext cx="941353" cy="30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82" dirty="0">
                    <a:latin typeface="Arial" panose="020B0604020202020204" pitchFamily="34" charset="0"/>
                    <a:cs typeface="Arial" panose="020B0604020202020204" pitchFamily="34" charset="0"/>
                  </a:rPr>
                  <a:t>Obama</a:t>
                </a: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9576214" y="2184032"/>
              <a:ext cx="847612" cy="326379"/>
              <a:chOff x="6869920" y="1745255"/>
              <a:chExt cx="1134062" cy="326379"/>
            </a:xfrm>
          </p:grpSpPr>
          <p:sp>
            <p:nvSpPr>
              <p:cNvPr id="145" name="圆角矩形 144"/>
              <p:cNvSpPr/>
              <p:nvPr/>
            </p:nvSpPr>
            <p:spPr>
              <a:xfrm>
                <a:off x="6869920" y="1771789"/>
                <a:ext cx="1134062" cy="2998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2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6894826" y="1745255"/>
                <a:ext cx="1087098" cy="302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82" dirty="0">
                    <a:latin typeface="Arial" panose="020B0604020202020204" pitchFamily="34" charset="0"/>
                    <a:cs typeface="Arial" panose="020B0604020202020204" pitchFamily="34" charset="0"/>
                  </a:rPr>
                  <a:t>M(PER)</a:t>
                </a:r>
                <a:endParaRPr lang="zh-CN" altLang="en-US" sz="148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10450238" y="2572482"/>
              <a:ext cx="672303" cy="304021"/>
              <a:chOff x="9355556" y="2002524"/>
              <a:chExt cx="672303" cy="304021"/>
            </a:xfrm>
          </p:grpSpPr>
          <p:sp>
            <p:nvSpPr>
              <p:cNvPr id="148" name="圆角矩形 147"/>
              <p:cNvSpPr/>
              <p:nvPr/>
            </p:nvSpPr>
            <p:spPr>
              <a:xfrm>
                <a:off x="9387623" y="2006700"/>
                <a:ext cx="610738" cy="2998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2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9355556" y="2002524"/>
                <a:ext cx="672303" cy="30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82" dirty="0">
                    <a:latin typeface="Arial" panose="020B0604020202020204" pitchFamily="34" charset="0"/>
                    <a:cs typeface="Arial" panose="020B0604020202020204" pitchFamily="34" charset="0"/>
                  </a:rPr>
                  <a:t>1961</a:t>
                </a:r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9562266" y="2565120"/>
              <a:ext cx="908278" cy="313737"/>
              <a:chOff x="6830342" y="2291853"/>
              <a:chExt cx="908278" cy="313737"/>
            </a:xfrm>
          </p:grpSpPr>
          <p:sp>
            <p:nvSpPr>
              <p:cNvPr id="151" name="圆角矩形 150"/>
              <p:cNvSpPr/>
              <p:nvPr/>
            </p:nvSpPr>
            <p:spPr>
              <a:xfrm>
                <a:off x="6850869" y="2305745"/>
                <a:ext cx="854377" cy="2998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2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6830342" y="2291853"/>
                <a:ext cx="908278" cy="302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82" dirty="0">
                    <a:latin typeface="Arial" panose="020B0604020202020204" pitchFamily="34" charset="0"/>
                    <a:cs typeface="Arial" panose="020B0604020202020204" pitchFamily="34" charset="0"/>
                  </a:rPr>
                  <a:t>M(DATE)</a:t>
                </a:r>
                <a:endParaRPr lang="zh-CN" altLang="en-US" sz="148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1" name="矩形 200"/>
            <p:cNvSpPr/>
            <p:nvPr/>
          </p:nvSpPr>
          <p:spPr>
            <a:xfrm>
              <a:off x="9828888" y="4908147"/>
              <a:ext cx="544300" cy="302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82" dirty="0">
                  <a:solidFill>
                    <a:srgbClr val="03ED0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</a:t>
              </a:r>
              <a:endParaRPr lang="zh-CN" altLang="en-US" sz="1482" dirty="0">
                <a:solidFill>
                  <a:srgbClr val="03ED0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10528025" y="4902580"/>
              <a:ext cx="983270" cy="30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82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  <a:endParaRPr lang="zh-CN" altLang="en-US" sz="1482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3" name="直接箭头连接符 202"/>
            <p:cNvCxnSpPr>
              <a:stCxn id="201" idx="0"/>
              <a:endCxn id="17" idx="2"/>
            </p:cNvCxnSpPr>
            <p:nvPr/>
          </p:nvCxnSpPr>
          <p:spPr>
            <a:xfrm flipH="1" flipV="1">
              <a:off x="10098556" y="4715938"/>
              <a:ext cx="2483" cy="1922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/>
            <p:cNvCxnSpPr>
              <a:stCxn id="202" idx="0"/>
              <a:endCxn id="18" idx="2"/>
            </p:cNvCxnSpPr>
            <p:nvPr/>
          </p:nvCxnSpPr>
          <p:spPr>
            <a:xfrm flipH="1" flipV="1">
              <a:off x="11017502" y="4719443"/>
              <a:ext cx="2158" cy="1831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组合 79"/>
            <p:cNvGrpSpPr/>
            <p:nvPr/>
          </p:nvGrpSpPr>
          <p:grpSpPr>
            <a:xfrm>
              <a:off x="10445283" y="1481000"/>
              <a:ext cx="672303" cy="304021"/>
              <a:chOff x="9355556" y="2002524"/>
              <a:chExt cx="672303" cy="304021"/>
            </a:xfrm>
          </p:grpSpPr>
          <p:sp>
            <p:nvSpPr>
              <p:cNvPr id="81" name="圆角矩形 80"/>
              <p:cNvSpPr/>
              <p:nvPr/>
            </p:nvSpPr>
            <p:spPr>
              <a:xfrm>
                <a:off x="9387623" y="2006700"/>
                <a:ext cx="610738" cy="2998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2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9355556" y="2002524"/>
                <a:ext cx="672303" cy="30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82" dirty="0">
                    <a:latin typeface="Arial" panose="020B0604020202020204" pitchFamily="34" charset="0"/>
                    <a:cs typeface="Arial" panose="020B0604020202020204" pitchFamily="34" charset="0"/>
                  </a:rPr>
                  <a:t>1961</a:t>
                </a: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9585178" y="1456050"/>
              <a:ext cx="840096" cy="326379"/>
              <a:chOff x="6862907" y="1319238"/>
              <a:chExt cx="1114314" cy="326379"/>
            </a:xfrm>
          </p:grpSpPr>
          <p:sp>
            <p:nvSpPr>
              <p:cNvPr id="85" name="圆角矩形 84"/>
              <p:cNvSpPr/>
              <p:nvPr/>
            </p:nvSpPr>
            <p:spPr>
              <a:xfrm>
                <a:off x="6862907" y="1345772"/>
                <a:ext cx="1114314" cy="2998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2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6874624" y="1319238"/>
                <a:ext cx="1077724" cy="302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82" dirty="0">
                    <a:latin typeface="Arial" panose="020B0604020202020204" pitchFamily="34" charset="0"/>
                    <a:cs typeface="Arial" panose="020B0604020202020204" pitchFamily="34" charset="0"/>
                  </a:rPr>
                  <a:t>M(PER)</a:t>
                </a:r>
                <a:endParaRPr lang="zh-CN" altLang="en-US" sz="148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6942757" y="1480954"/>
              <a:ext cx="672303" cy="304021"/>
              <a:chOff x="9355556" y="2002524"/>
              <a:chExt cx="672303" cy="304021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9387623" y="2006700"/>
                <a:ext cx="610738" cy="29984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2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9355556" y="2002524"/>
                <a:ext cx="672303" cy="30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82" dirty="0">
                    <a:latin typeface="Arial" panose="020B0604020202020204" pitchFamily="34" charset="0"/>
                    <a:cs typeface="Arial" panose="020B0604020202020204" pitchFamily="34" charset="0"/>
                  </a:rPr>
                  <a:t>1961</a:t>
                </a: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7635240" y="1456004"/>
              <a:ext cx="840096" cy="326379"/>
              <a:chOff x="6862907" y="1319238"/>
              <a:chExt cx="1114314" cy="326379"/>
            </a:xfrm>
          </p:grpSpPr>
          <p:sp>
            <p:nvSpPr>
              <p:cNvPr id="97" name="圆角矩形 96"/>
              <p:cNvSpPr/>
              <p:nvPr/>
            </p:nvSpPr>
            <p:spPr>
              <a:xfrm>
                <a:off x="6862907" y="1345772"/>
                <a:ext cx="1114314" cy="2998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2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6874624" y="1319238"/>
                <a:ext cx="1077724" cy="302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82" dirty="0">
                    <a:latin typeface="Arial" panose="020B0604020202020204" pitchFamily="34" charset="0"/>
                    <a:cs typeface="Arial" panose="020B0604020202020204" pitchFamily="34" charset="0"/>
                  </a:rPr>
                  <a:t>M(PER)</a:t>
                </a:r>
                <a:endParaRPr lang="zh-CN" altLang="en-US" sz="1482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0" name="直接箭头连接符 99"/>
            <p:cNvCxnSpPr>
              <a:stCxn id="33" idx="3"/>
              <a:endCxn id="85" idx="1"/>
            </p:cNvCxnSpPr>
            <p:nvPr/>
          </p:nvCxnSpPr>
          <p:spPr>
            <a:xfrm flipV="1">
              <a:off x="8469817" y="1632507"/>
              <a:ext cx="1115361" cy="34878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线连接符 21"/>
            <p:cNvCxnSpPr>
              <a:stCxn id="97" idx="3"/>
              <a:endCxn id="34" idx="3"/>
            </p:cNvCxnSpPr>
            <p:nvPr/>
          </p:nvCxnSpPr>
          <p:spPr>
            <a:xfrm>
              <a:off x="8475338" y="1632461"/>
              <a:ext cx="6296" cy="323818"/>
            </a:xfrm>
            <a:prstGeom prst="curvedConnector3">
              <a:avLst>
                <a:gd name="adj1" fmla="val 3532432"/>
              </a:avLst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33" idx="3"/>
              <a:endCxn id="48" idx="3"/>
            </p:cNvCxnSpPr>
            <p:nvPr/>
          </p:nvCxnSpPr>
          <p:spPr>
            <a:xfrm>
              <a:off x="8469817" y="1981296"/>
              <a:ext cx="7710" cy="744073"/>
            </a:xfrm>
            <a:prstGeom prst="curvedConnector3">
              <a:avLst>
                <a:gd name="adj1" fmla="val 3064981"/>
              </a:avLst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2113677" y="5642159"/>
            <a:ext cx="3794573" cy="3091713"/>
            <a:chOff x="7957483" y="1528403"/>
            <a:chExt cx="3586992" cy="2922581"/>
          </a:xfrm>
        </p:grpSpPr>
        <p:sp>
          <p:nvSpPr>
            <p:cNvPr id="102" name="圆角矩形 101"/>
            <p:cNvSpPr/>
            <p:nvPr/>
          </p:nvSpPr>
          <p:spPr>
            <a:xfrm>
              <a:off x="8546531" y="3459676"/>
              <a:ext cx="2408897" cy="39977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16" dirty="0">
                  <a:solidFill>
                    <a:schemeClr val="tx1"/>
                  </a:solidFill>
                </a:rPr>
                <a:t>Span Extractor</a:t>
              </a:r>
              <a:endParaRPr lang="zh-CN" altLang="en-US" sz="2116" dirty="0">
                <a:solidFill>
                  <a:schemeClr val="tx1"/>
                </a:solidFill>
              </a:endParaRP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8540106" y="2202116"/>
              <a:ext cx="2421746" cy="36050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16" dirty="0">
                  <a:solidFill>
                    <a:schemeClr val="tx1"/>
                  </a:solidFill>
                </a:rPr>
                <a:t>Span Classification </a:t>
              </a:r>
              <a:endParaRPr lang="zh-CN" altLang="en-US" sz="2116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直接箭头连接符 105"/>
            <p:cNvCxnSpPr>
              <a:stCxn id="113" idx="0"/>
              <a:endCxn id="104" idx="2"/>
            </p:cNvCxnSpPr>
            <p:nvPr/>
          </p:nvCxnSpPr>
          <p:spPr>
            <a:xfrm flipV="1">
              <a:off x="9750979" y="2562623"/>
              <a:ext cx="0" cy="254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110" idx="0"/>
              <a:endCxn id="102" idx="2"/>
            </p:cNvCxnSpPr>
            <p:nvPr/>
          </p:nvCxnSpPr>
          <p:spPr>
            <a:xfrm flipV="1">
              <a:off x="9750979" y="3859452"/>
              <a:ext cx="0" cy="227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109"/>
            <p:cNvSpPr/>
            <p:nvPr/>
          </p:nvSpPr>
          <p:spPr>
            <a:xfrm>
              <a:off x="7957483" y="4086703"/>
              <a:ext cx="3586992" cy="3642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904" dirty="0">
                  <a:latin typeface="Arial" panose="020B0604020202020204" pitchFamily="34" charset="0"/>
                  <a:cs typeface="Arial" panose="020B0604020202020204" pitchFamily="34" charset="0"/>
                </a:rPr>
                <a:t>Barack Obama was born in 1961.</a:t>
              </a:r>
            </a:p>
          </p:txBody>
        </p:sp>
        <p:cxnSp>
          <p:nvCxnSpPr>
            <p:cNvPr id="111" name="直接箭头连接符 110"/>
            <p:cNvCxnSpPr>
              <a:stCxn id="104" idx="0"/>
              <a:endCxn id="112" idx="2"/>
            </p:cNvCxnSpPr>
            <p:nvPr/>
          </p:nvCxnSpPr>
          <p:spPr>
            <a:xfrm flipV="1">
              <a:off x="9750979" y="1892684"/>
              <a:ext cx="0" cy="309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111"/>
            <p:cNvSpPr/>
            <p:nvPr/>
          </p:nvSpPr>
          <p:spPr>
            <a:xfrm>
              <a:off x="7957483" y="1528403"/>
              <a:ext cx="3586992" cy="3642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904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Barack Obama</a:t>
              </a:r>
              <a:r>
                <a:rPr lang="en-US" altLang="zh-CN" sz="1904" dirty="0">
                  <a:latin typeface="Arial" panose="020B0604020202020204" pitchFamily="34" charset="0"/>
                  <a:cs typeface="Arial" panose="020B0604020202020204" pitchFamily="34" charset="0"/>
                </a:rPr>
                <a:t> was born in </a:t>
              </a:r>
              <a:r>
                <a:rPr lang="en-US" altLang="zh-CN" sz="1904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1961</a:t>
              </a:r>
              <a:r>
                <a:rPr lang="en-US" altLang="zh-CN" sz="1904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13" name="矩形 112"/>
            <p:cNvSpPr/>
            <p:nvPr/>
          </p:nvSpPr>
          <p:spPr>
            <a:xfrm>
              <a:off x="7957483" y="2816672"/>
              <a:ext cx="3586992" cy="3642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904" dirty="0">
                  <a:latin typeface="Arial" panose="020B0604020202020204" pitchFamily="34" charset="0"/>
                  <a:cs typeface="Arial" panose="020B0604020202020204" pitchFamily="34" charset="0"/>
                </a:rPr>
                <a:t>Barack Obama was born in 1961.</a:t>
              </a:r>
            </a:p>
          </p:txBody>
        </p:sp>
        <p:cxnSp>
          <p:nvCxnSpPr>
            <p:cNvPr id="114" name="直接箭头连接符 113"/>
            <p:cNvCxnSpPr>
              <a:stCxn id="102" idx="0"/>
              <a:endCxn id="113" idx="2"/>
            </p:cNvCxnSpPr>
            <p:nvPr/>
          </p:nvCxnSpPr>
          <p:spPr>
            <a:xfrm flipV="1">
              <a:off x="9750979" y="3180953"/>
              <a:ext cx="0" cy="2787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圆角矩形 114"/>
            <p:cNvSpPr/>
            <p:nvPr/>
          </p:nvSpPr>
          <p:spPr>
            <a:xfrm>
              <a:off x="7957483" y="2853743"/>
              <a:ext cx="1662767" cy="2998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4"/>
            </a:p>
          </p:txBody>
        </p:sp>
        <p:sp>
          <p:nvSpPr>
            <p:cNvPr id="116" name="圆角矩形 115"/>
            <p:cNvSpPr/>
            <p:nvPr/>
          </p:nvSpPr>
          <p:spPr>
            <a:xfrm>
              <a:off x="10846880" y="2853743"/>
              <a:ext cx="547773" cy="2998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4"/>
            </a:p>
          </p:txBody>
        </p:sp>
      </p:grpSp>
    </p:spTree>
    <p:extLst>
      <p:ext uri="{BB962C8B-B14F-4D97-AF65-F5344CB8AC3E}">
        <p14:creationId xmlns:p14="http://schemas.microsoft.com/office/powerpoint/2010/main" val="388720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12"/>
    </mc:Choice>
    <mc:Fallback xmlns="">
      <p:transition spd="slow" advTm="3731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椭圆 213"/>
          <p:cNvSpPr/>
          <p:nvPr/>
        </p:nvSpPr>
        <p:spPr>
          <a:xfrm>
            <a:off x="7927372" y="6360510"/>
            <a:ext cx="846068" cy="8238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4"/>
          </a:p>
        </p:txBody>
      </p:sp>
      <p:sp>
        <p:nvSpPr>
          <p:cNvPr id="118" name="圆角矩形 117"/>
          <p:cNvSpPr/>
          <p:nvPr/>
        </p:nvSpPr>
        <p:spPr>
          <a:xfrm>
            <a:off x="5981890" y="6945337"/>
            <a:ext cx="879163" cy="2582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5080331" y="6945337"/>
            <a:ext cx="829662" cy="2582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289633" y="6967502"/>
            <a:ext cx="557063" cy="2582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22934" y="9276896"/>
            <a:ext cx="3010830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82" dirty="0">
                <a:latin typeface="Arial" panose="020B0604020202020204" pitchFamily="34" charset="0"/>
                <a:cs typeface="Arial" panose="020B0604020202020204" pitchFamily="34" charset="0"/>
              </a:rPr>
              <a:t>Apple was founded in 1976.</a:t>
            </a:r>
            <a:endParaRPr lang="zh-CN" altLang="en-US" sz="148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216710" y="8693996"/>
            <a:ext cx="2542234" cy="3588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 Detection</a:t>
            </a:r>
            <a:endParaRPr lang="zh-CN" altLang="en-US" sz="148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49618" y="8134980"/>
            <a:ext cx="2557462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82" dirty="0">
                <a:latin typeface="Arial" panose="020B0604020202020204" pitchFamily="34" charset="0"/>
                <a:cs typeface="Arial" panose="020B0604020202020204" pitchFamily="34" charset="0"/>
              </a:rPr>
              <a:t>Apple was founded in 1976 .</a:t>
            </a:r>
            <a:endParaRPr lang="zh-CN" altLang="en-US" sz="148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290946" y="8143043"/>
            <a:ext cx="573355" cy="3171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9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173963" y="8125791"/>
            <a:ext cx="463748" cy="3171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9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216711" y="7465126"/>
            <a:ext cx="4684642" cy="473357"/>
          </a:xfrm>
          <a:prstGeom prst="roundRect">
            <a:avLst/>
          </a:prstGeom>
          <a:solidFill>
            <a:srgbClr val="D7F2F3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8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Classification</a:t>
            </a:r>
            <a:endParaRPr lang="zh-CN" altLang="en-US" sz="148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51487" y="8123338"/>
            <a:ext cx="901209" cy="320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82" dirty="0">
                <a:latin typeface="Arial" panose="020B0604020202020204" pitchFamily="34" charset="0"/>
                <a:cs typeface="Arial" panose="020B0604020202020204" pitchFamily="34" charset="0"/>
              </a:rPr>
              <a:t>M(ORG)</a:t>
            </a:r>
            <a:endParaRPr lang="zh-CN" altLang="en-US" sz="148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26572" y="8127044"/>
            <a:ext cx="1040172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82" dirty="0">
                <a:latin typeface="Arial" panose="020B0604020202020204" pitchFamily="34" charset="0"/>
                <a:cs typeface="Arial" panose="020B0604020202020204" pitchFamily="34" charset="0"/>
              </a:rPr>
              <a:t>M(DATE)</a:t>
            </a:r>
            <a:endParaRPr lang="zh-CN" altLang="en-US" sz="148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49925" y="6921305"/>
            <a:ext cx="901209" cy="320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82" dirty="0">
                <a:latin typeface="Arial" panose="020B0604020202020204" pitchFamily="34" charset="0"/>
                <a:cs typeface="Arial" panose="020B0604020202020204" pitchFamily="34" charset="0"/>
              </a:rPr>
              <a:t>M(ORG)</a:t>
            </a:r>
            <a:endParaRPr lang="zh-CN" altLang="en-US" sz="148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934027" y="6919706"/>
            <a:ext cx="960840" cy="320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82" dirty="0">
                <a:latin typeface="Arial" panose="020B0604020202020204" pitchFamily="34" charset="0"/>
                <a:cs typeface="Arial" panose="020B0604020202020204" pitchFamily="34" charset="0"/>
              </a:rPr>
              <a:t>M(DATE)</a:t>
            </a:r>
            <a:endParaRPr lang="zh-CN" altLang="en-US" sz="148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直接箭头连接符 71"/>
          <p:cNvCxnSpPr>
            <a:stCxn id="130" idx="3"/>
          </p:cNvCxnSpPr>
          <p:nvPr/>
        </p:nvCxnSpPr>
        <p:spPr>
          <a:xfrm>
            <a:off x="3902704" y="5370981"/>
            <a:ext cx="550406" cy="0"/>
          </a:xfrm>
          <a:prstGeom prst="straightConnector1">
            <a:avLst/>
          </a:prstGeom>
          <a:ln w="19050">
            <a:solidFill>
              <a:srgbClr val="03ED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22" idx="1"/>
          </p:cNvCxnSpPr>
          <p:nvPr/>
        </p:nvCxnSpPr>
        <p:spPr>
          <a:xfrm flipH="1">
            <a:off x="4557546" y="5578590"/>
            <a:ext cx="584642" cy="0"/>
          </a:xfrm>
          <a:prstGeom prst="straightConnector1">
            <a:avLst/>
          </a:prstGeom>
          <a:ln w="19050">
            <a:solidFill>
              <a:srgbClr val="03ED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30" idx="3"/>
          </p:cNvCxnSpPr>
          <p:nvPr/>
        </p:nvCxnSpPr>
        <p:spPr>
          <a:xfrm>
            <a:off x="3902706" y="5370983"/>
            <a:ext cx="589189" cy="168033"/>
          </a:xfrm>
          <a:prstGeom prst="straightConnector1">
            <a:avLst/>
          </a:prstGeom>
          <a:ln w="19050">
            <a:solidFill>
              <a:srgbClr val="03ED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58" idx="1"/>
          </p:cNvCxnSpPr>
          <p:nvPr/>
        </p:nvCxnSpPr>
        <p:spPr>
          <a:xfrm flipH="1" flipV="1">
            <a:off x="4581882" y="5784775"/>
            <a:ext cx="560304" cy="146683"/>
          </a:xfrm>
          <a:prstGeom prst="straightConnector1">
            <a:avLst/>
          </a:prstGeom>
          <a:ln w="19050">
            <a:solidFill>
              <a:srgbClr val="03ED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31" idx="3"/>
            <a:endCxn id="176" idx="1"/>
          </p:cNvCxnSpPr>
          <p:nvPr/>
        </p:nvCxnSpPr>
        <p:spPr>
          <a:xfrm>
            <a:off x="3892953" y="5378053"/>
            <a:ext cx="1249234" cy="87727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 flipV="1">
            <a:off x="2216711" y="4489383"/>
            <a:ext cx="4684645" cy="2136173"/>
          </a:xfrm>
          <a:prstGeom prst="roundRect">
            <a:avLst>
              <a:gd name="adj" fmla="val 7088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562275" y="4413853"/>
            <a:ext cx="3784528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zh-CN" sz="169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Contrastive learning</a:t>
            </a:r>
          </a:p>
        </p:txBody>
      </p:sp>
      <p:sp>
        <p:nvSpPr>
          <p:cNvPr id="90" name="圆角矩形 89"/>
          <p:cNvSpPr/>
          <p:nvPr/>
        </p:nvSpPr>
        <p:spPr>
          <a:xfrm flipV="1">
            <a:off x="2216712" y="6869223"/>
            <a:ext cx="4688787" cy="411247"/>
          </a:xfrm>
          <a:prstGeom prst="roundRect">
            <a:avLst>
              <a:gd name="adj" fmla="val 6112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 flipH="1" flipV="1">
            <a:off x="4453112" y="6428127"/>
            <a:ext cx="2071" cy="243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H="1" flipV="1">
            <a:off x="3505698" y="7280467"/>
            <a:ext cx="9217" cy="184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2" idx="0"/>
          </p:cNvCxnSpPr>
          <p:nvPr/>
        </p:nvCxnSpPr>
        <p:spPr>
          <a:xfrm flipH="1" flipV="1">
            <a:off x="3519133" y="7938486"/>
            <a:ext cx="9216" cy="196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7" idx="0"/>
          </p:cNvCxnSpPr>
          <p:nvPr/>
        </p:nvCxnSpPr>
        <p:spPr>
          <a:xfrm flipH="1" flipV="1">
            <a:off x="5486620" y="7938487"/>
            <a:ext cx="15470" cy="184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8" idx="0"/>
          </p:cNvCxnSpPr>
          <p:nvPr/>
        </p:nvCxnSpPr>
        <p:spPr>
          <a:xfrm flipH="1" flipV="1">
            <a:off x="6445384" y="7938490"/>
            <a:ext cx="1274" cy="188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1" idx="0"/>
            <a:endCxn id="12" idx="2"/>
          </p:cNvCxnSpPr>
          <p:nvPr/>
        </p:nvCxnSpPr>
        <p:spPr>
          <a:xfrm flipV="1">
            <a:off x="3487827" y="8455389"/>
            <a:ext cx="40522" cy="238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" idx="0"/>
            <a:endCxn id="11" idx="2"/>
          </p:cNvCxnSpPr>
          <p:nvPr/>
        </p:nvCxnSpPr>
        <p:spPr>
          <a:xfrm flipH="1" flipV="1">
            <a:off x="3487827" y="9052800"/>
            <a:ext cx="40522" cy="224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5195979" y="8647076"/>
            <a:ext cx="617477" cy="320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82" dirty="0">
                <a:solidFill>
                  <a:srgbClr val="03ED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</a:t>
            </a:r>
            <a:endParaRPr lang="zh-CN" altLang="en-US" sz="1482" dirty="0">
              <a:solidFill>
                <a:srgbClr val="03ED0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5928857" y="8641187"/>
            <a:ext cx="1040172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82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zh-CN" altLang="en-US" sz="1482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3" name="直接箭头连接符 202"/>
          <p:cNvCxnSpPr>
            <a:stCxn id="201" idx="0"/>
            <a:endCxn id="17" idx="2"/>
          </p:cNvCxnSpPr>
          <p:nvPr/>
        </p:nvCxnSpPr>
        <p:spPr>
          <a:xfrm flipH="1" flipV="1">
            <a:off x="5502090" y="8443747"/>
            <a:ext cx="2626" cy="203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stCxn id="202" idx="0"/>
            <a:endCxn id="18" idx="2"/>
          </p:cNvCxnSpPr>
          <p:nvPr/>
        </p:nvCxnSpPr>
        <p:spPr>
          <a:xfrm flipH="1" flipV="1">
            <a:off x="6446660" y="8447451"/>
            <a:ext cx="2285" cy="193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130" idx="3"/>
            <a:endCxn id="167" idx="1"/>
          </p:cNvCxnSpPr>
          <p:nvPr/>
        </p:nvCxnSpPr>
        <p:spPr>
          <a:xfrm flipV="1">
            <a:off x="4157449" y="5239187"/>
            <a:ext cx="984727" cy="197594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74" idx="3"/>
            <a:endCxn id="130" idx="3"/>
          </p:cNvCxnSpPr>
          <p:nvPr/>
        </p:nvCxnSpPr>
        <p:spPr>
          <a:xfrm>
            <a:off x="3892951" y="5048836"/>
            <a:ext cx="264496" cy="387945"/>
          </a:xfrm>
          <a:prstGeom prst="curvedConnector3">
            <a:avLst>
              <a:gd name="adj1" fmla="val 186429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30" idx="3"/>
            <a:endCxn id="121" idx="3"/>
          </p:cNvCxnSpPr>
          <p:nvPr/>
        </p:nvCxnSpPr>
        <p:spPr>
          <a:xfrm>
            <a:off x="3902706" y="5370982"/>
            <a:ext cx="13435" cy="686926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7658988" y="8242716"/>
            <a:ext cx="4409375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82" b="1" dirty="0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en-US" altLang="zh-CN" sz="1482" dirty="0">
                <a:latin typeface="Arial" panose="020B0604020202020204" pitchFamily="34" charset="0"/>
                <a:cs typeface="Arial" panose="020B0604020202020204" pitchFamily="34" charset="0"/>
              </a:rPr>
              <a:t>: An apple is an edible  fruit.  </a:t>
            </a:r>
            <a:r>
              <a:rPr lang="en-US" altLang="zh-CN" sz="1482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[FOOD] </a:t>
            </a:r>
          </a:p>
        </p:txBody>
      </p:sp>
      <p:cxnSp>
        <p:nvCxnSpPr>
          <p:cNvPr id="114" name="直接箭头连接符 113"/>
          <p:cNvCxnSpPr>
            <a:stCxn id="216" idx="0"/>
            <a:endCxn id="199" idx="2"/>
          </p:cNvCxnSpPr>
          <p:nvPr/>
        </p:nvCxnSpPr>
        <p:spPr>
          <a:xfrm flipV="1">
            <a:off x="9925217" y="7977873"/>
            <a:ext cx="0" cy="235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圆角矩形 115"/>
          <p:cNvSpPr/>
          <p:nvPr/>
        </p:nvSpPr>
        <p:spPr>
          <a:xfrm>
            <a:off x="4173965" y="6945335"/>
            <a:ext cx="466455" cy="2582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00377" y="6929943"/>
            <a:ext cx="2855942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82" dirty="0">
                <a:latin typeface="Arial" panose="020B0604020202020204" pitchFamily="34" charset="0"/>
                <a:cs typeface="Arial" panose="020B0604020202020204" pitchFamily="34" charset="0"/>
              </a:rPr>
              <a:t>Apple was founded in 1976 .</a:t>
            </a:r>
            <a:endParaRPr lang="zh-CN" altLang="en-US" sz="148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直接箭头连接符 118"/>
          <p:cNvCxnSpPr/>
          <p:nvPr/>
        </p:nvCxnSpPr>
        <p:spPr>
          <a:xfrm flipV="1">
            <a:off x="5466734" y="7284689"/>
            <a:ext cx="0" cy="1848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 flipV="1">
            <a:off x="6425499" y="7284690"/>
            <a:ext cx="1274" cy="188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5142193" y="5425448"/>
            <a:ext cx="913855" cy="320409"/>
            <a:chOff x="8308831" y="2071137"/>
            <a:chExt cx="863862" cy="302881"/>
          </a:xfrm>
        </p:grpSpPr>
        <p:sp>
          <p:nvSpPr>
            <p:cNvPr id="122" name="圆角矩形 121"/>
            <p:cNvSpPr/>
            <p:nvPr/>
          </p:nvSpPr>
          <p:spPr>
            <a:xfrm>
              <a:off x="8308831" y="2093854"/>
              <a:ext cx="824974" cy="24408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8320785" y="2071137"/>
              <a:ext cx="851908" cy="302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M(ORG)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91731" y="5903177"/>
            <a:ext cx="1247456" cy="403509"/>
            <a:chOff x="9777402" y="2055047"/>
            <a:chExt cx="861132" cy="268310"/>
          </a:xfrm>
        </p:grpSpPr>
        <p:sp>
          <p:nvSpPr>
            <p:cNvPr id="121" name="圆角矩形 120"/>
            <p:cNvSpPr/>
            <p:nvPr/>
          </p:nvSpPr>
          <p:spPr>
            <a:xfrm>
              <a:off x="9822643" y="2079275"/>
              <a:ext cx="815891" cy="2440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9777402" y="2055047"/>
              <a:ext cx="663278" cy="2130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M(DATE)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50468" y="5217842"/>
            <a:ext cx="697699" cy="714682"/>
            <a:chOff x="6260182" y="2065933"/>
            <a:chExt cx="659533" cy="278378"/>
          </a:xfrm>
        </p:grpSpPr>
        <p:sp>
          <p:nvSpPr>
            <p:cNvPr id="123" name="圆角矩形 122"/>
            <p:cNvSpPr/>
            <p:nvPr/>
          </p:nvSpPr>
          <p:spPr>
            <a:xfrm>
              <a:off x="6332372" y="2100229"/>
              <a:ext cx="526590" cy="24408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6260182" y="2065933"/>
              <a:ext cx="659533" cy="124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Apple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350468" y="5903175"/>
            <a:ext cx="697699" cy="714683"/>
            <a:chOff x="8027201" y="2052619"/>
            <a:chExt cx="659533" cy="270738"/>
          </a:xfrm>
        </p:grpSpPr>
        <p:sp>
          <p:nvSpPr>
            <p:cNvPr id="127" name="圆角矩形 126"/>
            <p:cNvSpPr/>
            <p:nvPr/>
          </p:nvSpPr>
          <p:spPr>
            <a:xfrm>
              <a:off x="8113622" y="2079275"/>
              <a:ext cx="512168" cy="2440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8027201" y="2052619"/>
              <a:ext cx="659533" cy="1213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1961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991744" y="5217848"/>
            <a:ext cx="1165705" cy="403509"/>
            <a:chOff x="6919715" y="2088085"/>
            <a:chExt cx="861132" cy="266799"/>
          </a:xfrm>
        </p:grpSpPr>
        <p:sp>
          <p:nvSpPr>
            <p:cNvPr id="130" name="圆角矩形 129"/>
            <p:cNvSpPr/>
            <p:nvPr/>
          </p:nvSpPr>
          <p:spPr>
            <a:xfrm>
              <a:off x="6948459" y="2110802"/>
              <a:ext cx="832388" cy="24408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6919715" y="2088085"/>
              <a:ext cx="665743" cy="2118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M(ORG)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50468" y="5560523"/>
            <a:ext cx="697699" cy="714682"/>
            <a:chOff x="8350090" y="2572683"/>
            <a:chExt cx="659533" cy="278378"/>
          </a:xfrm>
        </p:grpSpPr>
        <p:sp>
          <p:nvSpPr>
            <p:cNvPr id="132" name="圆角矩形 131"/>
            <p:cNvSpPr/>
            <p:nvPr/>
          </p:nvSpPr>
          <p:spPr>
            <a:xfrm>
              <a:off x="8422280" y="2606979"/>
              <a:ext cx="526590" cy="24408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350090" y="2572683"/>
              <a:ext cx="659533" cy="124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Baidu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991744" y="5560529"/>
            <a:ext cx="1165705" cy="403509"/>
            <a:chOff x="9009623" y="2594835"/>
            <a:chExt cx="861132" cy="266799"/>
          </a:xfrm>
        </p:grpSpPr>
        <p:sp>
          <p:nvSpPr>
            <p:cNvPr id="134" name="圆角矩形 133"/>
            <p:cNvSpPr/>
            <p:nvPr/>
          </p:nvSpPr>
          <p:spPr>
            <a:xfrm>
              <a:off x="9038366" y="2617552"/>
              <a:ext cx="832389" cy="24408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9009623" y="2594835"/>
              <a:ext cx="665743" cy="2118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M(ORG)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5987030" y="5757952"/>
            <a:ext cx="697699" cy="320408"/>
            <a:chOff x="6260182" y="2065933"/>
            <a:chExt cx="659533" cy="302881"/>
          </a:xfrm>
        </p:grpSpPr>
        <p:sp>
          <p:nvSpPr>
            <p:cNvPr id="155" name="圆角矩形 154"/>
            <p:cNvSpPr/>
            <p:nvPr/>
          </p:nvSpPr>
          <p:spPr>
            <a:xfrm>
              <a:off x="6332372" y="2100229"/>
              <a:ext cx="526590" cy="24408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6260182" y="2065933"/>
              <a:ext cx="659533" cy="30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Apple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5142193" y="5778312"/>
            <a:ext cx="913855" cy="320409"/>
            <a:chOff x="6907761" y="2088085"/>
            <a:chExt cx="863862" cy="302881"/>
          </a:xfrm>
        </p:grpSpPr>
        <p:sp>
          <p:nvSpPr>
            <p:cNvPr id="158" name="圆角矩形 157"/>
            <p:cNvSpPr/>
            <p:nvPr/>
          </p:nvSpPr>
          <p:spPr>
            <a:xfrm>
              <a:off x="6907761" y="2110802"/>
              <a:ext cx="824974" cy="24408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6919715" y="2088085"/>
              <a:ext cx="851908" cy="302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M(ORG)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5987030" y="5415269"/>
            <a:ext cx="697699" cy="320408"/>
            <a:chOff x="8350090" y="2572683"/>
            <a:chExt cx="659533" cy="302881"/>
          </a:xfrm>
        </p:grpSpPr>
        <p:sp>
          <p:nvSpPr>
            <p:cNvPr id="161" name="圆角矩形 160"/>
            <p:cNvSpPr/>
            <p:nvPr/>
          </p:nvSpPr>
          <p:spPr>
            <a:xfrm>
              <a:off x="8422280" y="2606979"/>
              <a:ext cx="526590" cy="24408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8350090" y="2572683"/>
              <a:ext cx="659533" cy="30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Baidu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5987030" y="5086056"/>
            <a:ext cx="697699" cy="320409"/>
            <a:chOff x="8027201" y="2052619"/>
            <a:chExt cx="659533" cy="302881"/>
          </a:xfrm>
        </p:grpSpPr>
        <p:sp>
          <p:nvSpPr>
            <p:cNvPr id="164" name="圆角矩形 163"/>
            <p:cNvSpPr/>
            <p:nvPr/>
          </p:nvSpPr>
          <p:spPr>
            <a:xfrm>
              <a:off x="8113622" y="2079275"/>
              <a:ext cx="512168" cy="2440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8027201" y="2052619"/>
              <a:ext cx="659533" cy="30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1961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5142176" y="5086051"/>
            <a:ext cx="913858" cy="320409"/>
            <a:chOff x="6907758" y="2088085"/>
            <a:chExt cx="863867" cy="302881"/>
          </a:xfrm>
        </p:grpSpPr>
        <p:sp>
          <p:nvSpPr>
            <p:cNvPr id="167" name="圆角矩形 166"/>
            <p:cNvSpPr/>
            <p:nvPr/>
          </p:nvSpPr>
          <p:spPr>
            <a:xfrm>
              <a:off x="6907758" y="2110802"/>
              <a:ext cx="824977" cy="24408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6919715" y="2088085"/>
              <a:ext cx="851910" cy="302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M(ORG)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2350468" y="4888639"/>
            <a:ext cx="697699" cy="320409"/>
            <a:chOff x="8027201" y="2052619"/>
            <a:chExt cx="659533" cy="121378"/>
          </a:xfrm>
        </p:grpSpPr>
        <p:sp>
          <p:nvSpPr>
            <p:cNvPr id="170" name="圆角矩形 169"/>
            <p:cNvSpPr/>
            <p:nvPr/>
          </p:nvSpPr>
          <p:spPr>
            <a:xfrm>
              <a:off x="8113622" y="2079275"/>
              <a:ext cx="512168" cy="9241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8027201" y="2052619"/>
              <a:ext cx="659533" cy="1213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1961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2991744" y="4888631"/>
            <a:ext cx="1165705" cy="403509"/>
            <a:chOff x="9009623" y="2594835"/>
            <a:chExt cx="861132" cy="266799"/>
          </a:xfrm>
        </p:grpSpPr>
        <p:sp>
          <p:nvSpPr>
            <p:cNvPr id="173" name="圆角矩形 172"/>
            <p:cNvSpPr/>
            <p:nvPr/>
          </p:nvSpPr>
          <p:spPr>
            <a:xfrm>
              <a:off x="9038367" y="2617552"/>
              <a:ext cx="832388" cy="24408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9009623" y="2594835"/>
              <a:ext cx="665743" cy="2118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M(ORG)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5094328" y="6100596"/>
            <a:ext cx="960840" cy="320409"/>
            <a:chOff x="9777402" y="2055047"/>
            <a:chExt cx="908278" cy="302881"/>
          </a:xfrm>
        </p:grpSpPr>
        <p:sp>
          <p:nvSpPr>
            <p:cNvPr id="176" name="圆角矩形 175"/>
            <p:cNvSpPr/>
            <p:nvPr/>
          </p:nvSpPr>
          <p:spPr>
            <a:xfrm>
              <a:off x="9822643" y="2079275"/>
              <a:ext cx="831069" cy="2440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9777402" y="2055047"/>
              <a:ext cx="908278" cy="302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M(DATE)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5987030" y="6100598"/>
            <a:ext cx="697699" cy="320409"/>
            <a:chOff x="8027201" y="2052619"/>
            <a:chExt cx="659533" cy="302881"/>
          </a:xfrm>
        </p:grpSpPr>
        <p:sp>
          <p:nvSpPr>
            <p:cNvPr id="179" name="圆角矩形 178"/>
            <p:cNvSpPr/>
            <p:nvPr/>
          </p:nvSpPr>
          <p:spPr>
            <a:xfrm>
              <a:off x="8113622" y="2079275"/>
              <a:ext cx="512168" cy="2440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8027201" y="2052619"/>
              <a:ext cx="659533" cy="30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1961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0" name="矩形 189"/>
          <p:cNvSpPr/>
          <p:nvPr/>
        </p:nvSpPr>
        <p:spPr>
          <a:xfrm>
            <a:off x="7658986" y="8571980"/>
            <a:ext cx="4670873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82" b="1" dirty="0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en-US" altLang="zh-CN" sz="1482" dirty="0">
                <a:latin typeface="Arial" panose="020B0604020202020204" pitchFamily="34" charset="0"/>
                <a:cs typeface="Arial" panose="020B0604020202020204" pitchFamily="34" charset="0"/>
              </a:rPr>
              <a:t>: Apple is a technology company.  </a:t>
            </a:r>
            <a:r>
              <a:rPr lang="en-US" altLang="zh-CN" sz="1482" dirty="0">
                <a:solidFill>
                  <a:srgbClr val="03ED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[ORG] </a:t>
            </a:r>
          </a:p>
        </p:txBody>
      </p:sp>
      <p:sp>
        <p:nvSpPr>
          <p:cNvPr id="191" name="矩形 190"/>
          <p:cNvSpPr/>
          <p:nvPr/>
        </p:nvSpPr>
        <p:spPr>
          <a:xfrm>
            <a:off x="7658986" y="8901242"/>
            <a:ext cx="4347581" cy="548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82" b="1" dirty="0"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  <a:r>
              <a:rPr lang="en-US" altLang="zh-CN" sz="1482" dirty="0">
                <a:latin typeface="Arial" panose="020B0604020202020204" pitchFamily="34" charset="0"/>
                <a:cs typeface="Arial" panose="020B0604020202020204" pitchFamily="34" charset="0"/>
              </a:rPr>
              <a:t> : Tesla is an electric car.  </a:t>
            </a:r>
            <a:r>
              <a:rPr lang="en-US" altLang="zh-CN" sz="1482" dirty="0">
                <a:solidFill>
                  <a:srgbClr val="03ED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[ORG] </a:t>
            </a:r>
            <a:endParaRPr lang="en-US" altLang="zh-CN" sz="1482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82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sp>
        <p:nvSpPr>
          <p:cNvPr id="198" name="矩形 197"/>
          <p:cNvSpPr/>
          <p:nvPr/>
        </p:nvSpPr>
        <p:spPr>
          <a:xfrm>
            <a:off x="7412343" y="6255335"/>
            <a:ext cx="5025750" cy="102935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4"/>
          </a:p>
        </p:txBody>
      </p:sp>
      <p:sp>
        <p:nvSpPr>
          <p:cNvPr id="186" name="椭圆 185"/>
          <p:cNvSpPr>
            <a:spLocks noChangeAspect="1"/>
          </p:cNvSpPr>
          <p:nvPr/>
        </p:nvSpPr>
        <p:spPr>
          <a:xfrm>
            <a:off x="10923920" y="6444109"/>
            <a:ext cx="152333" cy="152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4"/>
          </a:p>
        </p:txBody>
      </p:sp>
      <p:sp>
        <p:nvSpPr>
          <p:cNvPr id="200" name="椭圆 199"/>
          <p:cNvSpPr>
            <a:spLocks noChangeAspect="1"/>
          </p:cNvSpPr>
          <p:nvPr/>
        </p:nvSpPr>
        <p:spPr>
          <a:xfrm>
            <a:off x="10756309" y="6712706"/>
            <a:ext cx="152333" cy="152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4"/>
          </a:p>
        </p:txBody>
      </p:sp>
      <p:sp>
        <p:nvSpPr>
          <p:cNvPr id="205" name="椭圆 204"/>
          <p:cNvSpPr>
            <a:spLocks noChangeAspect="1"/>
          </p:cNvSpPr>
          <p:nvPr/>
        </p:nvSpPr>
        <p:spPr>
          <a:xfrm>
            <a:off x="10272274" y="6843539"/>
            <a:ext cx="152333" cy="152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4"/>
          </a:p>
        </p:txBody>
      </p:sp>
      <p:sp>
        <p:nvSpPr>
          <p:cNvPr id="206" name="椭圆 205"/>
          <p:cNvSpPr>
            <a:spLocks noChangeAspect="1"/>
          </p:cNvSpPr>
          <p:nvPr/>
        </p:nvSpPr>
        <p:spPr>
          <a:xfrm>
            <a:off x="9446692" y="6953155"/>
            <a:ext cx="152333" cy="152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4"/>
          </a:p>
        </p:txBody>
      </p:sp>
      <p:sp>
        <p:nvSpPr>
          <p:cNvPr id="207" name="椭圆 206"/>
          <p:cNvSpPr>
            <a:spLocks noChangeAspect="1"/>
          </p:cNvSpPr>
          <p:nvPr/>
        </p:nvSpPr>
        <p:spPr>
          <a:xfrm>
            <a:off x="10051726" y="6350024"/>
            <a:ext cx="152333" cy="152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4"/>
          </a:p>
        </p:txBody>
      </p:sp>
      <p:sp>
        <p:nvSpPr>
          <p:cNvPr id="208" name="椭圆 207"/>
          <p:cNvSpPr>
            <a:spLocks noChangeAspect="1"/>
          </p:cNvSpPr>
          <p:nvPr/>
        </p:nvSpPr>
        <p:spPr>
          <a:xfrm>
            <a:off x="8389380" y="6902819"/>
            <a:ext cx="152333" cy="152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4"/>
          </a:p>
        </p:txBody>
      </p:sp>
      <p:sp>
        <p:nvSpPr>
          <p:cNvPr id="209" name="椭圆 208"/>
          <p:cNvSpPr/>
          <p:nvPr/>
        </p:nvSpPr>
        <p:spPr>
          <a:xfrm>
            <a:off x="7709197" y="6978984"/>
            <a:ext cx="150546" cy="1505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4"/>
          </a:p>
        </p:txBody>
      </p:sp>
      <p:sp>
        <p:nvSpPr>
          <p:cNvPr id="210" name="椭圆 209"/>
          <p:cNvSpPr>
            <a:spLocks noChangeAspect="1"/>
          </p:cNvSpPr>
          <p:nvPr/>
        </p:nvSpPr>
        <p:spPr>
          <a:xfrm>
            <a:off x="8268315" y="6407796"/>
            <a:ext cx="152333" cy="152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4"/>
          </a:p>
        </p:txBody>
      </p:sp>
      <p:sp>
        <p:nvSpPr>
          <p:cNvPr id="211" name="椭圆 210"/>
          <p:cNvSpPr>
            <a:spLocks noChangeAspect="1"/>
          </p:cNvSpPr>
          <p:nvPr/>
        </p:nvSpPr>
        <p:spPr>
          <a:xfrm>
            <a:off x="8261790" y="6706178"/>
            <a:ext cx="152333" cy="1523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4"/>
          </a:p>
        </p:txBody>
      </p:sp>
      <p:cxnSp>
        <p:nvCxnSpPr>
          <p:cNvPr id="212" name="直接箭头连接符 211"/>
          <p:cNvCxnSpPr>
            <a:stCxn id="155" idx="3"/>
            <a:endCxn id="211" idx="1"/>
          </p:cNvCxnSpPr>
          <p:nvPr/>
        </p:nvCxnSpPr>
        <p:spPr>
          <a:xfrm>
            <a:off x="6620457" y="5923341"/>
            <a:ext cx="1663638" cy="80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/>
          <p:cNvSpPr/>
          <p:nvPr/>
        </p:nvSpPr>
        <p:spPr>
          <a:xfrm>
            <a:off x="11076254" y="9233528"/>
            <a:ext cx="1394993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82" dirty="0">
                <a:latin typeface="Arial" panose="020B0604020202020204" pitchFamily="34" charset="0"/>
                <a:cs typeface="Arial" panose="020B0604020202020204" pitchFamily="34" charset="0"/>
              </a:rPr>
              <a:t>知识库实体集</a:t>
            </a:r>
          </a:p>
        </p:txBody>
      </p:sp>
      <p:sp>
        <p:nvSpPr>
          <p:cNvPr id="216" name="矩形 215"/>
          <p:cNvSpPr/>
          <p:nvPr/>
        </p:nvSpPr>
        <p:spPr>
          <a:xfrm>
            <a:off x="7412343" y="8213229"/>
            <a:ext cx="5025750" cy="134852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4"/>
          </a:p>
        </p:txBody>
      </p:sp>
      <p:cxnSp>
        <p:nvCxnSpPr>
          <p:cNvPr id="217" name="直接箭头连接符 216"/>
          <p:cNvCxnSpPr>
            <a:stCxn id="199" idx="0"/>
            <a:endCxn id="198" idx="2"/>
          </p:cNvCxnSpPr>
          <p:nvPr/>
        </p:nvCxnSpPr>
        <p:spPr>
          <a:xfrm flipV="1">
            <a:off x="9925217" y="7284688"/>
            <a:ext cx="0" cy="219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11479561" y="6949142"/>
            <a:ext cx="1004996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82" dirty="0">
                <a:latin typeface="Arial" panose="020B0604020202020204" pitchFamily="34" charset="0"/>
                <a:cs typeface="Arial" panose="020B0604020202020204" pitchFamily="34" charset="0"/>
              </a:rPr>
              <a:t>嵌入空间</a:t>
            </a:r>
          </a:p>
        </p:txBody>
      </p:sp>
      <p:sp>
        <p:nvSpPr>
          <p:cNvPr id="126" name="椭圆 125"/>
          <p:cNvSpPr>
            <a:spLocks noChangeAspect="1"/>
          </p:cNvSpPr>
          <p:nvPr/>
        </p:nvSpPr>
        <p:spPr>
          <a:xfrm>
            <a:off x="9313566" y="6502358"/>
            <a:ext cx="152333" cy="152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4"/>
          </a:p>
        </p:txBody>
      </p:sp>
      <p:grpSp>
        <p:nvGrpSpPr>
          <p:cNvPr id="135" name="组合 134"/>
          <p:cNvGrpSpPr/>
          <p:nvPr/>
        </p:nvGrpSpPr>
        <p:grpSpPr>
          <a:xfrm>
            <a:off x="7424784" y="5247414"/>
            <a:ext cx="697699" cy="320408"/>
            <a:chOff x="6260182" y="2065933"/>
            <a:chExt cx="659533" cy="302881"/>
          </a:xfrm>
        </p:grpSpPr>
        <p:sp>
          <p:nvSpPr>
            <p:cNvPr id="136" name="圆角矩形 135"/>
            <p:cNvSpPr/>
            <p:nvPr/>
          </p:nvSpPr>
          <p:spPr>
            <a:xfrm>
              <a:off x="6332372" y="2100229"/>
              <a:ext cx="526590" cy="24408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6260182" y="2065933"/>
              <a:ext cx="659533" cy="30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Apple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83993" y="4814170"/>
            <a:ext cx="2681748" cy="352614"/>
            <a:chOff x="8803795" y="1533828"/>
            <a:chExt cx="2535043" cy="137621"/>
          </a:xfrm>
        </p:grpSpPr>
        <p:sp>
          <p:nvSpPr>
            <p:cNvPr id="181" name="圆角矩形 180"/>
            <p:cNvSpPr/>
            <p:nvPr/>
          </p:nvSpPr>
          <p:spPr>
            <a:xfrm>
              <a:off x="8850737" y="1538312"/>
              <a:ext cx="2131588" cy="13313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8803795" y="1533828"/>
              <a:ext cx="2535043" cy="1250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82" b="1" dirty="0">
                  <a:latin typeface="Arial" panose="020B0604020202020204" pitchFamily="34" charset="0"/>
                  <a:cs typeface="Arial" panose="020B0604020202020204" pitchFamily="34" charset="0"/>
                </a:rPr>
                <a:t>Apple</a:t>
              </a:r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: An apple… </a:t>
              </a:r>
              <a:r>
                <a:rPr lang="en-US" altLang="zh-CN" sz="1482" dirty="0">
                  <a:solidFill>
                    <a:srgbClr val="03ED0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[ORG] 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957287" y="5595288"/>
            <a:ext cx="2536643" cy="369449"/>
            <a:chOff x="8778546" y="2281362"/>
            <a:chExt cx="2397877" cy="147503"/>
          </a:xfrm>
        </p:grpSpPr>
        <p:sp>
          <p:nvSpPr>
            <p:cNvPr id="152" name="圆角矩形 151"/>
            <p:cNvSpPr/>
            <p:nvPr/>
          </p:nvSpPr>
          <p:spPr>
            <a:xfrm>
              <a:off x="8850733" y="2281362"/>
              <a:ext cx="2131588" cy="14750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8778546" y="2288052"/>
              <a:ext cx="2397877" cy="127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82" b="1" dirty="0">
                  <a:latin typeface="Arial" panose="020B0604020202020204" pitchFamily="34" charset="0"/>
                  <a:cs typeface="Arial" panose="020B0604020202020204" pitchFamily="34" charset="0"/>
                </a:rPr>
                <a:t>Tesla</a:t>
              </a:r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: Tesla is… </a:t>
              </a:r>
              <a:r>
                <a:rPr lang="en-US" altLang="zh-CN" sz="1482" dirty="0">
                  <a:solidFill>
                    <a:srgbClr val="03ED0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[ORG] </a:t>
              </a:r>
              <a:endParaRPr lang="en-US" altLang="zh-CN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1" name="圆角矩形 150"/>
          <p:cNvSpPr/>
          <p:nvPr/>
        </p:nvSpPr>
        <p:spPr>
          <a:xfrm>
            <a:off x="10033652" y="5245308"/>
            <a:ext cx="2254943" cy="2997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992084" y="5213111"/>
            <a:ext cx="2668742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82" b="1" dirty="0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en-US" altLang="zh-CN" sz="1482" dirty="0">
                <a:latin typeface="Arial" panose="020B0604020202020204" pitchFamily="34" charset="0"/>
                <a:cs typeface="Arial" panose="020B0604020202020204" pitchFamily="34" charset="0"/>
              </a:rPr>
              <a:t>: Apple is… </a:t>
            </a:r>
            <a:r>
              <a:rPr lang="en-US" altLang="zh-CN" sz="1482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[FOOD] </a:t>
            </a:r>
          </a:p>
        </p:txBody>
      </p:sp>
      <p:grpSp>
        <p:nvGrpSpPr>
          <p:cNvPr id="142" name="组合 141"/>
          <p:cNvGrpSpPr/>
          <p:nvPr/>
        </p:nvGrpSpPr>
        <p:grpSpPr>
          <a:xfrm>
            <a:off x="8126065" y="5265714"/>
            <a:ext cx="913855" cy="320409"/>
            <a:chOff x="6907761" y="2088085"/>
            <a:chExt cx="863862" cy="302881"/>
          </a:xfrm>
        </p:grpSpPr>
        <p:sp>
          <p:nvSpPr>
            <p:cNvPr id="143" name="圆角矩形 142"/>
            <p:cNvSpPr/>
            <p:nvPr/>
          </p:nvSpPr>
          <p:spPr>
            <a:xfrm>
              <a:off x="6907761" y="2110802"/>
              <a:ext cx="824974" cy="24408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6919715" y="2088085"/>
              <a:ext cx="851908" cy="302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82" dirty="0">
                  <a:latin typeface="Arial" panose="020B0604020202020204" pitchFamily="34" charset="0"/>
                  <a:cs typeface="Arial" panose="020B0604020202020204" pitchFamily="34" charset="0"/>
                </a:rPr>
                <a:t>M(ORG)</a:t>
              </a:r>
              <a:endParaRPr lang="zh-CN" altLang="en-US" sz="148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2" name="直接箭头连接符 181"/>
          <p:cNvCxnSpPr>
            <a:stCxn id="143" idx="3"/>
            <a:endCxn id="151" idx="1"/>
          </p:cNvCxnSpPr>
          <p:nvPr/>
        </p:nvCxnSpPr>
        <p:spPr>
          <a:xfrm flipV="1">
            <a:off x="8998781" y="5395160"/>
            <a:ext cx="1034871" cy="2369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143" idx="3"/>
            <a:endCxn id="152" idx="1"/>
          </p:cNvCxnSpPr>
          <p:nvPr/>
        </p:nvCxnSpPr>
        <p:spPr>
          <a:xfrm>
            <a:off x="8998781" y="5418850"/>
            <a:ext cx="1034870" cy="36116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>
            <a:stCxn id="181" idx="1"/>
          </p:cNvCxnSpPr>
          <p:nvPr/>
        </p:nvCxnSpPr>
        <p:spPr>
          <a:xfrm flipH="1">
            <a:off x="9540136" y="4996222"/>
            <a:ext cx="493516" cy="193137"/>
          </a:xfrm>
          <a:prstGeom prst="straightConnector1">
            <a:avLst/>
          </a:prstGeom>
          <a:ln w="19050">
            <a:solidFill>
              <a:srgbClr val="03ED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43" idx="3"/>
          </p:cNvCxnSpPr>
          <p:nvPr/>
        </p:nvCxnSpPr>
        <p:spPr>
          <a:xfrm flipV="1">
            <a:off x="8998777" y="5216930"/>
            <a:ext cx="490777" cy="201927"/>
          </a:xfrm>
          <a:prstGeom prst="straightConnector1">
            <a:avLst/>
          </a:prstGeom>
          <a:ln w="19050">
            <a:solidFill>
              <a:srgbClr val="03ED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圆角矩形 186"/>
          <p:cNvSpPr/>
          <p:nvPr/>
        </p:nvSpPr>
        <p:spPr>
          <a:xfrm flipV="1">
            <a:off x="7412343" y="4489377"/>
            <a:ext cx="5025750" cy="1557148"/>
          </a:xfrm>
          <a:prstGeom prst="roundRect">
            <a:avLst>
              <a:gd name="adj" fmla="val 7088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8033956" y="4404163"/>
            <a:ext cx="3784528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zh-CN" sz="169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Contrastive learning</a:t>
            </a:r>
          </a:p>
        </p:txBody>
      </p:sp>
      <p:cxnSp>
        <p:nvCxnSpPr>
          <p:cNvPr id="189" name="直接箭头连接符 188"/>
          <p:cNvCxnSpPr/>
          <p:nvPr/>
        </p:nvCxnSpPr>
        <p:spPr>
          <a:xfrm flipH="1" flipV="1">
            <a:off x="9926648" y="6054041"/>
            <a:ext cx="1" cy="186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圆角矩形 198"/>
          <p:cNvSpPr/>
          <p:nvPr/>
        </p:nvSpPr>
        <p:spPr>
          <a:xfrm>
            <a:off x="7412343" y="7504516"/>
            <a:ext cx="5025750" cy="4733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8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lang="zh-CN" altLang="en-US" sz="148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椭圆 212"/>
          <p:cNvSpPr>
            <a:spLocks noChangeAspect="1"/>
          </p:cNvSpPr>
          <p:nvPr/>
        </p:nvSpPr>
        <p:spPr>
          <a:xfrm>
            <a:off x="11757677" y="6667675"/>
            <a:ext cx="121618" cy="1216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4"/>
          </a:p>
        </p:txBody>
      </p:sp>
      <p:sp>
        <p:nvSpPr>
          <p:cNvPr id="141" name="矩形 140"/>
          <p:cNvSpPr/>
          <p:nvPr/>
        </p:nvSpPr>
        <p:spPr>
          <a:xfrm>
            <a:off x="4209471" y="9716786"/>
            <a:ext cx="663846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48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9795966" y="9716786"/>
            <a:ext cx="663846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48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9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12"/>
    </mc:Choice>
    <mc:Fallback xmlns="">
      <p:transition spd="slow" advTm="3731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762027" y="3847306"/>
            <a:ext cx="7211566" cy="878299"/>
          </a:xfrm>
          <a:prstGeom prst="roundRect">
            <a:avLst>
              <a:gd name="adj" fmla="val 134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2023, at the Tesla Gigafactory in the USA, Tesla</a:t>
            </a:r>
            <a:r>
              <a:rPr lang="en-US" altLang="zh-CN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held the official delivery ceremony for the fully electric pickup truck——Cybertruck.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62027" y="5152834"/>
            <a:ext cx="7211566" cy="608440"/>
          </a:xfrm>
          <a:prstGeom prst="roundRect">
            <a:avLst>
              <a:gd name="adj" fmla="val 13406"/>
            </a:avLst>
          </a:prstGeom>
          <a:solidFill>
            <a:schemeClr val="bg1"/>
          </a:solidFill>
          <a:ln w="19050">
            <a:solidFill>
              <a:srgbClr val="C00000">
                <a:alpha val="4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E28A8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命名实体识别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762027" y="7740445"/>
            <a:ext cx="7211567" cy="608440"/>
          </a:xfrm>
          <a:prstGeom prst="roundRect">
            <a:avLst>
              <a:gd name="adj" fmla="val 13406"/>
            </a:avLst>
          </a:prstGeom>
          <a:solidFill>
            <a:schemeClr val="bg1"/>
          </a:solidFill>
          <a:ln w="19050">
            <a:solidFill>
              <a:srgbClr val="C00000">
                <a:alpha val="4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E28A8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实体链接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6761334" y="8886330"/>
            <a:ext cx="4212260" cy="3012776"/>
            <a:chOff x="7705725" y="2167047"/>
            <a:chExt cx="2276475" cy="2417766"/>
          </a:xfrm>
        </p:grpSpPr>
        <p:grpSp>
          <p:nvGrpSpPr>
            <p:cNvPr id="48" name="组合 47"/>
            <p:cNvGrpSpPr/>
            <p:nvPr/>
          </p:nvGrpSpPr>
          <p:grpSpPr>
            <a:xfrm>
              <a:off x="7705725" y="2335950"/>
              <a:ext cx="2276475" cy="2248863"/>
              <a:chOff x="7705725" y="2335950"/>
              <a:chExt cx="2276475" cy="2248863"/>
            </a:xfrm>
            <a:solidFill>
              <a:schemeClr val="bg1">
                <a:lumMod val="75000"/>
              </a:schemeClr>
            </a:solidFill>
          </p:grpSpPr>
          <p:sp>
            <p:nvSpPr>
              <p:cNvPr id="47" name="椭圆 46"/>
              <p:cNvSpPr/>
              <p:nvPr/>
            </p:nvSpPr>
            <p:spPr>
              <a:xfrm>
                <a:off x="7705725" y="4256310"/>
                <a:ext cx="2276475" cy="3285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705725" y="2335950"/>
                <a:ext cx="2276475" cy="20891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 …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椭圆 44"/>
            <p:cNvSpPr/>
            <p:nvPr/>
          </p:nvSpPr>
          <p:spPr>
            <a:xfrm>
              <a:off x="7705725" y="2171700"/>
              <a:ext cx="2276475" cy="32850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606936" y="2167047"/>
              <a:ext cx="474054" cy="2963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知识库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2" name="圆角矩形 51"/>
          <p:cNvSpPr/>
          <p:nvPr/>
        </p:nvSpPr>
        <p:spPr>
          <a:xfrm>
            <a:off x="6994948" y="9600698"/>
            <a:ext cx="3648447" cy="769229"/>
          </a:xfrm>
          <a:prstGeom prst="roundRect">
            <a:avLst>
              <a:gd name="adj" fmla="val 26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Name: 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  <a:p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Id:  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Q478214</a:t>
            </a:r>
          </a:p>
          <a:p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   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electric vehicle company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7052244" y="10631267"/>
            <a:ext cx="3794351" cy="744600"/>
          </a:xfrm>
          <a:prstGeom prst="roundRect">
            <a:avLst>
              <a:gd name="adj" fmla="val 26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Name: 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  <a:p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Id:  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Q163343</a:t>
            </a:r>
          </a:p>
          <a:p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   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unit of magnetic flux density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153695" y="6257007"/>
            <a:ext cx="1104995" cy="332789"/>
            <a:chOff x="2130745" y="5152944"/>
            <a:chExt cx="1104995" cy="332789"/>
          </a:xfrm>
        </p:grpSpPr>
        <p:sp>
          <p:nvSpPr>
            <p:cNvPr id="10" name="圆角矩形 9"/>
            <p:cNvSpPr/>
            <p:nvPr/>
          </p:nvSpPr>
          <p:spPr>
            <a:xfrm>
              <a:off x="2130745" y="5152944"/>
              <a:ext cx="1104995" cy="33278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648271" y="5216705"/>
              <a:ext cx="526730" cy="2188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直接箭头连接符 2"/>
          <p:cNvCxnSpPr/>
          <p:nvPr/>
        </p:nvCxnSpPr>
        <p:spPr>
          <a:xfrm flipV="1">
            <a:off x="5307569" y="10142885"/>
            <a:ext cx="1617675" cy="86722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" idx="2"/>
            <a:endCxn id="6" idx="0"/>
          </p:cNvCxnSpPr>
          <p:nvPr/>
        </p:nvCxnSpPr>
        <p:spPr>
          <a:xfrm>
            <a:off x="7367810" y="4725604"/>
            <a:ext cx="0" cy="4272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6" idx="2"/>
            <a:endCxn id="9" idx="0"/>
          </p:cNvCxnSpPr>
          <p:nvPr/>
        </p:nvCxnSpPr>
        <p:spPr>
          <a:xfrm>
            <a:off x="7367810" y="5761274"/>
            <a:ext cx="0" cy="4272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9" idx="2"/>
            <a:endCxn id="8" idx="0"/>
          </p:cNvCxnSpPr>
          <p:nvPr/>
        </p:nvCxnSpPr>
        <p:spPr>
          <a:xfrm>
            <a:off x="7367810" y="7394259"/>
            <a:ext cx="0" cy="34618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8" idx="2"/>
          </p:cNvCxnSpPr>
          <p:nvPr/>
        </p:nvCxnSpPr>
        <p:spPr>
          <a:xfrm>
            <a:off x="7367810" y="8348886"/>
            <a:ext cx="0" cy="4133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768963" y="410178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输入</a:t>
            </a:r>
          </a:p>
        </p:txBody>
      </p:sp>
      <p:sp>
        <p:nvSpPr>
          <p:cNvPr id="67" name="矩形 66"/>
          <p:cNvSpPr/>
          <p:nvPr/>
        </p:nvSpPr>
        <p:spPr>
          <a:xfrm>
            <a:off x="2307298" y="66481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实体标注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768963" y="1012006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输出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6087770" y="6257007"/>
            <a:ext cx="2271307" cy="332789"/>
            <a:chOff x="964433" y="5152944"/>
            <a:chExt cx="2271307" cy="332789"/>
          </a:xfrm>
        </p:grpSpPr>
        <p:sp>
          <p:nvSpPr>
            <p:cNvPr id="72" name="圆角矩形 71"/>
            <p:cNvSpPr/>
            <p:nvPr/>
          </p:nvSpPr>
          <p:spPr>
            <a:xfrm>
              <a:off x="964433" y="5152944"/>
              <a:ext cx="2271307" cy="332789"/>
            </a:xfrm>
            <a:prstGeom prst="round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2648271" y="5216705"/>
              <a:ext cx="526730" cy="2188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846356" y="6648165"/>
            <a:ext cx="1195995" cy="332789"/>
            <a:chOff x="2039745" y="4887398"/>
            <a:chExt cx="1195995" cy="332789"/>
          </a:xfrm>
        </p:grpSpPr>
        <p:sp>
          <p:nvSpPr>
            <p:cNvPr id="77" name="圆角矩形 76"/>
            <p:cNvSpPr/>
            <p:nvPr/>
          </p:nvSpPr>
          <p:spPr>
            <a:xfrm>
              <a:off x="2039745" y="4887398"/>
              <a:ext cx="1195995" cy="332789"/>
            </a:xfrm>
            <a:prstGeom prst="round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2648271" y="4940480"/>
              <a:ext cx="526730" cy="2188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9000698" y="6257007"/>
            <a:ext cx="1646021" cy="332789"/>
            <a:chOff x="1589719" y="5152944"/>
            <a:chExt cx="1646021" cy="332789"/>
          </a:xfrm>
        </p:grpSpPr>
        <p:sp>
          <p:nvSpPr>
            <p:cNvPr id="80" name="圆角矩形 79"/>
            <p:cNvSpPr/>
            <p:nvPr/>
          </p:nvSpPr>
          <p:spPr>
            <a:xfrm>
              <a:off x="1589719" y="5152944"/>
              <a:ext cx="1646021" cy="332789"/>
            </a:xfrm>
            <a:prstGeom prst="round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2184017" y="5216705"/>
              <a:ext cx="990984" cy="2188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787584" y="7014659"/>
            <a:ext cx="2086311" cy="332789"/>
            <a:chOff x="1149429" y="4887398"/>
            <a:chExt cx="2086311" cy="332789"/>
          </a:xfrm>
        </p:grpSpPr>
        <p:sp>
          <p:nvSpPr>
            <p:cNvPr id="85" name="圆角矩形 84"/>
            <p:cNvSpPr/>
            <p:nvPr/>
          </p:nvSpPr>
          <p:spPr>
            <a:xfrm>
              <a:off x="1149429" y="4887398"/>
              <a:ext cx="2086311" cy="332789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2238960" y="4940480"/>
              <a:ext cx="936041" cy="2188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187774" y="9372715"/>
            <a:ext cx="1104995" cy="332789"/>
            <a:chOff x="2130745" y="5152944"/>
            <a:chExt cx="1104995" cy="332789"/>
          </a:xfrm>
        </p:grpSpPr>
        <p:sp>
          <p:nvSpPr>
            <p:cNvPr id="98" name="圆角矩形 97"/>
            <p:cNvSpPr/>
            <p:nvPr/>
          </p:nvSpPr>
          <p:spPr>
            <a:xfrm>
              <a:off x="2130745" y="5152944"/>
              <a:ext cx="1104995" cy="33278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2648271" y="5216705"/>
              <a:ext cx="526730" cy="2188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187774" y="9860233"/>
            <a:ext cx="2271307" cy="332789"/>
            <a:chOff x="964433" y="5152944"/>
            <a:chExt cx="2271307" cy="332789"/>
          </a:xfrm>
        </p:grpSpPr>
        <p:sp>
          <p:nvSpPr>
            <p:cNvPr id="101" name="圆角矩形 100"/>
            <p:cNvSpPr/>
            <p:nvPr/>
          </p:nvSpPr>
          <p:spPr>
            <a:xfrm>
              <a:off x="964433" y="5152944"/>
              <a:ext cx="2271307" cy="332789"/>
            </a:xfrm>
            <a:prstGeom prst="round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2648271" y="5216705"/>
              <a:ext cx="526730" cy="2188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187774" y="10835269"/>
            <a:ext cx="1195995" cy="332789"/>
            <a:chOff x="2039745" y="4887398"/>
            <a:chExt cx="1195995" cy="332789"/>
          </a:xfrm>
        </p:grpSpPr>
        <p:sp>
          <p:nvSpPr>
            <p:cNvPr id="104" name="圆角矩形 103"/>
            <p:cNvSpPr/>
            <p:nvPr/>
          </p:nvSpPr>
          <p:spPr>
            <a:xfrm>
              <a:off x="2039745" y="4887398"/>
              <a:ext cx="1195995" cy="332789"/>
            </a:xfrm>
            <a:prstGeom prst="round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2648271" y="4940480"/>
              <a:ext cx="526730" cy="2188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187774" y="10347751"/>
            <a:ext cx="1646021" cy="332789"/>
            <a:chOff x="1589719" y="5152944"/>
            <a:chExt cx="1646021" cy="332789"/>
          </a:xfrm>
        </p:grpSpPr>
        <p:sp>
          <p:nvSpPr>
            <p:cNvPr id="107" name="圆角矩形 106"/>
            <p:cNvSpPr/>
            <p:nvPr/>
          </p:nvSpPr>
          <p:spPr>
            <a:xfrm>
              <a:off x="1589719" y="5152944"/>
              <a:ext cx="1646021" cy="332789"/>
            </a:xfrm>
            <a:prstGeom prst="round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2184017" y="5216705"/>
              <a:ext cx="990984" cy="2188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</a:t>
              </a: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187774" y="11322786"/>
            <a:ext cx="2086311" cy="332789"/>
            <a:chOff x="1149429" y="4887398"/>
            <a:chExt cx="2086311" cy="332789"/>
          </a:xfrm>
        </p:grpSpPr>
        <p:sp>
          <p:nvSpPr>
            <p:cNvPr id="110" name="圆角矩形 109"/>
            <p:cNvSpPr/>
            <p:nvPr/>
          </p:nvSpPr>
          <p:spPr>
            <a:xfrm>
              <a:off x="1149429" y="4887398"/>
              <a:ext cx="2086311" cy="332789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2238960" y="4940480"/>
              <a:ext cx="936041" cy="2188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3762027" y="6188503"/>
            <a:ext cx="7211566" cy="1205757"/>
          </a:xfrm>
          <a:prstGeom prst="roundRect">
            <a:avLst>
              <a:gd name="adj" fmla="val 134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 2023            , at the  Tesla Gigafactory</a:t>
            </a:r>
            <a:r>
              <a:rPr lang="en-US" altLang="zh-CN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in the  USA                     ,  Tesla</a:t>
            </a:r>
            <a:r>
              <a:rPr lang="en-US" altLang="zh-CN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held the official delivery ceremony for the fully electric pickup truck——  Cybertruck           </a:t>
            </a:r>
            <a:r>
              <a:rPr lang="en-US" altLang="zh-CN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.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755244" y="9168540"/>
            <a:ext cx="2787651" cy="2590866"/>
          </a:xfrm>
          <a:prstGeom prst="roundRect">
            <a:avLst>
              <a:gd name="adj" fmla="val 73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 2023        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 Tesla Gigafactory</a:t>
            </a:r>
            <a:r>
              <a:rPr lang="en-US" altLang="zh-CN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 USA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 Tesla</a:t>
            </a:r>
            <a:r>
              <a:rPr lang="en-US" altLang="zh-CN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 Cybertruck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5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圆角矩形 139"/>
          <p:cNvSpPr/>
          <p:nvPr/>
        </p:nvSpPr>
        <p:spPr>
          <a:xfrm>
            <a:off x="8143816" y="8287519"/>
            <a:ext cx="4991612" cy="5129546"/>
          </a:xfrm>
          <a:prstGeom prst="roundRect">
            <a:avLst>
              <a:gd name="adj" fmla="val 5057"/>
            </a:avLst>
          </a:prstGeom>
          <a:solidFill>
            <a:schemeClr val="bg1"/>
          </a:solidFill>
          <a:ln w="44450">
            <a:solidFill>
              <a:srgbClr val="C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800" dirty="0" smtClean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zh-CN" altLang="en-US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9" name="圆角矩形 218"/>
          <p:cNvSpPr/>
          <p:nvPr/>
        </p:nvSpPr>
        <p:spPr>
          <a:xfrm>
            <a:off x="1857521" y="1816100"/>
            <a:ext cx="11277908" cy="6036661"/>
          </a:xfrm>
          <a:prstGeom prst="roundRect">
            <a:avLst>
              <a:gd name="adj" fmla="val 3765"/>
            </a:avLst>
          </a:prstGeom>
          <a:solidFill>
            <a:schemeClr val="bg1"/>
          </a:solidFill>
          <a:ln w="44450">
            <a:solidFill>
              <a:srgbClr val="C00000">
                <a:alpha val="6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6" name="圆角矩形 235"/>
          <p:cNvSpPr/>
          <p:nvPr/>
        </p:nvSpPr>
        <p:spPr>
          <a:xfrm>
            <a:off x="8270039" y="8874468"/>
            <a:ext cx="4703620" cy="2067897"/>
          </a:xfrm>
          <a:prstGeom prst="roundRect">
            <a:avLst>
              <a:gd name="adj" fmla="val 8762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93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6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1908020" y="12952170"/>
            <a:ext cx="59552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...at the Tesla Gigafactory, Tesla held…for Cybertruck…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1857522" y="10361936"/>
            <a:ext cx="6005702" cy="2043600"/>
          </a:xfrm>
          <a:prstGeom prst="roundRect">
            <a:avLst>
              <a:gd name="adj" fmla="val 12592"/>
            </a:avLst>
          </a:prstGeom>
          <a:solidFill>
            <a:schemeClr val="bg1"/>
          </a:solidFill>
          <a:ln w="44450">
            <a:solidFill>
              <a:srgbClr val="C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800" dirty="0" smtClean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zh-CN" altLang="en-US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7" name="圆角矩形 236"/>
          <p:cNvSpPr/>
          <p:nvPr/>
        </p:nvSpPr>
        <p:spPr>
          <a:xfrm>
            <a:off x="8270038" y="11213183"/>
            <a:ext cx="4734889" cy="504430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D9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大</a:t>
            </a:r>
            <a:r>
              <a:rPr lang="zh-CN" altLang="en-US" sz="1800" dirty="0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语言模型</a:t>
            </a:r>
            <a:endParaRPr lang="zh-CN" altLang="en-US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82199" y="6152810"/>
            <a:ext cx="11028552" cy="649369"/>
            <a:chOff x="1979078" y="6152810"/>
            <a:chExt cx="11028552" cy="649369"/>
          </a:xfrm>
        </p:grpSpPr>
        <p:grpSp>
          <p:nvGrpSpPr>
            <p:cNvPr id="134" name="组合 133"/>
            <p:cNvGrpSpPr/>
            <p:nvPr/>
          </p:nvGrpSpPr>
          <p:grpSpPr>
            <a:xfrm>
              <a:off x="5547365" y="6336334"/>
              <a:ext cx="1223551" cy="332789"/>
              <a:chOff x="2012188" y="5152944"/>
              <a:chExt cx="1223551" cy="332789"/>
            </a:xfrm>
          </p:grpSpPr>
          <p:sp>
            <p:nvSpPr>
              <p:cNvPr id="135" name="圆角矩形 134"/>
              <p:cNvSpPr/>
              <p:nvPr/>
            </p:nvSpPr>
            <p:spPr>
              <a:xfrm>
                <a:off x="2012188" y="5152944"/>
                <a:ext cx="1223551" cy="332789"/>
              </a:xfrm>
              <a:prstGeom prst="roundRect">
                <a:avLst/>
              </a:pr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>
                <a:off x="2648271" y="5216705"/>
                <a:ext cx="526730" cy="21889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ORG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7" name="组合 246"/>
            <p:cNvGrpSpPr/>
            <p:nvPr/>
          </p:nvGrpSpPr>
          <p:grpSpPr>
            <a:xfrm>
              <a:off x="7845764" y="6322325"/>
              <a:ext cx="2256716" cy="332789"/>
              <a:chOff x="1100421" y="4887398"/>
              <a:chExt cx="2135319" cy="332789"/>
            </a:xfrm>
          </p:grpSpPr>
          <p:sp>
            <p:nvSpPr>
              <p:cNvPr id="248" name="圆角矩形 247"/>
              <p:cNvSpPr/>
              <p:nvPr/>
            </p:nvSpPr>
            <p:spPr>
              <a:xfrm>
                <a:off x="1100421" y="4887398"/>
                <a:ext cx="2135319" cy="332789"/>
              </a:xfrm>
              <a:prstGeom prst="round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圆角矩形 248"/>
              <p:cNvSpPr/>
              <p:nvPr/>
            </p:nvSpPr>
            <p:spPr>
              <a:xfrm>
                <a:off x="2238960" y="4940480"/>
                <a:ext cx="936041" cy="21889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2881810" y="6336839"/>
              <a:ext cx="2487662" cy="332789"/>
              <a:chOff x="748078" y="5152944"/>
              <a:chExt cx="2487662" cy="332789"/>
            </a:xfrm>
          </p:grpSpPr>
          <p:sp>
            <p:nvSpPr>
              <p:cNvPr id="245" name="圆角矩形 244"/>
              <p:cNvSpPr/>
              <p:nvPr/>
            </p:nvSpPr>
            <p:spPr>
              <a:xfrm>
                <a:off x="748078" y="5152944"/>
                <a:ext cx="2487662" cy="332789"/>
              </a:xfrm>
              <a:prstGeom prst="roundRect">
                <a:avLst/>
              </a:pr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6" name="圆角矩形 245"/>
              <p:cNvSpPr/>
              <p:nvPr/>
            </p:nvSpPr>
            <p:spPr>
              <a:xfrm>
                <a:off x="2648271" y="5216705"/>
                <a:ext cx="526730" cy="21889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ORG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矩形 219"/>
            <p:cNvSpPr/>
            <p:nvPr/>
          </p:nvSpPr>
          <p:spPr>
            <a:xfrm>
              <a:off x="1979078" y="6318567"/>
              <a:ext cx="85963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...at the </a:t>
              </a:r>
              <a:r>
                <a:rPr lang="en-US" altLang="zh-CN" sz="18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Tesla Gigafactory           ,  Tesla           held…for  Cybertruck                  …</a:t>
              </a:r>
              <a:endPara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38" name="组合 237"/>
            <p:cNvGrpSpPr/>
            <p:nvPr/>
          </p:nvGrpSpPr>
          <p:grpSpPr>
            <a:xfrm>
              <a:off x="10467407" y="6337632"/>
              <a:ext cx="970807" cy="331200"/>
              <a:chOff x="2264933" y="5152944"/>
              <a:chExt cx="970807" cy="331200"/>
            </a:xfrm>
          </p:grpSpPr>
          <p:sp>
            <p:nvSpPr>
              <p:cNvPr id="239" name="圆角矩形 238"/>
              <p:cNvSpPr/>
              <p:nvPr/>
            </p:nvSpPr>
            <p:spPr>
              <a:xfrm>
                <a:off x="2264933" y="5152944"/>
                <a:ext cx="970807" cy="331200"/>
              </a:xfrm>
              <a:prstGeom prst="roundRect">
                <a:avLst/>
              </a:pr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0" name="圆角矩形 239"/>
              <p:cNvSpPr/>
              <p:nvPr/>
            </p:nvSpPr>
            <p:spPr>
              <a:xfrm>
                <a:off x="2359653" y="5207420"/>
                <a:ext cx="781365" cy="219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D (ORG)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1" name="组合 240"/>
            <p:cNvGrpSpPr/>
            <p:nvPr/>
          </p:nvGrpSpPr>
          <p:grpSpPr>
            <a:xfrm>
              <a:off x="11498864" y="6337632"/>
              <a:ext cx="1448117" cy="331200"/>
              <a:chOff x="2308371" y="5152944"/>
              <a:chExt cx="1448117" cy="331200"/>
            </a:xfrm>
          </p:grpSpPr>
          <p:sp>
            <p:nvSpPr>
              <p:cNvPr id="242" name="圆角矩形 241"/>
              <p:cNvSpPr/>
              <p:nvPr/>
            </p:nvSpPr>
            <p:spPr>
              <a:xfrm>
                <a:off x="2308371" y="5152944"/>
                <a:ext cx="1448117" cy="331200"/>
              </a:xfrm>
              <a:prstGeom prst="round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3" name="圆角矩形 242"/>
              <p:cNvSpPr/>
              <p:nvPr/>
            </p:nvSpPr>
            <p:spPr>
              <a:xfrm>
                <a:off x="2379466" y="5205950"/>
                <a:ext cx="1313471" cy="219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D (PRODUCT )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5" name="圆角矩形 254"/>
            <p:cNvSpPr/>
            <p:nvPr/>
          </p:nvSpPr>
          <p:spPr>
            <a:xfrm>
              <a:off x="1990725" y="6152810"/>
              <a:ext cx="11016905" cy="649369"/>
            </a:xfrm>
            <a:prstGeom prst="roundRect">
              <a:avLst>
                <a:gd name="adj" fmla="val 8762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56" name="圆角矩形 255"/>
          <p:cNvSpPr/>
          <p:nvPr/>
        </p:nvSpPr>
        <p:spPr>
          <a:xfrm>
            <a:off x="2286000" y="2432304"/>
            <a:ext cx="10401300" cy="3186347"/>
          </a:xfrm>
          <a:prstGeom prst="roundRect">
            <a:avLst>
              <a:gd name="adj" fmla="val 5474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2" name="圆角矩形 231"/>
          <p:cNvSpPr/>
          <p:nvPr/>
        </p:nvSpPr>
        <p:spPr>
          <a:xfrm>
            <a:off x="8290144" y="8977180"/>
            <a:ext cx="4910890" cy="121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D(ORG):           </a:t>
            </a:r>
            <a:endParaRPr lang="en-US" altLang="zh-CN" sz="1800" b="1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Denotes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entities such as 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companies, NGOs…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D(PRODUCT ):  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Covers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goods or services, like 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tech gadgets…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8270039" y="9583687"/>
            <a:ext cx="4703620" cy="12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/>
          <p:cNvCxnSpPr/>
          <p:nvPr/>
        </p:nvCxnSpPr>
        <p:spPr>
          <a:xfrm>
            <a:off x="8270039" y="10304992"/>
            <a:ext cx="470362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724479" y="10265257"/>
            <a:ext cx="156966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</a:p>
          <a:p>
            <a:pPr algn="ctr"/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实体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类别描述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23" name="组合 422"/>
          <p:cNvGrpSpPr/>
          <p:nvPr/>
        </p:nvGrpSpPr>
        <p:grpSpPr>
          <a:xfrm>
            <a:off x="2745610" y="3043910"/>
            <a:ext cx="3761658" cy="2002353"/>
            <a:chOff x="2567782" y="3589396"/>
            <a:chExt cx="3761658" cy="2002353"/>
          </a:xfrm>
        </p:grpSpPr>
        <p:grpSp>
          <p:nvGrpSpPr>
            <p:cNvPr id="257" name="组合 256"/>
            <p:cNvGrpSpPr/>
            <p:nvPr/>
          </p:nvGrpSpPr>
          <p:grpSpPr>
            <a:xfrm>
              <a:off x="2567782" y="3589396"/>
              <a:ext cx="2256716" cy="332789"/>
              <a:chOff x="979024" y="5152944"/>
              <a:chExt cx="2256716" cy="332789"/>
            </a:xfrm>
          </p:grpSpPr>
          <p:sp>
            <p:nvSpPr>
              <p:cNvPr id="258" name="圆角矩形 257"/>
              <p:cNvSpPr/>
              <p:nvPr/>
            </p:nvSpPr>
            <p:spPr>
              <a:xfrm>
                <a:off x="979024" y="5152944"/>
                <a:ext cx="2256716" cy="332789"/>
              </a:xfrm>
              <a:prstGeom prst="roundRect">
                <a:avLst/>
              </a:pr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Tesla</a:t>
                </a:r>
                <a:endPara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9" name="圆角矩形 258"/>
              <p:cNvSpPr/>
              <p:nvPr/>
            </p:nvSpPr>
            <p:spPr>
              <a:xfrm>
                <a:off x="2648271" y="5216705"/>
                <a:ext cx="526730" cy="21889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ORG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0" name="组合 259"/>
            <p:cNvGrpSpPr/>
            <p:nvPr/>
          </p:nvGrpSpPr>
          <p:grpSpPr>
            <a:xfrm>
              <a:off x="4881323" y="3589396"/>
              <a:ext cx="1448117" cy="331200"/>
              <a:chOff x="2264933" y="5152944"/>
              <a:chExt cx="970807" cy="331200"/>
            </a:xfrm>
          </p:grpSpPr>
          <p:sp>
            <p:nvSpPr>
              <p:cNvPr id="261" name="圆角矩形 260"/>
              <p:cNvSpPr/>
              <p:nvPr/>
            </p:nvSpPr>
            <p:spPr>
              <a:xfrm>
                <a:off x="2264933" y="5152944"/>
                <a:ext cx="970807" cy="331200"/>
              </a:xfrm>
              <a:prstGeom prst="roundRect">
                <a:avLst/>
              </a:pr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2" name="圆角矩形 261"/>
              <p:cNvSpPr/>
              <p:nvPr/>
            </p:nvSpPr>
            <p:spPr>
              <a:xfrm>
                <a:off x="2312595" y="5207420"/>
                <a:ext cx="880541" cy="219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D (ORG)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3" name="组合 262"/>
            <p:cNvGrpSpPr/>
            <p:nvPr/>
          </p:nvGrpSpPr>
          <p:grpSpPr>
            <a:xfrm>
              <a:off x="2567782" y="4145917"/>
              <a:ext cx="2256716" cy="332789"/>
              <a:chOff x="979024" y="5152944"/>
              <a:chExt cx="2256716" cy="332789"/>
            </a:xfrm>
          </p:grpSpPr>
          <p:sp>
            <p:nvSpPr>
              <p:cNvPr id="264" name="圆角矩形 263"/>
              <p:cNvSpPr/>
              <p:nvPr/>
            </p:nvSpPr>
            <p:spPr>
              <a:xfrm>
                <a:off x="979024" y="5152944"/>
                <a:ext cx="2256716" cy="332789"/>
              </a:xfrm>
              <a:prstGeom prst="roundRect">
                <a:avLst/>
              </a:pr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Tesla Gigafactory </a:t>
                </a:r>
                <a:endParaRPr lang="zh-CN" alt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5" name="圆角矩形 264"/>
              <p:cNvSpPr/>
              <p:nvPr/>
            </p:nvSpPr>
            <p:spPr>
              <a:xfrm>
                <a:off x="2648271" y="5216705"/>
                <a:ext cx="526730" cy="21889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ORG</a:t>
                </a:r>
                <a:endParaRPr lang="zh-CN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6" name="组合 265"/>
            <p:cNvGrpSpPr/>
            <p:nvPr/>
          </p:nvGrpSpPr>
          <p:grpSpPr>
            <a:xfrm>
              <a:off x="4881323" y="4145917"/>
              <a:ext cx="1448117" cy="331200"/>
              <a:chOff x="2264933" y="5152944"/>
              <a:chExt cx="970807" cy="331200"/>
            </a:xfrm>
          </p:grpSpPr>
          <p:sp>
            <p:nvSpPr>
              <p:cNvPr id="267" name="圆角矩形 266"/>
              <p:cNvSpPr/>
              <p:nvPr/>
            </p:nvSpPr>
            <p:spPr>
              <a:xfrm>
                <a:off x="2264933" y="5152944"/>
                <a:ext cx="970807" cy="331200"/>
              </a:xfrm>
              <a:prstGeom prst="roundRect">
                <a:avLst/>
              </a:pr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8" name="圆角矩形 267"/>
              <p:cNvSpPr/>
              <p:nvPr/>
            </p:nvSpPr>
            <p:spPr>
              <a:xfrm>
                <a:off x="2312595" y="5207420"/>
                <a:ext cx="880541" cy="219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D (ORG)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5" name="组合 274"/>
            <p:cNvGrpSpPr/>
            <p:nvPr/>
          </p:nvGrpSpPr>
          <p:grpSpPr>
            <a:xfrm>
              <a:off x="2567782" y="4702438"/>
              <a:ext cx="2256716" cy="332789"/>
              <a:chOff x="1100421" y="4887398"/>
              <a:chExt cx="2135319" cy="332789"/>
            </a:xfrm>
          </p:grpSpPr>
          <p:sp>
            <p:nvSpPr>
              <p:cNvPr id="276" name="圆角矩形 275"/>
              <p:cNvSpPr/>
              <p:nvPr/>
            </p:nvSpPr>
            <p:spPr>
              <a:xfrm>
                <a:off x="1100421" y="4887398"/>
                <a:ext cx="2135319" cy="332789"/>
              </a:xfrm>
              <a:prstGeom prst="round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Cybertruck</a:t>
                </a:r>
                <a:endPara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圆角矩形 276"/>
              <p:cNvSpPr/>
              <p:nvPr/>
            </p:nvSpPr>
            <p:spPr>
              <a:xfrm>
                <a:off x="2238960" y="4940480"/>
                <a:ext cx="936041" cy="21889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9" name="组合 298"/>
            <p:cNvGrpSpPr/>
            <p:nvPr/>
          </p:nvGrpSpPr>
          <p:grpSpPr>
            <a:xfrm>
              <a:off x="4881323" y="4702438"/>
              <a:ext cx="1448117" cy="331200"/>
              <a:chOff x="2308371" y="5152944"/>
              <a:chExt cx="1448117" cy="331200"/>
            </a:xfrm>
          </p:grpSpPr>
          <p:sp>
            <p:nvSpPr>
              <p:cNvPr id="300" name="圆角矩形 299"/>
              <p:cNvSpPr/>
              <p:nvPr/>
            </p:nvSpPr>
            <p:spPr>
              <a:xfrm>
                <a:off x="2308371" y="5152944"/>
                <a:ext cx="1448117" cy="331200"/>
              </a:xfrm>
              <a:prstGeom prst="round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1" name="圆角矩形 300"/>
              <p:cNvSpPr/>
              <p:nvPr/>
            </p:nvSpPr>
            <p:spPr>
              <a:xfrm>
                <a:off x="2379466" y="5205950"/>
                <a:ext cx="1313471" cy="219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D (PRODUCT )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2" name="组合 301"/>
            <p:cNvGrpSpPr/>
            <p:nvPr/>
          </p:nvGrpSpPr>
          <p:grpSpPr>
            <a:xfrm>
              <a:off x="2567782" y="5258960"/>
              <a:ext cx="2256716" cy="332789"/>
              <a:chOff x="1100421" y="4887398"/>
              <a:chExt cx="2135319" cy="332789"/>
            </a:xfrm>
          </p:grpSpPr>
          <p:sp>
            <p:nvSpPr>
              <p:cNvPr id="303" name="圆角矩形 302"/>
              <p:cNvSpPr/>
              <p:nvPr/>
            </p:nvSpPr>
            <p:spPr>
              <a:xfrm>
                <a:off x="1100421" y="4887398"/>
                <a:ext cx="2135319" cy="332789"/>
              </a:xfrm>
              <a:prstGeom prst="round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Cybertruck</a:t>
                </a:r>
                <a:endPara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4" name="圆角矩形 303"/>
              <p:cNvSpPr/>
              <p:nvPr/>
            </p:nvSpPr>
            <p:spPr>
              <a:xfrm>
                <a:off x="2238960" y="4940480"/>
                <a:ext cx="936041" cy="21889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5" name="组合 304"/>
            <p:cNvGrpSpPr/>
            <p:nvPr/>
          </p:nvGrpSpPr>
          <p:grpSpPr>
            <a:xfrm>
              <a:off x="4881323" y="5258960"/>
              <a:ext cx="1448117" cy="331200"/>
              <a:chOff x="2264933" y="5152944"/>
              <a:chExt cx="970807" cy="331200"/>
            </a:xfrm>
          </p:grpSpPr>
          <p:sp>
            <p:nvSpPr>
              <p:cNvPr id="306" name="圆角矩形 305"/>
              <p:cNvSpPr/>
              <p:nvPr/>
            </p:nvSpPr>
            <p:spPr>
              <a:xfrm>
                <a:off x="2264933" y="5152944"/>
                <a:ext cx="970807" cy="331200"/>
              </a:xfrm>
              <a:prstGeom prst="roundRect">
                <a:avLst/>
              </a:pr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7" name="圆角矩形 306"/>
              <p:cNvSpPr/>
              <p:nvPr/>
            </p:nvSpPr>
            <p:spPr>
              <a:xfrm>
                <a:off x="2312595" y="5207420"/>
                <a:ext cx="880541" cy="219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D (ORG)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8" name="矩形 47"/>
          <p:cNvSpPr/>
          <p:nvPr/>
        </p:nvSpPr>
        <p:spPr>
          <a:xfrm>
            <a:off x="6942477" y="25723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对比学习</a:t>
            </a:r>
            <a:endParaRPr lang="zh-CN" altLang="en-US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1" name="曲线连接符 60"/>
          <p:cNvCxnSpPr>
            <a:endCxn id="396" idx="1"/>
          </p:cNvCxnSpPr>
          <p:nvPr/>
        </p:nvCxnSpPr>
        <p:spPr>
          <a:xfrm>
            <a:off x="6505499" y="3289591"/>
            <a:ext cx="1921183" cy="1589483"/>
          </a:xfrm>
          <a:prstGeom prst="curvedConnector3">
            <a:avLst>
              <a:gd name="adj1" fmla="val 5585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/>
          <p:cNvCxnSpPr>
            <a:endCxn id="306" idx="3"/>
          </p:cNvCxnSpPr>
          <p:nvPr/>
        </p:nvCxnSpPr>
        <p:spPr>
          <a:xfrm rot="10800000" flipV="1">
            <a:off x="6507269" y="3298844"/>
            <a:ext cx="1919413" cy="1580230"/>
          </a:xfrm>
          <a:prstGeom prst="curvedConnector3">
            <a:avLst>
              <a:gd name="adj1" fmla="val 54218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>
            <a:stCxn id="261" idx="3"/>
          </p:cNvCxnSpPr>
          <p:nvPr/>
        </p:nvCxnSpPr>
        <p:spPr>
          <a:xfrm>
            <a:off x="6507268" y="3209510"/>
            <a:ext cx="978613" cy="292726"/>
          </a:xfrm>
          <a:prstGeom prst="curvedConnector3">
            <a:avLst>
              <a:gd name="adj1" fmla="val 53893"/>
            </a:avLst>
          </a:prstGeom>
          <a:ln w="1270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线连接符 79"/>
          <p:cNvCxnSpPr>
            <a:stCxn id="384" idx="1"/>
          </p:cNvCxnSpPr>
          <p:nvPr/>
        </p:nvCxnSpPr>
        <p:spPr>
          <a:xfrm rot="10800000">
            <a:off x="7494072" y="3506347"/>
            <a:ext cx="932611" cy="259685"/>
          </a:xfrm>
          <a:prstGeom prst="curvedConnector3">
            <a:avLst/>
          </a:prstGeom>
          <a:ln w="1270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261" idx="3"/>
          </p:cNvCxnSpPr>
          <p:nvPr/>
        </p:nvCxnSpPr>
        <p:spPr>
          <a:xfrm>
            <a:off x="6507268" y="3209510"/>
            <a:ext cx="983786" cy="9253"/>
          </a:xfrm>
          <a:prstGeom prst="straightConnector1">
            <a:avLst/>
          </a:prstGeom>
          <a:ln w="1270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378" idx="1"/>
          </p:cNvCxnSpPr>
          <p:nvPr/>
        </p:nvCxnSpPr>
        <p:spPr>
          <a:xfrm flipH="1">
            <a:off x="7491054" y="3209510"/>
            <a:ext cx="935628" cy="9253"/>
          </a:xfrm>
          <a:prstGeom prst="straightConnector1">
            <a:avLst/>
          </a:prstGeom>
          <a:ln w="1270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曲线连接符 367"/>
          <p:cNvCxnSpPr>
            <a:endCxn id="306" idx="3"/>
          </p:cNvCxnSpPr>
          <p:nvPr/>
        </p:nvCxnSpPr>
        <p:spPr>
          <a:xfrm rot="10800000" flipV="1">
            <a:off x="6507268" y="3860114"/>
            <a:ext cx="1919414" cy="1018959"/>
          </a:xfrm>
          <a:prstGeom prst="curvedConnector3">
            <a:avLst>
              <a:gd name="adj1" fmla="val 42308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曲线连接符 369"/>
          <p:cNvCxnSpPr>
            <a:endCxn id="306" idx="3"/>
          </p:cNvCxnSpPr>
          <p:nvPr/>
        </p:nvCxnSpPr>
        <p:spPr>
          <a:xfrm rot="10800000" flipV="1">
            <a:off x="6507269" y="4413030"/>
            <a:ext cx="1919413" cy="466044"/>
          </a:xfrm>
          <a:prstGeom prst="curvedConnector3">
            <a:avLst>
              <a:gd name="adj1" fmla="val 37346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2" name="组合 421"/>
          <p:cNvGrpSpPr/>
          <p:nvPr/>
        </p:nvGrpSpPr>
        <p:grpSpPr>
          <a:xfrm>
            <a:off x="8426682" y="3043910"/>
            <a:ext cx="3762565" cy="2002353"/>
            <a:chOff x="3626343" y="414001"/>
            <a:chExt cx="3762565" cy="2002353"/>
          </a:xfrm>
        </p:grpSpPr>
        <p:grpSp>
          <p:nvGrpSpPr>
            <p:cNvPr id="377" name="组合 376"/>
            <p:cNvGrpSpPr/>
            <p:nvPr/>
          </p:nvGrpSpPr>
          <p:grpSpPr>
            <a:xfrm>
              <a:off x="3626343" y="414001"/>
              <a:ext cx="1448117" cy="331200"/>
              <a:chOff x="2264933" y="5152944"/>
              <a:chExt cx="970807" cy="331200"/>
            </a:xfrm>
          </p:grpSpPr>
          <p:sp>
            <p:nvSpPr>
              <p:cNvPr id="378" name="圆角矩形 377"/>
              <p:cNvSpPr/>
              <p:nvPr/>
            </p:nvSpPr>
            <p:spPr>
              <a:xfrm>
                <a:off x="2264933" y="5152944"/>
                <a:ext cx="970807" cy="331200"/>
              </a:xfrm>
              <a:prstGeom prst="roundRect">
                <a:avLst/>
              </a:pr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79" name="圆角矩形 378"/>
              <p:cNvSpPr/>
              <p:nvPr/>
            </p:nvSpPr>
            <p:spPr>
              <a:xfrm>
                <a:off x="2312595" y="5207420"/>
                <a:ext cx="880541" cy="219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D (ORG)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3" name="组合 382"/>
            <p:cNvGrpSpPr/>
            <p:nvPr/>
          </p:nvGrpSpPr>
          <p:grpSpPr>
            <a:xfrm>
              <a:off x="3626343" y="970522"/>
              <a:ext cx="1448117" cy="331200"/>
              <a:chOff x="2264933" y="5152944"/>
              <a:chExt cx="970807" cy="331200"/>
            </a:xfrm>
          </p:grpSpPr>
          <p:sp>
            <p:nvSpPr>
              <p:cNvPr id="384" name="圆角矩形 383"/>
              <p:cNvSpPr/>
              <p:nvPr/>
            </p:nvSpPr>
            <p:spPr>
              <a:xfrm>
                <a:off x="2264933" y="5152944"/>
                <a:ext cx="970807" cy="331200"/>
              </a:xfrm>
              <a:prstGeom prst="roundRect">
                <a:avLst/>
              </a:pr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85" name="圆角矩形 384"/>
              <p:cNvSpPr/>
              <p:nvPr/>
            </p:nvSpPr>
            <p:spPr>
              <a:xfrm>
                <a:off x="2312595" y="5207420"/>
                <a:ext cx="880541" cy="219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D (ORG)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9" name="组合 388"/>
            <p:cNvGrpSpPr/>
            <p:nvPr/>
          </p:nvGrpSpPr>
          <p:grpSpPr>
            <a:xfrm>
              <a:off x="3626343" y="1527043"/>
              <a:ext cx="1448117" cy="331200"/>
              <a:chOff x="2308371" y="5152944"/>
              <a:chExt cx="1448117" cy="331200"/>
            </a:xfrm>
          </p:grpSpPr>
          <p:sp>
            <p:nvSpPr>
              <p:cNvPr id="390" name="圆角矩形 389"/>
              <p:cNvSpPr/>
              <p:nvPr/>
            </p:nvSpPr>
            <p:spPr>
              <a:xfrm>
                <a:off x="2308371" y="5152944"/>
                <a:ext cx="1448117" cy="331200"/>
              </a:xfrm>
              <a:prstGeom prst="round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91" name="圆角矩形 390"/>
              <p:cNvSpPr/>
              <p:nvPr/>
            </p:nvSpPr>
            <p:spPr>
              <a:xfrm>
                <a:off x="2379466" y="5205950"/>
                <a:ext cx="1313471" cy="219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D (PRODUCT )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5" name="组合 394"/>
            <p:cNvGrpSpPr/>
            <p:nvPr/>
          </p:nvGrpSpPr>
          <p:grpSpPr>
            <a:xfrm>
              <a:off x="3626343" y="2083565"/>
              <a:ext cx="1448117" cy="331200"/>
              <a:chOff x="2264933" y="5152944"/>
              <a:chExt cx="970807" cy="331200"/>
            </a:xfrm>
          </p:grpSpPr>
          <p:sp>
            <p:nvSpPr>
              <p:cNvPr id="396" name="圆角矩形 395"/>
              <p:cNvSpPr/>
              <p:nvPr/>
            </p:nvSpPr>
            <p:spPr>
              <a:xfrm>
                <a:off x="2264933" y="5152944"/>
                <a:ext cx="970807" cy="331200"/>
              </a:xfrm>
              <a:prstGeom prst="roundRect">
                <a:avLst/>
              </a:pr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97" name="圆角矩形 396"/>
              <p:cNvSpPr/>
              <p:nvPr/>
            </p:nvSpPr>
            <p:spPr>
              <a:xfrm>
                <a:off x="2312595" y="5207420"/>
                <a:ext cx="880541" cy="219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D (ORG)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8" name="组合 397"/>
            <p:cNvGrpSpPr/>
            <p:nvPr/>
          </p:nvGrpSpPr>
          <p:grpSpPr>
            <a:xfrm>
              <a:off x="5132192" y="414001"/>
              <a:ext cx="2256716" cy="332789"/>
              <a:chOff x="979024" y="5152944"/>
              <a:chExt cx="2256716" cy="332789"/>
            </a:xfrm>
          </p:grpSpPr>
          <p:sp>
            <p:nvSpPr>
              <p:cNvPr id="399" name="圆角矩形 398"/>
              <p:cNvSpPr/>
              <p:nvPr/>
            </p:nvSpPr>
            <p:spPr>
              <a:xfrm>
                <a:off x="979024" y="5152944"/>
                <a:ext cx="2256716" cy="332789"/>
              </a:xfrm>
              <a:prstGeom prst="roundRect">
                <a:avLst/>
              </a:pr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Tesla</a:t>
                </a:r>
                <a:endPara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00" name="圆角矩形 399"/>
              <p:cNvSpPr/>
              <p:nvPr/>
            </p:nvSpPr>
            <p:spPr>
              <a:xfrm>
                <a:off x="2648271" y="5216705"/>
                <a:ext cx="526730" cy="21889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ORG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4" name="组合 403"/>
            <p:cNvGrpSpPr/>
            <p:nvPr/>
          </p:nvGrpSpPr>
          <p:grpSpPr>
            <a:xfrm>
              <a:off x="5132192" y="970522"/>
              <a:ext cx="2256716" cy="332789"/>
              <a:chOff x="979024" y="5152944"/>
              <a:chExt cx="2256716" cy="332789"/>
            </a:xfrm>
          </p:grpSpPr>
          <p:sp>
            <p:nvSpPr>
              <p:cNvPr id="405" name="圆角矩形 404"/>
              <p:cNvSpPr/>
              <p:nvPr/>
            </p:nvSpPr>
            <p:spPr>
              <a:xfrm>
                <a:off x="979024" y="5152944"/>
                <a:ext cx="2256716" cy="332789"/>
              </a:xfrm>
              <a:prstGeom prst="roundRect">
                <a:avLst/>
              </a:pr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Tesla Gigafactory </a:t>
                </a:r>
              </a:p>
            </p:txBody>
          </p:sp>
          <p:sp>
            <p:nvSpPr>
              <p:cNvPr id="406" name="圆角矩形 405"/>
              <p:cNvSpPr/>
              <p:nvPr/>
            </p:nvSpPr>
            <p:spPr>
              <a:xfrm>
                <a:off x="2648271" y="5216705"/>
                <a:ext cx="526730" cy="21889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ORG</a:t>
                </a:r>
                <a:endParaRPr lang="zh-CN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0" name="组合 409"/>
            <p:cNvGrpSpPr/>
            <p:nvPr/>
          </p:nvGrpSpPr>
          <p:grpSpPr>
            <a:xfrm>
              <a:off x="5132192" y="1527043"/>
              <a:ext cx="2256716" cy="332789"/>
              <a:chOff x="1100421" y="4887398"/>
              <a:chExt cx="2135319" cy="332789"/>
            </a:xfrm>
          </p:grpSpPr>
          <p:sp>
            <p:nvSpPr>
              <p:cNvPr id="411" name="圆角矩形 410"/>
              <p:cNvSpPr/>
              <p:nvPr/>
            </p:nvSpPr>
            <p:spPr>
              <a:xfrm>
                <a:off x="1100421" y="4887398"/>
                <a:ext cx="2135319" cy="332789"/>
              </a:xfrm>
              <a:prstGeom prst="round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Cybertruck</a:t>
                </a:r>
                <a:endPara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2" name="圆角矩形 411"/>
              <p:cNvSpPr/>
              <p:nvPr/>
            </p:nvSpPr>
            <p:spPr>
              <a:xfrm>
                <a:off x="2238960" y="4940480"/>
                <a:ext cx="936041" cy="21889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6" name="组合 415"/>
            <p:cNvGrpSpPr/>
            <p:nvPr/>
          </p:nvGrpSpPr>
          <p:grpSpPr>
            <a:xfrm>
              <a:off x="5132192" y="2083565"/>
              <a:ext cx="2256716" cy="332789"/>
              <a:chOff x="1100421" y="4887398"/>
              <a:chExt cx="2135319" cy="332789"/>
            </a:xfrm>
          </p:grpSpPr>
          <p:sp>
            <p:nvSpPr>
              <p:cNvPr id="417" name="圆角矩形 416"/>
              <p:cNvSpPr/>
              <p:nvPr/>
            </p:nvSpPr>
            <p:spPr>
              <a:xfrm>
                <a:off x="1100421" y="4887398"/>
                <a:ext cx="2135319" cy="332789"/>
              </a:xfrm>
              <a:prstGeom prst="round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Cybertruck</a:t>
                </a:r>
                <a:endPara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8" name="圆角矩形 417"/>
              <p:cNvSpPr/>
              <p:nvPr/>
            </p:nvSpPr>
            <p:spPr>
              <a:xfrm>
                <a:off x="2238960" y="4940480"/>
                <a:ext cx="936041" cy="21889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54" name="直接箭头连接符 453"/>
          <p:cNvCxnSpPr>
            <a:stCxn id="306" idx="3"/>
            <a:endCxn id="396" idx="1"/>
          </p:cNvCxnSpPr>
          <p:nvPr/>
        </p:nvCxnSpPr>
        <p:spPr>
          <a:xfrm>
            <a:off x="6507268" y="4879074"/>
            <a:ext cx="1919414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矩形 454"/>
          <p:cNvSpPr/>
          <p:nvPr/>
        </p:nvSpPr>
        <p:spPr>
          <a:xfrm>
            <a:off x="3833460" y="5178588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实体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–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类别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描述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9304468" y="5184873"/>
            <a:ext cx="182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类别描述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– 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实体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5" name="右箭头 214"/>
          <p:cNvSpPr/>
          <p:nvPr/>
        </p:nvSpPr>
        <p:spPr>
          <a:xfrm rot="16200000">
            <a:off x="4833846" y="7966656"/>
            <a:ext cx="296642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右箭头 215"/>
          <p:cNvSpPr/>
          <p:nvPr/>
        </p:nvSpPr>
        <p:spPr>
          <a:xfrm rot="16200000">
            <a:off x="4793681" y="9880066"/>
            <a:ext cx="296642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右箭头 216"/>
          <p:cNvSpPr/>
          <p:nvPr/>
        </p:nvSpPr>
        <p:spPr>
          <a:xfrm rot="16200000">
            <a:off x="7348154" y="5738809"/>
            <a:ext cx="296642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右箭头 217"/>
          <p:cNvSpPr/>
          <p:nvPr/>
        </p:nvSpPr>
        <p:spPr>
          <a:xfrm rot="16200000">
            <a:off x="9260775" y="11753757"/>
            <a:ext cx="164079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右箭头 229"/>
          <p:cNvSpPr/>
          <p:nvPr/>
        </p:nvSpPr>
        <p:spPr>
          <a:xfrm rot="16200000">
            <a:off x="10636327" y="10926639"/>
            <a:ext cx="164079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右箭头 233"/>
          <p:cNvSpPr/>
          <p:nvPr/>
        </p:nvSpPr>
        <p:spPr>
          <a:xfrm rot="16200000">
            <a:off x="7348154" y="6873027"/>
            <a:ext cx="296642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799908" y="8634966"/>
            <a:ext cx="6182139" cy="989230"/>
            <a:chOff x="1799908" y="8311116"/>
            <a:chExt cx="6182139" cy="989230"/>
          </a:xfrm>
        </p:grpSpPr>
        <p:sp>
          <p:nvSpPr>
            <p:cNvPr id="221" name="圆角矩形 220"/>
            <p:cNvSpPr/>
            <p:nvPr/>
          </p:nvSpPr>
          <p:spPr>
            <a:xfrm>
              <a:off x="2758589" y="8400555"/>
              <a:ext cx="1845796" cy="35912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93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2" name="圆角矩形 221"/>
            <p:cNvSpPr/>
            <p:nvPr/>
          </p:nvSpPr>
          <p:spPr>
            <a:xfrm>
              <a:off x="6402705" y="8406905"/>
              <a:ext cx="1194254" cy="34396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93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885583" y="8827666"/>
              <a:ext cx="5647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O </a:t>
              </a:r>
              <a:r>
                <a:rPr lang="en-US" altLang="zh-CN" sz="2000" dirty="0" err="1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</a:t>
              </a:r>
              <a:r>
                <a:rPr lang="en-US" altLang="zh-CN" sz="20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 I            </a:t>
              </a:r>
              <a:r>
                <a:rPr lang="en-US" altLang="zh-CN" sz="2000" dirty="0" err="1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   O   I       O      </a:t>
              </a:r>
              <a:r>
                <a:rPr lang="en-US" altLang="zh-CN" sz="2000" dirty="0" err="1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</a:t>
              </a:r>
              <a:r>
                <a:rPr lang="en-US" altLang="zh-CN" sz="20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    I  </a:t>
              </a:r>
              <a:endPara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5" name="圆角矩形 234"/>
            <p:cNvSpPr/>
            <p:nvPr/>
          </p:nvSpPr>
          <p:spPr>
            <a:xfrm>
              <a:off x="1853768" y="8311116"/>
              <a:ext cx="6009455" cy="989230"/>
            </a:xfrm>
            <a:prstGeom prst="roundRect">
              <a:avLst>
                <a:gd name="adj" fmla="val 8762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1799908" y="8340857"/>
              <a:ext cx="618213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...at the  Tesla Gigafactory , Tesla  held…for  Cybertruck …</a:t>
              </a:r>
              <a:endPara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4703421" y="8400555"/>
              <a:ext cx="607084" cy="35912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93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2" name="圆角矩形 121"/>
          <p:cNvSpPr/>
          <p:nvPr/>
        </p:nvSpPr>
        <p:spPr>
          <a:xfrm>
            <a:off x="2488985" y="11735329"/>
            <a:ext cx="4906034" cy="489682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C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编码层</a:t>
            </a:r>
            <a:endParaRPr lang="zh-CN" altLang="en-US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4" name="右箭头 123"/>
          <p:cNvSpPr/>
          <p:nvPr/>
        </p:nvSpPr>
        <p:spPr>
          <a:xfrm rot="16200000">
            <a:off x="4793681" y="12602980"/>
            <a:ext cx="296642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圆角矩形 124"/>
          <p:cNvSpPr/>
          <p:nvPr/>
        </p:nvSpPr>
        <p:spPr>
          <a:xfrm>
            <a:off x="8270038" y="12056003"/>
            <a:ext cx="2203188" cy="1183529"/>
          </a:xfrm>
          <a:prstGeom prst="roundRect">
            <a:avLst>
              <a:gd name="adj" fmla="val 8762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93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</a:p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实体类别集合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8355595" y="12236665"/>
            <a:ext cx="689374" cy="416496"/>
            <a:chOff x="8779230" y="11531493"/>
            <a:chExt cx="689374" cy="416496"/>
          </a:xfrm>
        </p:grpSpPr>
        <p:sp>
          <p:nvSpPr>
            <p:cNvPr id="127" name="圆角矩形 126"/>
            <p:cNvSpPr/>
            <p:nvPr/>
          </p:nvSpPr>
          <p:spPr>
            <a:xfrm>
              <a:off x="8779230" y="11531493"/>
              <a:ext cx="689374" cy="416496"/>
            </a:xfrm>
            <a:prstGeom prst="round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8" name="圆角矩形 127"/>
            <p:cNvSpPr/>
            <p:nvPr/>
          </p:nvSpPr>
          <p:spPr>
            <a:xfrm>
              <a:off x="8860552" y="11608364"/>
              <a:ext cx="526730" cy="2627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ORG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9191811" y="12236665"/>
            <a:ext cx="1146232" cy="416496"/>
            <a:chOff x="2546366" y="5152944"/>
            <a:chExt cx="1146232" cy="416496"/>
          </a:xfrm>
        </p:grpSpPr>
        <p:sp>
          <p:nvSpPr>
            <p:cNvPr id="130" name="圆角矩形 129"/>
            <p:cNvSpPr/>
            <p:nvPr/>
          </p:nvSpPr>
          <p:spPr>
            <a:xfrm>
              <a:off x="2546366" y="5152944"/>
              <a:ext cx="1146232" cy="416496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2627688" y="5229815"/>
              <a:ext cx="973488" cy="2627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PRODUCT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2" name="圆角矩形 131"/>
          <p:cNvSpPr/>
          <p:nvPr/>
        </p:nvSpPr>
        <p:spPr>
          <a:xfrm>
            <a:off x="10616416" y="12056003"/>
            <a:ext cx="2357243" cy="1183529"/>
          </a:xfrm>
          <a:prstGeom prst="roundRect">
            <a:avLst>
              <a:gd name="adj" fmla="val 8762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93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类别</a:t>
            </a:r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描述文本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0675091" y="12094469"/>
            <a:ext cx="2398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Organization is a term…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Product 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refers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 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any…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6762942" y="191698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提及分类器</a:t>
            </a:r>
          </a:p>
        </p:txBody>
      </p:sp>
      <p:sp>
        <p:nvSpPr>
          <p:cNvPr id="138" name="圆角矩形 137"/>
          <p:cNvSpPr/>
          <p:nvPr/>
        </p:nvSpPr>
        <p:spPr>
          <a:xfrm>
            <a:off x="2482417" y="10874688"/>
            <a:ext cx="4906034" cy="489682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C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分类层</a:t>
            </a:r>
            <a:endParaRPr lang="zh-CN" altLang="en-US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951987" y="10445578"/>
            <a:ext cx="1980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提及</a:t>
            </a:r>
            <a:r>
              <a:rPr lang="zh-CN" altLang="en-US" sz="2000" b="1" dirty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边界检测</a:t>
            </a:r>
            <a:r>
              <a:rPr lang="zh-CN" altLang="en-US" sz="2000" b="1" dirty="0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器</a:t>
            </a:r>
            <a:endParaRPr lang="zh-CN" altLang="en-US" sz="2000" b="1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1" name="右箭头 140"/>
          <p:cNvSpPr/>
          <p:nvPr/>
        </p:nvSpPr>
        <p:spPr>
          <a:xfrm rot="16200000">
            <a:off x="4850724" y="11431783"/>
            <a:ext cx="164079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连接符 147"/>
          <p:cNvCxnSpPr/>
          <p:nvPr/>
        </p:nvCxnSpPr>
        <p:spPr>
          <a:xfrm>
            <a:off x="10646894" y="12717394"/>
            <a:ext cx="232676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右箭头 150"/>
          <p:cNvSpPr/>
          <p:nvPr/>
        </p:nvSpPr>
        <p:spPr>
          <a:xfrm rot="16200000">
            <a:off x="11764671" y="11753757"/>
            <a:ext cx="164079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圆角矩形 151"/>
          <p:cNvSpPr/>
          <p:nvPr/>
        </p:nvSpPr>
        <p:spPr>
          <a:xfrm>
            <a:off x="1988023" y="7217114"/>
            <a:ext cx="11016904" cy="489682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C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编码层</a:t>
            </a:r>
            <a:endParaRPr lang="zh-CN" altLang="en-US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54" name="直接箭头连接符 153"/>
          <p:cNvCxnSpPr/>
          <p:nvPr/>
        </p:nvCxnSpPr>
        <p:spPr>
          <a:xfrm>
            <a:off x="6514811" y="4322551"/>
            <a:ext cx="967760" cy="9388"/>
          </a:xfrm>
          <a:prstGeom prst="straightConnector1">
            <a:avLst/>
          </a:prstGeom>
          <a:ln w="1270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 flipH="1">
            <a:off x="7482571" y="4322686"/>
            <a:ext cx="935628" cy="9253"/>
          </a:xfrm>
          <a:prstGeom prst="straightConnector1">
            <a:avLst/>
          </a:prstGeom>
          <a:ln w="1270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300" idx="3"/>
            <a:endCxn id="378" idx="1"/>
          </p:cNvCxnSpPr>
          <p:nvPr/>
        </p:nvCxnSpPr>
        <p:spPr>
          <a:xfrm flipV="1">
            <a:off x="6507268" y="3209510"/>
            <a:ext cx="1919414" cy="1113042"/>
          </a:xfrm>
          <a:prstGeom prst="curvedConnector3">
            <a:avLst>
              <a:gd name="adj1" fmla="val 36932"/>
            </a:avLst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261" idx="3"/>
            <a:endCxn id="390" idx="1"/>
          </p:cNvCxnSpPr>
          <p:nvPr/>
        </p:nvCxnSpPr>
        <p:spPr>
          <a:xfrm>
            <a:off x="6507268" y="3209510"/>
            <a:ext cx="1919414" cy="1113042"/>
          </a:xfrm>
          <a:prstGeom prst="curvedConnector3">
            <a:avLst>
              <a:gd name="adj1" fmla="val 66873"/>
            </a:avLst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曲线连接符 165"/>
          <p:cNvCxnSpPr>
            <a:stCxn id="300" idx="3"/>
          </p:cNvCxnSpPr>
          <p:nvPr/>
        </p:nvCxnSpPr>
        <p:spPr>
          <a:xfrm flipV="1">
            <a:off x="6507268" y="3761272"/>
            <a:ext cx="1919413" cy="561280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曲线连接符 179"/>
          <p:cNvCxnSpPr/>
          <p:nvPr/>
        </p:nvCxnSpPr>
        <p:spPr>
          <a:xfrm rot="10800000">
            <a:off x="6501453" y="4415571"/>
            <a:ext cx="1916747" cy="472343"/>
          </a:xfrm>
          <a:prstGeom prst="curvedConnector3">
            <a:avLst>
              <a:gd name="adj1" fmla="val 59939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1" b="24379"/>
          <a:stretch/>
        </p:blipFill>
        <p:spPr>
          <a:xfrm>
            <a:off x="8531860" y="11267043"/>
            <a:ext cx="659951" cy="384421"/>
          </a:xfrm>
          <a:prstGeom prst="rect">
            <a:avLst/>
          </a:prstGeom>
        </p:spPr>
      </p:pic>
      <p:sp>
        <p:nvSpPr>
          <p:cNvPr id="142" name="矩形 141"/>
          <p:cNvSpPr/>
          <p:nvPr/>
        </p:nvSpPr>
        <p:spPr>
          <a:xfrm>
            <a:off x="9849531" y="841098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类别</a:t>
            </a:r>
            <a:r>
              <a:rPr lang="zh-CN" altLang="en-US" sz="2000" b="1" dirty="0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描述生成</a:t>
            </a:r>
            <a:endParaRPr lang="zh-CN" altLang="en-US" sz="2000" b="1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3" name="右箭头 142"/>
          <p:cNvSpPr/>
          <p:nvPr/>
        </p:nvSpPr>
        <p:spPr>
          <a:xfrm rot="16200000">
            <a:off x="10509081" y="7938922"/>
            <a:ext cx="245321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12"/>
    </mc:Choice>
    <mc:Fallback xmlns="">
      <p:transition spd="slow" advTm="3731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237"/>
          <p:cNvSpPr/>
          <p:nvPr/>
        </p:nvSpPr>
        <p:spPr>
          <a:xfrm>
            <a:off x="2322286" y="4316029"/>
            <a:ext cx="6676571" cy="2159053"/>
          </a:xfrm>
          <a:prstGeom prst="rect">
            <a:avLst/>
          </a:prstGeom>
          <a:solidFill>
            <a:srgbClr val="E2CFF1">
              <a:alpha val="89804"/>
            </a:srgbClr>
          </a:solidFill>
          <a:ln w="25400">
            <a:solidFill>
              <a:srgbClr val="C85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629636" y="7721704"/>
            <a:ext cx="573946" cy="48963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629636" y="8651493"/>
            <a:ext cx="573946" cy="48963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876776" y="7721704"/>
            <a:ext cx="573946" cy="48963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876776" y="8651493"/>
            <a:ext cx="573946" cy="48963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240775" y="7721704"/>
            <a:ext cx="573946" cy="48963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240775" y="8651493"/>
            <a:ext cx="573946" cy="48963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8075290" y="7721704"/>
            <a:ext cx="573946" cy="48963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075290" y="8651493"/>
            <a:ext cx="573946" cy="48963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endCxn id="48" idx="4"/>
          </p:cNvCxnSpPr>
          <p:nvPr/>
        </p:nvCxnSpPr>
        <p:spPr>
          <a:xfrm flipV="1">
            <a:off x="2916609" y="9141125"/>
            <a:ext cx="0" cy="382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1" idx="0"/>
            <a:endCxn id="50" idx="4"/>
          </p:cNvCxnSpPr>
          <p:nvPr/>
        </p:nvCxnSpPr>
        <p:spPr>
          <a:xfrm flipV="1">
            <a:off x="2916609" y="9141125"/>
            <a:ext cx="1247140" cy="382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1" idx="0"/>
            <a:endCxn id="52" idx="4"/>
          </p:cNvCxnSpPr>
          <p:nvPr/>
        </p:nvCxnSpPr>
        <p:spPr>
          <a:xfrm flipV="1">
            <a:off x="2916609" y="9141125"/>
            <a:ext cx="2611139" cy="382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1" idx="0"/>
            <a:endCxn id="54" idx="4"/>
          </p:cNvCxnSpPr>
          <p:nvPr/>
        </p:nvCxnSpPr>
        <p:spPr>
          <a:xfrm flipV="1">
            <a:off x="2916609" y="9141125"/>
            <a:ext cx="5445654" cy="382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2" idx="0"/>
            <a:endCxn id="50" idx="4"/>
          </p:cNvCxnSpPr>
          <p:nvPr/>
        </p:nvCxnSpPr>
        <p:spPr>
          <a:xfrm flipV="1">
            <a:off x="4163749" y="9141125"/>
            <a:ext cx="0" cy="382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3" idx="0"/>
            <a:endCxn id="52" idx="4"/>
          </p:cNvCxnSpPr>
          <p:nvPr/>
        </p:nvCxnSpPr>
        <p:spPr>
          <a:xfrm flipV="1">
            <a:off x="5527748" y="9141125"/>
            <a:ext cx="0" cy="382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4" idx="0"/>
            <a:endCxn id="54" idx="4"/>
          </p:cNvCxnSpPr>
          <p:nvPr/>
        </p:nvCxnSpPr>
        <p:spPr>
          <a:xfrm flipV="1">
            <a:off x="8362263" y="9141125"/>
            <a:ext cx="0" cy="382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42" idx="0"/>
            <a:endCxn id="48" idx="4"/>
          </p:cNvCxnSpPr>
          <p:nvPr/>
        </p:nvCxnSpPr>
        <p:spPr>
          <a:xfrm flipH="1" flipV="1">
            <a:off x="2916609" y="9141125"/>
            <a:ext cx="1247140" cy="382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43" idx="0"/>
            <a:endCxn id="50" idx="4"/>
          </p:cNvCxnSpPr>
          <p:nvPr/>
        </p:nvCxnSpPr>
        <p:spPr>
          <a:xfrm flipH="1" flipV="1">
            <a:off x="4163749" y="9141125"/>
            <a:ext cx="1363999" cy="382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42" idx="0"/>
            <a:endCxn id="52" idx="4"/>
          </p:cNvCxnSpPr>
          <p:nvPr/>
        </p:nvCxnSpPr>
        <p:spPr>
          <a:xfrm flipV="1">
            <a:off x="4163749" y="9141125"/>
            <a:ext cx="1363999" cy="382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42" idx="0"/>
            <a:endCxn id="54" idx="4"/>
          </p:cNvCxnSpPr>
          <p:nvPr/>
        </p:nvCxnSpPr>
        <p:spPr>
          <a:xfrm flipV="1">
            <a:off x="4163749" y="9141125"/>
            <a:ext cx="4198514" cy="382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3" idx="0"/>
            <a:endCxn id="50" idx="4"/>
          </p:cNvCxnSpPr>
          <p:nvPr/>
        </p:nvCxnSpPr>
        <p:spPr>
          <a:xfrm flipH="1" flipV="1">
            <a:off x="4163749" y="9141125"/>
            <a:ext cx="1363999" cy="382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44" idx="0"/>
            <a:endCxn id="52" idx="4"/>
          </p:cNvCxnSpPr>
          <p:nvPr/>
        </p:nvCxnSpPr>
        <p:spPr>
          <a:xfrm flipH="1" flipV="1">
            <a:off x="5527748" y="9141125"/>
            <a:ext cx="2834515" cy="382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43" idx="0"/>
            <a:endCxn id="48" idx="4"/>
          </p:cNvCxnSpPr>
          <p:nvPr/>
        </p:nvCxnSpPr>
        <p:spPr>
          <a:xfrm flipH="1" flipV="1">
            <a:off x="2916609" y="9141125"/>
            <a:ext cx="2611139" cy="382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43" idx="0"/>
            <a:endCxn id="54" idx="4"/>
          </p:cNvCxnSpPr>
          <p:nvPr/>
        </p:nvCxnSpPr>
        <p:spPr>
          <a:xfrm flipV="1">
            <a:off x="5527748" y="9141125"/>
            <a:ext cx="2834515" cy="382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44" idx="0"/>
            <a:endCxn id="52" idx="4"/>
          </p:cNvCxnSpPr>
          <p:nvPr/>
        </p:nvCxnSpPr>
        <p:spPr>
          <a:xfrm flipH="1" flipV="1">
            <a:off x="5527748" y="9141125"/>
            <a:ext cx="2834515" cy="382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44" idx="0"/>
            <a:endCxn id="50" idx="4"/>
          </p:cNvCxnSpPr>
          <p:nvPr/>
        </p:nvCxnSpPr>
        <p:spPr>
          <a:xfrm flipH="1" flipV="1">
            <a:off x="4163749" y="9141125"/>
            <a:ext cx="4198514" cy="382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44" idx="0"/>
            <a:endCxn id="48" idx="4"/>
          </p:cNvCxnSpPr>
          <p:nvPr/>
        </p:nvCxnSpPr>
        <p:spPr>
          <a:xfrm flipH="1" flipV="1">
            <a:off x="2916609" y="9141125"/>
            <a:ext cx="5445654" cy="382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48" idx="0"/>
            <a:endCxn id="46" idx="4"/>
          </p:cNvCxnSpPr>
          <p:nvPr/>
        </p:nvCxnSpPr>
        <p:spPr>
          <a:xfrm flipV="1">
            <a:off x="2916609" y="8211336"/>
            <a:ext cx="0" cy="440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48" idx="0"/>
            <a:endCxn id="49" idx="4"/>
          </p:cNvCxnSpPr>
          <p:nvPr/>
        </p:nvCxnSpPr>
        <p:spPr>
          <a:xfrm flipV="1">
            <a:off x="2916609" y="8211336"/>
            <a:ext cx="1247140" cy="440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48" idx="0"/>
            <a:endCxn id="53" idx="4"/>
          </p:cNvCxnSpPr>
          <p:nvPr/>
        </p:nvCxnSpPr>
        <p:spPr>
          <a:xfrm flipV="1">
            <a:off x="2916609" y="8211336"/>
            <a:ext cx="5445654" cy="440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48" idx="0"/>
            <a:endCxn id="51" idx="4"/>
          </p:cNvCxnSpPr>
          <p:nvPr/>
        </p:nvCxnSpPr>
        <p:spPr>
          <a:xfrm flipV="1">
            <a:off x="2916609" y="8211336"/>
            <a:ext cx="2611139" cy="440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50" idx="0"/>
            <a:endCxn id="49" idx="4"/>
          </p:cNvCxnSpPr>
          <p:nvPr/>
        </p:nvCxnSpPr>
        <p:spPr>
          <a:xfrm flipV="1">
            <a:off x="4163749" y="8211336"/>
            <a:ext cx="0" cy="440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52" idx="0"/>
            <a:endCxn id="51" idx="4"/>
          </p:cNvCxnSpPr>
          <p:nvPr/>
        </p:nvCxnSpPr>
        <p:spPr>
          <a:xfrm flipV="1">
            <a:off x="5527748" y="8211336"/>
            <a:ext cx="0" cy="440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54" idx="0"/>
            <a:endCxn id="53" idx="4"/>
          </p:cNvCxnSpPr>
          <p:nvPr/>
        </p:nvCxnSpPr>
        <p:spPr>
          <a:xfrm flipV="1">
            <a:off x="8362263" y="8211336"/>
            <a:ext cx="0" cy="440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50" idx="0"/>
            <a:endCxn id="46" idx="4"/>
          </p:cNvCxnSpPr>
          <p:nvPr/>
        </p:nvCxnSpPr>
        <p:spPr>
          <a:xfrm flipH="1" flipV="1">
            <a:off x="2916609" y="8211336"/>
            <a:ext cx="1247140" cy="440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50" idx="0"/>
            <a:endCxn id="51" idx="4"/>
          </p:cNvCxnSpPr>
          <p:nvPr/>
        </p:nvCxnSpPr>
        <p:spPr>
          <a:xfrm flipV="1">
            <a:off x="4163749" y="8211336"/>
            <a:ext cx="1363999" cy="440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50" idx="0"/>
            <a:endCxn id="53" idx="4"/>
          </p:cNvCxnSpPr>
          <p:nvPr/>
        </p:nvCxnSpPr>
        <p:spPr>
          <a:xfrm flipV="1">
            <a:off x="4163749" y="8211336"/>
            <a:ext cx="4198514" cy="440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52" idx="0"/>
            <a:endCxn id="49" idx="4"/>
          </p:cNvCxnSpPr>
          <p:nvPr/>
        </p:nvCxnSpPr>
        <p:spPr>
          <a:xfrm flipH="1" flipV="1">
            <a:off x="4163749" y="8211336"/>
            <a:ext cx="1363999" cy="440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52" idx="0"/>
            <a:endCxn id="53" idx="4"/>
          </p:cNvCxnSpPr>
          <p:nvPr/>
        </p:nvCxnSpPr>
        <p:spPr>
          <a:xfrm flipV="1">
            <a:off x="5527748" y="8211336"/>
            <a:ext cx="2834515" cy="440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52" idx="0"/>
            <a:endCxn id="46" idx="4"/>
          </p:cNvCxnSpPr>
          <p:nvPr/>
        </p:nvCxnSpPr>
        <p:spPr>
          <a:xfrm flipH="1" flipV="1">
            <a:off x="2916609" y="8211336"/>
            <a:ext cx="2611139" cy="440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54" idx="0"/>
            <a:endCxn id="51" idx="4"/>
          </p:cNvCxnSpPr>
          <p:nvPr/>
        </p:nvCxnSpPr>
        <p:spPr>
          <a:xfrm flipH="1" flipV="1">
            <a:off x="5527748" y="8211336"/>
            <a:ext cx="2834515" cy="440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endCxn id="49" idx="4"/>
          </p:cNvCxnSpPr>
          <p:nvPr/>
        </p:nvCxnSpPr>
        <p:spPr>
          <a:xfrm flipH="1" flipV="1">
            <a:off x="4163749" y="8211336"/>
            <a:ext cx="4198514" cy="440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54" idx="0"/>
            <a:endCxn id="46" idx="4"/>
          </p:cNvCxnSpPr>
          <p:nvPr/>
        </p:nvCxnSpPr>
        <p:spPr>
          <a:xfrm flipH="1" flipV="1">
            <a:off x="2916609" y="8211336"/>
            <a:ext cx="5445654" cy="440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53" idx="0"/>
            <a:endCxn id="58" idx="2"/>
          </p:cNvCxnSpPr>
          <p:nvPr/>
        </p:nvCxnSpPr>
        <p:spPr>
          <a:xfrm flipV="1">
            <a:off x="8362263" y="7438567"/>
            <a:ext cx="0" cy="28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51" idx="0"/>
            <a:endCxn id="57" idx="2"/>
          </p:cNvCxnSpPr>
          <p:nvPr/>
        </p:nvCxnSpPr>
        <p:spPr>
          <a:xfrm flipV="1">
            <a:off x="5527748" y="7438567"/>
            <a:ext cx="0" cy="28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49" idx="0"/>
            <a:endCxn id="56" idx="2"/>
          </p:cNvCxnSpPr>
          <p:nvPr/>
        </p:nvCxnSpPr>
        <p:spPr>
          <a:xfrm flipV="1">
            <a:off x="4163749" y="7438567"/>
            <a:ext cx="0" cy="28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46" idx="0"/>
            <a:endCxn id="55" idx="2"/>
          </p:cNvCxnSpPr>
          <p:nvPr/>
        </p:nvCxnSpPr>
        <p:spPr>
          <a:xfrm flipV="1">
            <a:off x="2916609" y="7438567"/>
            <a:ext cx="0" cy="28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322286" y="11686220"/>
            <a:ext cx="6862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Tesla held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delivery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ceremony 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 Cybertruck.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04571" y="4112574"/>
            <a:ext cx="7141029" cy="6199827"/>
          </a:xfrm>
          <a:prstGeom prst="roundRect">
            <a:avLst>
              <a:gd name="adj" fmla="val 2943"/>
            </a:avLst>
          </a:prstGeom>
          <a:noFill/>
          <a:ln w="28575">
            <a:solidFill>
              <a:srgbClr val="C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2000" dirty="0" smtClean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20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zh-CN" altLang="en-US" sz="20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右箭头 5"/>
          <p:cNvSpPr/>
          <p:nvPr/>
        </p:nvSpPr>
        <p:spPr>
          <a:xfrm rot="16200000">
            <a:off x="5386042" y="3746558"/>
            <a:ext cx="296642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" name="圆角矩形 8"/>
          <p:cNvSpPr/>
          <p:nvPr/>
        </p:nvSpPr>
        <p:spPr>
          <a:xfrm>
            <a:off x="7218591" y="2647784"/>
            <a:ext cx="1619250" cy="39917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6168" y="3137870"/>
            <a:ext cx="69923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I        O    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 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O          I          O       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002642" y="2462406"/>
            <a:ext cx="7242958" cy="1197016"/>
          </a:xfrm>
          <a:prstGeom prst="roundRect">
            <a:avLst>
              <a:gd name="adj" fmla="val 8762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82706" y="2514233"/>
            <a:ext cx="7164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Tesla 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held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delivery ceremony 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  Cybertruck .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092232" y="2652921"/>
            <a:ext cx="864994" cy="3957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剪去同侧角的矩形 20"/>
          <p:cNvSpPr/>
          <p:nvPr/>
        </p:nvSpPr>
        <p:spPr>
          <a:xfrm>
            <a:off x="3749749" y="10572836"/>
            <a:ext cx="828000" cy="504000"/>
          </a:xfrm>
          <a:prstGeom prst="snip2SameRect">
            <a:avLst/>
          </a:prstGeom>
          <a:solidFill>
            <a:srgbClr val="FFE1E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 1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剪去同侧角的矩形 21"/>
          <p:cNvSpPr/>
          <p:nvPr/>
        </p:nvSpPr>
        <p:spPr>
          <a:xfrm>
            <a:off x="5113748" y="10572836"/>
            <a:ext cx="828000" cy="504000"/>
          </a:xfrm>
          <a:prstGeom prst="snip2SameRect">
            <a:avLst/>
          </a:prstGeom>
          <a:solidFill>
            <a:srgbClr val="FFE1E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 </a:t>
            </a:r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剪去同侧角的矩形 22"/>
          <p:cNvSpPr/>
          <p:nvPr/>
        </p:nvSpPr>
        <p:spPr>
          <a:xfrm>
            <a:off x="7948263" y="10572836"/>
            <a:ext cx="828000" cy="504000"/>
          </a:xfrm>
          <a:prstGeom prst="snip2SameRect">
            <a:avLst/>
          </a:prstGeom>
          <a:solidFill>
            <a:srgbClr val="FFE1E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 L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剪去同侧角的矩形 33"/>
          <p:cNvSpPr/>
          <p:nvPr/>
        </p:nvSpPr>
        <p:spPr>
          <a:xfrm>
            <a:off x="2502609" y="10572836"/>
            <a:ext cx="828000" cy="504000"/>
          </a:xfrm>
          <a:prstGeom prst="snip2SameRect">
            <a:avLst/>
          </a:prstGeom>
          <a:solidFill>
            <a:srgbClr val="FFE1E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[CLS]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322286" y="6764943"/>
            <a:ext cx="6676571" cy="3403601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502609" y="9523613"/>
            <a:ext cx="828000" cy="5040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[CLS]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49749" y="9523613"/>
            <a:ext cx="828000" cy="5040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13748" y="9523613"/>
            <a:ext cx="828000" cy="5040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948263" y="9523613"/>
            <a:ext cx="828000" cy="5040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502609" y="6934567"/>
            <a:ext cx="828000" cy="504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749749" y="6934567"/>
            <a:ext cx="828000" cy="504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113748" y="6934567"/>
            <a:ext cx="828000" cy="504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7948263" y="6934567"/>
            <a:ext cx="828000" cy="504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600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zh-CN" alt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5097634" y="8277783"/>
            <a:ext cx="1162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BERT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6742398" y="9360518"/>
            <a:ext cx="963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6742398" y="10392552"/>
            <a:ext cx="963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6742398" y="6747721"/>
            <a:ext cx="963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5" name="左大括号 174"/>
          <p:cNvSpPr/>
          <p:nvPr/>
        </p:nvSpPr>
        <p:spPr>
          <a:xfrm rot="16200000">
            <a:off x="6018646" y="9309383"/>
            <a:ext cx="426829" cy="4260405"/>
          </a:xfrm>
          <a:prstGeom prst="leftBrace">
            <a:avLst>
              <a:gd name="adj1" fmla="val 38313"/>
              <a:gd name="adj2" fmla="val 5046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2468069" y="5547707"/>
            <a:ext cx="503915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3540501" y="5547707"/>
            <a:ext cx="503915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椭圆 177"/>
          <p:cNvSpPr/>
          <p:nvPr/>
        </p:nvSpPr>
        <p:spPr>
          <a:xfrm>
            <a:off x="5685364" y="5547707"/>
            <a:ext cx="503915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椭圆 178"/>
          <p:cNvSpPr/>
          <p:nvPr/>
        </p:nvSpPr>
        <p:spPr>
          <a:xfrm>
            <a:off x="8319855" y="5547707"/>
            <a:ext cx="503915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0" name="直接箭头连接符 179"/>
          <p:cNvCxnSpPr>
            <a:stCxn id="55" idx="0"/>
            <a:endCxn id="176" idx="4"/>
          </p:cNvCxnSpPr>
          <p:nvPr/>
        </p:nvCxnSpPr>
        <p:spPr>
          <a:xfrm flipH="1" flipV="1">
            <a:off x="2720027" y="6051707"/>
            <a:ext cx="196582" cy="8828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55" idx="0"/>
            <a:endCxn id="177" idx="4"/>
          </p:cNvCxnSpPr>
          <p:nvPr/>
        </p:nvCxnSpPr>
        <p:spPr>
          <a:xfrm flipV="1">
            <a:off x="2916609" y="6051707"/>
            <a:ext cx="875850" cy="8828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55" idx="0"/>
            <a:endCxn id="178" idx="4"/>
          </p:cNvCxnSpPr>
          <p:nvPr/>
        </p:nvCxnSpPr>
        <p:spPr>
          <a:xfrm flipV="1">
            <a:off x="2916609" y="6051707"/>
            <a:ext cx="3020713" cy="8828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55" idx="0"/>
            <a:endCxn id="179" idx="4"/>
          </p:cNvCxnSpPr>
          <p:nvPr/>
        </p:nvCxnSpPr>
        <p:spPr>
          <a:xfrm flipV="1">
            <a:off x="2916609" y="6051707"/>
            <a:ext cx="5655204" cy="8828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56" idx="0"/>
            <a:endCxn id="179" idx="4"/>
          </p:cNvCxnSpPr>
          <p:nvPr/>
        </p:nvCxnSpPr>
        <p:spPr>
          <a:xfrm flipV="1">
            <a:off x="4163749" y="6051707"/>
            <a:ext cx="4408064" cy="8828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56" idx="0"/>
            <a:endCxn id="178" idx="4"/>
          </p:cNvCxnSpPr>
          <p:nvPr/>
        </p:nvCxnSpPr>
        <p:spPr>
          <a:xfrm flipV="1">
            <a:off x="4163749" y="6051707"/>
            <a:ext cx="1773573" cy="8828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56" idx="0"/>
            <a:endCxn id="177" idx="4"/>
          </p:cNvCxnSpPr>
          <p:nvPr/>
        </p:nvCxnSpPr>
        <p:spPr>
          <a:xfrm flipH="1" flipV="1">
            <a:off x="3792459" y="6051707"/>
            <a:ext cx="371290" cy="8828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56" idx="0"/>
            <a:endCxn id="176" idx="4"/>
          </p:cNvCxnSpPr>
          <p:nvPr/>
        </p:nvCxnSpPr>
        <p:spPr>
          <a:xfrm flipH="1" flipV="1">
            <a:off x="2720027" y="6051707"/>
            <a:ext cx="1443722" cy="8828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57" idx="0"/>
            <a:endCxn id="177" idx="4"/>
          </p:cNvCxnSpPr>
          <p:nvPr/>
        </p:nvCxnSpPr>
        <p:spPr>
          <a:xfrm flipH="1" flipV="1">
            <a:off x="3792459" y="6051707"/>
            <a:ext cx="1735289" cy="8828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57" idx="0"/>
            <a:endCxn id="176" idx="4"/>
          </p:cNvCxnSpPr>
          <p:nvPr/>
        </p:nvCxnSpPr>
        <p:spPr>
          <a:xfrm flipH="1" flipV="1">
            <a:off x="2720027" y="6051707"/>
            <a:ext cx="2807721" cy="8828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57" idx="0"/>
            <a:endCxn id="176" idx="4"/>
          </p:cNvCxnSpPr>
          <p:nvPr/>
        </p:nvCxnSpPr>
        <p:spPr>
          <a:xfrm flipH="1" flipV="1">
            <a:off x="2720027" y="6051707"/>
            <a:ext cx="2807721" cy="8828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stCxn id="57" idx="0"/>
            <a:endCxn id="178" idx="4"/>
          </p:cNvCxnSpPr>
          <p:nvPr/>
        </p:nvCxnSpPr>
        <p:spPr>
          <a:xfrm flipV="1">
            <a:off x="5527748" y="6051707"/>
            <a:ext cx="409574" cy="8828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>
            <a:stCxn id="57" idx="0"/>
            <a:endCxn id="179" idx="4"/>
          </p:cNvCxnSpPr>
          <p:nvPr/>
        </p:nvCxnSpPr>
        <p:spPr>
          <a:xfrm flipV="1">
            <a:off x="5527748" y="6051707"/>
            <a:ext cx="3044065" cy="8828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58" idx="0"/>
            <a:endCxn id="178" idx="4"/>
          </p:cNvCxnSpPr>
          <p:nvPr/>
        </p:nvCxnSpPr>
        <p:spPr>
          <a:xfrm flipH="1" flipV="1">
            <a:off x="5937322" y="6051707"/>
            <a:ext cx="2424941" cy="8828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58" idx="0"/>
            <a:endCxn id="177" idx="4"/>
          </p:cNvCxnSpPr>
          <p:nvPr/>
        </p:nvCxnSpPr>
        <p:spPr>
          <a:xfrm flipH="1" flipV="1">
            <a:off x="3792459" y="6051707"/>
            <a:ext cx="4569804" cy="8828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58" idx="0"/>
            <a:endCxn id="176" idx="4"/>
          </p:cNvCxnSpPr>
          <p:nvPr/>
        </p:nvCxnSpPr>
        <p:spPr>
          <a:xfrm flipH="1" flipV="1">
            <a:off x="2720027" y="6051707"/>
            <a:ext cx="5642236" cy="8828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58" idx="0"/>
            <a:endCxn id="179" idx="4"/>
          </p:cNvCxnSpPr>
          <p:nvPr/>
        </p:nvCxnSpPr>
        <p:spPr>
          <a:xfrm flipV="1">
            <a:off x="8362263" y="6051707"/>
            <a:ext cx="209550" cy="8828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 236"/>
          <p:cNvSpPr/>
          <p:nvPr/>
        </p:nvSpPr>
        <p:spPr>
          <a:xfrm>
            <a:off x="7028148" y="5383398"/>
            <a:ext cx="963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6" name="椭圆 255"/>
          <p:cNvSpPr/>
          <p:nvPr/>
        </p:nvSpPr>
        <p:spPr>
          <a:xfrm>
            <a:off x="2668094" y="4499120"/>
            <a:ext cx="503915" cy="50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椭圆 256"/>
          <p:cNvSpPr/>
          <p:nvPr/>
        </p:nvSpPr>
        <p:spPr>
          <a:xfrm>
            <a:off x="3911791" y="4499120"/>
            <a:ext cx="503915" cy="50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椭圆 257"/>
          <p:cNvSpPr/>
          <p:nvPr/>
        </p:nvSpPr>
        <p:spPr>
          <a:xfrm>
            <a:off x="5275789" y="4499120"/>
            <a:ext cx="503915" cy="50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6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8110305" y="4499120"/>
            <a:ext cx="503915" cy="50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600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6742398" y="4334811"/>
            <a:ext cx="963995" cy="577850"/>
          </a:xfrm>
          <a:prstGeom prst="rect">
            <a:avLst/>
          </a:prstGeom>
          <a:ln w="25400"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262" name="直接箭头连接符 261"/>
          <p:cNvCxnSpPr>
            <a:stCxn id="176" idx="0"/>
            <a:endCxn id="256" idx="4"/>
          </p:cNvCxnSpPr>
          <p:nvPr/>
        </p:nvCxnSpPr>
        <p:spPr>
          <a:xfrm flipV="1">
            <a:off x="2720027" y="5003120"/>
            <a:ext cx="200025" cy="5445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177" idx="0"/>
            <a:endCxn id="257" idx="4"/>
          </p:cNvCxnSpPr>
          <p:nvPr/>
        </p:nvCxnSpPr>
        <p:spPr>
          <a:xfrm flipV="1">
            <a:off x="3792459" y="5003120"/>
            <a:ext cx="371290" cy="5445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>
            <a:stCxn id="178" idx="0"/>
            <a:endCxn id="258" idx="4"/>
          </p:cNvCxnSpPr>
          <p:nvPr/>
        </p:nvCxnSpPr>
        <p:spPr>
          <a:xfrm flipH="1" flipV="1">
            <a:off x="5527747" y="5003120"/>
            <a:ext cx="409575" cy="5445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/>
          <p:cNvCxnSpPr>
            <a:stCxn id="179" idx="0"/>
            <a:endCxn id="259" idx="4"/>
          </p:cNvCxnSpPr>
          <p:nvPr/>
        </p:nvCxnSpPr>
        <p:spPr>
          <a:xfrm flipH="1" flipV="1">
            <a:off x="8362263" y="5003120"/>
            <a:ext cx="209550" cy="5445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椭圆 279"/>
          <p:cNvSpPr/>
          <p:nvPr/>
        </p:nvSpPr>
        <p:spPr>
          <a:xfrm>
            <a:off x="4612933" y="5525730"/>
            <a:ext cx="503915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9" name="直接箭头连接符 288"/>
          <p:cNvCxnSpPr>
            <a:stCxn id="56" idx="0"/>
            <a:endCxn id="280" idx="4"/>
          </p:cNvCxnSpPr>
          <p:nvPr/>
        </p:nvCxnSpPr>
        <p:spPr>
          <a:xfrm flipV="1">
            <a:off x="4163749" y="6029730"/>
            <a:ext cx="701142" cy="90483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>
            <a:stCxn id="57" idx="0"/>
            <a:endCxn id="280" idx="4"/>
          </p:cNvCxnSpPr>
          <p:nvPr/>
        </p:nvCxnSpPr>
        <p:spPr>
          <a:xfrm flipH="1" flipV="1">
            <a:off x="4864891" y="6029730"/>
            <a:ext cx="662857" cy="90483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/>
          <p:cNvCxnSpPr>
            <a:stCxn id="55" idx="0"/>
            <a:endCxn id="280" idx="4"/>
          </p:cNvCxnSpPr>
          <p:nvPr/>
        </p:nvCxnSpPr>
        <p:spPr>
          <a:xfrm flipV="1">
            <a:off x="2916609" y="6029730"/>
            <a:ext cx="1948282" cy="90483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/>
          <p:cNvCxnSpPr>
            <a:stCxn id="58" idx="0"/>
            <a:endCxn id="280" idx="4"/>
          </p:cNvCxnSpPr>
          <p:nvPr/>
        </p:nvCxnSpPr>
        <p:spPr>
          <a:xfrm flipH="1" flipV="1">
            <a:off x="4864891" y="6029730"/>
            <a:ext cx="3497372" cy="90483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>
            <a:stCxn id="177" idx="0"/>
            <a:endCxn id="256" idx="4"/>
          </p:cNvCxnSpPr>
          <p:nvPr/>
        </p:nvCxnSpPr>
        <p:spPr>
          <a:xfrm flipH="1" flipV="1">
            <a:off x="2920052" y="5003120"/>
            <a:ext cx="872407" cy="5445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>
            <a:stCxn id="280" idx="0"/>
            <a:endCxn id="257" idx="4"/>
          </p:cNvCxnSpPr>
          <p:nvPr/>
        </p:nvCxnSpPr>
        <p:spPr>
          <a:xfrm flipH="1" flipV="1">
            <a:off x="4163749" y="5003120"/>
            <a:ext cx="701142" cy="5226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stCxn id="280" idx="0"/>
            <a:endCxn id="256" idx="4"/>
          </p:cNvCxnSpPr>
          <p:nvPr/>
        </p:nvCxnSpPr>
        <p:spPr>
          <a:xfrm flipH="1" flipV="1">
            <a:off x="2920052" y="5003120"/>
            <a:ext cx="1944839" cy="5226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>
            <a:stCxn id="178" idx="0"/>
            <a:endCxn id="256" idx="4"/>
          </p:cNvCxnSpPr>
          <p:nvPr/>
        </p:nvCxnSpPr>
        <p:spPr>
          <a:xfrm flipH="1" flipV="1">
            <a:off x="2920052" y="5003120"/>
            <a:ext cx="3017270" cy="5445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>
            <a:stCxn id="179" idx="0"/>
            <a:endCxn id="256" idx="4"/>
          </p:cNvCxnSpPr>
          <p:nvPr/>
        </p:nvCxnSpPr>
        <p:spPr>
          <a:xfrm flipH="1" flipV="1">
            <a:off x="2920052" y="5003120"/>
            <a:ext cx="5651761" cy="5445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>
            <a:stCxn id="280" idx="0"/>
            <a:endCxn id="257" idx="4"/>
          </p:cNvCxnSpPr>
          <p:nvPr/>
        </p:nvCxnSpPr>
        <p:spPr>
          <a:xfrm flipH="1" flipV="1">
            <a:off x="4163749" y="5003120"/>
            <a:ext cx="701142" cy="5226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>
            <a:stCxn id="178" idx="0"/>
            <a:endCxn id="257" idx="4"/>
          </p:cNvCxnSpPr>
          <p:nvPr/>
        </p:nvCxnSpPr>
        <p:spPr>
          <a:xfrm flipH="1" flipV="1">
            <a:off x="4163749" y="5003120"/>
            <a:ext cx="1773573" cy="5445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>
            <a:stCxn id="179" idx="0"/>
            <a:endCxn id="257" idx="4"/>
          </p:cNvCxnSpPr>
          <p:nvPr/>
        </p:nvCxnSpPr>
        <p:spPr>
          <a:xfrm flipH="1" flipV="1">
            <a:off x="4163749" y="5003120"/>
            <a:ext cx="4408064" cy="5445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>
            <a:stCxn id="176" idx="0"/>
            <a:endCxn id="257" idx="4"/>
          </p:cNvCxnSpPr>
          <p:nvPr/>
        </p:nvCxnSpPr>
        <p:spPr>
          <a:xfrm flipV="1">
            <a:off x="2720027" y="5003120"/>
            <a:ext cx="1443722" cy="5445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>
            <a:stCxn id="280" idx="0"/>
            <a:endCxn id="259" idx="4"/>
          </p:cNvCxnSpPr>
          <p:nvPr/>
        </p:nvCxnSpPr>
        <p:spPr>
          <a:xfrm flipV="1">
            <a:off x="4864891" y="5003120"/>
            <a:ext cx="3497372" cy="5226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>
            <a:stCxn id="178" idx="0"/>
            <a:endCxn id="259" idx="4"/>
          </p:cNvCxnSpPr>
          <p:nvPr/>
        </p:nvCxnSpPr>
        <p:spPr>
          <a:xfrm flipV="1">
            <a:off x="5937322" y="5003120"/>
            <a:ext cx="2424941" cy="5445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280" idx="0"/>
            <a:endCxn id="258" idx="4"/>
          </p:cNvCxnSpPr>
          <p:nvPr/>
        </p:nvCxnSpPr>
        <p:spPr>
          <a:xfrm flipV="1">
            <a:off x="4864891" y="5003120"/>
            <a:ext cx="662856" cy="5226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179" idx="0"/>
            <a:endCxn id="258" idx="4"/>
          </p:cNvCxnSpPr>
          <p:nvPr/>
        </p:nvCxnSpPr>
        <p:spPr>
          <a:xfrm flipH="1" flipV="1">
            <a:off x="5527747" y="5003120"/>
            <a:ext cx="3044066" cy="5445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/>
          <p:cNvCxnSpPr>
            <a:stCxn id="177" idx="0"/>
            <a:endCxn id="258" idx="4"/>
          </p:cNvCxnSpPr>
          <p:nvPr/>
        </p:nvCxnSpPr>
        <p:spPr>
          <a:xfrm flipV="1">
            <a:off x="3792459" y="5003120"/>
            <a:ext cx="1735288" cy="5445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176" idx="0"/>
            <a:endCxn id="259" idx="4"/>
          </p:cNvCxnSpPr>
          <p:nvPr/>
        </p:nvCxnSpPr>
        <p:spPr>
          <a:xfrm flipV="1">
            <a:off x="2720027" y="5003120"/>
            <a:ext cx="5642236" cy="5445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176" idx="0"/>
            <a:endCxn id="258" idx="4"/>
          </p:cNvCxnSpPr>
          <p:nvPr/>
        </p:nvCxnSpPr>
        <p:spPr>
          <a:xfrm flipV="1">
            <a:off x="2720027" y="5003120"/>
            <a:ext cx="2807720" cy="5445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>
            <a:stCxn id="177" idx="0"/>
            <a:endCxn id="259" idx="4"/>
          </p:cNvCxnSpPr>
          <p:nvPr/>
        </p:nvCxnSpPr>
        <p:spPr>
          <a:xfrm flipV="1">
            <a:off x="3792459" y="5003120"/>
            <a:ext cx="4569804" cy="5445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矩形 359"/>
          <p:cNvSpPr/>
          <p:nvPr/>
        </p:nvSpPr>
        <p:spPr>
          <a:xfrm>
            <a:off x="986608" y="835472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编码层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1" name="矩形 360"/>
          <p:cNvSpPr/>
          <p:nvPr/>
        </p:nvSpPr>
        <p:spPr>
          <a:xfrm>
            <a:off x="986608" y="519550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分类层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右箭头 14"/>
          <p:cNvSpPr/>
          <p:nvPr/>
        </p:nvSpPr>
        <p:spPr>
          <a:xfrm rot="16200000">
            <a:off x="2715837" y="10152131"/>
            <a:ext cx="401544" cy="271833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62" name="右箭头 361"/>
          <p:cNvSpPr/>
          <p:nvPr/>
        </p:nvSpPr>
        <p:spPr>
          <a:xfrm rot="16200000">
            <a:off x="3975170" y="10152131"/>
            <a:ext cx="401544" cy="271833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63" name="右箭头 362"/>
          <p:cNvSpPr/>
          <p:nvPr/>
        </p:nvSpPr>
        <p:spPr>
          <a:xfrm rot="16200000">
            <a:off x="8161490" y="10152131"/>
            <a:ext cx="401544" cy="271833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64" name="右箭头 363"/>
          <p:cNvSpPr/>
          <p:nvPr/>
        </p:nvSpPr>
        <p:spPr>
          <a:xfrm rot="16200000">
            <a:off x="5326554" y="10152131"/>
            <a:ext cx="401544" cy="271833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86418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511895906"/>
              </p:ext>
            </p:extLst>
          </p:nvPr>
        </p:nvGraphicFramePr>
        <p:xfrm>
          <a:off x="-254000" y="7781680"/>
          <a:ext cx="15265400" cy="645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483831868"/>
              </p:ext>
            </p:extLst>
          </p:nvPr>
        </p:nvGraphicFramePr>
        <p:xfrm>
          <a:off x="306754" y="8523654"/>
          <a:ext cx="6731000" cy="452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180272046"/>
              </p:ext>
            </p:extLst>
          </p:nvPr>
        </p:nvGraphicFramePr>
        <p:xfrm>
          <a:off x="7545754" y="8523654"/>
          <a:ext cx="6731000" cy="452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447399" y="8523654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(a) Few-NERD Intra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48399" y="8523654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(b)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CoNLL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2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3386739853"/>
              </p:ext>
            </p:extLst>
          </p:nvPr>
        </p:nvGraphicFramePr>
        <p:xfrm>
          <a:off x="191170" y="6052456"/>
          <a:ext cx="6877288" cy="4940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976443599"/>
              </p:ext>
            </p:extLst>
          </p:nvPr>
        </p:nvGraphicFramePr>
        <p:xfrm>
          <a:off x="7295913" y="6052456"/>
          <a:ext cx="6877288" cy="4940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592542" y="5652346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(a) Few-NERD Intra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452028" y="5652346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(b)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CoNLL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04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组合 130"/>
          <p:cNvGrpSpPr/>
          <p:nvPr/>
        </p:nvGrpSpPr>
        <p:grpSpPr>
          <a:xfrm>
            <a:off x="6145057" y="8435514"/>
            <a:ext cx="1223551" cy="332789"/>
            <a:chOff x="2012188" y="5152944"/>
            <a:chExt cx="1223551" cy="332789"/>
          </a:xfrm>
        </p:grpSpPr>
        <p:sp>
          <p:nvSpPr>
            <p:cNvPr id="134" name="圆角矩形 133"/>
            <p:cNvSpPr/>
            <p:nvPr/>
          </p:nvSpPr>
          <p:spPr>
            <a:xfrm>
              <a:off x="2012188" y="5152944"/>
              <a:ext cx="1223551" cy="332789"/>
            </a:xfrm>
            <a:prstGeom prst="round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5" name="圆角矩形 134"/>
            <p:cNvSpPr/>
            <p:nvPr/>
          </p:nvSpPr>
          <p:spPr>
            <a:xfrm>
              <a:off x="2648271" y="5216705"/>
              <a:ext cx="526730" cy="2188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ORG</a:t>
              </a:r>
              <a:endPara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3460241" y="836079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标注文本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216380" y="27816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预测实体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 rot="10800000" flipV="1">
            <a:off x="6416327" y="3713016"/>
            <a:ext cx="6436866" cy="4174891"/>
          </a:xfrm>
          <a:prstGeom prst="roundRect">
            <a:avLst>
              <a:gd name="adj" fmla="val 9717"/>
            </a:avLst>
          </a:prstGeom>
          <a:solidFill>
            <a:schemeClr val="bg1"/>
          </a:solidFill>
          <a:ln w="44450">
            <a:solidFill>
              <a:srgbClr val="C00000">
                <a:alpha val="6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rgbClr val="D9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实体链接</a:t>
            </a:r>
          </a:p>
        </p:txBody>
      </p:sp>
      <p:sp>
        <p:nvSpPr>
          <p:cNvPr id="8" name="圆角矩形 7"/>
          <p:cNvSpPr/>
          <p:nvPr/>
        </p:nvSpPr>
        <p:spPr>
          <a:xfrm rot="10800000" flipV="1">
            <a:off x="7145455" y="7215575"/>
            <a:ext cx="4978613" cy="367860"/>
          </a:xfrm>
          <a:prstGeom prst="roundRect">
            <a:avLst>
              <a:gd name="adj" fmla="val 13406"/>
            </a:avLst>
          </a:prstGeom>
          <a:solidFill>
            <a:schemeClr val="bg1"/>
          </a:solidFill>
          <a:ln w="19050">
            <a:solidFill>
              <a:srgbClr val="C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rgbClr val="D9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候选实体生成</a:t>
            </a:r>
          </a:p>
        </p:txBody>
      </p:sp>
      <p:cxnSp>
        <p:nvCxnSpPr>
          <p:cNvPr id="62" name="直接箭头连接符 61"/>
          <p:cNvCxnSpPr>
            <a:stCxn id="9" idx="0"/>
            <a:endCxn id="54" idx="2"/>
          </p:cNvCxnSpPr>
          <p:nvPr/>
        </p:nvCxnSpPr>
        <p:spPr>
          <a:xfrm flipV="1">
            <a:off x="9409281" y="7887907"/>
            <a:ext cx="225479" cy="43557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8" idx="0"/>
            <a:endCxn id="56" idx="2"/>
          </p:cNvCxnSpPr>
          <p:nvPr/>
        </p:nvCxnSpPr>
        <p:spPr>
          <a:xfrm flipV="1">
            <a:off x="9634761" y="7019792"/>
            <a:ext cx="12638" cy="19578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 rot="10800000" flipV="1">
            <a:off x="7162190" y="6412765"/>
            <a:ext cx="1440000" cy="607026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(Company)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>
          <a:xfrm rot="10800000" flipV="1">
            <a:off x="8927399" y="6412765"/>
            <a:ext cx="1440000" cy="607027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(SI unit )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10710725" y="6387514"/>
            <a:ext cx="1440000" cy="608400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(Inventor)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 rot="10800000" flipV="1">
            <a:off x="7534767" y="5355583"/>
            <a:ext cx="686652" cy="749650"/>
            <a:chOff x="398009" y="5826125"/>
            <a:chExt cx="686652" cy="749571"/>
          </a:xfrm>
        </p:grpSpPr>
        <p:sp>
          <p:nvSpPr>
            <p:cNvPr id="74" name="圆角矩形 73"/>
            <p:cNvSpPr/>
            <p:nvPr/>
          </p:nvSpPr>
          <p:spPr>
            <a:xfrm>
              <a:off x="398009" y="5826125"/>
              <a:ext cx="686652" cy="213645"/>
            </a:xfrm>
            <a:prstGeom prst="roundRect">
              <a:avLst>
                <a:gd name="adj" fmla="val 10532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 dirty="0">
                <a:solidFill>
                  <a:srgbClr val="E28A8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454919" y="5853675"/>
              <a:ext cx="144000" cy="144000"/>
            </a:xfrm>
            <a:prstGeom prst="ellips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6" name="椭圆 75"/>
            <p:cNvSpPr/>
            <p:nvPr/>
          </p:nvSpPr>
          <p:spPr>
            <a:xfrm>
              <a:off x="667133" y="5853675"/>
              <a:ext cx="144000" cy="144000"/>
            </a:xfrm>
            <a:prstGeom prst="ellips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7" name="椭圆 76"/>
            <p:cNvSpPr/>
            <p:nvPr/>
          </p:nvSpPr>
          <p:spPr>
            <a:xfrm>
              <a:off x="879346" y="5853675"/>
              <a:ext cx="144000" cy="144000"/>
            </a:xfrm>
            <a:prstGeom prst="ellips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398009" y="6099175"/>
              <a:ext cx="686652" cy="213645"/>
            </a:xfrm>
            <a:prstGeom prst="roundRect">
              <a:avLst>
                <a:gd name="adj" fmla="val 10532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 dirty="0">
                <a:solidFill>
                  <a:srgbClr val="E28A8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454919" y="6126725"/>
              <a:ext cx="144000" cy="144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667133" y="6126725"/>
              <a:ext cx="144000" cy="144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3" name="椭圆 92"/>
            <p:cNvSpPr/>
            <p:nvPr/>
          </p:nvSpPr>
          <p:spPr>
            <a:xfrm>
              <a:off x="879346" y="6126725"/>
              <a:ext cx="144000" cy="144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398009" y="6362051"/>
              <a:ext cx="686652" cy="213645"/>
            </a:xfrm>
            <a:prstGeom prst="roundRect">
              <a:avLst>
                <a:gd name="adj" fmla="val 10532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 dirty="0">
                <a:solidFill>
                  <a:srgbClr val="E28A8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454919" y="6389601"/>
              <a:ext cx="144000" cy="144000"/>
            </a:xfrm>
            <a:prstGeom prst="ellipse">
              <a:avLst/>
            </a:prstGeom>
            <a:solidFill>
              <a:srgbClr val="E28A8A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6" name="椭圆 95"/>
            <p:cNvSpPr/>
            <p:nvPr/>
          </p:nvSpPr>
          <p:spPr>
            <a:xfrm>
              <a:off x="667133" y="6389601"/>
              <a:ext cx="144000" cy="144000"/>
            </a:xfrm>
            <a:prstGeom prst="ellipse">
              <a:avLst/>
            </a:prstGeom>
            <a:solidFill>
              <a:srgbClr val="E28A8A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7" name="椭圆 96"/>
            <p:cNvSpPr/>
            <p:nvPr/>
          </p:nvSpPr>
          <p:spPr>
            <a:xfrm>
              <a:off x="879346" y="6389601"/>
              <a:ext cx="144000" cy="144000"/>
            </a:xfrm>
            <a:prstGeom prst="ellipse">
              <a:avLst/>
            </a:prstGeom>
            <a:solidFill>
              <a:srgbClr val="E28A8A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03" name="组合 102"/>
          <p:cNvGrpSpPr/>
          <p:nvPr/>
        </p:nvGrpSpPr>
        <p:grpSpPr>
          <a:xfrm rot="10800000" flipV="1">
            <a:off x="9299054" y="5329256"/>
            <a:ext cx="686652" cy="749650"/>
            <a:chOff x="398009" y="5826125"/>
            <a:chExt cx="686652" cy="749571"/>
          </a:xfrm>
        </p:grpSpPr>
        <p:sp>
          <p:nvSpPr>
            <p:cNvPr id="104" name="圆角矩形 103"/>
            <p:cNvSpPr/>
            <p:nvPr/>
          </p:nvSpPr>
          <p:spPr>
            <a:xfrm>
              <a:off x="398009" y="5826125"/>
              <a:ext cx="686652" cy="213645"/>
            </a:xfrm>
            <a:prstGeom prst="roundRect">
              <a:avLst>
                <a:gd name="adj" fmla="val 10532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 dirty="0">
                <a:solidFill>
                  <a:srgbClr val="E28A8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454919" y="5853675"/>
              <a:ext cx="144000" cy="144000"/>
            </a:xfrm>
            <a:prstGeom prst="ellips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667133" y="5853675"/>
              <a:ext cx="144000" cy="144000"/>
            </a:xfrm>
            <a:prstGeom prst="ellips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879346" y="5853675"/>
              <a:ext cx="144000" cy="144000"/>
            </a:xfrm>
            <a:prstGeom prst="ellips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398009" y="6099175"/>
              <a:ext cx="686652" cy="213645"/>
            </a:xfrm>
            <a:prstGeom prst="roundRect">
              <a:avLst>
                <a:gd name="adj" fmla="val 10532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 dirty="0">
                <a:solidFill>
                  <a:srgbClr val="E28A8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454919" y="6126725"/>
              <a:ext cx="144000" cy="144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667133" y="6126725"/>
              <a:ext cx="144000" cy="144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879346" y="6126725"/>
              <a:ext cx="144000" cy="144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398009" y="6362051"/>
              <a:ext cx="686652" cy="213645"/>
            </a:xfrm>
            <a:prstGeom prst="roundRect">
              <a:avLst>
                <a:gd name="adj" fmla="val 10532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 dirty="0">
                <a:solidFill>
                  <a:srgbClr val="E28A8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54919" y="6389601"/>
              <a:ext cx="144000" cy="144000"/>
            </a:xfrm>
            <a:prstGeom prst="ellipse">
              <a:avLst/>
            </a:prstGeom>
            <a:solidFill>
              <a:srgbClr val="E28A8A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667133" y="6389601"/>
              <a:ext cx="144000" cy="144000"/>
            </a:xfrm>
            <a:prstGeom prst="ellipse">
              <a:avLst/>
            </a:prstGeom>
            <a:solidFill>
              <a:srgbClr val="E28A8A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879346" y="6389601"/>
              <a:ext cx="144000" cy="144000"/>
            </a:xfrm>
            <a:prstGeom prst="ellipse">
              <a:avLst/>
            </a:prstGeom>
            <a:solidFill>
              <a:srgbClr val="E28A8A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16" name="组合 115"/>
          <p:cNvGrpSpPr/>
          <p:nvPr/>
        </p:nvGrpSpPr>
        <p:grpSpPr>
          <a:xfrm rot="10800000" flipV="1">
            <a:off x="11068423" y="5350497"/>
            <a:ext cx="686652" cy="749650"/>
            <a:chOff x="398009" y="5826125"/>
            <a:chExt cx="686652" cy="749571"/>
          </a:xfrm>
        </p:grpSpPr>
        <p:sp>
          <p:nvSpPr>
            <p:cNvPr id="117" name="圆角矩形 116"/>
            <p:cNvSpPr/>
            <p:nvPr/>
          </p:nvSpPr>
          <p:spPr>
            <a:xfrm>
              <a:off x="398009" y="5826125"/>
              <a:ext cx="686652" cy="213645"/>
            </a:xfrm>
            <a:prstGeom prst="roundRect">
              <a:avLst>
                <a:gd name="adj" fmla="val 10532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 dirty="0">
                <a:solidFill>
                  <a:srgbClr val="E28A8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454919" y="5853675"/>
              <a:ext cx="144000" cy="144000"/>
            </a:xfrm>
            <a:prstGeom prst="ellips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667133" y="5853675"/>
              <a:ext cx="144000" cy="144000"/>
            </a:xfrm>
            <a:prstGeom prst="ellips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879346" y="5853675"/>
              <a:ext cx="144000" cy="144000"/>
            </a:xfrm>
            <a:prstGeom prst="ellips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398009" y="6099175"/>
              <a:ext cx="686652" cy="213645"/>
            </a:xfrm>
            <a:prstGeom prst="roundRect">
              <a:avLst>
                <a:gd name="adj" fmla="val 10532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 dirty="0">
                <a:solidFill>
                  <a:srgbClr val="E28A8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454919" y="6126725"/>
              <a:ext cx="144000" cy="144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667133" y="6126725"/>
              <a:ext cx="144000" cy="144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879346" y="6126725"/>
              <a:ext cx="144000" cy="144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5" name="圆角矩形 124"/>
            <p:cNvSpPr/>
            <p:nvPr/>
          </p:nvSpPr>
          <p:spPr>
            <a:xfrm>
              <a:off x="398009" y="6362051"/>
              <a:ext cx="686652" cy="213645"/>
            </a:xfrm>
            <a:prstGeom prst="roundRect">
              <a:avLst>
                <a:gd name="adj" fmla="val 10532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 dirty="0">
                <a:solidFill>
                  <a:srgbClr val="E28A8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454919" y="6389601"/>
              <a:ext cx="144000" cy="144000"/>
            </a:xfrm>
            <a:prstGeom prst="ellipse">
              <a:avLst/>
            </a:prstGeom>
            <a:solidFill>
              <a:srgbClr val="E28A8A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667133" y="6389601"/>
              <a:ext cx="144000" cy="144000"/>
            </a:xfrm>
            <a:prstGeom prst="ellipse">
              <a:avLst/>
            </a:prstGeom>
            <a:solidFill>
              <a:srgbClr val="E28A8A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9346" y="6389601"/>
              <a:ext cx="144000" cy="144000"/>
            </a:xfrm>
            <a:prstGeom prst="ellipse">
              <a:avLst/>
            </a:prstGeom>
            <a:solidFill>
              <a:srgbClr val="E28A8A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29" name="圆角矩形 128"/>
          <p:cNvSpPr/>
          <p:nvPr/>
        </p:nvSpPr>
        <p:spPr>
          <a:xfrm rot="10800000" flipV="1">
            <a:off x="7153996" y="4667389"/>
            <a:ext cx="4978614" cy="367860"/>
          </a:xfrm>
          <a:prstGeom prst="roundRect">
            <a:avLst>
              <a:gd name="adj" fmla="val 13406"/>
            </a:avLst>
          </a:prstGeom>
          <a:solidFill>
            <a:schemeClr val="bg1"/>
          </a:solidFill>
          <a:ln w="19050">
            <a:solidFill>
              <a:srgbClr val="C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rgbClr val="D9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实体排名</a:t>
            </a:r>
          </a:p>
        </p:txBody>
      </p:sp>
      <p:sp>
        <p:nvSpPr>
          <p:cNvPr id="132" name="矩形 131"/>
          <p:cNvSpPr/>
          <p:nvPr/>
        </p:nvSpPr>
        <p:spPr>
          <a:xfrm rot="10800000" flipV="1">
            <a:off x="7560481" y="4119882"/>
            <a:ext cx="633507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tIns="0" bIns="0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0.95</a:t>
            </a:r>
            <a:endParaRPr lang="zh-CN" altLang="en-US" sz="1800" dirty="0"/>
          </a:p>
        </p:txBody>
      </p:sp>
      <p:sp>
        <p:nvSpPr>
          <p:cNvPr id="133" name="矩形 132"/>
          <p:cNvSpPr/>
          <p:nvPr/>
        </p:nvSpPr>
        <p:spPr>
          <a:xfrm rot="10800000" flipV="1">
            <a:off x="9326254" y="4126881"/>
            <a:ext cx="633507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tIns="0" bIns="0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0.31</a:t>
            </a:r>
            <a:endParaRPr lang="zh-CN" altLang="en-US" sz="1800" dirty="0"/>
          </a:p>
        </p:txBody>
      </p:sp>
      <p:sp>
        <p:nvSpPr>
          <p:cNvPr id="136" name="矩形 135"/>
          <p:cNvSpPr/>
          <p:nvPr/>
        </p:nvSpPr>
        <p:spPr>
          <a:xfrm rot="10800000" flipV="1">
            <a:off x="11092028" y="4119882"/>
            <a:ext cx="633507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tIns="0" bIns="0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0.57</a:t>
            </a:r>
            <a:endParaRPr lang="zh-CN" altLang="en-US" sz="1800" dirty="0"/>
          </a:p>
        </p:txBody>
      </p:sp>
      <p:sp>
        <p:nvSpPr>
          <p:cNvPr id="138" name="圆角矩形 137"/>
          <p:cNvSpPr/>
          <p:nvPr/>
        </p:nvSpPr>
        <p:spPr>
          <a:xfrm rot="10800000" flipV="1">
            <a:off x="8911222" y="2804228"/>
            <a:ext cx="1448194" cy="473209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(Company)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" name="直接箭头连接符 141"/>
          <p:cNvCxnSpPr/>
          <p:nvPr/>
        </p:nvCxnSpPr>
        <p:spPr>
          <a:xfrm rot="10800000" flipH="1" flipV="1">
            <a:off x="9642380" y="5329256"/>
            <a:ext cx="1481" cy="155671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rot="10800000" flipV="1">
            <a:off x="9642380" y="4667389"/>
            <a:ext cx="923" cy="14115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29" idx="0"/>
            <a:endCxn id="133" idx="2"/>
          </p:cNvCxnSpPr>
          <p:nvPr/>
        </p:nvCxnSpPr>
        <p:spPr>
          <a:xfrm flipH="1" flipV="1">
            <a:off x="9643007" y="4403880"/>
            <a:ext cx="296" cy="2635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54" idx="0"/>
            <a:endCxn id="138" idx="2"/>
          </p:cNvCxnSpPr>
          <p:nvPr/>
        </p:nvCxnSpPr>
        <p:spPr>
          <a:xfrm flipV="1">
            <a:off x="9634760" y="3277437"/>
            <a:ext cx="559" cy="43557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rot="10800000" flipV="1">
            <a:off x="7878093" y="5355583"/>
            <a:ext cx="0" cy="153039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rot="10800000" flipV="1">
            <a:off x="11409071" y="5350497"/>
            <a:ext cx="2678" cy="15354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rot="10800000" flipV="1">
            <a:off x="11408781" y="6412765"/>
            <a:ext cx="290" cy="80281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 rot="10800000" flipV="1">
            <a:off x="7875891" y="6412765"/>
            <a:ext cx="2202" cy="80281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rot="10800000" flipH="1" flipV="1">
            <a:off x="11408781" y="5035249"/>
            <a:ext cx="2968" cy="106489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rot="10800000" flipH="1" flipV="1">
            <a:off x="7875891" y="5040335"/>
            <a:ext cx="2202" cy="106489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 rot="10800000" flipV="1">
            <a:off x="7875892" y="4135258"/>
            <a:ext cx="1342" cy="53213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rot="10800000" flipV="1">
            <a:off x="11408781" y="4135258"/>
            <a:ext cx="0" cy="53213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 rot="10800000" flipV="1">
            <a:off x="5965370" y="8323483"/>
            <a:ext cx="6887823" cy="485940"/>
          </a:xfrm>
          <a:prstGeom prst="roundRect">
            <a:avLst>
              <a:gd name="adj" fmla="val 202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Tesla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held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official delivery 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ceremony …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529521" y="213544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提及分类器</a:t>
            </a:r>
          </a:p>
        </p:txBody>
      </p:sp>
    </p:spTree>
    <p:extLst>
      <p:ext uri="{BB962C8B-B14F-4D97-AF65-F5344CB8AC3E}">
        <p14:creationId xmlns:p14="http://schemas.microsoft.com/office/powerpoint/2010/main" val="7373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4573632" y="2091105"/>
            <a:ext cx="9039021" cy="5071987"/>
            <a:chOff x="-3366167" y="7632720"/>
            <a:chExt cx="6436866" cy="3941675"/>
          </a:xfrm>
        </p:grpSpPr>
        <p:sp>
          <p:nvSpPr>
            <p:cNvPr id="78" name="圆角矩形 77"/>
            <p:cNvSpPr/>
            <p:nvPr/>
          </p:nvSpPr>
          <p:spPr>
            <a:xfrm rot="10800000" flipV="1">
              <a:off x="-3366167" y="7632720"/>
              <a:ext cx="6436866" cy="3941675"/>
            </a:xfrm>
            <a:prstGeom prst="roundRect">
              <a:avLst>
                <a:gd name="adj" fmla="val 6337"/>
              </a:avLst>
            </a:prstGeom>
            <a:solidFill>
              <a:schemeClr val="bg1"/>
            </a:solidFill>
            <a:ln w="44450">
              <a:solidFill>
                <a:srgbClr val="C00000">
                  <a:alpha val="6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 dirty="0">
                <a:solidFill>
                  <a:srgbClr val="D9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-684553" y="7671726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D9666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实体排名</a:t>
              </a:r>
            </a:p>
          </p:txBody>
        </p:sp>
      </p:grpSp>
      <p:sp>
        <p:nvSpPr>
          <p:cNvPr id="394" name="圆角矩形 393"/>
          <p:cNvSpPr/>
          <p:nvPr/>
        </p:nvSpPr>
        <p:spPr>
          <a:xfrm>
            <a:off x="7557538" y="3272458"/>
            <a:ext cx="4975470" cy="2566081"/>
          </a:xfrm>
          <a:prstGeom prst="roundRect">
            <a:avLst>
              <a:gd name="adj" fmla="val 13236"/>
            </a:avLst>
          </a:prstGeom>
          <a:solidFill>
            <a:schemeClr val="bg1"/>
          </a:solidFill>
          <a:ln w="22225">
            <a:solidFill>
              <a:schemeClr val="bg1">
                <a:lumMod val="6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998227" y="12159716"/>
            <a:ext cx="3415016" cy="485940"/>
            <a:chOff x="4523989" y="12383918"/>
            <a:chExt cx="3415016" cy="485940"/>
          </a:xfrm>
        </p:grpSpPr>
        <p:sp>
          <p:nvSpPr>
            <p:cNvPr id="134" name="圆角矩形 133"/>
            <p:cNvSpPr/>
            <p:nvPr/>
          </p:nvSpPr>
          <p:spPr>
            <a:xfrm>
              <a:off x="5810028" y="12470639"/>
              <a:ext cx="707886" cy="332789"/>
            </a:xfrm>
            <a:prstGeom prst="round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rot="10800000" flipV="1">
              <a:off x="4523989" y="12383918"/>
              <a:ext cx="3415016" cy="485940"/>
            </a:xfrm>
            <a:prstGeom prst="roundRect">
              <a:avLst>
                <a:gd name="adj" fmla="val 2020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contextL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 Tesla  -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contextR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71821" y="8800382"/>
            <a:ext cx="9042643" cy="2887633"/>
            <a:chOff x="-3366166" y="7399505"/>
            <a:chExt cx="6436866" cy="3803639"/>
          </a:xfrm>
        </p:grpSpPr>
        <p:sp>
          <p:nvSpPr>
            <p:cNvPr id="54" name="圆角矩形 53"/>
            <p:cNvSpPr/>
            <p:nvPr/>
          </p:nvSpPr>
          <p:spPr>
            <a:xfrm rot="10800000" flipV="1">
              <a:off x="-3366166" y="7399505"/>
              <a:ext cx="6436866" cy="3803639"/>
            </a:xfrm>
            <a:prstGeom prst="roundRect">
              <a:avLst>
                <a:gd name="adj" fmla="val 9717"/>
              </a:avLst>
            </a:prstGeom>
            <a:solidFill>
              <a:schemeClr val="bg1"/>
            </a:solidFill>
            <a:ln w="44450">
              <a:solidFill>
                <a:srgbClr val="C00000">
                  <a:alpha val="6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 dirty="0">
                <a:solidFill>
                  <a:srgbClr val="D9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-1009507" y="7512408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D9666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候选实体生成</a:t>
              </a:r>
            </a:p>
          </p:txBody>
        </p:sp>
      </p:grpSp>
      <p:sp>
        <p:nvSpPr>
          <p:cNvPr id="87" name="圆角矩形 86"/>
          <p:cNvSpPr/>
          <p:nvPr/>
        </p:nvSpPr>
        <p:spPr>
          <a:xfrm rot="10800000" flipV="1">
            <a:off x="7093077" y="7721965"/>
            <a:ext cx="1440000" cy="607026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(Company)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圆角矩形 87"/>
          <p:cNvSpPr/>
          <p:nvPr/>
        </p:nvSpPr>
        <p:spPr>
          <a:xfrm rot="10800000" flipV="1">
            <a:off x="8887307" y="7721965"/>
            <a:ext cx="1440000" cy="607027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(SI unit )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圆角矩形 88"/>
          <p:cNvSpPr/>
          <p:nvPr/>
        </p:nvSpPr>
        <p:spPr>
          <a:xfrm rot="10800000" flipV="1">
            <a:off x="11093007" y="7721965"/>
            <a:ext cx="1440000" cy="608400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(Inventor)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5267917" y="11043845"/>
            <a:ext cx="2880000" cy="489682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C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提及编码层</a:t>
            </a:r>
            <a:endParaRPr lang="zh-CN" altLang="en-US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48" name="组合 547"/>
          <p:cNvGrpSpPr/>
          <p:nvPr/>
        </p:nvGrpSpPr>
        <p:grpSpPr>
          <a:xfrm>
            <a:off x="9382777" y="12117085"/>
            <a:ext cx="3905236" cy="780529"/>
            <a:chOff x="8872916" y="12117085"/>
            <a:chExt cx="3905236" cy="780529"/>
          </a:xfrm>
        </p:grpSpPr>
        <p:sp>
          <p:nvSpPr>
            <p:cNvPr id="102" name="圆角矩形 101"/>
            <p:cNvSpPr/>
            <p:nvPr/>
          </p:nvSpPr>
          <p:spPr>
            <a:xfrm>
              <a:off x="8884449" y="12117085"/>
              <a:ext cx="3819251" cy="780529"/>
            </a:xfrm>
            <a:prstGeom prst="roundRect">
              <a:avLst>
                <a:gd name="adj" fmla="val 8762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1680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3360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04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672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20840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5008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49176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33442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1693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知识库实体描述文本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8872916" y="12117085"/>
              <a:ext cx="39052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168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8336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2504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6672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0840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5008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9176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33442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Entity name - Type - Description</a:t>
              </a:r>
              <a:endPara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0" name="圆角矩形 139"/>
          <p:cNvSpPr/>
          <p:nvPr/>
        </p:nvSpPr>
        <p:spPr>
          <a:xfrm>
            <a:off x="9897909" y="11043845"/>
            <a:ext cx="2880000" cy="489682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C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实体编码器</a:t>
            </a:r>
            <a:endParaRPr lang="zh-CN" altLang="en-US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10459029" y="7622675"/>
            <a:ext cx="666836" cy="20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4" name="圆角矩形 363"/>
          <p:cNvSpPr/>
          <p:nvPr/>
        </p:nvSpPr>
        <p:spPr>
          <a:xfrm rot="10800000" flipV="1">
            <a:off x="5267918" y="7733352"/>
            <a:ext cx="1157806" cy="544289"/>
          </a:xfrm>
          <a:prstGeom prst="roundRect">
            <a:avLst>
              <a:gd name="adj" fmla="val 13608"/>
            </a:avLst>
          </a:prstGeom>
          <a:solidFill>
            <a:srgbClr val="33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</p:txBody>
      </p:sp>
      <p:sp>
        <p:nvSpPr>
          <p:cNvPr id="390" name="圆角矩形 389"/>
          <p:cNvSpPr/>
          <p:nvPr/>
        </p:nvSpPr>
        <p:spPr>
          <a:xfrm rot="10800000" flipV="1">
            <a:off x="8469299" y="3404723"/>
            <a:ext cx="1440000" cy="607027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(SI unit )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圆角矩形 391"/>
          <p:cNvSpPr/>
          <p:nvPr/>
        </p:nvSpPr>
        <p:spPr>
          <a:xfrm rot="10800000" flipV="1">
            <a:off x="8027597" y="4699569"/>
            <a:ext cx="1440000" cy="607026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(Company)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09252" y="545066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候选实体集合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3" name="圆角矩形 402"/>
          <p:cNvSpPr/>
          <p:nvPr/>
        </p:nvSpPr>
        <p:spPr>
          <a:xfrm rot="10800000" flipV="1">
            <a:off x="5485777" y="3974299"/>
            <a:ext cx="1157806" cy="544289"/>
          </a:xfrm>
          <a:prstGeom prst="roundRect">
            <a:avLst>
              <a:gd name="adj" fmla="val 13608"/>
            </a:avLst>
          </a:prstGeom>
          <a:solidFill>
            <a:srgbClr val="33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9803839" y="3890370"/>
            <a:ext cx="666836" cy="20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643583" y="4369434"/>
            <a:ext cx="689320" cy="320449"/>
          </a:xfrm>
          <a:prstGeom prst="straightConnector1">
            <a:avLst/>
          </a:prstGeom>
          <a:ln w="1905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92" idx="3"/>
          </p:cNvCxnSpPr>
          <p:nvPr/>
        </p:nvCxnSpPr>
        <p:spPr>
          <a:xfrm flipH="1" flipV="1">
            <a:off x="7332903" y="4696707"/>
            <a:ext cx="694694" cy="306375"/>
          </a:xfrm>
          <a:prstGeom prst="straightConnector1">
            <a:avLst/>
          </a:prstGeom>
          <a:ln w="1905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圆角矩形 406"/>
          <p:cNvSpPr/>
          <p:nvPr/>
        </p:nvSpPr>
        <p:spPr>
          <a:xfrm rot="10800000" flipV="1">
            <a:off x="8373142" y="1033815"/>
            <a:ext cx="1440000" cy="607026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(Company)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圆角矩形 430"/>
          <p:cNvSpPr/>
          <p:nvPr/>
        </p:nvSpPr>
        <p:spPr>
          <a:xfrm>
            <a:off x="5052893" y="6400657"/>
            <a:ext cx="8080499" cy="489682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C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编码器</a:t>
            </a:r>
            <a:endParaRPr lang="zh-CN" altLang="en-US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2" name="圆角矩形 431"/>
          <p:cNvSpPr/>
          <p:nvPr/>
        </p:nvSpPr>
        <p:spPr>
          <a:xfrm>
            <a:off x="5052893" y="2587391"/>
            <a:ext cx="8080499" cy="3432848"/>
          </a:xfrm>
          <a:prstGeom prst="roundRect">
            <a:avLst>
              <a:gd name="adj" fmla="val 5474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8458549" y="2703978"/>
            <a:ext cx="1269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对比学习</a:t>
            </a:r>
            <a:endParaRPr lang="zh-CN" altLang="en-US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3" name="直接箭头连接符 52"/>
          <p:cNvCxnSpPr>
            <a:stCxn id="390" idx="3"/>
            <a:endCxn id="403" idx="1"/>
          </p:cNvCxnSpPr>
          <p:nvPr/>
        </p:nvCxnSpPr>
        <p:spPr>
          <a:xfrm flipH="1">
            <a:off x="6643583" y="3708237"/>
            <a:ext cx="1825716" cy="538207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8" name="组合 507"/>
          <p:cNvGrpSpPr/>
          <p:nvPr/>
        </p:nvGrpSpPr>
        <p:grpSpPr>
          <a:xfrm>
            <a:off x="10792815" y="10121943"/>
            <a:ext cx="1211945" cy="490446"/>
            <a:chOff x="7251806" y="10479063"/>
            <a:chExt cx="1211945" cy="490446"/>
          </a:xfrm>
        </p:grpSpPr>
        <p:grpSp>
          <p:nvGrpSpPr>
            <p:cNvPr id="63" name="组合 62"/>
            <p:cNvGrpSpPr/>
            <p:nvPr/>
          </p:nvGrpSpPr>
          <p:grpSpPr>
            <a:xfrm>
              <a:off x="7378928" y="10479063"/>
              <a:ext cx="1084823" cy="362995"/>
              <a:chOff x="1497543" y="10884605"/>
              <a:chExt cx="1084823" cy="362995"/>
            </a:xfrm>
          </p:grpSpPr>
          <p:sp>
            <p:nvSpPr>
              <p:cNvPr id="446" name="圆角矩形 445"/>
              <p:cNvSpPr/>
              <p:nvPr/>
            </p:nvSpPr>
            <p:spPr>
              <a:xfrm rot="10800000" flipV="1">
                <a:off x="1497543" y="10884605"/>
                <a:ext cx="1084823" cy="362995"/>
              </a:xfrm>
              <a:prstGeom prst="roundRect">
                <a:avLst>
                  <a:gd name="adj" fmla="val 105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800" dirty="0">
                  <a:solidFill>
                    <a:srgbClr val="E28A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47" name="椭圆 446"/>
              <p:cNvSpPr/>
              <p:nvPr/>
            </p:nvSpPr>
            <p:spPr>
              <a:xfrm rot="10800000" flipV="1">
                <a:off x="226119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48" name="椭圆 447"/>
              <p:cNvSpPr/>
              <p:nvPr/>
            </p:nvSpPr>
            <p:spPr>
              <a:xfrm rot="10800000" flipV="1">
                <a:off x="191283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49" name="椭圆 448"/>
              <p:cNvSpPr/>
              <p:nvPr/>
            </p:nvSpPr>
            <p:spPr>
              <a:xfrm rot="10800000" flipV="1">
                <a:off x="156447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grpSp>
          <p:nvGrpSpPr>
            <p:cNvPr id="465" name="组合 464"/>
            <p:cNvGrpSpPr/>
            <p:nvPr/>
          </p:nvGrpSpPr>
          <p:grpSpPr>
            <a:xfrm>
              <a:off x="7314978" y="10542021"/>
              <a:ext cx="1084823" cy="362995"/>
              <a:chOff x="1497543" y="10884605"/>
              <a:chExt cx="1084823" cy="362995"/>
            </a:xfrm>
          </p:grpSpPr>
          <p:sp>
            <p:nvSpPr>
              <p:cNvPr id="466" name="圆角矩形 465"/>
              <p:cNvSpPr/>
              <p:nvPr/>
            </p:nvSpPr>
            <p:spPr>
              <a:xfrm rot="10800000" flipV="1">
                <a:off x="1497543" y="10884605"/>
                <a:ext cx="1084823" cy="362995"/>
              </a:xfrm>
              <a:prstGeom prst="roundRect">
                <a:avLst>
                  <a:gd name="adj" fmla="val 105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800" dirty="0">
                  <a:solidFill>
                    <a:srgbClr val="E28A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67" name="椭圆 466"/>
              <p:cNvSpPr/>
              <p:nvPr/>
            </p:nvSpPr>
            <p:spPr>
              <a:xfrm rot="10800000" flipV="1">
                <a:off x="226119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68" name="椭圆 467"/>
              <p:cNvSpPr/>
              <p:nvPr/>
            </p:nvSpPr>
            <p:spPr>
              <a:xfrm rot="10800000" flipV="1">
                <a:off x="191283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69" name="椭圆 468"/>
              <p:cNvSpPr/>
              <p:nvPr/>
            </p:nvSpPr>
            <p:spPr>
              <a:xfrm rot="10800000" flipV="1">
                <a:off x="156447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grpSp>
          <p:nvGrpSpPr>
            <p:cNvPr id="470" name="组合 469"/>
            <p:cNvGrpSpPr/>
            <p:nvPr/>
          </p:nvGrpSpPr>
          <p:grpSpPr>
            <a:xfrm>
              <a:off x="7251806" y="10606514"/>
              <a:ext cx="1084823" cy="362995"/>
              <a:chOff x="1497543" y="10884605"/>
              <a:chExt cx="1084823" cy="362995"/>
            </a:xfrm>
          </p:grpSpPr>
          <p:sp>
            <p:nvSpPr>
              <p:cNvPr id="471" name="圆角矩形 470"/>
              <p:cNvSpPr/>
              <p:nvPr/>
            </p:nvSpPr>
            <p:spPr>
              <a:xfrm rot="10800000" flipV="1">
                <a:off x="1497543" y="10884605"/>
                <a:ext cx="1084823" cy="362995"/>
              </a:xfrm>
              <a:prstGeom prst="roundRect">
                <a:avLst>
                  <a:gd name="adj" fmla="val 105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800" dirty="0">
                  <a:solidFill>
                    <a:srgbClr val="E28A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72" name="椭圆 471"/>
              <p:cNvSpPr/>
              <p:nvPr/>
            </p:nvSpPr>
            <p:spPr>
              <a:xfrm rot="10800000" flipV="1">
                <a:off x="226119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73" name="椭圆 472"/>
              <p:cNvSpPr/>
              <p:nvPr/>
            </p:nvSpPr>
            <p:spPr>
              <a:xfrm rot="10800000" flipV="1">
                <a:off x="191283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74" name="椭圆 473"/>
              <p:cNvSpPr/>
              <p:nvPr/>
            </p:nvSpPr>
            <p:spPr>
              <a:xfrm rot="10800000" flipV="1">
                <a:off x="156447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</p:grpSp>
      <p:grpSp>
        <p:nvGrpSpPr>
          <p:cNvPr id="503" name="组合 502"/>
          <p:cNvGrpSpPr/>
          <p:nvPr/>
        </p:nvGrpSpPr>
        <p:grpSpPr>
          <a:xfrm>
            <a:off x="6157546" y="10147583"/>
            <a:ext cx="1084823" cy="362995"/>
            <a:chOff x="1497543" y="10884605"/>
            <a:chExt cx="1084823" cy="362995"/>
          </a:xfrm>
        </p:grpSpPr>
        <p:sp>
          <p:nvSpPr>
            <p:cNvPr id="504" name="圆角矩形 503"/>
            <p:cNvSpPr/>
            <p:nvPr/>
          </p:nvSpPr>
          <p:spPr>
            <a:xfrm rot="10800000" flipV="1">
              <a:off x="1497543" y="10884605"/>
              <a:ext cx="1084823" cy="362995"/>
            </a:xfrm>
            <a:prstGeom prst="roundRect">
              <a:avLst>
                <a:gd name="adj" fmla="val 10532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 dirty="0">
                <a:solidFill>
                  <a:srgbClr val="E28A8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5" name="椭圆 504"/>
            <p:cNvSpPr/>
            <p:nvPr/>
          </p:nvSpPr>
          <p:spPr>
            <a:xfrm rot="10800000" flipV="1">
              <a:off x="2261194" y="10934371"/>
              <a:ext cx="252000" cy="252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06" name="椭圆 505"/>
            <p:cNvSpPr/>
            <p:nvPr/>
          </p:nvSpPr>
          <p:spPr>
            <a:xfrm rot="10800000" flipV="1">
              <a:off x="1912834" y="10934371"/>
              <a:ext cx="252000" cy="252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07" name="椭圆 506"/>
            <p:cNvSpPr/>
            <p:nvPr/>
          </p:nvSpPr>
          <p:spPr>
            <a:xfrm rot="10800000" flipV="1">
              <a:off x="1564474" y="10934371"/>
              <a:ext cx="252000" cy="252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511" name="组合 510"/>
          <p:cNvGrpSpPr/>
          <p:nvPr/>
        </p:nvGrpSpPr>
        <p:grpSpPr>
          <a:xfrm>
            <a:off x="8857650" y="9411976"/>
            <a:ext cx="470985" cy="769441"/>
            <a:chOff x="2297070" y="2466768"/>
            <a:chExt cx="470985" cy="769441"/>
          </a:xfrm>
        </p:grpSpPr>
        <p:sp>
          <p:nvSpPr>
            <p:cNvPr id="509" name="椭圆 508"/>
            <p:cNvSpPr/>
            <p:nvPr/>
          </p:nvSpPr>
          <p:spPr>
            <a:xfrm>
              <a:off x="2297070" y="2492188"/>
              <a:ext cx="470985" cy="47098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矩形 509"/>
            <p:cNvSpPr/>
            <p:nvPr/>
          </p:nvSpPr>
          <p:spPr>
            <a:xfrm>
              <a:off x="2306321" y="2466768"/>
              <a:ext cx="46038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*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2" name="矩形 511"/>
          <p:cNvSpPr/>
          <p:nvPr/>
        </p:nvSpPr>
        <p:spPr>
          <a:xfrm>
            <a:off x="8399691" y="100096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相似度匹配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" name="右箭头 512"/>
          <p:cNvSpPr/>
          <p:nvPr/>
        </p:nvSpPr>
        <p:spPr>
          <a:xfrm rot="16200000">
            <a:off x="6424636" y="11756816"/>
            <a:ext cx="276572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右箭头 513"/>
          <p:cNvSpPr/>
          <p:nvPr/>
        </p:nvSpPr>
        <p:spPr>
          <a:xfrm rot="16200000">
            <a:off x="11201069" y="11756817"/>
            <a:ext cx="276571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圆角矩形 514"/>
          <p:cNvSpPr/>
          <p:nvPr/>
        </p:nvSpPr>
        <p:spPr>
          <a:xfrm>
            <a:off x="5052893" y="7522816"/>
            <a:ext cx="8080499" cy="961015"/>
          </a:xfrm>
          <a:prstGeom prst="roundRect">
            <a:avLst>
              <a:gd name="adj" fmla="val 5474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6" name="右箭头 515"/>
          <p:cNvSpPr/>
          <p:nvPr/>
        </p:nvSpPr>
        <p:spPr>
          <a:xfrm rot="16200000">
            <a:off x="9008452" y="8496125"/>
            <a:ext cx="169381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7" name="右箭头 516"/>
          <p:cNvSpPr/>
          <p:nvPr/>
        </p:nvSpPr>
        <p:spPr>
          <a:xfrm rot="16200000">
            <a:off x="8944821" y="1723785"/>
            <a:ext cx="296642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8" name="右箭头 517"/>
          <p:cNvSpPr/>
          <p:nvPr/>
        </p:nvSpPr>
        <p:spPr>
          <a:xfrm rot="16200000">
            <a:off x="8944821" y="6064636"/>
            <a:ext cx="296642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9" name="右箭头 518"/>
          <p:cNvSpPr/>
          <p:nvPr/>
        </p:nvSpPr>
        <p:spPr>
          <a:xfrm rot="16200000">
            <a:off x="8998391" y="7192011"/>
            <a:ext cx="189503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0" name="直接箭头连接符 519"/>
          <p:cNvCxnSpPr>
            <a:stCxn id="101" idx="0"/>
            <a:endCxn id="504" idx="2"/>
          </p:cNvCxnSpPr>
          <p:nvPr/>
        </p:nvCxnSpPr>
        <p:spPr>
          <a:xfrm flipH="1" flipV="1">
            <a:off x="6699957" y="10510578"/>
            <a:ext cx="7960" cy="533267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接箭头连接符 520"/>
          <p:cNvCxnSpPr>
            <a:stCxn id="140" idx="0"/>
            <a:endCxn id="471" idx="2"/>
          </p:cNvCxnSpPr>
          <p:nvPr/>
        </p:nvCxnSpPr>
        <p:spPr>
          <a:xfrm flipH="1" flipV="1">
            <a:off x="11335226" y="10612389"/>
            <a:ext cx="2683" cy="43145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接箭头连接符 521"/>
          <p:cNvCxnSpPr>
            <a:endCxn id="509" idx="2"/>
          </p:cNvCxnSpPr>
          <p:nvPr/>
        </p:nvCxnSpPr>
        <p:spPr>
          <a:xfrm flipV="1">
            <a:off x="7240128" y="9672889"/>
            <a:ext cx="1617522" cy="47469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接箭头连接符 522"/>
          <p:cNvCxnSpPr>
            <a:endCxn id="509" idx="6"/>
          </p:cNvCxnSpPr>
          <p:nvPr/>
        </p:nvCxnSpPr>
        <p:spPr>
          <a:xfrm flipH="1" flipV="1">
            <a:off x="9328635" y="9672889"/>
            <a:ext cx="1558114" cy="533948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圆角矩形 558"/>
          <p:cNvSpPr/>
          <p:nvPr/>
        </p:nvSpPr>
        <p:spPr>
          <a:xfrm rot="10800000" flipV="1">
            <a:off x="10791802" y="4305910"/>
            <a:ext cx="1440000" cy="608400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(Inventor)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0" name="直接箭头连接符 559"/>
          <p:cNvCxnSpPr>
            <a:stCxn id="559" idx="3"/>
            <a:endCxn id="403" idx="1"/>
          </p:cNvCxnSpPr>
          <p:nvPr/>
        </p:nvCxnSpPr>
        <p:spPr>
          <a:xfrm flipH="1" flipV="1">
            <a:off x="6643583" y="4246444"/>
            <a:ext cx="4148219" cy="363666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9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4573632" y="2091105"/>
            <a:ext cx="9039021" cy="5071987"/>
            <a:chOff x="-3366167" y="7632720"/>
            <a:chExt cx="6436866" cy="3941675"/>
          </a:xfrm>
        </p:grpSpPr>
        <p:sp>
          <p:nvSpPr>
            <p:cNvPr id="78" name="圆角矩形 77"/>
            <p:cNvSpPr/>
            <p:nvPr/>
          </p:nvSpPr>
          <p:spPr>
            <a:xfrm rot="10800000" flipV="1">
              <a:off x="-3366167" y="7632720"/>
              <a:ext cx="6436866" cy="3941675"/>
            </a:xfrm>
            <a:prstGeom prst="roundRect">
              <a:avLst>
                <a:gd name="adj" fmla="val 6337"/>
              </a:avLst>
            </a:prstGeom>
            <a:solidFill>
              <a:schemeClr val="bg1"/>
            </a:solidFill>
            <a:ln w="44450">
              <a:solidFill>
                <a:srgbClr val="C00000">
                  <a:alpha val="6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 dirty="0">
                <a:solidFill>
                  <a:srgbClr val="D9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-684553" y="7671726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D9666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实体排名</a:t>
              </a:r>
            </a:p>
          </p:txBody>
        </p:sp>
      </p:grpSp>
      <p:sp>
        <p:nvSpPr>
          <p:cNvPr id="394" name="圆角矩形 393"/>
          <p:cNvSpPr/>
          <p:nvPr/>
        </p:nvSpPr>
        <p:spPr>
          <a:xfrm>
            <a:off x="7557538" y="3272458"/>
            <a:ext cx="4975470" cy="2566081"/>
          </a:xfrm>
          <a:prstGeom prst="roundRect">
            <a:avLst>
              <a:gd name="adj" fmla="val 13236"/>
            </a:avLst>
          </a:prstGeom>
          <a:solidFill>
            <a:schemeClr val="bg1"/>
          </a:solidFill>
          <a:ln w="22225">
            <a:solidFill>
              <a:schemeClr val="bg1">
                <a:lumMod val="6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33774" y="12105929"/>
            <a:ext cx="3415016" cy="485940"/>
            <a:chOff x="4523989" y="12348060"/>
            <a:chExt cx="3415016" cy="485940"/>
          </a:xfrm>
        </p:grpSpPr>
        <p:sp>
          <p:nvSpPr>
            <p:cNvPr id="134" name="圆角矩形 133"/>
            <p:cNvSpPr/>
            <p:nvPr/>
          </p:nvSpPr>
          <p:spPr>
            <a:xfrm>
              <a:off x="5810028" y="12470639"/>
              <a:ext cx="707886" cy="332789"/>
            </a:xfrm>
            <a:prstGeom prst="round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rot="10800000" flipV="1">
              <a:off x="4523989" y="12348060"/>
              <a:ext cx="3415016" cy="485940"/>
            </a:xfrm>
            <a:prstGeom prst="roundRect">
              <a:avLst>
                <a:gd name="adj" fmla="val 2020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contextL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 Tesla  -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contextR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71821" y="8800382"/>
            <a:ext cx="9042643" cy="2887633"/>
            <a:chOff x="-3366166" y="7399505"/>
            <a:chExt cx="6436866" cy="3803639"/>
          </a:xfrm>
        </p:grpSpPr>
        <p:sp>
          <p:nvSpPr>
            <p:cNvPr id="54" name="圆角矩形 53"/>
            <p:cNvSpPr/>
            <p:nvPr/>
          </p:nvSpPr>
          <p:spPr>
            <a:xfrm rot="10800000" flipV="1">
              <a:off x="-3366166" y="7399505"/>
              <a:ext cx="6436866" cy="3803639"/>
            </a:xfrm>
            <a:prstGeom prst="roundRect">
              <a:avLst>
                <a:gd name="adj" fmla="val 9717"/>
              </a:avLst>
            </a:prstGeom>
            <a:solidFill>
              <a:schemeClr val="bg1"/>
            </a:solidFill>
            <a:ln w="44450">
              <a:solidFill>
                <a:srgbClr val="C00000">
                  <a:alpha val="6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 dirty="0">
                <a:solidFill>
                  <a:srgbClr val="D9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-1009507" y="7512408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D9666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候选实体生成</a:t>
              </a:r>
            </a:p>
          </p:txBody>
        </p:sp>
      </p:grpSp>
      <p:sp>
        <p:nvSpPr>
          <p:cNvPr id="87" name="圆角矩形 86"/>
          <p:cNvSpPr/>
          <p:nvPr/>
        </p:nvSpPr>
        <p:spPr>
          <a:xfrm rot="10800000" flipV="1">
            <a:off x="7093077" y="7721965"/>
            <a:ext cx="1440000" cy="607026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(Company)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圆角矩形 87"/>
          <p:cNvSpPr/>
          <p:nvPr/>
        </p:nvSpPr>
        <p:spPr>
          <a:xfrm rot="10800000" flipV="1">
            <a:off x="8887307" y="7721965"/>
            <a:ext cx="1440000" cy="607027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(SI unit )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圆角矩形 88"/>
          <p:cNvSpPr/>
          <p:nvPr/>
        </p:nvSpPr>
        <p:spPr>
          <a:xfrm rot="10800000" flipV="1">
            <a:off x="11093007" y="7721965"/>
            <a:ext cx="1440000" cy="608400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(Inventor)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5267917" y="11043845"/>
            <a:ext cx="2880000" cy="489682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C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提及编码层</a:t>
            </a:r>
            <a:endParaRPr lang="zh-CN" altLang="en-US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48" name="组合 547"/>
          <p:cNvGrpSpPr/>
          <p:nvPr/>
        </p:nvGrpSpPr>
        <p:grpSpPr>
          <a:xfrm>
            <a:off x="9749401" y="12122057"/>
            <a:ext cx="3905236" cy="780529"/>
            <a:chOff x="8872916" y="12117085"/>
            <a:chExt cx="3905236" cy="780529"/>
          </a:xfrm>
        </p:grpSpPr>
        <p:sp>
          <p:nvSpPr>
            <p:cNvPr id="102" name="圆角矩形 101"/>
            <p:cNvSpPr/>
            <p:nvPr/>
          </p:nvSpPr>
          <p:spPr>
            <a:xfrm>
              <a:off x="8884449" y="12117085"/>
              <a:ext cx="3819251" cy="780529"/>
            </a:xfrm>
            <a:prstGeom prst="roundRect">
              <a:avLst>
                <a:gd name="adj" fmla="val 8762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1680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3360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04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672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20840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5008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49176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33442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1693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8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知识库实体描述文本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8872916" y="12117085"/>
              <a:ext cx="39052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168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8336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2504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6672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0840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5008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9176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33442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Entity </a:t>
              </a:r>
              <a:r>
                <a:rPr lang="en-US" altLang="zh-CN" sz="20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Name </a:t>
              </a:r>
              <a:r>
                <a:rPr lang="en-US" altLang="zh-CN" sz="20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 Type - Description</a:t>
              </a:r>
              <a:endPara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0" name="圆角矩形 139"/>
          <p:cNvSpPr/>
          <p:nvPr/>
        </p:nvSpPr>
        <p:spPr>
          <a:xfrm>
            <a:off x="9897909" y="11043845"/>
            <a:ext cx="2880000" cy="489682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C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实体编码器</a:t>
            </a:r>
            <a:endParaRPr lang="zh-CN" altLang="en-US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10459029" y="7622675"/>
            <a:ext cx="666836" cy="20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4" name="圆角矩形 363"/>
          <p:cNvSpPr/>
          <p:nvPr/>
        </p:nvSpPr>
        <p:spPr>
          <a:xfrm rot="10800000" flipV="1">
            <a:off x="5267918" y="7733352"/>
            <a:ext cx="1157806" cy="544289"/>
          </a:xfrm>
          <a:prstGeom prst="roundRect">
            <a:avLst>
              <a:gd name="adj" fmla="val 13608"/>
            </a:avLst>
          </a:prstGeom>
          <a:solidFill>
            <a:srgbClr val="33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</p:txBody>
      </p:sp>
      <p:sp>
        <p:nvSpPr>
          <p:cNvPr id="390" name="圆角矩形 389"/>
          <p:cNvSpPr/>
          <p:nvPr/>
        </p:nvSpPr>
        <p:spPr>
          <a:xfrm rot="10800000" flipV="1">
            <a:off x="8469299" y="3404723"/>
            <a:ext cx="1440000" cy="607027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(SI unit )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圆角矩形 391"/>
          <p:cNvSpPr/>
          <p:nvPr/>
        </p:nvSpPr>
        <p:spPr>
          <a:xfrm rot="10800000" flipV="1">
            <a:off x="8027597" y="4699569"/>
            <a:ext cx="1440000" cy="607026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(Company)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09252" y="545066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候选实体集合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3" name="圆角矩形 402"/>
          <p:cNvSpPr/>
          <p:nvPr/>
        </p:nvSpPr>
        <p:spPr>
          <a:xfrm rot="10800000" flipV="1">
            <a:off x="5485777" y="3974299"/>
            <a:ext cx="1157806" cy="544289"/>
          </a:xfrm>
          <a:prstGeom prst="roundRect">
            <a:avLst>
              <a:gd name="adj" fmla="val 13608"/>
            </a:avLst>
          </a:prstGeom>
          <a:solidFill>
            <a:srgbClr val="33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9803839" y="3890370"/>
            <a:ext cx="666836" cy="20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643583" y="4369434"/>
            <a:ext cx="689320" cy="320449"/>
          </a:xfrm>
          <a:prstGeom prst="straightConnector1">
            <a:avLst/>
          </a:prstGeom>
          <a:ln w="1905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92" idx="3"/>
          </p:cNvCxnSpPr>
          <p:nvPr/>
        </p:nvCxnSpPr>
        <p:spPr>
          <a:xfrm flipH="1" flipV="1">
            <a:off x="7332903" y="4696707"/>
            <a:ext cx="694694" cy="306375"/>
          </a:xfrm>
          <a:prstGeom prst="straightConnector1">
            <a:avLst/>
          </a:prstGeom>
          <a:ln w="1905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圆角矩形 430"/>
          <p:cNvSpPr/>
          <p:nvPr/>
        </p:nvSpPr>
        <p:spPr>
          <a:xfrm>
            <a:off x="5052893" y="6400657"/>
            <a:ext cx="8080499" cy="489682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C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编码器</a:t>
            </a:r>
            <a:endParaRPr lang="zh-CN" altLang="en-US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2" name="圆角矩形 431"/>
          <p:cNvSpPr/>
          <p:nvPr/>
        </p:nvSpPr>
        <p:spPr>
          <a:xfrm>
            <a:off x="5052893" y="2587391"/>
            <a:ext cx="8080499" cy="3432848"/>
          </a:xfrm>
          <a:prstGeom prst="roundRect">
            <a:avLst>
              <a:gd name="adj" fmla="val 5474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8458549" y="2703978"/>
            <a:ext cx="1269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对比学习</a:t>
            </a:r>
            <a:endParaRPr lang="zh-CN" altLang="en-US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3" name="直接箭头连接符 52"/>
          <p:cNvCxnSpPr>
            <a:stCxn id="390" idx="3"/>
            <a:endCxn id="403" idx="1"/>
          </p:cNvCxnSpPr>
          <p:nvPr/>
        </p:nvCxnSpPr>
        <p:spPr>
          <a:xfrm flipH="1">
            <a:off x="6643583" y="3708237"/>
            <a:ext cx="1825716" cy="538207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8" name="组合 507"/>
          <p:cNvGrpSpPr/>
          <p:nvPr/>
        </p:nvGrpSpPr>
        <p:grpSpPr>
          <a:xfrm>
            <a:off x="10792815" y="10121943"/>
            <a:ext cx="1211945" cy="490446"/>
            <a:chOff x="7251806" y="10479063"/>
            <a:chExt cx="1211945" cy="490446"/>
          </a:xfrm>
        </p:grpSpPr>
        <p:grpSp>
          <p:nvGrpSpPr>
            <p:cNvPr id="63" name="组合 62"/>
            <p:cNvGrpSpPr/>
            <p:nvPr/>
          </p:nvGrpSpPr>
          <p:grpSpPr>
            <a:xfrm>
              <a:off x="7378928" y="10479063"/>
              <a:ext cx="1084823" cy="362995"/>
              <a:chOff x="1497543" y="10884605"/>
              <a:chExt cx="1084823" cy="362995"/>
            </a:xfrm>
          </p:grpSpPr>
          <p:sp>
            <p:nvSpPr>
              <p:cNvPr id="446" name="圆角矩形 445"/>
              <p:cNvSpPr/>
              <p:nvPr/>
            </p:nvSpPr>
            <p:spPr>
              <a:xfrm rot="10800000" flipV="1">
                <a:off x="1497543" y="10884605"/>
                <a:ext cx="1084823" cy="362995"/>
              </a:xfrm>
              <a:prstGeom prst="roundRect">
                <a:avLst>
                  <a:gd name="adj" fmla="val 105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800" dirty="0">
                  <a:solidFill>
                    <a:srgbClr val="E28A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47" name="椭圆 446"/>
              <p:cNvSpPr/>
              <p:nvPr/>
            </p:nvSpPr>
            <p:spPr>
              <a:xfrm rot="10800000" flipV="1">
                <a:off x="226119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48" name="椭圆 447"/>
              <p:cNvSpPr/>
              <p:nvPr/>
            </p:nvSpPr>
            <p:spPr>
              <a:xfrm rot="10800000" flipV="1">
                <a:off x="191283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49" name="椭圆 448"/>
              <p:cNvSpPr/>
              <p:nvPr/>
            </p:nvSpPr>
            <p:spPr>
              <a:xfrm rot="10800000" flipV="1">
                <a:off x="156447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grpSp>
          <p:nvGrpSpPr>
            <p:cNvPr id="465" name="组合 464"/>
            <p:cNvGrpSpPr/>
            <p:nvPr/>
          </p:nvGrpSpPr>
          <p:grpSpPr>
            <a:xfrm>
              <a:off x="7314978" y="10542021"/>
              <a:ext cx="1084823" cy="362995"/>
              <a:chOff x="1497543" y="10884605"/>
              <a:chExt cx="1084823" cy="362995"/>
            </a:xfrm>
          </p:grpSpPr>
          <p:sp>
            <p:nvSpPr>
              <p:cNvPr id="466" name="圆角矩形 465"/>
              <p:cNvSpPr/>
              <p:nvPr/>
            </p:nvSpPr>
            <p:spPr>
              <a:xfrm rot="10800000" flipV="1">
                <a:off x="1497543" y="10884605"/>
                <a:ext cx="1084823" cy="362995"/>
              </a:xfrm>
              <a:prstGeom prst="roundRect">
                <a:avLst>
                  <a:gd name="adj" fmla="val 105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800" dirty="0">
                  <a:solidFill>
                    <a:srgbClr val="E28A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67" name="椭圆 466"/>
              <p:cNvSpPr/>
              <p:nvPr/>
            </p:nvSpPr>
            <p:spPr>
              <a:xfrm rot="10800000" flipV="1">
                <a:off x="226119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68" name="椭圆 467"/>
              <p:cNvSpPr/>
              <p:nvPr/>
            </p:nvSpPr>
            <p:spPr>
              <a:xfrm rot="10800000" flipV="1">
                <a:off x="191283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69" name="椭圆 468"/>
              <p:cNvSpPr/>
              <p:nvPr/>
            </p:nvSpPr>
            <p:spPr>
              <a:xfrm rot="10800000" flipV="1">
                <a:off x="156447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grpSp>
          <p:nvGrpSpPr>
            <p:cNvPr id="470" name="组合 469"/>
            <p:cNvGrpSpPr/>
            <p:nvPr/>
          </p:nvGrpSpPr>
          <p:grpSpPr>
            <a:xfrm>
              <a:off x="7251806" y="10606514"/>
              <a:ext cx="1084823" cy="362995"/>
              <a:chOff x="1497543" y="10884605"/>
              <a:chExt cx="1084823" cy="362995"/>
            </a:xfrm>
          </p:grpSpPr>
          <p:sp>
            <p:nvSpPr>
              <p:cNvPr id="471" name="圆角矩形 470"/>
              <p:cNvSpPr/>
              <p:nvPr/>
            </p:nvSpPr>
            <p:spPr>
              <a:xfrm rot="10800000" flipV="1">
                <a:off x="1497543" y="10884605"/>
                <a:ext cx="1084823" cy="362995"/>
              </a:xfrm>
              <a:prstGeom prst="roundRect">
                <a:avLst>
                  <a:gd name="adj" fmla="val 105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800" dirty="0">
                  <a:solidFill>
                    <a:srgbClr val="E28A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72" name="椭圆 471"/>
              <p:cNvSpPr/>
              <p:nvPr/>
            </p:nvSpPr>
            <p:spPr>
              <a:xfrm rot="10800000" flipV="1">
                <a:off x="226119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73" name="椭圆 472"/>
              <p:cNvSpPr/>
              <p:nvPr/>
            </p:nvSpPr>
            <p:spPr>
              <a:xfrm rot="10800000" flipV="1">
                <a:off x="191283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74" name="椭圆 473"/>
              <p:cNvSpPr/>
              <p:nvPr/>
            </p:nvSpPr>
            <p:spPr>
              <a:xfrm rot="10800000" flipV="1">
                <a:off x="156447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</p:grpSp>
      <p:grpSp>
        <p:nvGrpSpPr>
          <p:cNvPr id="503" name="组合 502"/>
          <p:cNvGrpSpPr/>
          <p:nvPr/>
        </p:nvGrpSpPr>
        <p:grpSpPr>
          <a:xfrm>
            <a:off x="6157546" y="10147583"/>
            <a:ext cx="1084823" cy="362995"/>
            <a:chOff x="1497543" y="10884605"/>
            <a:chExt cx="1084823" cy="362995"/>
          </a:xfrm>
        </p:grpSpPr>
        <p:sp>
          <p:nvSpPr>
            <p:cNvPr id="504" name="圆角矩形 503"/>
            <p:cNvSpPr/>
            <p:nvPr/>
          </p:nvSpPr>
          <p:spPr>
            <a:xfrm rot="10800000" flipV="1">
              <a:off x="1497543" y="10884605"/>
              <a:ext cx="1084823" cy="362995"/>
            </a:xfrm>
            <a:prstGeom prst="roundRect">
              <a:avLst>
                <a:gd name="adj" fmla="val 10532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 dirty="0">
                <a:solidFill>
                  <a:srgbClr val="E28A8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5" name="椭圆 504"/>
            <p:cNvSpPr/>
            <p:nvPr/>
          </p:nvSpPr>
          <p:spPr>
            <a:xfrm rot="10800000" flipV="1">
              <a:off x="2261194" y="10934371"/>
              <a:ext cx="252000" cy="252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06" name="椭圆 505"/>
            <p:cNvSpPr/>
            <p:nvPr/>
          </p:nvSpPr>
          <p:spPr>
            <a:xfrm rot="10800000" flipV="1">
              <a:off x="1912834" y="10934371"/>
              <a:ext cx="252000" cy="252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07" name="椭圆 506"/>
            <p:cNvSpPr/>
            <p:nvPr/>
          </p:nvSpPr>
          <p:spPr>
            <a:xfrm rot="10800000" flipV="1">
              <a:off x="1564474" y="10934371"/>
              <a:ext cx="252000" cy="252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511" name="组合 510"/>
          <p:cNvGrpSpPr/>
          <p:nvPr/>
        </p:nvGrpSpPr>
        <p:grpSpPr>
          <a:xfrm>
            <a:off x="8857650" y="9411976"/>
            <a:ext cx="470985" cy="769441"/>
            <a:chOff x="2297070" y="2466768"/>
            <a:chExt cx="470985" cy="769441"/>
          </a:xfrm>
        </p:grpSpPr>
        <p:sp>
          <p:nvSpPr>
            <p:cNvPr id="509" name="椭圆 508"/>
            <p:cNvSpPr/>
            <p:nvPr/>
          </p:nvSpPr>
          <p:spPr>
            <a:xfrm>
              <a:off x="2297070" y="2492188"/>
              <a:ext cx="470985" cy="47098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矩形 509"/>
            <p:cNvSpPr/>
            <p:nvPr/>
          </p:nvSpPr>
          <p:spPr>
            <a:xfrm>
              <a:off x="2306321" y="2466768"/>
              <a:ext cx="46038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*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2" name="矩形 511"/>
          <p:cNvSpPr/>
          <p:nvPr/>
        </p:nvSpPr>
        <p:spPr>
          <a:xfrm>
            <a:off x="8399691" y="100096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相似度匹配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" name="右箭头 512"/>
          <p:cNvSpPr/>
          <p:nvPr/>
        </p:nvSpPr>
        <p:spPr>
          <a:xfrm rot="16200000">
            <a:off x="6424634" y="11756816"/>
            <a:ext cx="276572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右箭头 513"/>
          <p:cNvSpPr/>
          <p:nvPr/>
        </p:nvSpPr>
        <p:spPr>
          <a:xfrm rot="16200000">
            <a:off x="11201069" y="11756817"/>
            <a:ext cx="276571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圆角矩形 514"/>
          <p:cNvSpPr/>
          <p:nvPr/>
        </p:nvSpPr>
        <p:spPr>
          <a:xfrm>
            <a:off x="5052893" y="7522816"/>
            <a:ext cx="8080499" cy="961015"/>
          </a:xfrm>
          <a:prstGeom prst="roundRect">
            <a:avLst>
              <a:gd name="adj" fmla="val 5474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6" name="右箭头 515"/>
          <p:cNvSpPr/>
          <p:nvPr/>
        </p:nvSpPr>
        <p:spPr>
          <a:xfrm rot="16200000">
            <a:off x="9008452" y="8496125"/>
            <a:ext cx="169381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7" name="右箭头 516"/>
          <p:cNvSpPr/>
          <p:nvPr/>
        </p:nvSpPr>
        <p:spPr>
          <a:xfrm rot="16200000">
            <a:off x="8944821" y="1723785"/>
            <a:ext cx="296642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8" name="右箭头 517"/>
          <p:cNvSpPr/>
          <p:nvPr/>
        </p:nvSpPr>
        <p:spPr>
          <a:xfrm rot="16200000">
            <a:off x="8944821" y="6064636"/>
            <a:ext cx="296642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9" name="右箭头 518"/>
          <p:cNvSpPr/>
          <p:nvPr/>
        </p:nvSpPr>
        <p:spPr>
          <a:xfrm rot="16200000">
            <a:off x="8998391" y="7192011"/>
            <a:ext cx="189503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0" name="直接箭头连接符 519"/>
          <p:cNvCxnSpPr>
            <a:stCxn id="101" idx="0"/>
            <a:endCxn id="504" idx="2"/>
          </p:cNvCxnSpPr>
          <p:nvPr/>
        </p:nvCxnSpPr>
        <p:spPr>
          <a:xfrm flipH="1" flipV="1">
            <a:off x="6699957" y="10510578"/>
            <a:ext cx="7960" cy="533267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接箭头连接符 520"/>
          <p:cNvCxnSpPr>
            <a:stCxn id="140" idx="0"/>
            <a:endCxn id="471" idx="2"/>
          </p:cNvCxnSpPr>
          <p:nvPr/>
        </p:nvCxnSpPr>
        <p:spPr>
          <a:xfrm flipH="1" flipV="1">
            <a:off x="11335226" y="10612389"/>
            <a:ext cx="2683" cy="43145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接箭头连接符 521"/>
          <p:cNvCxnSpPr>
            <a:endCxn id="509" idx="2"/>
          </p:cNvCxnSpPr>
          <p:nvPr/>
        </p:nvCxnSpPr>
        <p:spPr>
          <a:xfrm flipV="1">
            <a:off x="7240128" y="9672889"/>
            <a:ext cx="1617522" cy="47469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接箭头连接符 522"/>
          <p:cNvCxnSpPr>
            <a:endCxn id="509" idx="6"/>
          </p:cNvCxnSpPr>
          <p:nvPr/>
        </p:nvCxnSpPr>
        <p:spPr>
          <a:xfrm flipH="1" flipV="1">
            <a:off x="9328635" y="9672889"/>
            <a:ext cx="1558114" cy="533948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圆角矩形 558"/>
          <p:cNvSpPr/>
          <p:nvPr/>
        </p:nvSpPr>
        <p:spPr>
          <a:xfrm rot="10800000" flipV="1">
            <a:off x="10791802" y="4305910"/>
            <a:ext cx="1440000" cy="608400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(Inventor)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0" name="直接箭头连接符 559"/>
          <p:cNvCxnSpPr>
            <a:stCxn id="559" idx="3"/>
            <a:endCxn id="403" idx="1"/>
          </p:cNvCxnSpPr>
          <p:nvPr/>
        </p:nvCxnSpPr>
        <p:spPr>
          <a:xfrm flipH="1" flipV="1">
            <a:off x="6643583" y="4246444"/>
            <a:ext cx="4148219" cy="363666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组合 267"/>
          <p:cNvGrpSpPr/>
          <p:nvPr/>
        </p:nvGrpSpPr>
        <p:grpSpPr>
          <a:xfrm>
            <a:off x="8184256" y="12206914"/>
            <a:ext cx="1128287" cy="663625"/>
            <a:chOff x="7705724" y="2009230"/>
            <a:chExt cx="2276476" cy="2713334"/>
          </a:xfrm>
        </p:grpSpPr>
        <p:grpSp>
          <p:nvGrpSpPr>
            <p:cNvPr id="269" name="组合 268"/>
            <p:cNvGrpSpPr/>
            <p:nvPr/>
          </p:nvGrpSpPr>
          <p:grpSpPr>
            <a:xfrm>
              <a:off x="7705724" y="2335950"/>
              <a:ext cx="2276476" cy="2386614"/>
              <a:chOff x="7705724" y="2335950"/>
              <a:chExt cx="2276476" cy="2386614"/>
            </a:xfrm>
            <a:solidFill>
              <a:schemeClr val="bg1">
                <a:lumMod val="75000"/>
              </a:schemeClr>
            </a:solidFill>
          </p:grpSpPr>
          <p:sp>
            <p:nvSpPr>
              <p:cNvPr id="275" name="椭圆 274"/>
              <p:cNvSpPr/>
              <p:nvPr/>
            </p:nvSpPr>
            <p:spPr>
              <a:xfrm>
                <a:off x="7705724" y="4093839"/>
                <a:ext cx="2276475" cy="6287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7705725" y="2335950"/>
                <a:ext cx="2276475" cy="20891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0" name="椭圆 269"/>
            <p:cNvSpPr/>
            <p:nvPr/>
          </p:nvSpPr>
          <p:spPr>
            <a:xfrm>
              <a:off x="7705724" y="2009230"/>
              <a:ext cx="2276475" cy="6534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7773710" y="2885756"/>
              <a:ext cx="2075342" cy="1510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知识库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78" name="右箭头 277"/>
          <p:cNvSpPr/>
          <p:nvPr/>
        </p:nvSpPr>
        <p:spPr>
          <a:xfrm>
            <a:off x="9418370" y="12421294"/>
            <a:ext cx="276572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圆角矩形 290"/>
          <p:cNvSpPr/>
          <p:nvPr/>
        </p:nvSpPr>
        <p:spPr>
          <a:xfrm>
            <a:off x="4553857" y="12108202"/>
            <a:ext cx="3328648" cy="865723"/>
          </a:xfrm>
          <a:prstGeom prst="roundRect">
            <a:avLst>
              <a:gd name="adj" fmla="val 8762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1680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3360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04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672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840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5008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9176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33442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93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提及和上下文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92" name="组合 291"/>
          <p:cNvGrpSpPr/>
          <p:nvPr/>
        </p:nvGrpSpPr>
        <p:grpSpPr>
          <a:xfrm>
            <a:off x="9961374" y="715430"/>
            <a:ext cx="1722213" cy="1132531"/>
            <a:chOff x="7705724" y="1994020"/>
            <a:chExt cx="2276476" cy="2728544"/>
          </a:xfrm>
        </p:grpSpPr>
        <p:grpSp>
          <p:nvGrpSpPr>
            <p:cNvPr id="293" name="组合 292"/>
            <p:cNvGrpSpPr/>
            <p:nvPr/>
          </p:nvGrpSpPr>
          <p:grpSpPr>
            <a:xfrm>
              <a:off x="7705724" y="2335950"/>
              <a:ext cx="2276476" cy="2386614"/>
              <a:chOff x="7705724" y="2335950"/>
              <a:chExt cx="2276476" cy="2386614"/>
            </a:xfrm>
            <a:solidFill>
              <a:schemeClr val="bg1">
                <a:lumMod val="75000"/>
              </a:schemeClr>
            </a:solidFill>
          </p:grpSpPr>
          <p:sp>
            <p:nvSpPr>
              <p:cNvPr id="296" name="椭圆 295"/>
              <p:cNvSpPr/>
              <p:nvPr/>
            </p:nvSpPr>
            <p:spPr>
              <a:xfrm>
                <a:off x="7705724" y="4093839"/>
                <a:ext cx="2276475" cy="6287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" name="矩形 296"/>
              <p:cNvSpPr/>
              <p:nvPr/>
            </p:nvSpPr>
            <p:spPr>
              <a:xfrm>
                <a:off x="7705725" y="2335950"/>
                <a:ext cx="2276475" cy="20891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4" name="椭圆 293"/>
            <p:cNvSpPr/>
            <p:nvPr/>
          </p:nvSpPr>
          <p:spPr>
            <a:xfrm>
              <a:off x="7705724" y="2009230"/>
              <a:ext cx="2276475" cy="6534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>
              <a:off x="7806290" y="1994020"/>
              <a:ext cx="2075342" cy="815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知识库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98" name="圆角矩形 297"/>
          <p:cNvSpPr/>
          <p:nvPr/>
        </p:nvSpPr>
        <p:spPr>
          <a:xfrm rot="10800000" flipV="1">
            <a:off x="7328012" y="809700"/>
            <a:ext cx="1157806" cy="544289"/>
          </a:xfrm>
          <a:prstGeom prst="roundRect">
            <a:avLst>
              <a:gd name="adj" fmla="val 13608"/>
            </a:avLst>
          </a:prstGeom>
          <a:solidFill>
            <a:srgbClr val="33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圆角矩形 298"/>
          <p:cNvSpPr/>
          <p:nvPr/>
        </p:nvSpPr>
        <p:spPr>
          <a:xfrm rot="10800000" flipV="1">
            <a:off x="10114591" y="1186312"/>
            <a:ext cx="1186961" cy="481790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(Company)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曲线连接符 3"/>
          <p:cNvCxnSpPr>
            <a:stCxn id="298" idx="1"/>
            <a:endCxn id="299" idx="3"/>
          </p:cNvCxnSpPr>
          <p:nvPr/>
        </p:nvCxnSpPr>
        <p:spPr>
          <a:xfrm>
            <a:off x="8485818" y="1081845"/>
            <a:ext cx="1628773" cy="345362"/>
          </a:xfrm>
          <a:prstGeom prst="curvedConnector3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3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361444" y="4492413"/>
            <a:ext cx="4331430" cy="232350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904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Barack Obama </a:t>
            </a:r>
            <a:r>
              <a:rPr lang="en-US" altLang="zh-CN" sz="1904" dirty="0">
                <a:latin typeface="Arial" panose="020B0604020202020204" pitchFamily="34" charset="0"/>
                <a:cs typeface="Arial" panose="020B0604020202020204" pitchFamily="34" charset="0"/>
              </a:rPr>
              <a:t>(born </a:t>
            </a:r>
            <a:r>
              <a:rPr lang="en-US" altLang="zh-CN" sz="1904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4, 1961</a:t>
            </a:r>
            <a:r>
              <a:rPr lang="en-US" altLang="zh-CN" sz="1904" dirty="0">
                <a:latin typeface="Arial" panose="020B0604020202020204" pitchFamily="34" charset="0"/>
                <a:cs typeface="Arial" panose="020B0604020202020204" pitchFamily="34" charset="0"/>
              </a:rPr>
              <a:t>) is an American attorney and politician who served as the 44th President of </a:t>
            </a:r>
            <a:r>
              <a:rPr lang="en-US" altLang="zh-CN" sz="1904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United States </a:t>
            </a:r>
            <a:r>
              <a:rPr lang="en-US" altLang="zh-CN" sz="1904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zh-CN" sz="1904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January 20, 2009 </a:t>
            </a:r>
            <a:r>
              <a:rPr lang="en-US" altLang="zh-CN" sz="1904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CN" sz="1904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20, 2017</a:t>
            </a:r>
            <a:r>
              <a:rPr lang="en-US" altLang="zh-CN" sz="1904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2698249" y="7205532"/>
            <a:ext cx="262958" cy="262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4"/>
          </a:p>
        </p:txBody>
      </p:sp>
      <p:sp>
        <p:nvSpPr>
          <p:cNvPr id="8" name="矩形 7"/>
          <p:cNvSpPr/>
          <p:nvPr/>
        </p:nvSpPr>
        <p:spPr>
          <a:xfrm>
            <a:off x="5123594" y="7205534"/>
            <a:ext cx="262958" cy="262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4"/>
          </a:p>
        </p:txBody>
      </p:sp>
      <p:sp>
        <p:nvSpPr>
          <p:cNvPr id="9" name="矩形 8"/>
          <p:cNvSpPr/>
          <p:nvPr/>
        </p:nvSpPr>
        <p:spPr>
          <a:xfrm>
            <a:off x="2689763" y="7893207"/>
            <a:ext cx="262958" cy="2629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4"/>
          </a:p>
        </p:txBody>
      </p:sp>
      <p:sp>
        <p:nvSpPr>
          <p:cNvPr id="10" name="矩形 9"/>
          <p:cNvSpPr/>
          <p:nvPr/>
        </p:nvSpPr>
        <p:spPr>
          <a:xfrm>
            <a:off x="5119794" y="7893208"/>
            <a:ext cx="262958" cy="262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4"/>
          </a:p>
        </p:txBody>
      </p:sp>
      <p:sp>
        <p:nvSpPr>
          <p:cNvPr id="13" name="文本框 12"/>
          <p:cNvSpPr txBox="1"/>
          <p:nvPr/>
        </p:nvSpPr>
        <p:spPr>
          <a:xfrm>
            <a:off x="3070628" y="7141658"/>
            <a:ext cx="960519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4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zh-CN" altLang="en-US" sz="1904" dirty="0"/>
          </a:p>
        </p:txBody>
      </p:sp>
      <p:sp>
        <p:nvSpPr>
          <p:cNvPr id="14" name="矩形 13"/>
          <p:cNvSpPr/>
          <p:nvPr/>
        </p:nvSpPr>
        <p:spPr>
          <a:xfrm>
            <a:off x="5490770" y="7141658"/>
            <a:ext cx="700833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904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zh-CN" altLang="en-US" sz="1904" dirty="0">
              <a:solidFill>
                <a:srgbClr val="00B0F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53302" y="7829332"/>
            <a:ext cx="1109599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904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16" name="矩形 15"/>
          <p:cNvSpPr/>
          <p:nvPr/>
        </p:nvSpPr>
        <p:spPr>
          <a:xfrm>
            <a:off x="5505620" y="7829334"/>
            <a:ext cx="795411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904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zh-CN" altLang="en-US" sz="1904" dirty="0"/>
          </a:p>
        </p:txBody>
      </p:sp>
      <p:sp>
        <p:nvSpPr>
          <p:cNvPr id="18" name="矩形 17"/>
          <p:cNvSpPr/>
          <p:nvPr/>
        </p:nvSpPr>
        <p:spPr>
          <a:xfrm>
            <a:off x="2232469" y="4528448"/>
            <a:ext cx="4460404" cy="22874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4"/>
          </a:p>
        </p:txBody>
      </p:sp>
      <p:sp>
        <p:nvSpPr>
          <p:cNvPr id="12" name="内容占位符 6"/>
          <p:cNvSpPr txBox="1">
            <a:spLocks/>
          </p:cNvSpPr>
          <p:nvPr/>
        </p:nvSpPr>
        <p:spPr>
          <a:xfrm>
            <a:off x="7488462" y="5476968"/>
            <a:ext cx="4331430" cy="786472"/>
          </a:xfrm>
          <a:prstGeom prst="rect">
            <a:avLst/>
          </a:prstGeom>
        </p:spPr>
        <p:txBody>
          <a:bodyPr vert="horz" lIns="96731" tIns="48366" rIns="96731" bIns="48366" rtlCol="0">
            <a:normAutofit/>
          </a:bodyPr>
          <a:lstStyle>
            <a:lvl1pPr marL="228600" indent="-252095" algn="l" defTabSz="914400" rtl="0" eaLnBrk="0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-25209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731520" indent="-25209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05840" indent="-25209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280160" indent="-25209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zh-CN" sz="1693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en-US" altLang="zh-CN" sz="1693" dirty="0">
                <a:latin typeface="Arial" panose="020B0604020202020204" pitchFamily="34" charset="0"/>
                <a:cs typeface="Arial" panose="020B0604020202020204" pitchFamily="34" charset="0"/>
              </a:rPr>
              <a:t> was founded in </a:t>
            </a:r>
            <a:r>
              <a:rPr lang="en-US" altLang="zh-CN" sz="1693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1976</a:t>
            </a:r>
            <a:r>
              <a:rPr lang="en-US" altLang="zh-CN" sz="1693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zh-CN" sz="1693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California</a:t>
            </a:r>
            <a:r>
              <a:rPr lang="en-US" altLang="zh-CN" sz="1693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169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sz="16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47581" y="6139658"/>
            <a:ext cx="262958" cy="2629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93"/>
          </a:p>
        </p:txBody>
      </p:sp>
      <p:sp>
        <p:nvSpPr>
          <p:cNvPr id="19" name="矩形 18"/>
          <p:cNvSpPr/>
          <p:nvPr/>
        </p:nvSpPr>
        <p:spPr>
          <a:xfrm>
            <a:off x="10189465" y="6139658"/>
            <a:ext cx="262958" cy="262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93"/>
          </a:p>
        </p:txBody>
      </p:sp>
      <p:sp>
        <p:nvSpPr>
          <p:cNvPr id="20" name="矩形 19"/>
          <p:cNvSpPr/>
          <p:nvPr/>
        </p:nvSpPr>
        <p:spPr>
          <a:xfrm>
            <a:off x="8339095" y="6521866"/>
            <a:ext cx="262958" cy="2629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93"/>
          </a:p>
        </p:txBody>
      </p:sp>
      <p:sp>
        <p:nvSpPr>
          <p:cNvPr id="21" name="矩形 20"/>
          <p:cNvSpPr/>
          <p:nvPr/>
        </p:nvSpPr>
        <p:spPr>
          <a:xfrm>
            <a:off x="10185664" y="6521866"/>
            <a:ext cx="262958" cy="262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93"/>
          </a:p>
        </p:txBody>
      </p:sp>
      <p:sp>
        <p:nvSpPr>
          <p:cNvPr id="22" name="文本框 21"/>
          <p:cNvSpPr txBox="1"/>
          <p:nvPr/>
        </p:nvSpPr>
        <p:spPr>
          <a:xfrm>
            <a:off x="8702633" y="6113710"/>
            <a:ext cx="1231427" cy="352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93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Origination</a:t>
            </a:r>
            <a:endParaRPr lang="zh-CN" altLang="en-US" sz="1693" dirty="0"/>
          </a:p>
        </p:txBody>
      </p:sp>
      <p:sp>
        <p:nvSpPr>
          <p:cNvPr id="23" name="矩形 22"/>
          <p:cNvSpPr/>
          <p:nvPr/>
        </p:nvSpPr>
        <p:spPr>
          <a:xfrm>
            <a:off x="10556640" y="6075782"/>
            <a:ext cx="643125" cy="352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93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zh-CN" altLang="en-US" sz="1693" dirty="0">
              <a:solidFill>
                <a:srgbClr val="00B0F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702633" y="6457989"/>
            <a:ext cx="1003801" cy="352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93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25" name="矩形 24"/>
          <p:cNvSpPr/>
          <p:nvPr/>
        </p:nvSpPr>
        <p:spPr>
          <a:xfrm>
            <a:off x="10571491" y="6457989"/>
            <a:ext cx="726481" cy="352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93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zh-CN" altLang="en-US" sz="1693" dirty="0"/>
          </a:p>
        </p:txBody>
      </p:sp>
      <p:sp>
        <p:nvSpPr>
          <p:cNvPr id="26" name="矩形 25"/>
          <p:cNvSpPr/>
          <p:nvPr/>
        </p:nvSpPr>
        <p:spPr>
          <a:xfrm>
            <a:off x="7359487" y="5379895"/>
            <a:ext cx="4460404" cy="5541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93"/>
          </a:p>
        </p:txBody>
      </p:sp>
      <p:sp>
        <p:nvSpPr>
          <p:cNvPr id="27" name="圆角矩形 26"/>
          <p:cNvSpPr/>
          <p:nvPr/>
        </p:nvSpPr>
        <p:spPr>
          <a:xfrm>
            <a:off x="8097187" y="7759745"/>
            <a:ext cx="3149425" cy="987105"/>
          </a:xfrm>
          <a:prstGeom prst="roundRect">
            <a:avLst>
              <a:gd name="adj" fmla="val 112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              	00000002</a:t>
            </a:r>
          </a:p>
          <a:p>
            <a:r>
              <a:rPr lang="en-US" altLang="zh-CN" sz="12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zh-CN" altLang="en-US" sz="12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12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7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</a:p>
          <a:p>
            <a:r>
              <a:rPr lang="en-US" altLang="zh-CN" sz="12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Category:    	Food</a:t>
            </a:r>
          </a:p>
          <a:p>
            <a:r>
              <a:rPr lang="en-US" altLang="zh-CN" sz="12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 	An apple is an edible  fruit. </a:t>
            </a:r>
            <a:endParaRPr lang="zh-CN" altLang="en-US" sz="127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359487" y="7269891"/>
            <a:ext cx="4460404" cy="3131333"/>
          </a:xfrm>
          <a:prstGeom prst="roundRect">
            <a:avLst>
              <a:gd name="adj" fmla="val 598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82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8097184" y="8940601"/>
            <a:ext cx="3543104" cy="990920"/>
          </a:xfrm>
          <a:prstGeom prst="roundRect">
            <a:avLst>
              <a:gd name="adj" fmla="val 126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               00010995</a:t>
            </a:r>
          </a:p>
          <a:p>
            <a:r>
              <a:rPr lang="en-US" altLang="zh-CN" sz="12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zh-CN" altLang="en-US" sz="12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       </a:t>
            </a:r>
            <a:r>
              <a:rPr lang="en-US" altLang="zh-CN" sz="127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</a:p>
          <a:p>
            <a:r>
              <a:rPr lang="en-US" altLang="zh-CN" sz="12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Category:    Origination</a:t>
            </a:r>
          </a:p>
          <a:p>
            <a:r>
              <a:rPr lang="en-US" altLang="zh-CN" sz="12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 Apple is a technology company.   </a:t>
            </a:r>
          </a:p>
        </p:txBody>
      </p:sp>
      <p:sp>
        <p:nvSpPr>
          <p:cNvPr id="30" name="矩形 29"/>
          <p:cNvSpPr/>
          <p:nvPr/>
        </p:nvSpPr>
        <p:spPr>
          <a:xfrm>
            <a:off x="10613686" y="9981569"/>
            <a:ext cx="1394993" cy="352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9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知识库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7744034" y="5808453"/>
            <a:ext cx="0" cy="36276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9" idx="1"/>
          </p:cNvCxnSpPr>
          <p:nvPr/>
        </p:nvCxnSpPr>
        <p:spPr>
          <a:xfrm>
            <a:off x="7744039" y="9436061"/>
            <a:ext cx="35314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12"/>
    </mc:Choice>
    <mc:Fallback xmlns="">
      <p:transition spd="slow" advTm="3731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组合 547"/>
          <p:cNvGrpSpPr/>
          <p:nvPr/>
        </p:nvGrpSpPr>
        <p:grpSpPr>
          <a:xfrm>
            <a:off x="9844411" y="5567353"/>
            <a:ext cx="3581297" cy="849248"/>
            <a:chOff x="8790285" y="12117085"/>
            <a:chExt cx="3581297" cy="780529"/>
          </a:xfrm>
        </p:grpSpPr>
        <p:sp>
          <p:nvSpPr>
            <p:cNvPr id="102" name="圆角矩形 101"/>
            <p:cNvSpPr/>
            <p:nvPr/>
          </p:nvSpPr>
          <p:spPr>
            <a:xfrm>
              <a:off x="8790285" y="12117085"/>
              <a:ext cx="3531075" cy="780529"/>
            </a:xfrm>
            <a:prstGeom prst="roundRect">
              <a:avLst>
                <a:gd name="adj" fmla="val 8762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1680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3360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04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672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20840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5008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49176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33442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1693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知识库实体描述文本</a:t>
              </a:r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8815685" y="12154129"/>
              <a:ext cx="35558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168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8336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2504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6672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0840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5008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9176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33442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Entity </a:t>
              </a:r>
              <a:r>
                <a:rPr lang="en-US" altLang="zh-CN" sz="18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Name </a:t>
              </a:r>
              <a:r>
                <a:rPr lang="en-US" altLang="zh-CN" sz="18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 Type - Description</a:t>
              </a:r>
              <a:endPara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13" name="右箭头 512"/>
          <p:cNvSpPr/>
          <p:nvPr/>
        </p:nvSpPr>
        <p:spPr>
          <a:xfrm rot="16200000">
            <a:off x="6692796" y="5182195"/>
            <a:ext cx="276572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右箭头 513"/>
          <p:cNvSpPr/>
          <p:nvPr/>
        </p:nvSpPr>
        <p:spPr>
          <a:xfrm rot="16200000">
            <a:off x="11496774" y="5162628"/>
            <a:ext cx="276571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7" name="右箭头 516"/>
          <p:cNvSpPr/>
          <p:nvPr/>
        </p:nvSpPr>
        <p:spPr>
          <a:xfrm rot="16200000">
            <a:off x="8785222" y="3861858"/>
            <a:ext cx="229753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8" name="组合 267"/>
          <p:cNvGrpSpPr/>
          <p:nvPr/>
        </p:nvGrpSpPr>
        <p:grpSpPr>
          <a:xfrm>
            <a:off x="9844411" y="7163034"/>
            <a:ext cx="3542729" cy="1123593"/>
            <a:chOff x="7705724" y="2009230"/>
            <a:chExt cx="2276476" cy="2713334"/>
          </a:xfrm>
        </p:grpSpPr>
        <p:grpSp>
          <p:nvGrpSpPr>
            <p:cNvPr id="269" name="组合 268"/>
            <p:cNvGrpSpPr/>
            <p:nvPr/>
          </p:nvGrpSpPr>
          <p:grpSpPr>
            <a:xfrm>
              <a:off x="7705724" y="2335950"/>
              <a:ext cx="2276476" cy="2386614"/>
              <a:chOff x="7705724" y="2335950"/>
              <a:chExt cx="2276476" cy="2386614"/>
            </a:xfrm>
            <a:solidFill>
              <a:schemeClr val="bg1">
                <a:lumMod val="75000"/>
              </a:schemeClr>
            </a:solidFill>
          </p:grpSpPr>
          <p:sp>
            <p:nvSpPr>
              <p:cNvPr id="275" name="椭圆 274"/>
              <p:cNvSpPr/>
              <p:nvPr/>
            </p:nvSpPr>
            <p:spPr>
              <a:xfrm>
                <a:off x="7705724" y="4093839"/>
                <a:ext cx="2276475" cy="6287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7705725" y="2335950"/>
                <a:ext cx="2276475" cy="20891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0" name="椭圆 269"/>
            <p:cNvSpPr/>
            <p:nvPr/>
          </p:nvSpPr>
          <p:spPr>
            <a:xfrm>
              <a:off x="7705724" y="2009230"/>
              <a:ext cx="2276475" cy="6534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7844888" y="3044935"/>
              <a:ext cx="2075342" cy="1510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知识库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91" name="圆角矩形 290"/>
          <p:cNvSpPr/>
          <p:nvPr/>
        </p:nvSpPr>
        <p:spPr>
          <a:xfrm>
            <a:off x="4528958" y="5550878"/>
            <a:ext cx="4665322" cy="865723"/>
          </a:xfrm>
          <a:prstGeom prst="roundRect">
            <a:avLst>
              <a:gd name="adj" fmla="val 8762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1680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3360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04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672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840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5008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9176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33442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93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Conf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-NER</a:t>
            </a:r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改进后的</a:t>
            </a:r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提及和上下文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92" name="组合 291"/>
          <p:cNvGrpSpPr/>
          <p:nvPr/>
        </p:nvGrpSpPr>
        <p:grpSpPr>
          <a:xfrm>
            <a:off x="9768330" y="2820059"/>
            <a:ext cx="1722213" cy="1132531"/>
            <a:chOff x="7705724" y="1994020"/>
            <a:chExt cx="2276476" cy="2728544"/>
          </a:xfrm>
        </p:grpSpPr>
        <p:grpSp>
          <p:nvGrpSpPr>
            <p:cNvPr id="293" name="组合 292"/>
            <p:cNvGrpSpPr/>
            <p:nvPr/>
          </p:nvGrpSpPr>
          <p:grpSpPr>
            <a:xfrm>
              <a:off x="7705724" y="2335950"/>
              <a:ext cx="2276476" cy="2386614"/>
              <a:chOff x="7705724" y="2335950"/>
              <a:chExt cx="2276476" cy="2386614"/>
            </a:xfrm>
            <a:solidFill>
              <a:schemeClr val="bg1">
                <a:lumMod val="75000"/>
              </a:schemeClr>
            </a:solidFill>
          </p:grpSpPr>
          <p:sp>
            <p:nvSpPr>
              <p:cNvPr id="296" name="椭圆 295"/>
              <p:cNvSpPr/>
              <p:nvPr/>
            </p:nvSpPr>
            <p:spPr>
              <a:xfrm>
                <a:off x="7705724" y="4093839"/>
                <a:ext cx="2276475" cy="6287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" name="矩形 296"/>
              <p:cNvSpPr/>
              <p:nvPr/>
            </p:nvSpPr>
            <p:spPr>
              <a:xfrm>
                <a:off x="7705725" y="2335950"/>
                <a:ext cx="2276475" cy="20891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4" name="椭圆 293"/>
            <p:cNvSpPr/>
            <p:nvPr/>
          </p:nvSpPr>
          <p:spPr>
            <a:xfrm>
              <a:off x="7705724" y="2009230"/>
              <a:ext cx="2276475" cy="6534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>
              <a:off x="7806290" y="1994020"/>
              <a:ext cx="2075342" cy="815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知识库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98" name="圆角矩形 297"/>
          <p:cNvSpPr/>
          <p:nvPr/>
        </p:nvSpPr>
        <p:spPr>
          <a:xfrm rot="10800000" flipV="1">
            <a:off x="7399216" y="3092389"/>
            <a:ext cx="893557" cy="366229"/>
          </a:xfrm>
          <a:prstGeom prst="roundRect">
            <a:avLst>
              <a:gd name="adj" fmla="val 13608"/>
            </a:avLst>
          </a:prstGeom>
          <a:solidFill>
            <a:srgbClr val="33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圆角矩形 298"/>
          <p:cNvSpPr/>
          <p:nvPr/>
        </p:nvSpPr>
        <p:spPr>
          <a:xfrm rot="10800000" flipV="1">
            <a:off x="10008631" y="3290941"/>
            <a:ext cx="1186961" cy="481790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(Company)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曲线连接符 3"/>
          <p:cNvCxnSpPr>
            <a:stCxn id="298" idx="1"/>
            <a:endCxn id="299" idx="3"/>
          </p:cNvCxnSpPr>
          <p:nvPr/>
        </p:nvCxnSpPr>
        <p:spPr>
          <a:xfrm>
            <a:off x="8292773" y="3275504"/>
            <a:ext cx="1715858" cy="256332"/>
          </a:xfrm>
          <a:prstGeom prst="curvedConnector3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组合 328"/>
          <p:cNvGrpSpPr/>
          <p:nvPr/>
        </p:nvGrpSpPr>
        <p:grpSpPr>
          <a:xfrm>
            <a:off x="4576707" y="6703941"/>
            <a:ext cx="1167082" cy="332789"/>
            <a:chOff x="2012188" y="5152944"/>
            <a:chExt cx="1223551" cy="332789"/>
          </a:xfrm>
        </p:grpSpPr>
        <p:sp>
          <p:nvSpPr>
            <p:cNvPr id="330" name="圆角矩形 329"/>
            <p:cNvSpPr/>
            <p:nvPr/>
          </p:nvSpPr>
          <p:spPr>
            <a:xfrm>
              <a:off x="2012188" y="5152944"/>
              <a:ext cx="1223551" cy="332789"/>
            </a:xfrm>
            <a:prstGeom prst="round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1" name="圆角矩形 330"/>
            <p:cNvSpPr/>
            <p:nvPr/>
          </p:nvSpPr>
          <p:spPr>
            <a:xfrm>
              <a:off x="2648271" y="5216705"/>
              <a:ext cx="526730" cy="2188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ORG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15" name="矩形 314"/>
          <p:cNvSpPr/>
          <p:nvPr/>
        </p:nvSpPr>
        <p:spPr>
          <a:xfrm>
            <a:off x="4528061" y="6600469"/>
            <a:ext cx="46971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Tesla          held 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delivery ceremony 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for..</a:t>
            </a:r>
          </a:p>
        </p:txBody>
      </p:sp>
      <p:sp>
        <p:nvSpPr>
          <p:cNvPr id="332" name="矩形 331"/>
          <p:cNvSpPr/>
          <p:nvPr/>
        </p:nvSpPr>
        <p:spPr>
          <a:xfrm>
            <a:off x="4741196" y="7963924"/>
            <a:ext cx="41589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Tesla held 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delivery ceremony 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for…</a:t>
            </a:r>
          </a:p>
        </p:txBody>
      </p:sp>
      <p:sp>
        <p:nvSpPr>
          <p:cNvPr id="333" name="圆角矩形 332"/>
          <p:cNvSpPr/>
          <p:nvPr/>
        </p:nvSpPr>
        <p:spPr>
          <a:xfrm>
            <a:off x="4528061" y="7320866"/>
            <a:ext cx="4666219" cy="489682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C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Conf</a:t>
            </a:r>
            <a:r>
              <a:rPr lang="en-US" altLang="zh-CN" sz="2000" b="1" dirty="0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-NER</a:t>
            </a:r>
            <a:endParaRPr lang="zh-CN" altLang="en-US" sz="2000" b="1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5" name="圆角矩形 334"/>
          <p:cNvSpPr/>
          <p:nvPr/>
        </p:nvSpPr>
        <p:spPr>
          <a:xfrm>
            <a:off x="6538250" y="5669710"/>
            <a:ext cx="592535" cy="332789"/>
          </a:xfrm>
          <a:prstGeom prst="round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6" name="圆角矩形 335"/>
          <p:cNvSpPr/>
          <p:nvPr/>
        </p:nvSpPr>
        <p:spPr>
          <a:xfrm rot="10800000" flipV="1">
            <a:off x="4558069" y="5550877"/>
            <a:ext cx="4636211" cy="485940"/>
          </a:xfrm>
          <a:prstGeom prst="roundRect">
            <a:avLst>
              <a:gd name="adj" fmla="val 2020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contextL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 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  - 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en-US" altLang="zh-CN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contextR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右箭头 336"/>
          <p:cNvSpPr/>
          <p:nvPr/>
        </p:nvSpPr>
        <p:spPr>
          <a:xfrm rot="16200000">
            <a:off x="11496774" y="6663745"/>
            <a:ext cx="276571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右箭头 341"/>
          <p:cNvSpPr/>
          <p:nvPr/>
        </p:nvSpPr>
        <p:spPr>
          <a:xfrm rot="16200000">
            <a:off x="6736331" y="6428376"/>
            <a:ext cx="189503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右箭头 342"/>
          <p:cNvSpPr/>
          <p:nvPr/>
        </p:nvSpPr>
        <p:spPr>
          <a:xfrm rot="16200000">
            <a:off x="6736331" y="7008561"/>
            <a:ext cx="189503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右箭头 343"/>
          <p:cNvSpPr/>
          <p:nvPr/>
        </p:nvSpPr>
        <p:spPr>
          <a:xfrm rot="16200000">
            <a:off x="6736331" y="7851020"/>
            <a:ext cx="189503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圆角矩形 344"/>
          <p:cNvSpPr/>
          <p:nvPr/>
        </p:nvSpPr>
        <p:spPr>
          <a:xfrm>
            <a:off x="4528061" y="4275021"/>
            <a:ext cx="8859080" cy="688275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C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Conf</a:t>
            </a:r>
            <a:r>
              <a:rPr lang="en-US" altLang="zh-CN" sz="2000" b="1" dirty="0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-EL</a:t>
            </a:r>
            <a:endParaRPr lang="zh-CN" altLang="en-US" sz="2000" b="1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5737439" y="5669710"/>
            <a:ext cx="605245" cy="332789"/>
            <a:chOff x="2601208" y="5152944"/>
            <a:chExt cx="634530" cy="332789"/>
          </a:xfrm>
        </p:grpSpPr>
        <p:sp>
          <p:nvSpPr>
            <p:cNvPr id="347" name="圆角矩形 346"/>
            <p:cNvSpPr/>
            <p:nvPr/>
          </p:nvSpPr>
          <p:spPr>
            <a:xfrm>
              <a:off x="2601208" y="5152944"/>
              <a:ext cx="634530" cy="332789"/>
            </a:xfrm>
            <a:prstGeom prst="round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8" name="圆角矩形 347"/>
            <p:cNvSpPr/>
            <p:nvPr/>
          </p:nvSpPr>
          <p:spPr>
            <a:xfrm>
              <a:off x="2648271" y="5216705"/>
              <a:ext cx="526730" cy="2188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ORG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53" name="组合 352"/>
          <p:cNvGrpSpPr/>
          <p:nvPr/>
        </p:nvGrpSpPr>
        <p:grpSpPr>
          <a:xfrm>
            <a:off x="7354326" y="5666894"/>
            <a:ext cx="605245" cy="332789"/>
            <a:chOff x="2601208" y="5152944"/>
            <a:chExt cx="634530" cy="332789"/>
          </a:xfrm>
        </p:grpSpPr>
        <p:sp>
          <p:nvSpPr>
            <p:cNvPr id="354" name="圆角矩形 353"/>
            <p:cNvSpPr/>
            <p:nvPr/>
          </p:nvSpPr>
          <p:spPr>
            <a:xfrm>
              <a:off x="2601208" y="5152944"/>
              <a:ext cx="634530" cy="332789"/>
            </a:xfrm>
            <a:prstGeom prst="round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5" name="圆角矩形 354"/>
            <p:cNvSpPr/>
            <p:nvPr/>
          </p:nvSpPr>
          <p:spPr>
            <a:xfrm>
              <a:off x="2648271" y="5216705"/>
              <a:ext cx="526730" cy="2188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ORG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4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 31"/>
          <p:cNvSpPr/>
          <p:nvPr/>
        </p:nvSpPr>
        <p:spPr>
          <a:xfrm>
            <a:off x="9530497" y="10583418"/>
            <a:ext cx="591330" cy="318674"/>
          </a:xfrm>
          <a:prstGeom prst="round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2584673" y="447678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原始输入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067467" y="2389770"/>
            <a:ext cx="5073458" cy="485940"/>
            <a:chOff x="3681363" y="12360728"/>
            <a:chExt cx="5073458" cy="485940"/>
          </a:xfrm>
        </p:grpSpPr>
        <p:sp>
          <p:nvSpPr>
            <p:cNvPr id="134" name="圆角矩形 133"/>
            <p:cNvSpPr/>
            <p:nvPr/>
          </p:nvSpPr>
          <p:spPr>
            <a:xfrm>
              <a:off x="5810028" y="12470639"/>
              <a:ext cx="707886" cy="332789"/>
            </a:xfrm>
            <a:prstGeom prst="round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rot="10800000" flipV="1">
              <a:off x="3681363" y="12360728"/>
              <a:ext cx="5073458" cy="485940"/>
            </a:xfrm>
            <a:prstGeom prst="roundRect">
              <a:avLst>
                <a:gd name="adj" fmla="val 2020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contextL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Type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 Tesla  - 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Type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contextR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8" name="圆角矩形 267"/>
          <p:cNvSpPr/>
          <p:nvPr/>
        </p:nvSpPr>
        <p:spPr>
          <a:xfrm rot="10800000" flipV="1">
            <a:off x="7953838" y="4390958"/>
            <a:ext cx="3415016" cy="485940"/>
          </a:xfrm>
          <a:prstGeom prst="roundRect">
            <a:avLst>
              <a:gd name="adj" fmla="val 2020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contextL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Tesla -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contextR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右箭头 268"/>
          <p:cNvSpPr/>
          <p:nvPr/>
        </p:nvSpPr>
        <p:spPr>
          <a:xfrm rot="16200000">
            <a:off x="9389710" y="4070087"/>
            <a:ext cx="276572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0" name="组合 269"/>
          <p:cNvGrpSpPr/>
          <p:nvPr/>
        </p:nvGrpSpPr>
        <p:grpSpPr>
          <a:xfrm>
            <a:off x="1550988" y="3314750"/>
            <a:ext cx="3415016" cy="485940"/>
            <a:chOff x="4523989" y="12383918"/>
            <a:chExt cx="3415016" cy="485940"/>
          </a:xfrm>
        </p:grpSpPr>
        <p:sp>
          <p:nvSpPr>
            <p:cNvPr id="271" name="圆角矩形 270"/>
            <p:cNvSpPr/>
            <p:nvPr/>
          </p:nvSpPr>
          <p:spPr>
            <a:xfrm>
              <a:off x="5810028" y="12470639"/>
              <a:ext cx="707886" cy="332789"/>
            </a:xfrm>
            <a:prstGeom prst="round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5" name="圆角矩形 274"/>
            <p:cNvSpPr/>
            <p:nvPr/>
          </p:nvSpPr>
          <p:spPr>
            <a:xfrm rot="10800000" flipV="1">
              <a:off x="4523989" y="12383918"/>
              <a:ext cx="3415016" cy="485940"/>
            </a:xfrm>
            <a:prstGeom prst="roundRect">
              <a:avLst>
                <a:gd name="adj" fmla="val 2020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contextL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 Tesla  -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contextR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3" name="圆角矩形 292"/>
          <p:cNvSpPr/>
          <p:nvPr/>
        </p:nvSpPr>
        <p:spPr>
          <a:xfrm>
            <a:off x="8087996" y="3417068"/>
            <a:ext cx="2880000" cy="489682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C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命名实体识别</a:t>
            </a:r>
            <a:endParaRPr lang="zh-CN" altLang="en-US" sz="20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4" name="右箭头 293"/>
          <p:cNvSpPr/>
          <p:nvPr/>
        </p:nvSpPr>
        <p:spPr>
          <a:xfrm rot="16200000">
            <a:off x="9389710" y="3000947"/>
            <a:ext cx="276572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5" name="直接箭头连接符 294"/>
          <p:cNvCxnSpPr/>
          <p:nvPr/>
        </p:nvCxnSpPr>
        <p:spPr>
          <a:xfrm flipV="1">
            <a:off x="5518207" y="3661907"/>
            <a:ext cx="930593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圆角矩形 295"/>
          <p:cNvSpPr/>
          <p:nvPr/>
        </p:nvSpPr>
        <p:spPr>
          <a:xfrm>
            <a:off x="6839896" y="2062417"/>
            <a:ext cx="5412407" cy="2985833"/>
          </a:xfrm>
          <a:prstGeom prst="roundRect">
            <a:avLst>
              <a:gd name="adj" fmla="val 8762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1680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3360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04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672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840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5008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9176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33442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93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7" name="圆角矩形 296"/>
          <p:cNvSpPr/>
          <p:nvPr/>
        </p:nvSpPr>
        <p:spPr>
          <a:xfrm>
            <a:off x="1252822" y="3127338"/>
            <a:ext cx="3874290" cy="1069141"/>
          </a:xfrm>
          <a:prstGeom prst="roundRect">
            <a:avLst>
              <a:gd name="adj" fmla="val 8762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1680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3360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04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672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840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5008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9176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33442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693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8" name="矩形 297"/>
          <p:cNvSpPr/>
          <p:nvPr/>
        </p:nvSpPr>
        <p:spPr>
          <a:xfrm>
            <a:off x="8554481" y="5390071"/>
            <a:ext cx="1983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改进的输入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矩形 298"/>
          <p:cNvSpPr/>
          <p:nvPr/>
        </p:nvSpPr>
        <p:spPr>
          <a:xfrm>
            <a:off x="12366749" y="1053983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原始输入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0" name="组合 299"/>
          <p:cNvGrpSpPr/>
          <p:nvPr/>
        </p:nvGrpSpPr>
        <p:grpSpPr>
          <a:xfrm>
            <a:off x="7625982" y="8899571"/>
            <a:ext cx="4626321" cy="485940"/>
            <a:chOff x="3738512" y="12637033"/>
            <a:chExt cx="4626321" cy="485940"/>
          </a:xfrm>
        </p:grpSpPr>
        <p:sp>
          <p:nvSpPr>
            <p:cNvPr id="301" name="圆角矩形 300"/>
            <p:cNvSpPr/>
            <p:nvPr/>
          </p:nvSpPr>
          <p:spPr>
            <a:xfrm>
              <a:off x="5693523" y="12750436"/>
              <a:ext cx="591271" cy="287705"/>
            </a:xfrm>
            <a:prstGeom prst="round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2" name="圆角矩形 301"/>
            <p:cNvSpPr/>
            <p:nvPr/>
          </p:nvSpPr>
          <p:spPr>
            <a:xfrm rot="10800000" flipV="1">
              <a:off x="3738512" y="12637033"/>
              <a:ext cx="4626321" cy="485940"/>
            </a:xfrm>
            <a:prstGeom prst="roundRect">
              <a:avLst>
                <a:gd name="adj" fmla="val 2020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contextL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</a:t>
              </a: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Type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 Tesla  - </a:t>
              </a: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Type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contextR</a:t>
              </a: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3" name="圆角矩形 302"/>
          <p:cNvSpPr/>
          <p:nvPr/>
        </p:nvSpPr>
        <p:spPr>
          <a:xfrm rot="10800000" flipV="1">
            <a:off x="8395282" y="10454005"/>
            <a:ext cx="3014158" cy="485940"/>
          </a:xfrm>
          <a:prstGeom prst="roundRect">
            <a:avLst>
              <a:gd name="adj" fmla="val 2020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contextL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Tesla - </a:t>
            </a:r>
            <a:r>
              <a:rPr lang="en-US" altLang="zh-CN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contextR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4" name="右箭头 303"/>
          <p:cNvSpPr/>
          <p:nvPr/>
        </p:nvSpPr>
        <p:spPr>
          <a:xfrm rot="16200000">
            <a:off x="9687876" y="10249249"/>
            <a:ext cx="276572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6" name="圆角矩形 305"/>
          <p:cNvSpPr/>
          <p:nvPr/>
        </p:nvSpPr>
        <p:spPr>
          <a:xfrm>
            <a:off x="3530841" y="9585959"/>
            <a:ext cx="591330" cy="318674"/>
          </a:xfrm>
          <a:prstGeom prst="round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7" name="圆角矩形 306"/>
          <p:cNvSpPr/>
          <p:nvPr/>
        </p:nvSpPr>
        <p:spPr>
          <a:xfrm rot="10800000" flipV="1">
            <a:off x="2239879" y="10246879"/>
            <a:ext cx="3110764" cy="485940"/>
          </a:xfrm>
          <a:prstGeom prst="roundRect">
            <a:avLst>
              <a:gd name="adj" fmla="val 2020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contextL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 Tesla  - </a:t>
            </a:r>
            <a:r>
              <a:rPr lang="en-US" altLang="zh-CN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contextR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圆角矩形 307"/>
          <p:cNvSpPr/>
          <p:nvPr/>
        </p:nvSpPr>
        <p:spPr>
          <a:xfrm>
            <a:off x="8386162" y="9697828"/>
            <a:ext cx="2880000" cy="489682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C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Conf</a:t>
            </a:r>
            <a:r>
              <a:rPr lang="en-US" altLang="zh-CN" sz="1800" dirty="0" smtClean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-NER</a:t>
            </a:r>
            <a:endParaRPr lang="zh-CN" altLang="en-US" sz="1800" dirty="0">
              <a:solidFill>
                <a:srgbClr val="D966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9" name="右箭头 308"/>
          <p:cNvSpPr/>
          <p:nvPr/>
        </p:nvSpPr>
        <p:spPr>
          <a:xfrm rot="16200000">
            <a:off x="9687876" y="9354277"/>
            <a:ext cx="276572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310" name="直接箭头连接符 309"/>
          <p:cNvCxnSpPr/>
          <p:nvPr/>
        </p:nvCxnSpPr>
        <p:spPr>
          <a:xfrm flipV="1">
            <a:off x="5993212" y="9745296"/>
            <a:ext cx="930593" cy="1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圆角矩形 310"/>
          <p:cNvSpPr/>
          <p:nvPr/>
        </p:nvSpPr>
        <p:spPr>
          <a:xfrm>
            <a:off x="7625981" y="8873727"/>
            <a:ext cx="4514944" cy="2066218"/>
          </a:xfrm>
          <a:prstGeom prst="roundRect">
            <a:avLst>
              <a:gd name="adj" fmla="val 5845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1680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3360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04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672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840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5008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9176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33442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2" name="圆角矩形 311"/>
          <p:cNvSpPr/>
          <p:nvPr/>
        </p:nvSpPr>
        <p:spPr>
          <a:xfrm>
            <a:off x="2314514" y="9480668"/>
            <a:ext cx="3110764" cy="534569"/>
          </a:xfrm>
          <a:prstGeom prst="roundRect">
            <a:avLst>
              <a:gd name="adj" fmla="val 8762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1680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3360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04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672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840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5008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91761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33442" algn="l" defTabSz="641680" rtl="0" eaLnBrk="1" latinLnBrk="0" hangingPunct="1">
              <a:defRPr sz="252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12366749" y="8985402"/>
            <a:ext cx="1983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改进的输入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4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2315497" y="6145680"/>
            <a:ext cx="11266891" cy="5825595"/>
          </a:xfrm>
          <a:prstGeom prst="roundRect">
            <a:avLst>
              <a:gd name="adj" fmla="val 3766"/>
            </a:avLst>
          </a:prstGeom>
          <a:solidFill>
            <a:schemeClr val="bg1"/>
          </a:solidFill>
          <a:ln w="44450">
            <a:solidFill>
              <a:srgbClr val="C00000">
                <a:alpha val="6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 dirty="0">
              <a:solidFill>
                <a:srgbClr val="D9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7" name="圆角矩形 86"/>
          <p:cNvSpPr/>
          <p:nvPr/>
        </p:nvSpPr>
        <p:spPr>
          <a:xfrm rot="10800000" flipV="1">
            <a:off x="5667888" y="4851896"/>
            <a:ext cx="1525358" cy="607026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圆角矩形 87"/>
          <p:cNvSpPr/>
          <p:nvPr/>
        </p:nvSpPr>
        <p:spPr>
          <a:xfrm rot="10800000" flipV="1">
            <a:off x="7854001" y="4851896"/>
            <a:ext cx="1519204" cy="607027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圆角矩形 88"/>
          <p:cNvSpPr/>
          <p:nvPr/>
        </p:nvSpPr>
        <p:spPr>
          <a:xfrm rot="10800000" flipV="1">
            <a:off x="10785417" y="4851896"/>
            <a:ext cx="1499841" cy="608400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9803097" y="4752606"/>
            <a:ext cx="666836" cy="20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4" name="圆角矩形 363"/>
          <p:cNvSpPr/>
          <p:nvPr/>
        </p:nvSpPr>
        <p:spPr>
          <a:xfrm rot="10800000" flipV="1">
            <a:off x="3537929" y="4863283"/>
            <a:ext cx="1157806" cy="544289"/>
          </a:xfrm>
          <a:prstGeom prst="roundRect">
            <a:avLst>
              <a:gd name="adj" fmla="val 13608"/>
            </a:avLst>
          </a:prstGeom>
          <a:solidFill>
            <a:srgbClr val="33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mention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8" name="组合 507"/>
          <p:cNvGrpSpPr/>
          <p:nvPr/>
        </p:nvGrpSpPr>
        <p:grpSpPr>
          <a:xfrm>
            <a:off x="10328667" y="7540441"/>
            <a:ext cx="1211945" cy="490446"/>
            <a:chOff x="7251806" y="10479063"/>
            <a:chExt cx="1211945" cy="490446"/>
          </a:xfrm>
        </p:grpSpPr>
        <p:grpSp>
          <p:nvGrpSpPr>
            <p:cNvPr id="63" name="组合 62"/>
            <p:cNvGrpSpPr/>
            <p:nvPr/>
          </p:nvGrpSpPr>
          <p:grpSpPr>
            <a:xfrm>
              <a:off x="7378928" y="10479063"/>
              <a:ext cx="1084823" cy="362995"/>
              <a:chOff x="1497543" y="10884605"/>
              <a:chExt cx="1084823" cy="362995"/>
            </a:xfrm>
          </p:grpSpPr>
          <p:sp>
            <p:nvSpPr>
              <p:cNvPr id="446" name="圆角矩形 445"/>
              <p:cNvSpPr/>
              <p:nvPr/>
            </p:nvSpPr>
            <p:spPr>
              <a:xfrm rot="10800000" flipV="1">
                <a:off x="1497543" y="10884605"/>
                <a:ext cx="1084823" cy="362995"/>
              </a:xfrm>
              <a:prstGeom prst="roundRect">
                <a:avLst>
                  <a:gd name="adj" fmla="val 105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800" dirty="0">
                  <a:solidFill>
                    <a:srgbClr val="E28A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47" name="椭圆 446"/>
              <p:cNvSpPr/>
              <p:nvPr/>
            </p:nvSpPr>
            <p:spPr>
              <a:xfrm rot="10800000" flipV="1">
                <a:off x="226119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48" name="椭圆 447"/>
              <p:cNvSpPr/>
              <p:nvPr/>
            </p:nvSpPr>
            <p:spPr>
              <a:xfrm rot="10800000" flipV="1">
                <a:off x="191283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49" name="椭圆 448"/>
              <p:cNvSpPr/>
              <p:nvPr/>
            </p:nvSpPr>
            <p:spPr>
              <a:xfrm rot="10800000" flipV="1">
                <a:off x="156447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grpSp>
          <p:nvGrpSpPr>
            <p:cNvPr id="465" name="组合 464"/>
            <p:cNvGrpSpPr/>
            <p:nvPr/>
          </p:nvGrpSpPr>
          <p:grpSpPr>
            <a:xfrm>
              <a:off x="7314978" y="10542021"/>
              <a:ext cx="1084823" cy="362995"/>
              <a:chOff x="1497543" y="10884605"/>
              <a:chExt cx="1084823" cy="362995"/>
            </a:xfrm>
          </p:grpSpPr>
          <p:sp>
            <p:nvSpPr>
              <p:cNvPr id="466" name="圆角矩形 465"/>
              <p:cNvSpPr/>
              <p:nvPr/>
            </p:nvSpPr>
            <p:spPr>
              <a:xfrm rot="10800000" flipV="1">
                <a:off x="1497543" y="10884605"/>
                <a:ext cx="1084823" cy="362995"/>
              </a:xfrm>
              <a:prstGeom prst="roundRect">
                <a:avLst>
                  <a:gd name="adj" fmla="val 105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800" dirty="0">
                  <a:solidFill>
                    <a:srgbClr val="E28A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67" name="椭圆 466"/>
              <p:cNvSpPr/>
              <p:nvPr/>
            </p:nvSpPr>
            <p:spPr>
              <a:xfrm rot="10800000" flipV="1">
                <a:off x="226119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68" name="椭圆 467"/>
              <p:cNvSpPr/>
              <p:nvPr/>
            </p:nvSpPr>
            <p:spPr>
              <a:xfrm rot="10800000" flipV="1">
                <a:off x="191283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69" name="椭圆 468"/>
              <p:cNvSpPr/>
              <p:nvPr/>
            </p:nvSpPr>
            <p:spPr>
              <a:xfrm rot="10800000" flipV="1">
                <a:off x="156447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grpSp>
          <p:nvGrpSpPr>
            <p:cNvPr id="470" name="组合 469"/>
            <p:cNvGrpSpPr/>
            <p:nvPr/>
          </p:nvGrpSpPr>
          <p:grpSpPr>
            <a:xfrm>
              <a:off x="7251806" y="10606514"/>
              <a:ext cx="1084823" cy="362995"/>
              <a:chOff x="1497543" y="10884605"/>
              <a:chExt cx="1084823" cy="362995"/>
            </a:xfrm>
          </p:grpSpPr>
          <p:sp>
            <p:nvSpPr>
              <p:cNvPr id="471" name="圆角矩形 470"/>
              <p:cNvSpPr/>
              <p:nvPr/>
            </p:nvSpPr>
            <p:spPr>
              <a:xfrm rot="10800000" flipV="1">
                <a:off x="1497543" y="10884605"/>
                <a:ext cx="1084823" cy="362995"/>
              </a:xfrm>
              <a:prstGeom prst="roundRect">
                <a:avLst>
                  <a:gd name="adj" fmla="val 105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800" dirty="0">
                  <a:solidFill>
                    <a:srgbClr val="E28A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72" name="椭圆 471"/>
              <p:cNvSpPr/>
              <p:nvPr/>
            </p:nvSpPr>
            <p:spPr>
              <a:xfrm rot="10800000" flipV="1">
                <a:off x="226119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73" name="椭圆 472"/>
              <p:cNvSpPr/>
              <p:nvPr/>
            </p:nvSpPr>
            <p:spPr>
              <a:xfrm rot="10800000" flipV="1">
                <a:off x="191283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74" name="椭圆 473"/>
              <p:cNvSpPr/>
              <p:nvPr/>
            </p:nvSpPr>
            <p:spPr>
              <a:xfrm rot="10800000" flipV="1">
                <a:off x="156447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</p:grpSp>
      <p:grpSp>
        <p:nvGrpSpPr>
          <p:cNvPr id="503" name="组合 502"/>
          <p:cNvGrpSpPr/>
          <p:nvPr/>
        </p:nvGrpSpPr>
        <p:grpSpPr>
          <a:xfrm>
            <a:off x="3952994" y="7314799"/>
            <a:ext cx="1084823" cy="362995"/>
            <a:chOff x="1497543" y="10884605"/>
            <a:chExt cx="1084823" cy="362995"/>
          </a:xfrm>
        </p:grpSpPr>
        <p:sp>
          <p:nvSpPr>
            <p:cNvPr id="504" name="圆角矩形 503"/>
            <p:cNvSpPr/>
            <p:nvPr/>
          </p:nvSpPr>
          <p:spPr>
            <a:xfrm rot="10800000" flipV="1">
              <a:off x="1497543" y="10884605"/>
              <a:ext cx="1084823" cy="362995"/>
            </a:xfrm>
            <a:prstGeom prst="roundRect">
              <a:avLst>
                <a:gd name="adj" fmla="val 10532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 dirty="0">
                <a:solidFill>
                  <a:srgbClr val="E28A8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5" name="椭圆 504"/>
            <p:cNvSpPr/>
            <p:nvPr/>
          </p:nvSpPr>
          <p:spPr>
            <a:xfrm rot="10800000" flipV="1">
              <a:off x="2261194" y="10934371"/>
              <a:ext cx="252000" cy="252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06" name="椭圆 505"/>
            <p:cNvSpPr/>
            <p:nvPr/>
          </p:nvSpPr>
          <p:spPr>
            <a:xfrm rot="10800000" flipV="1">
              <a:off x="1912834" y="10934371"/>
              <a:ext cx="252000" cy="252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07" name="椭圆 506"/>
            <p:cNvSpPr/>
            <p:nvPr/>
          </p:nvSpPr>
          <p:spPr>
            <a:xfrm rot="10800000" flipV="1">
              <a:off x="1564474" y="10934371"/>
              <a:ext cx="252000" cy="252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511" name="组合 510"/>
          <p:cNvGrpSpPr/>
          <p:nvPr/>
        </p:nvGrpSpPr>
        <p:grpSpPr>
          <a:xfrm>
            <a:off x="7713808" y="6418976"/>
            <a:ext cx="470985" cy="769441"/>
            <a:chOff x="2297070" y="2466768"/>
            <a:chExt cx="470985" cy="769441"/>
          </a:xfrm>
        </p:grpSpPr>
        <p:sp>
          <p:nvSpPr>
            <p:cNvPr id="509" name="椭圆 508"/>
            <p:cNvSpPr/>
            <p:nvPr/>
          </p:nvSpPr>
          <p:spPr>
            <a:xfrm>
              <a:off x="2297070" y="2492188"/>
              <a:ext cx="470985" cy="47098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矩形 509"/>
            <p:cNvSpPr/>
            <p:nvPr/>
          </p:nvSpPr>
          <p:spPr>
            <a:xfrm>
              <a:off x="2306321" y="2466768"/>
              <a:ext cx="46038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*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2" name="矩形 511"/>
          <p:cNvSpPr/>
          <p:nvPr/>
        </p:nvSpPr>
        <p:spPr>
          <a:xfrm>
            <a:off x="7255849" y="70166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相似度匹配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" name="右箭头 512"/>
          <p:cNvSpPr/>
          <p:nvPr/>
        </p:nvSpPr>
        <p:spPr>
          <a:xfrm rot="16200000">
            <a:off x="7810656" y="5753742"/>
            <a:ext cx="276572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右箭头 513"/>
          <p:cNvSpPr/>
          <p:nvPr/>
        </p:nvSpPr>
        <p:spPr>
          <a:xfrm rot="16200000">
            <a:off x="10692796" y="12031350"/>
            <a:ext cx="276571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圆角矩形 514"/>
          <p:cNvSpPr/>
          <p:nvPr/>
        </p:nvSpPr>
        <p:spPr>
          <a:xfrm>
            <a:off x="2315498" y="4652747"/>
            <a:ext cx="11266892" cy="961015"/>
          </a:xfrm>
          <a:prstGeom prst="roundRect">
            <a:avLst>
              <a:gd name="adj" fmla="val 5474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20" name="直接箭头连接符 519"/>
          <p:cNvCxnSpPr>
            <a:stCxn id="860" idx="0"/>
            <a:endCxn id="504" idx="2"/>
          </p:cNvCxnSpPr>
          <p:nvPr/>
        </p:nvCxnSpPr>
        <p:spPr>
          <a:xfrm flipH="1" flipV="1">
            <a:off x="4495405" y="7677794"/>
            <a:ext cx="1" cy="33272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573166" y="8483736"/>
            <a:ext cx="4959453" cy="3320689"/>
            <a:chOff x="2573166" y="8483736"/>
            <a:chExt cx="4959453" cy="3320689"/>
          </a:xfrm>
        </p:grpSpPr>
        <p:sp>
          <p:nvSpPr>
            <p:cNvPr id="599" name="椭圆 598"/>
            <p:cNvSpPr/>
            <p:nvPr/>
          </p:nvSpPr>
          <p:spPr>
            <a:xfrm>
              <a:off x="2801470" y="934037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椭圆 599"/>
            <p:cNvSpPr/>
            <p:nvPr/>
          </p:nvSpPr>
          <p:spPr>
            <a:xfrm>
              <a:off x="2801470" y="1003103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/>
            <p:cNvSpPr/>
            <p:nvPr/>
          </p:nvSpPr>
          <p:spPr>
            <a:xfrm>
              <a:off x="3727864" y="934037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椭圆 601"/>
            <p:cNvSpPr/>
            <p:nvPr/>
          </p:nvSpPr>
          <p:spPr>
            <a:xfrm>
              <a:off x="3727864" y="1003103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椭圆 602"/>
            <p:cNvSpPr/>
            <p:nvPr/>
          </p:nvSpPr>
          <p:spPr>
            <a:xfrm>
              <a:off x="4741062" y="934037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椭圆 603"/>
            <p:cNvSpPr/>
            <p:nvPr/>
          </p:nvSpPr>
          <p:spPr>
            <a:xfrm>
              <a:off x="4741062" y="1003103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椭圆 604"/>
            <p:cNvSpPr/>
            <p:nvPr/>
          </p:nvSpPr>
          <p:spPr>
            <a:xfrm>
              <a:off x="6846580" y="934037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椭圆 605"/>
            <p:cNvSpPr/>
            <p:nvPr/>
          </p:nvSpPr>
          <p:spPr>
            <a:xfrm>
              <a:off x="6846580" y="1003103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7" name="直接箭头连接符 606"/>
            <p:cNvCxnSpPr>
              <a:endCxn id="600" idx="4"/>
            </p:cNvCxnSpPr>
            <p:nvPr/>
          </p:nvCxnSpPr>
          <p:spPr>
            <a:xfrm flipV="1">
              <a:off x="3014638" y="10394743"/>
              <a:ext cx="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接箭头连接符 607"/>
            <p:cNvCxnSpPr>
              <a:stCxn id="650" idx="0"/>
              <a:endCxn id="602" idx="4"/>
            </p:cNvCxnSpPr>
            <p:nvPr/>
          </p:nvCxnSpPr>
          <p:spPr>
            <a:xfrm flipV="1">
              <a:off x="3014638" y="10394743"/>
              <a:ext cx="926394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接箭头连接符 608"/>
            <p:cNvCxnSpPr>
              <a:stCxn id="650" idx="0"/>
              <a:endCxn id="604" idx="4"/>
            </p:cNvCxnSpPr>
            <p:nvPr/>
          </p:nvCxnSpPr>
          <p:spPr>
            <a:xfrm flipV="1">
              <a:off x="3014638" y="10394743"/>
              <a:ext cx="1939592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接箭头连接符 609"/>
            <p:cNvCxnSpPr>
              <a:stCxn id="650" idx="0"/>
              <a:endCxn id="606" idx="4"/>
            </p:cNvCxnSpPr>
            <p:nvPr/>
          </p:nvCxnSpPr>
          <p:spPr>
            <a:xfrm flipV="1">
              <a:off x="3014638" y="10394743"/>
              <a:ext cx="404511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接箭头连接符 610"/>
            <p:cNvCxnSpPr>
              <a:stCxn id="651" idx="0"/>
              <a:endCxn id="602" idx="4"/>
            </p:cNvCxnSpPr>
            <p:nvPr/>
          </p:nvCxnSpPr>
          <p:spPr>
            <a:xfrm flipV="1">
              <a:off x="3941031" y="10394743"/>
              <a:ext cx="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接箭头连接符 611"/>
            <p:cNvCxnSpPr>
              <a:stCxn id="652" idx="0"/>
              <a:endCxn id="604" idx="4"/>
            </p:cNvCxnSpPr>
            <p:nvPr/>
          </p:nvCxnSpPr>
          <p:spPr>
            <a:xfrm flipV="1">
              <a:off x="4954229" y="10394743"/>
              <a:ext cx="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直接箭头连接符 612"/>
            <p:cNvCxnSpPr>
              <a:stCxn id="653" idx="0"/>
              <a:endCxn id="606" idx="4"/>
            </p:cNvCxnSpPr>
            <p:nvPr/>
          </p:nvCxnSpPr>
          <p:spPr>
            <a:xfrm flipV="1">
              <a:off x="7059748" y="10394743"/>
              <a:ext cx="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接箭头连接符 613"/>
            <p:cNvCxnSpPr>
              <a:stCxn id="651" idx="0"/>
              <a:endCxn id="600" idx="4"/>
            </p:cNvCxnSpPr>
            <p:nvPr/>
          </p:nvCxnSpPr>
          <p:spPr>
            <a:xfrm flipH="1" flipV="1">
              <a:off x="3014638" y="10394743"/>
              <a:ext cx="926394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接箭头连接符 614"/>
            <p:cNvCxnSpPr>
              <a:stCxn id="652" idx="0"/>
              <a:endCxn id="602" idx="4"/>
            </p:cNvCxnSpPr>
            <p:nvPr/>
          </p:nvCxnSpPr>
          <p:spPr>
            <a:xfrm flipH="1" flipV="1">
              <a:off x="3941031" y="10394743"/>
              <a:ext cx="1013198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接箭头连接符 615"/>
            <p:cNvCxnSpPr>
              <a:stCxn id="651" idx="0"/>
              <a:endCxn id="604" idx="4"/>
            </p:cNvCxnSpPr>
            <p:nvPr/>
          </p:nvCxnSpPr>
          <p:spPr>
            <a:xfrm flipV="1">
              <a:off x="3941031" y="10394743"/>
              <a:ext cx="1013198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箭头连接符 616"/>
            <p:cNvCxnSpPr>
              <a:stCxn id="651" idx="0"/>
              <a:endCxn id="606" idx="4"/>
            </p:cNvCxnSpPr>
            <p:nvPr/>
          </p:nvCxnSpPr>
          <p:spPr>
            <a:xfrm flipV="1">
              <a:off x="3941031" y="10394743"/>
              <a:ext cx="3118717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箭头连接符 617"/>
            <p:cNvCxnSpPr>
              <a:stCxn id="652" idx="0"/>
              <a:endCxn id="602" idx="4"/>
            </p:cNvCxnSpPr>
            <p:nvPr/>
          </p:nvCxnSpPr>
          <p:spPr>
            <a:xfrm flipH="1" flipV="1">
              <a:off x="3941031" y="10394743"/>
              <a:ext cx="1013198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箭头连接符 618"/>
            <p:cNvCxnSpPr>
              <a:stCxn id="653" idx="0"/>
              <a:endCxn id="604" idx="4"/>
            </p:cNvCxnSpPr>
            <p:nvPr/>
          </p:nvCxnSpPr>
          <p:spPr>
            <a:xfrm flipH="1" flipV="1">
              <a:off x="4954229" y="10394743"/>
              <a:ext cx="2105519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箭头连接符 619"/>
            <p:cNvCxnSpPr>
              <a:stCxn id="652" idx="0"/>
              <a:endCxn id="600" idx="4"/>
            </p:cNvCxnSpPr>
            <p:nvPr/>
          </p:nvCxnSpPr>
          <p:spPr>
            <a:xfrm flipH="1" flipV="1">
              <a:off x="3014638" y="10394743"/>
              <a:ext cx="1939592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箭头连接符 620"/>
            <p:cNvCxnSpPr>
              <a:stCxn id="652" idx="0"/>
              <a:endCxn id="606" idx="4"/>
            </p:cNvCxnSpPr>
            <p:nvPr/>
          </p:nvCxnSpPr>
          <p:spPr>
            <a:xfrm flipV="1">
              <a:off x="4954229" y="10394743"/>
              <a:ext cx="2105519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箭头连接符 621"/>
            <p:cNvCxnSpPr>
              <a:stCxn id="653" idx="0"/>
              <a:endCxn id="604" idx="4"/>
            </p:cNvCxnSpPr>
            <p:nvPr/>
          </p:nvCxnSpPr>
          <p:spPr>
            <a:xfrm flipH="1" flipV="1">
              <a:off x="4954229" y="10394743"/>
              <a:ext cx="2105519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箭头连接符 622"/>
            <p:cNvCxnSpPr>
              <a:stCxn id="653" idx="0"/>
              <a:endCxn id="602" idx="4"/>
            </p:cNvCxnSpPr>
            <p:nvPr/>
          </p:nvCxnSpPr>
          <p:spPr>
            <a:xfrm flipH="1" flipV="1">
              <a:off x="3941031" y="10394743"/>
              <a:ext cx="3118717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箭头连接符 623"/>
            <p:cNvCxnSpPr>
              <a:stCxn id="653" idx="0"/>
              <a:endCxn id="600" idx="4"/>
            </p:cNvCxnSpPr>
            <p:nvPr/>
          </p:nvCxnSpPr>
          <p:spPr>
            <a:xfrm flipH="1" flipV="1">
              <a:off x="3014638" y="10394743"/>
              <a:ext cx="404511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箭头连接符 624"/>
            <p:cNvCxnSpPr>
              <a:stCxn id="600" idx="0"/>
              <a:endCxn id="599" idx="4"/>
            </p:cNvCxnSpPr>
            <p:nvPr/>
          </p:nvCxnSpPr>
          <p:spPr>
            <a:xfrm flipV="1">
              <a:off x="3014638" y="9704082"/>
              <a:ext cx="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箭头连接符 625"/>
            <p:cNvCxnSpPr>
              <a:stCxn id="600" idx="0"/>
              <a:endCxn id="601" idx="4"/>
            </p:cNvCxnSpPr>
            <p:nvPr/>
          </p:nvCxnSpPr>
          <p:spPr>
            <a:xfrm flipV="1">
              <a:off x="3014638" y="9704082"/>
              <a:ext cx="926394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箭头连接符 626"/>
            <p:cNvCxnSpPr>
              <a:stCxn id="600" idx="0"/>
              <a:endCxn id="605" idx="4"/>
            </p:cNvCxnSpPr>
            <p:nvPr/>
          </p:nvCxnSpPr>
          <p:spPr>
            <a:xfrm flipV="1">
              <a:off x="3014638" y="9704082"/>
              <a:ext cx="404511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箭头连接符 627"/>
            <p:cNvCxnSpPr>
              <a:stCxn id="600" idx="0"/>
              <a:endCxn id="603" idx="4"/>
            </p:cNvCxnSpPr>
            <p:nvPr/>
          </p:nvCxnSpPr>
          <p:spPr>
            <a:xfrm flipV="1">
              <a:off x="3014638" y="9704082"/>
              <a:ext cx="1939592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箭头连接符 628"/>
            <p:cNvCxnSpPr>
              <a:stCxn id="602" idx="0"/>
              <a:endCxn id="601" idx="4"/>
            </p:cNvCxnSpPr>
            <p:nvPr/>
          </p:nvCxnSpPr>
          <p:spPr>
            <a:xfrm flipV="1">
              <a:off x="3941031" y="9704082"/>
              <a:ext cx="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箭头连接符 629"/>
            <p:cNvCxnSpPr>
              <a:stCxn id="604" idx="0"/>
              <a:endCxn id="603" idx="4"/>
            </p:cNvCxnSpPr>
            <p:nvPr/>
          </p:nvCxnSpPr>
          <p:spPr>
            <a:xfrm flipV="1">
              <a:off x="4954229" y="9704082"/>
              <a:ext cx="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箭头连接符 630"/>
            <p:cNvCxnSpPr>
              <a:stCxn id="606" idx="0"/>
              <a:endCxn id="605" idx="4"/>
            </p:cNvCxnSpPr>
            <p:nvPr/>
          </p:nvCxnSpPr>
          <p:spPr>
            <a:xfrm flipV="1">
              <a:off x="7059748" y="9704082"/>
              <a:ext cx="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箭头连接符 631"/>
            <p:cNvCxnSpPr>
              <a:stCxn id="602" idx="0"/>
              <a:endCxn id="599" idx="4"/>
            </p:cNvCxnSpPr>
            <p:nvPr/>
          </p:nvCxnSpPr>
          <p:spPr>
            <a:xfrm flipH="1" flipV="1">
              <a:off x="3014638" y="9704082"/>
              <a:ext cx="926394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箭头连接符 632"/>
            <p:cNvCxnSpPr>
              <a:stCxn id="602" idx="0"/>
              <a:endCxn id="603" idx="4"/>
            </p:cNvCxnSpPr>
            <p:nvPr/>
          </p:nvCxnSpPr>
          <p:spPr>
            <a:xfrm flipV="1">
              <a:off x="3941031" y="9704082"/>
              <a:ext cx="1013198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箭头连接符 633"/>
            <p:cNvCxnSpPr>
              <a:stCxn id="602" idx="0"/>
              <a:endCxn id="605" idx="4"/>
            </p:cNvCxnSpPr>
            <p:nvPr/>
          </p:nvCxnSpPr>
          <p:spPr>
            <a:xfrm flipV="1">
              <a:off x="3941031" y="9704082"/>
              <a:ext cx="3118717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接箭头连接符 634"/>
            <p:cNvCxnSpPr>
              <a:stCxn id="604" idx="0"/>
              <a:endCxn id="601" idx="4"/>
            </p:cNvCxnSpPr>
            <p:nvPr/>
          </p:nvCxnSpPr>
          <p:spPr>
            <a:xfrm flipH="1" flipV="1">
              <a:off x="3941031" y="9704082"/>
              <a:ext cx="1013198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接箭头连接符 635"/>
            <p:cNvCxnSpPr>
              <a:stCxn id="604" idx="0"/>
              <a:endCxn id="605" idx="4"/>
            </p:cNvCxnSpPr>
            <p:nvPr/>
          </p:nvCxnSpPr>
          <p:spPr>
            <a:xfrm flipV="1">
              <a:off x="4954229" y="9704082"/>
              <a:ext cx="2105519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接箭头连接符 636"/>
            <p:cNvCxnSpPr>
              <a:stCxn id="604" idx="0"/>
              <a:endCxn id="599" idx="4"/>
            </p:cNvCxnSpPr>
            <p:nvPr/>
          </p:nvCxnSpPr>
          <p:spPr>
            <a:xfrm flipH="1" flipV="1">
              <a:off x="3014638" y="9704082"/>
              <a:ext cx="1939592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接箭头连接符 637"/>
            <p:cNvCxnSpPr>
              <a:stCxn id="606" idx="0"/>
              <a:endCxn id="603" idx="4"/>
            </p:cNvCxnSpPr>
            <p:nvPr/>
          </p:nvCxnSpPr>
          <p:spPr>
            <a:xfrm flipH="1" flipV="1">
              <a:off x="4954229" y="9704082"/>
              <a:ext cx="2105519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直接箭头连接符 638"/>
            <p:cNvCxnSpPr>
              <a:endCxn id="601" idx="4"/>
            </p:cNvCxnSpPr>
            <p:nvPr/>
          </p:nvCxnSpPr>
          <p:spPr>
            <a:xfrm flipH="1" flipV="1">
              <a:off x="3941031" y="9704082"/>
              <a:ext cx="3118717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直接箭头连接符 639"/>
            <p:cNvCxnSpPr>
              <a:stCxn id="606" idx="0"/>
              <a:endCxn id="599" idx="4"/>
            </p:cNvCxnSpPr>
            <p:nvPr/>
          </p:nvCxnSpPr>
          <p:spPr>
            <a:xfrm flipH="1" flipV="1">
              <a:off x="3014638" y="9704082"/>
              <a:ext cx="404511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接箭头连接符 640"/>
            <p:cNvCxnSpPr>
              <a:stCxn id="605" idx="0"/>
              <a:endCxn id="657" idx="2"/>
            </p:cNvCxnSpPr>
            <p:nvPr/>
          </p:nvCxnSpPr>
          <p:spPr>
            <a:xfrm flipV="1">
              <a:off x="7059748" y="9130058"/>
              <a:ext cx="0" cy="210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直接箭头连接符 641"/>
            <p:cNvCxnSpPr>
              <a:stCxn id="603" idx="0"/>
              <a:endCxn id="656" idx="2"/>
            </p:cNvCxnSpPr>
            <p:nvPr/>
          </p:nvCxnSpPr>
          <p:spPr>
            <a:xfrm flipV="1">
              <a:off x="4954229" y="9130058"/>
              <a:ext cx="0" cy="210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箭头连接符 642"/>
            <p:cNvCxnSpPr>
              <a:stCxn id="601" idx="0"/>
              <a:endCxn id="655" idx="2"/>
            </p:cNvCxnSpPr>
            <p:nvPr/>
          </p:nvCxnSpPr>
          <p:spPr>
            <a:xfrm flipV="1">
              <a:off x="3941031" y="9130058"/>
              <a:ext cx="0" cy="210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箭头连接符 643"/>
            <p:cNvCxnSpPr>
              <a:stCxn id="599" idx="0"/>
              <a:endCxn id="654" idx="2"/>
            </p:cNvCxnSpPr>
            <p:nvPr/>
          </p:nvCxnSpPr>
          <p:spPr>
            <a:xfrm flipV="1">
              <a:off x="3014638" y="9130058"/>
              <a:ext cx="0" cy="210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剪去同侧角的矩形 644"/>
            <p:cNvSpPr/>
            <p:nvPr/>
          </p:nvSpPr>
          <p:spPr>
            <a:xfrm>
              <a:off x="3633506" y="11390316"/>
              <a:ext cx="615050" cy="374378"/>
            </a:xfrm>
            <a:prstGeom prst="snip2SameRect">
              <a:avLst/>
            </a:prstGeom>
            <a:solidFill>
              <a:srgbClr val="FFE1E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" name="剪去同侧角的矩形 645"/>
            <p:cNvSpPr/>
            <p:nvPr/>
          </p:nvSpPr>
          <p:spPr>
            <a:xfrm>
              <a:off x="4646704" y="11390316"/>
              <a:ext cx="615050" cy="374378"/>
            </a:xfrm>
            <a:prstGeom prst="snip2SameRect">
              <a:avLst/>
            </a:prstGeom>
            <a:solidFill>
              <a:srgbClr val="FFE1E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7" name="剪去同侧角的矩形 646"/>
            <p:cNvSpPr/>
            <p:nvPr/>
          </p:nvSpPr>
          <p:spPr>
            <a:xfrm>
              <a:off x="6752223" y="11390316"/>
              <a:ext cx="615050" cy="374378"/>
            </a:xfrm>
            <a:prstGeom prst="snip2SameRect">
              <a:avLst/>
            </a:prstGeom>
            <a:solidFill>
              <a:srgbClr val="FFE1E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[SEP]</a:t>
              </a:r>
            </a:p>
          </p:txBody>
        </p:sp>
        <p:sp>
          <p:nvSpPr>
            <p:cNvPr id="648" name="剪去同侧角的矩形 647"/>
            <p:cNvSpPr/>
            <p:nvPr/>
          </p:nvSpPr>
          <p:spPr>
            <a:xfrm>
              <a:off x="2707113" y="11390316"/>
              <a:ext cx="615050" cy="374378"/>
            </a:xfrm>
            <a:prstGeom prst="snip2SameRect">
              <a:avLst/>
            </a:prstGeom>
            <a:solidFill>
              <a:srgbClr val="FFE1E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[CLS]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9" name="矩形 648"/>
            <p:cNvSpPr/>
            <p:nvPr/>
          </p:nvSpPr>
          <p:spPr>
            <a:xfrm>
              <a:off x="2573166" y="8629681"/>
              <a:ext cx="4959453" cy="252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0" name="矩形 649"/>
            <p:cNvSpPr/>
            <p:nvPr/>
          </p:nvSpPr>
          <p:spPr>
            <a:xfrm>
              <a:off x="2707113" y="10678861"/>
              <a:ext cx="615050" cy="37437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4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[CLS]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1" name="矩形 650"/>
            <p:cNvSpPr/>
            <p:nvPr/>
          </p:nvSpPr>
          <p:spPr>
            <a:xfrm>
              <a:off x="3633506" y="10678861"/>
              <a:ext cx="615050" cy="37437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6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2" name="矩形 651"/>
            <p:cNvSpPr/>
            <p:nvPr/>
          </p:nvSpPr>
          <p:spPr>
            <a:xfrm>
              <a:off x="4646704" y="10678861"/>
              <a:ext cx="615050" cy="37437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6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3" name="矩形 652"/>
            <p:cNvSpPr/>
            <p:nvPr/>
          </p:nvSpPr>
          <p:spPr>
            <a:xfrm>
              <a:off x="6752223" y="10678861"/>
              <a:ext cx="615050" cy="37437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4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[SEP]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4" name="圆角矩形 653"/>
            <p:cNvSpPr/>
            <p:nvPr/>
          </p:nvSpPr>
          <p:spPr>
            <a:xfrm>
              <a:off x="2707113" y="8755680"/>
              <a:ext cx="615050" cy="3743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4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[CLS]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" name="圆角矩形 654"/>
            <p:cNvSpPr/>
            <p:nvPr/>
          </p:nvSpPr>
          <p:spPr>
            <a:xfrm>
              <a:off x="3633506" y="8755680"/>
              <a:ext cx="615050" cy="3743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6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6" name="圆角矩形 655"/>
            <p:cNvSpPr/>
            <p:nvPr/>
          </p:nvSpPr>
          <p:spPr>
            <a:xfrm>
              <a:off x="4646704" y="8755680"/>
              <a:ext cx="615050" cy="3743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6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7" name="圆角矩形 656"/>
            <p:cNvSpPr/>
            <p:nvPr/>
          </p:nvSpPr>
          <p:spPr>
            <a:xfrm>
              <a:off x="6752223" y="8755680"/>
              <a:ext cx="615050" cy="3743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4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[SEP]</a:t>
              </a:r>
              <a:endParaRPr lang="zh-CN" alt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4634734" y="9753440"/>
              <a:ext cx="863520" cy="388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BERT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9" name="矩形 658"/>
            <p:cNvSpPr/>
            <p:nvPr/>
          </p:nvSpPr>
          <p:spPr>
            <a:xfrm>
              <a:off x="5856489" y="10557711"/>
              <a:ext cx="716069" cy="480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…</a:t>
              </a:r>
              <a:endPara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60" name="矩形 659"/>
            <p:cNvSpPr/>
            <p:nvPr/>
          </p:nvSpPr>
          <p:spPr>
            <a:xfrm>
              <a:off x="5856489" y="11324321"/>
              <a:ext cx="716069" cy="480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…</a:t>
              </a:r>
              <a:endPara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61" name="矩形 660"/>
            <p:cNvSpPr/>
            <p:nvPr/>
          </p:nvSpPr>
          <p:spPr>
            <a:xfrm>
              <a:off x="5856489" y="8616888"/>
              <a:ext cx="716069" cy="480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…</a:t>
              </a:r>
              <a:endPara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62" name="右箭头 661"/>
            <p:cNvSpPr/>
            <p:nvPr/>
          </p:nvSpPr>
          <p:spPr>
            <a:xfrm rot="16200000">
              <a:off x="2901257" y="11109978"/>
              <a:ext cx="226763" cy="201921"/>
            </a:xfrm>
            <a:prstGeom prst="rightArrow">
              <a:avLst/>
            </a:prstGeom>
            <a:solidFill>
              <a:schemeClr val="bg2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663" name="右箭头 662"/>
            <p:cNvSpPr/>
            <p:nvPr/>
          </p:nvSpPr>
          <p:spPr>
            <a:xfrm rot="16200000">
              <a:off x="3836707" y="11109978"/>
              <a:ext cx="226763" cy="201921"/>
            </a:xfrm>
            <a:prstGeom prst="rightArrow">
              <a:avLst/>
            </a:prstGeom>
            <a:solidFill>
              <a:schemeClr val="bg2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664" name="右箭头 663"/>
            <p:cNvSpPr/>
            <p:nvPr/>
          </p:nvSpPr>
          <p:spPr>
            <a:xfrm rot="16200000">
              <a:off x="6946366" y="11109978"/>
              <a:ext cx="226763" cy="201921"/>
            </a:xfrm>
            <a:prstGeom prst="rightArrow">
              <a:avLst/>
            </a:prstGeom>
            <a:solidFill>
              <a:schemeClr val="bg2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665" name="右箭头 664"/>
            <p:cNvSpPr/>
            <p:nvPr/>
          </p:nvSpPr>
          <p:spPr>
            <a:xfrm rot="16200000">
              <a:off x="4840535" y="11109978"/>
              <a:ext cx="226763" cy="201921"/>
            </a:xfrm>
            <a:prstGeom prst="rightArrow">
              <a:avLst/>
            </a:prstGeom>
            <a:solidFill>
              <a:schemeClr val="bg2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734" name="右箭头 733"/>
            <p:cNvSpPr/>
            <p:nvPr/>
          </p:nvSpPr>
          <p:spPr>
            <a:xfrm rot="16200000">
              <a:off x="3836707" y="8496157"/>
              <a:ext cx="226763" cy="201921"/>
            </a:xfrm>
            <a:prstGeom prst="rightArrow">
              <a:avLst/>
            </a:prstGeom>
            <a:solidFill>
              <a:schemeClr val="bg2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861" name="右箭头 860"/>
            <p:cNvSpPr/>
            <p:nvPr/>
          </p:nvSpPr>
          <p:spPr>
            <a:xfrm rot="16200000">
              <a:off x="4840535" y="8501153"/>
              <a:ext cx="226763" cy="201921"/>
            </a:xfrm>
            <a:prstGeom prst="rightArrow">
              <a:avLst/>
            </a:prstGeom>
            <a:solidFill>
              <a:schemeClr val="bg2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  <p:grpSp>
        <p:nvGrpSpPr>
          <p:cNvPr id="666" name="组合 665"/>
          <p:cNvGrpSpPr/>
          <p:nvPr/>
        </p:nvGrpSpPr>
        <p:grpSpPr>
          <a:xfrm>
            <a:off x="8303350" y="8630833"/>
            <a:ext cx="4959453" cy="3187537"/>
            <a:chOff x="2573166" y="8616888"/>
            <a:chExt cx="4959453" cy="3187537"/>
          </a:xfrm>
        </p:grpSpPr>
        <p:sp>
          <p:nvSpPr>
            <p:cNvPr id="667" name="椭圆 666"/>
            <p:cNvSpPr/>
            <p:nvPr/>
          </p:nvSpPr>
          <p:spPr>
            <a:xfrm>
              <a:off x="2801470" y="934037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椭圆 667"/>
            <p:cNvSpPr/>
            <p:nvPr/>
          </p:nvSpPr>
          <p:spPr>
            <a:xfrm>
              <a:off x="2801470" y="1003103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椭圆 668"/>
            <p:cNvSpPr/>
            <p:nvPr/>
          </p:nvSpPr>
          <p:spPr>
            <a:xfrm>
              <a:off x="3727864" y="934037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椭圆 669"/>
            <p:cNvSpPr/>
            <p:nvPr/>
          </p:nvSpPr>
          <p:spPr>
            <a:xfrm>
              <a:off x="3727864" y="1003103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椭圆 670"/>
            <p:cNvSpPr/>
            <p:nvPr/>
          </p:nvSpPr>
          <p:spPr>
            <a:xfrm>
              <a:off x="4741062" y="934037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椭圆 671"/>
            <p:cNvSpPr/>
            <p:nvPr/>
          </p:nvSpPr>
          <p:spPr>
            <a:xfrm>
              <a:off x="4741062" y="1003103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椭圆 672"/>
            <p:cNvSpPr/>
            <p:nvPr/>
          </p:nvSpPr>
          <p:spPr>
            <a:xfrm>
              <a:off x="6846580" y="934037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4" name="椭圆 673"/>
            <p:cNvSpPr/>
            <p:nvPr/>
          </p:nvSpPr>
          <p:spPr>
            <a:xfrm>
              <a:off x="6846580" y="1003103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5" name="直接箭头连接符 674"/>
            <p:cNvCxnSpPr>
              <a:endCxn id="668" idx="4"/>
            </p:cNvCxnSpPr>
            <p:nvPr/>
          </p:nvCxnSpPr>
          <p:spPr>
            <a:xfrm flipV="1">
              <a:off x="3014638" y="10394743"/>
              <a:ext cx="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接箭头连接符 675"/>
            <p:cNvCxnSpPr>
              <a:stCxn id="718" idx="0"/>
              <a:endCxn id="670" idx="4"/>
            </p:cNvCxnSpPr>
            <p:nvPr/>
          </p:nvCxnSpPr>
          <p:spPr>
            <a:xfrm flipV="1">
              <a:off x="3014638" y="10394743"/>
              <a:ext cx="926394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直接箭头连接符 676"/>
            <p:cNvCxnSpPr>
              <a:stCxn id="718" idx="0"/>
              <a:endCxn id="672" idx="4"/>
            </p:cNvCxnSpPr>
            <p:nvPr/>
          </p:nvCxnSpPr>
          <p:spPr>
            <a:xfrm flipV="1">
              <a:off x="3014638" y="10394743"/>
              <a:ext cx="1939592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直接箭头连接符 677"/>
            <p:cNvCxnSpPr>
              <a:stCxn id="718" idx="0"/>
              <a:endCxn id="674" idx="4"/>
            </p:cNvCxnSpPr>
            <p:nvPr/>
          </p:nvCxnSpPr>
          <p:spPr>
            <a:xfrm flipV="1">
              <a:off x="3014638" y="10394743"/>
              <a:ext cx="404511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接箭头连接符 678"/>
            <p:cNvCxnSpPr>
              <a:stCxn id="719" idx="0"/>
              <a:endCxn id="670" idx="4"/>
            </p:cNvCxnSpPr>
            <p:nvPr/>
          </p:nvCxnSpPr>
          <p:spPr>
            <a:xfrm flipV="1">
              <a:off x="3941031" y="10394743"/>
              <a:ext cx="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接箭头连接符 679"/>
            <p:cNvCxnSpPr>
              <a:stCxn id="720" idx="0"/>
              <a:endCxn id="672" idx="4"/>
            </p:cNvCxnSpPr>
            <p:nvPr/>
          </p:nvCxnSpPr>
          <p:spPr>
            <a:xfrm flipV="1">
              <a:off x="4954229" y="10394743"/>
              <a:ext cx="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接箭头连接符 680"/>
            <p:cNvCxnSpPr>
              <a:stCxn id="721" idx="0"/>
              <a:endCxn id="674" idx="4"/>
            </p:cNvCxnSpPr>
            <p:nvPr/>
          </p:nvCxnSpPr>
          <p:spPr>
            <a:xfrm flipV="1">
              <a:off x="7059748" y="10394743"/>
              <a:ext cx="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接箭头连接符 681"/>
            <p:cNvCxnSpPr>
              <a:stCxn id="719" idx="0"/>
              <a:endCxn id="668" idx="4"/>
            </p:cNvCxnSpPr>
            <p:nvPr/>
          </p:nvCxnSpPr>
          <p:spPr>
            <a:xfrm flipH="1" flipV="1">
              <a:off x="3014638" y="10394743"/>
              <a:ext cx="926394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接箭头连接符 682"/>
            <p:cNvCxnSpPr>
              <a:stCxn id="720" idx="0"/>
              <a:endCxn id="670" idx="4"/>
            </p:cNvCxnSpPr>
            <p:nvPr/>
          </p:nvCxnSpPr>
          <p:spPr>
            <a:xfrm flipH="1" flipV="1">
              <a:off x="3941031" y="10394743"/>
              <a:ext cx="1013198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直接箭头连接符 683"/>
            <p:cNvCxnSpPr>
              <a:stCxn id="719" idx="0"/>
              <a:endCxn id="672" idx="4"/>
            </p:cNvCxnSpPr>
            <p:nvPr/>
          </p:nvCxnSpPr>
          <p:spPr>
            <a:xfrm flipV="1">
              <a:off x="3941031" y="10394743"/>
              <a:ext cx="1013198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接箭头连接符 684"/>
            <p:cNvCxnSpPr>
              <a:stCxn id="719" idx="0"/>
              <a:endCxn id="674" idx="4"/>
            </p:cNvCxnSpPr>
            <p:nvPr/>
          </p:nvCxnSpPr>
          <p:spPr>
            <a:xfrm flipV="1">
              <a:off x="3941031" y="10394743"/>
              <a:ext cx="3118717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直接箭头连接符 685"/>
            <p:cNvCxnSpPr>
              <a:stCxn id="720" idx="0"/>
              <a:endCxn id="670" idx="4"/>
            </p:cNvCxnSpPr>
            <p:nvPr/>
          </p:nvCxnSpPr>
          <p:spPr>
            <a:xfrm flipH="1" flipV="1">
              <a:off x="3941031" y="10394743"/>
              <a:ext cx="1013198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接箭头连接符 686"/>
            <p:cNvCxnSpPr>
              <a:stCxn id="721" idx="0"/>
              <a:endCxn id="672" idx="4"/>
            </p:cNvCxnSpPr>
            <p:nvPr/>
          </p:nvCxnSpPr>
          <p:spPr>
            <a:xfrm flipH="1" flipV="1">
              <a:off x="4954229" y="10394743"/>
              <a:ext cx="2105519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接箭头连接符 687"/>
            <p:cNvCxnSpPr>
              <a:stCxn id="720" idx="0"/>
              <a:endCxn id="668" idx="4"/>
            </p:cNvCxnSpPr>
            <p:nvPr/>
          </p:nvCxnSpPr>
          <p:spPr>
            <a:xfrm flipH="1" flipV="1">
              <a:off x="3014638" y="10394743"/>
              <a:ext cx="1939592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接箭头连接符 688"/>
            <p:cNvCxnSpPr>
              <a:stCxn id="720" idx="0"/>
              <a:endCxn id="674" idx="4"/>
            </p:cNvCxnSpPr>
            <p:nvPr/>
          </p:nvCxnSpPr>
          <p:spPr>
            <a:xfrm flipV="1">
              <a:off x="4954229" y="10394743"/>
              <a:ext cx="2105519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直接箭头连接符 689"/>
            <p:cNvCxnSpPr>
              <a:stCxn id="721" idx="0"/>
              <a:endCxn id="672" idx="4"/>
            </p:cNvCxnSpPr>
            <p:nvPr/>
          </p:nvCxnSpPr>
          <p:spPr>
            <a:xfrm flipH="1" flipV="1">
              <a:off x="4954229" y="10394743"/>
              <a:ext cx="2105519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接箭头连接符 690"/>
            <p:cNvCxnSpPr>
              <a:stCxn id="721" idx="0"/>
              <a:endCxn id="670" idx="4"/>
            </p:cNvCxnSpPr>
            <p:nvPr/>
          </p:nvCxnSpPr>
          <p:spPr>
            <a:xfrm flipH="1" flipV="1">
              <a:off x="3941031" y="10394743"/>
              <a:ext cx="3118717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直接箭头连接符 691"/>
            <p:cNvCxnSpPr>
              <a:stCxn id="721" idx="0"/>
              <a:endCxn id="668" idx="4"/>
            </p:cNvCxnSpPr>
            <p:nvPr/>
          </p:nvCxnSpPr>
          <p:spPr>
            <a:xfrm flipH="1" flipV="1">
              <a:off x="3014638" y="10394743"/>
              <a:ext cx="404511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接箭头连接符 692"/>
            <p:cNvCxnSpPr>
              <a:stCxn id="668" idx="0"/>
              <a:endCxn id="667" idx="4"/>
            </p:cNvCxnSpPr>
            <p:nvPr/>
          </p:nvCxnSpPr>
          <p:spPr>
            <a:xfrm flipV="1">
              <a:off x="3014638" y="9704082"/>
              <a:ext cx="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接箭头连接符 693"/>
            <p:cNvCxnSpPr>
              <a:stCxn id="668" idx="0"/>
              <a:endCxn id="669" idx="4"/>
            </p:cNvCxnSpPr>
            <p:nvPr/>
          </p:nvCxnSpPr>
          <p:spPr>
            <a:xfrm flipV="1">
              <a:off x="3014638" y="9704082"/>
              <a:ext cx="926394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接箭头连接符 694"/>
            <p:cNvCxnSpPr>
              <a:stCxn id="668" idx="0"/>
              <a:endCxn id="673" idx="4"/>
            </p:cNvCxnSpPr>
            <p:nvPr/>
          </p:nvCxnSpPr>
          <p:spPr>
            <a:xfrm flipV="1">
              <a:off x="3014638" y="9704082"/>
              <a:ext cx="404511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接箭头连接符 695"/>
            <p:cNvCxnSpPr>
              <a:stCxn id="668" idx="0"/>
              <a:endCxn id="671" idx="4"/>
            </p:cNvCxnSpPr>
            <p:nvPr/>
          </p:nvCxnSpPr>
          <p:spPr>
            <a:xfrm flipV="1">
              <a:off x="3014638" y="9704082"/>
              <a:ext cx="1939592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接箭头连接符 696"/>
            <p:cNvCxnSpPr>
              <a:stCxn id="670" idx="0"/>
              <a:endCxn id="669" idx="4"/>
            </p:cNvCxnSpPr>
            <p:nvPr/>
          </p:nvCxnSpPr>
          <p:spPr>
            <a:xfrm flipV="1">
              <a:off x="3941031" y="9704082"/>
              <a:ext cx="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直接箭头连接符 697"/>
            <p:cNvCxnSpPr>
              <a:stCxn id="672" idx="0"/>
              <a:endCxn id="671" idx="4"/>
            </p:cNvCxnSpPr>
            <p:nvPr/>
          </p:nvCxnSpPr>
          <p:spPr>
            <a:xfrm flipV="1">
              <a:off x="4954229" y="9704082"/>
              <a:ext cx="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直接箭头连接符 698"/>
            <p:cNvCxnSpPr>
              <a:stCxn id="674" idx="0"/>
              <a:endCxn id="673" idx="4"/>
            </p:cNvCxnSpPr>
            <p:nvPr/>
          </p:nvCxnSpPr>
          <p:spPr>
            <a:xfrm flipV="1">
              <a:off x="7059748" y="9704082"/>
              <a:ext cx="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直接箭头连接符 699"/>
            <p:cNvCxnSpPr>
              <a:stCxn id="670" idx="0"/>
              <a:endCxn id="667" idx="4"/>
            </p:cNvCxnSpPr>
            <p:nvPr/>
          </p:nvCxnSpPr>
          <p:spPr>
            <a:xfrm flipH="1" flipV="1">
              <a:off x="3014638" y="9704082"/>
              <a:ext cx="926394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直接箭头连接符 700"/>
            <p:cNvCxnSpPr>
              <a:stCxn id="670" idx="0"/>
              <a:endCxn id="671" idx="4"/>
            </p:cNvCxnSpPr>
            <p:nvPr/>
          </p:nvCxnSpPr>
          <p:spPr>
            <a:xfrm flipV="1">
              <a:off x="3941031" y="9704082"/>
              <a:ext cx="1013198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直接箭头连接符 701"/>
            <p:cNvCxnSpPr>
              <a:stCxn id="670" idx="0"/>
              <a:endCxn id="673" idx="4"/>
            </p:cNvCxnSpPr>
            <p:nvPr/>
          </p:nvCxnSpPr>
          <p:spPr>
            <a:xfrm flipV="1">
              <a:off x="3941031" y="9704082"/>
              <a:ext cx="3118717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直接箭头连接符 702"/>
            <p:cNvCxnSpPr>
              <a:stCxn id="672" idx="0"/>
              <a:endCxn id="669" idx="4"/>
            </p:cNvCxnSpPr>
            <p:nvPr/>
          </p:nvCxnSpPr>
          <p:spPr>
            <a:xfrm flipH="1" flipV="1">
              <a:off x="3941031" y="9704082"/>
              <a:ext cx="1013198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直接箭头连接符 703"/>
            <p:cNvCxnSpPr>
              <a:stCxn id="672" idx="0"/>
              <a:endCxn id="673" idx="4"/>
            </p:cNvCxnSpPr>
            <p:nvPr/>
          </p:nvCxnSpPr>
          <p:spPr>
            <a:xfrm flipV="1">
              <a:off x="4954229" y="9704082"/>
              <a:ext cx="2105519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直接箭头连接符 704"/>
            <p:cNvCxnSpPr>
              <a:stCxn id="672" idx="0"/>
              <a:endCxn id="667" idx="4"/>
            </p:cNvCxnSpPr>
            <p:nvPr/>
          </p:nvCxnSpPr>
          <p:spPr>
            <a:xfrm flipH="1" flipV="1">
              <a:off x="3014638" y="9704082"/>
              <a:ext cx="1939592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直接箭头连接符 705"/>
            <p:cNvCxnSpPr>
              <a:stCxn id="674" idx="0"/>
              <a:endCxn id="671" idx="4"/>
            </p:cNvCxnSpPr>
            <p:nvPr/>
          </p:nvCxnSpPr>
          <p:spPr>
            <a:xfrm flipH="1" flipV="1">
              <a:off x="4954229" y="9704082"/>
              <a:ext cx="2105519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直接箭头连接符 706"/>
            <p:cNvCxnSpPr>
              <a:endCxn id="669" idx="4"/>
            </p:cNvCxnSpPr>
            <p:nvPr/>
          </p:nvCxnSpPr>
          <p:spPr>
            <a:xfrm flipH="1" flipV="1">
              <a:off x="3941031" y="9704082"/>
              <a:ext cx="3118717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直接箭头连接符 707"/>
            <p:cNvCxnSpPr>
              <a:stCxn id="674" idx="0"/>
              <a:endCxn id="667" idx="4"/>
            </p:cNvCxnSpPr>
            <p:nvPr/>
          </p:nvCxnSpPr>
          <p:spPr>
            <a:xfrm flipH="1" flipV="1">
              <a:off x="3014638" y="9704082"/>
              <a:ext cx="404511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直接箭头连接符 708"/>
            <p:cNvCxnSpPr>
              <a:stCxn id="673" idx="0"/>
              <a:endCxn id="725" idx="2"/>
            </p:cNvCxnSpPr>
            <p:nvPr/>
          </p:nvCxnSpPr>
          <p:spPr>
            <a:xfrm flipV="1">
              <a:off x="7059748" y="9130058"/>
              <a:ext cx="0" cy="210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直接箭头连接符 709"/>
            <p:cNvCxnSpPr>
              <a:stCxn id="671" idx="0"/>
              <a:endCxn id="724" idx="2"/>
            </p:cNvCxnSpPr>
            <p:nvPr/>
          </p:nvCxnSpPr>
          <p:spPr>
            <a:xfrm flipV="1">
              <a:off x="4954229" y="9130058"/>
              <a:ext cx="0" cy="210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直接箭头连接符 710"/>
            <p:cNvCxnSpPr>
              <a:stCxn id="669" idx="0"/>
              <a:endCxn id="723" idx="2"/>
            </p:cNvCxnSpPr>
            <p:nvPr/>
          </p:nvCxnSpPr>
          <p:spPr>
            <a:xfrm flipV="1">
              <a:off x="3941031" y="9130058"/>
              <a:ext cx="0" cy="210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直接箭头连接符 711"/>
            <p:cNvCxnSpPr>
              <a:stCxn id="667" idx="0"/>
              <a:endCxn id="722" idx="2"/>
            </p:cNvCxnSpPr>
            <p:nvPr/>
          </p:nvCxnSpPr>
          <p:spPr>
            <a:xfrm flipV="1">
              <a:off x="3014638" y="9130058"/>
              <a:ext cx="0" cy="210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剪去同侧角的矩形 712"/>
            <p:cNvSpPr/>
            <p:nvPr/>
          </p:nvSpPr>
          <p:spPr>
            <a:xfrm>
              <a:off x="3633506" y="11390316"/>
              <a:ext cx="615050" cy="374378"/>
            </a:xfrm>
            <a:prstGeom prst="snip2SameRect">
              <a:avLst/>
            </a:prstGeom>
            <a:solidFill>
              <a:srgbClr val="FFE1E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4" name="剪去同侧角的矩形 713"/>
            <p:cNvSpPr/>
            <p:nvPr/>
          </p:nvSpPr>
          <p:spPr>
            <a:xfrm>
              <a:off x="4646704" y="11390316"/>
              <a:ext cx="615050" cy="374378"/>
            </a:xfrm>
            <a:prstGeom prst="snip2SameRect">
              <a:avLst/>
            </a:prstGeom>
            <a:solidFill>
              <a:srgbClr val="FFE1E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5" name="剪去同侧角的矩形 714"/>
            <p:cNvSpPr/>
            <p:nvPr/>
          </p:nvSpPr>
          <p:spPr>
            <a:xfrm>
              <a:off x="6752223" y="11390316"/>
              <a:ext cx="615050" cy="374378"/>
            </a:xfrm>
            <a:prstGeom prst="snip2SameRect">
              <a:avLst/>
            </a:prstGeom>
            <a:solidFill>
              <a:srgbClr val="FFE1E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[SEP]</a:t>
              </a:r>
            </a:p>
          </p:txBody>
        </p:sp>
        <p:sp>
          <p:nvSpPr>
            <p:cNvPr id="716" name="剪去同侧角的矩形 715"/>
            <p:cNvSpPr/>
            <p:nvPr/>
          </p:nvSpPr>
          <p:spPr>
            <a:xfrm>
              <a:off x="2707113" y="11390316"/>
              <a:ext cx="615050" cy="374378"/>
            </a:xfrm>
            <a:prstGeom prst="snip2SameRect">
              <a:avLst/>
            </a:prstGeom>
            <a:solidFill>
              <a:srgbClr val="FFE1E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[CLS]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" name="矩形 716"/>
            <p:cNvSpPr/>
            <p:nvPr/>
          </p:nvSpPr>
          <p:spPr>
            <a:xfrm>
              <a:off x="2573166" y="8629681"/>
              <a:ext cx="4959453" cy="252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矩形 717"/>
            <p:cNvSpPr/>
            <p:nvPr/>
          </p:nvSpPr>
          <p:spPr>
            <a:xfrm>
              <a:off x="2707113" y="10678861"/>
              <a:ext cx="615050" cy="37437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4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[CLS]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" name="矩形 718"/>
            <p:cNvSpPr/>
            <p:nvPr/>
          </p:nvSpPr>
          <p:spPr>
            <a:xfrm>
              <a:off x="3633506" y="10678861"/>
              <a:ext cx="615050" cy="37437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6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0" name="矩形 719"/>
            <p:cNvSpPr/>
            <p:nvPr/>
          </p:nvSpPr>
          <p:spPr>
            <a:xfrm>
              <a:off x="4646704" y="10678861"/>
              <a:ext cx="615050" cy="37437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6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1" name="矩形 720"/>
            <p:cNvSpPr/>
            <p:nvPr/>
          </p:nvSpPr>
          <p:spPr>
            <a:xfrm>
              <a:off x="6752223" y="10678861"/>
              <a:ext cx="615050" cy="37437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4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[SEP]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2" name="圆角矩形 721"/>
            <p:cNvSpPr/>
            <p:nvPr/>
          </p:nvSpPr>
          <p:spPr>
            <a:xfrm>
              <a:off x="2707113" y="8755680"/>
              <a:ext cx="615050" cy="3743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4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[CLS]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3" name="圆角矩形 722"/>
            <p:cNvSpPr/>
            <p:nvPr/>
          </p:nvSpPr>
          <p:spPr>
            <a:xfrm>
              <a:off x="3633506" y="8755680"/>
              <a:ext cx="615050" cy="3743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6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4" name="圆角矩形 723"/>
            <p:cNvSpPr/>
            <p:nvPr/>
          </p:nvSpPr>
          <p:spPr>
            <a:xfrm>
              <a:off x="4646704" y="8755680"/>
              <a:ext cx="615050" cy="3743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6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5" name="圆角矩形 724"/>
            <p:cNvSpPr/>
            <p:nvPr/>
          </p:nvSpPr>
          <p:spPr>
            <a:xfrm>
              <a:off x="6752223" y="8755680"/>
              <a:ext cx="615050" cy="3743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4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[SEP]</a:t>
              </a:r>
              <a:endParaRPr lang="zh-CN" alt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6" name="矩形 725"/>
            <p:cNvSpPr/>
            <p:nvPr/>
          </p:nvSpPr>
          <p:spPr>
            <a:xfrm>
              <a:off x="4634734" y="9753440"/>
              <a:ext cx="863520" cy="388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BERT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27" name="矩形 726"/>
            <p:cNvSpPr/>
            <p:nvPr/>
          </p:nvSpPr>
          <p:spPr>
            <a:xfrm>
              <a:off x="5856489" y="10557711"/>
              <a:ext cx="716069" cy="480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…</a:t>
              </a:r>
              <a:endPara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28" name="矩形 727"/>
            <p:cNvSpPr/>
            <p:nvPr/>
          </p:nvSpPr>
          <p:spPr>
            <a:xfrm>
              <a:off x="5856489" y="11324321"/>
              <a:ext cx="716069" cy="480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…</a:t>
              </a:r>
              <a:endPara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29" name="矩形 728"/>
            <p:cNvSpPr/>
            <p:nvPr/>
          </p:nvSpPr>
          <p:spPr>
            <a:xfrm>
              <a:off x="5856489" y="8616888"/>
              <a:ext cx="716069" cy="480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…</a:t>
              </a:r>
              <a:endPara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30" name="右箭头 729"/>
            <p:cNvSpPr/>
            <p:nvPr/>
          </p:nvSpPr>
          <p:spPr>
            <a:xfrm rot="16200000">
              <a:off x="2901257" y="11109978"/>
              <a:ext cx="226763" cy="201921"/>
            </a:xfrm>
            <a:prstGeom prst="rightArrow">
              <a:avLst/>
            </a:prstGeom>
            <a:solidFill>
              <a:schemeClr val="bg2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731" name="右箭头 730"/>
            <p:cNvSpPr/>
            <p:nvPr/>
          </p:nvSpPr>
          <p:spPr>
            <a:xfrm rot="16200000">
              <a:off x="3836707" y="11109978"/>
              <a:ext cx="226763" cy="201921"/>
            </a:xfrm>
            <a:prstGeom prst="rightArrow">
              <a:avLst/>
            </a:prstGeom>
            <a:solidFill>
              <a:schemeClr val="bg2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732" name="右箭头 731"/>
            <p:cNvSpPr/>
            <p:nvPr/>
          </p:nvSpPr>
          <p:spPr>
            <a:xfrm rot="16200000">
              <a:off x="6946366" y="11109978"/>
              <a:ext cx="226763" cy="201921"/>
            </a:xfrm>
            <a:prstGeom prst="rightArrow">
              <a:avLst/>
            </a:prstGeom>
            <a:solidFill>
              <a:schemeClr val="bg2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733" name="右箭头 732"/>
            <p:cNvSpPr/>
            <p:nvPr/>
          </p:nvSpPr>
          <p:spPr>
            <a:xfrm rot="16200000">
              <a:off x="4840535" y="11109978"/>
              <a:ext cx="226763" cy="201921"/>
            </a:xfrm>
            <a:prstGeom prst="rightArrow">
              <a:avLst/>
            </a:prstGeom>
            <a:solidFill>
              <a:schemeClr val="bg2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  <p:sp>
        <p:nvSpPr>
          <p:cNvPr id="860" name="圆角矩形 859"/>
          <p:cNvSpPr/>
          <p:nvPr/>
        </p:nvSpPr>
        <p:spPr>
          <a:xfrm>
            <a:off x="3672365" y="8010518"/>
            <a:ext cx="1646081" cy="423861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C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线性层</a:t>
            </a:r>
          </a:p>
        </p:txBody>
      </p:sp>
      <p:cxnSp>
        <p:nvCxnSpPr>
          <p:cNvPr id="22" name="肘形连接符 21"/>
          <p:cNvCxnSpPr>
            <a:stCxn id="504" idx="0"/>
            <a:endCxn id="509" idx="2"/>
          </p:cNvCxnSpPr>
          <p:nvPr/>
        </p:nvCxnSpPr>
        <p:spPr>
          <a:xfrm rot="5400000" flipH="1" flipV="1">
            <a:off x="5787151" y="5388143"/>
            <a:ext cx="634910" cy="3218403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肘形连接符 862"/>
          <p:cNvCxnSpPr>
            <a:stCxn id="446" idx="0"/>
            <a:endCxn id="509" idx="6"/>
          </p:cNvCxnSpPr>
          <p:nvPr/>
        </p:nvCxnSpPr>
        <p:spPr>
          <a:xfrm rot="16200000" flipV="1">
            <a:off x="9161221" y="5703461"/>
            <a:ext cx="860552" cy="2813407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2379831" y="12311872"/>
            <a:ext cx="5499329" cy="852468"/>
            <a:chOff x="2350803" y="12311872"/>
            <a:chExt cx="5499329" cy="852468"/>
          </a:xfrm>
        </p:grpSpPr>
        <p:sp>
          <p:nvSpPr>
            <p:cNvPr id="935" name="圆角矩形 934"/>
            <p:cNvSpPr/>
            <p:nvPr/>
          </p:nvSpPr>
          <p:spPr>
            <a:xfrm>
              <a:off x="2367044" y="12355414"/>
              <a:ext cx="5378245" cy="780529"/>
            </a:xfrm>
            <a:prstGeom prst="roundRect">
              <a:avLst>
                <a:gd name="adj" fmla="val 8762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1680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3360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04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672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20840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5008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49176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33442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1693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endParaRPr lang="en-US" altLang="zh-CN" sz="1693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36" name="矩形 935"/>
            <p:cNvSpPr/>
            <p:nvPr/>
          </p:nvSpPr>
          <p:spPr>
            <a:xfrm>
              <a:off x="2350803" y="12311872"/>
              <a:ext cx="5499329" cy="49699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168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8336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2504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6672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0840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5008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9176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33442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[CLS] context [</a:t>
              </a:r>
              <a:r>
                <a:rPr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Ms</a:t>
              </a: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] mention [Me] context [SEP]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7" name="矩形 936"/>
            <p:cNvSpPr/>
            <p:nvPr/>
          </p:nvSpPr>
          <p:spPr>
            <a:xfrm>
              <a:off x="3770320" y="12795008"/>
              <a:ext cx="26602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168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8336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2504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6672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0840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5008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9176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33442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提及和上下文</a:t>
              </a:r>
              <a:endPara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223465" y="12356932"/>
            <a:ext cx="5499329" cy="807408"/>
            <a:chOff x="8063811" y="12356932"/>
            <a:chExt cx="5499329" cy="807408"/>
          </a:xfrm>
        </p:grpSpPr>
        <p:grpSp>
          <p:nvGrpSpPr>
            <p:cNvPr id="548" name="组合 547"/>
            <p:cNvGrpSpPr/>
            <p:nvPr/>
          </p:nvGrpSpPr>
          <p:grpSpPr>
            <a:xfrm>
              <a:off x="8063811" y="12356932"/>
              <a:ext cx="5499329" cy="780529"/>
              <a:chOff x="8872916" y="12117085"/>
              <a:chExt cx="3905236" cy="780529"/>
            </a:xfrm>
          </p:grpSpPr>
          <p:sp>
            <p:nvSpPr>
              <p:cNvPr id="102" name="圆角矩形 101"/>
              <p:cNvSpPr/>
              <p:nvPr/>
            </p:nvSpPr>
            <p:spPr>
              <a:xfrm>
                <a:off x="8884449" y="12117085"/>
                <a:ext cx="3680425" cy="780529"/>
              </a:xfrm>
              <a:prstGeom prst="roundRect">
                <a:avLst>
                  <a:gd name="adj" fmla="val 8762"/>
                </a:avLst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41680" rtl="0" eaLnBrk="1" latinLnBrk="0" hangingPunct="1">
                  <a:defRPr sz="2526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1680" algn="l" defTabSz="641680" rtl="0" eaLnBrk="1" latinLnBrk="0" hangingPunct="1">
                  <a:defRPr sz="2526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3360" algn="l" defTabSz="641680" rtl="0" eaLnBrk="1" latinLnBrk="0" hangingPunct="1">
                  <a:defRPr sz="2526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5041" algn="l" defTabSz="641680" rtl="0" eaLnBrk="1" latinLnBrk="0" hangingPunct="1">
                  <a:defRPr sz="2526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6721" algn="l" defTabSz="641680" rtl="0" eaLnBrk="1" latinLnBrk="0" hangingPunct="1">
                  <a:defRPr sz="2526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8401" algn="l" defTabSz="641680" rtl="0" eaLnBrk="1" latinLnBrk="0" hangingPunct="1">
                  <a:defRPr sz="2526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50081" algn="l" defTabSz="641680" rtl="0" eaLnBrk="1" latinLnBrk="0" hangingPunct="1">
                  <a:defRPr sz="2526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91761" algn="l" defTabSz="641680" rtl="0" eaLnBrk="1" latinLnBrk="0" hangingPunct="1">
                  <a:defRPr sz="2526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33442" algn="l" defTabSz="641680" rtl="0" eaLnBrk="1" latinLnBrk="0" hangingPunct="1">
                  <a:defRPr sz="2526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sz="1693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/>
                <a:endParaRPr lang="en-US" altLang="zh-CN" sz="1693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8872916" y="12117085"/>
                <a:ext cx="3905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641680" rtl="0" eaLnBrk="1" latinLnBrk="0" hangingPunct="1">
                  <a:defRPr sz="252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1680" algn="l" defTabSz="641680" rtl="0" eaLnBrk="1" latinLnBrk="0" hangingPunct="1">
                  <a:defRPr sz="252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83360" algn="l" defTabSz="641680" rtl="0" eaLnBrk="1" latinLnBrk="0" hangingPunct="1">
                  <a:defRPr sz="252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25041" algn="l" defTabSz="641680" rtl="0" eaLnBrk="1" latinLnBrk="0" hangingPunct="1">
                  <a:defRPr sz="252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66721" algn="l" defTabSz="641680" rtl="0" eaLnBrk="1" latinLnBrk="0" hangingPunct="1">
                  <a:defRPr sz="252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208401" algn="l" defTabSz="641680" rtl="0" eaLnBrk="1" latinLnBrk="0" hangingPunct="1">
                  <a:defRPr sz="252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50081" algn="l" defTabSz="641680" rtl="0" eaLnBrk="1" latinLnBrk="0" hangingPunct="1">
                  <a:defRPr sz="252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91761" algn="l" defTabSz="641680" rtl="0" eaLnBrk="1" latinLnBrk="0" hangingPunct="1">
                  <a:defRPr sz="252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33442" algn="l" defTabSz="641680" rtl="0" eaLnBrk="1" latinLnBrk="0" hangingPunct="1">
                  <a:defRPr sz="252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 smtClean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[CLS] name [NA] type [TY] description [SEP]</a:t>
                </a:r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38" name="矩形 937"/>
            <p:cNvSpPr/>
            <p:nvPr/>
          </p:nvSpPr>
          <p:spPr>
            <a:xfrm>
              <a:off x="9650172" y="12795008"/>
              <a:ext cx="26602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168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8336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2504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6672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0840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5008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9176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33442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知识库实体描述文本</a:t>
              </a:r>
              <a:endPara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42" name="曲线连接符 41"/>
          <p:cNvCxnSpPr>
            <a:stCxn id="722" idx="0"/>
            <a:endCxn id="471" idx="2"/>
          </p:cNvCxnSpPr>
          <p:nvPr/>
        </p:nvCxnSpPr>
        <p:spPr>
          <a:xfrm rot="5400000" flipH="1" flipV="1">
            <a:off x="9438581" y="7337128"/>
            <a:ext cx="738738" cy="2126256"/>
          </a:xfrm>
          <a:prstGeom prst="curvedConnector3">
            <a:avLst>
              <a:gd name="adj1" fmla="val 50000"/>
            </a:avLst>
          </a:prstGeom>
          <a:ln w="317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6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1816520" y="4262518"/>
            <a:ext cx="11266891" cy="5825595"/>
          </a:xfrm>
          <a:prstGeom prst="roundRect">
            <a:avLst>
              <a:gd name="adj" fmla="val 3766"/>
            </a:avLst>
          </a:prstGeom>
          <a:solidFill>
            <a:schemeClr val="bg1"/>
          </a:solidFill>
          <a:ln w="44450">
            <a:solidFill>
              <a:srgbClr val="C00000">
                <a:alpha val="6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 dirty="0">
              <a:solidFill>
                <a:srgbClr val="D9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7" name="圆角矩形 86"/>
          <p:cNvSpPr/>
          <p:nvPr/>
        </p:nvSpPr>
        <p:spPr>
          <a:xfrm rot="10800000" flipV="1">
            <a:off x="5168911" y="2968734"/>
            <a:ext cx="1525358" cy="607026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圆角矩形 87"/>
          <p:cNvSpPr/>
          <p:nvPr/>
        </p:nvSpPr>
        <p:spPr>
          <a:xfrm rot="10800000" flipV="1">
            <a:off x="7355024" y="2968734"/>
            <a:ext cx="1519204" cy="607027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圆角矩形 88"/>
          <p:cNvSpPr/>
          <p:nvPr/>
        </p:nvSpPr>
        <p:spPr>
          <a:xfrm rot="10800000" flipV="1">
            <a:off x="10286440" y="2968734"/>
            <a:ext cx="1499841" cy="608400"/>
          </a:xfrm>
          <a:prstGeom prst="roundRect">
            <a:avLst>
              <a:gd name="adj" fmla="val 73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9304120" y="2869444"/>
            <a:ext cx="666836" cy="20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4" name="圆角矩形 363"/>
          <p:cNvSpPr/>
          <p:nvPr/>
        </p:nvSpPr>
        <p:spPr>
          <a:xfrm rot="10800000" flipV="1">
            <a:off x="3038952" y="2980121"/>
            <a:ext cx="1157806" cy="544289"/>
          </a:xfrm>
          <a:prstGeom prst="roundRect">
            <a:avLst>
              <a:gd name="adj" fmla="val 13608"/>
            </a:avLst>
          </a:prstGeom>
          <a:solidFill>
            <a:srgbClr val="33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mention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8" name="组合 507"/>
          <p:cNvGrpSpPr/>
          <p:nvPr/>
        </p:nvGrpSpPr>
        <p:grpSpPr>
          <a:xfrm>
            <a:off x="9829690" y="5657279"/>
            <a:ext cx="1211945" cy="490446"/>
            <a:chOff x="7251806" y="10479063"/>
            <a:chExt cx="1211945" cy="490446"/>
          </a:xfrm>
        </p:grpSpPr>
        <p:grpSp>
          <p:nvGrpSpPr>
            <p:cNvPr id="63" name="组合 62"/>
            <p:cNvGrpSpPr/>
            <p:nvPr/>
          </p:nvGrpSpPr>
          <p:grpSpPr>
            <a:xfrm>
              <a:off x="7378928" y="10479063"/>
              <a:ext cx="1084823" cy="362995"/>
              <a:chOff x="1497543" y="10884605"/>
              <a:chExt cx="1084823" cy="362995"/>
            </a:xfrm>
          </p:grpSpPr>
          <p:sp>
            <p:nvSpPr>
              <p:cNvPr id="446" name="圆角矩形 445"/>
              <p:cNvSpPr/>
              <p:nvPr/>
            </p:nvSpPr>
            <p:spPr>
              <a:xfrm rot="10800000" flipV="1">
                <a:off x="1497543" y="10884605"/>
                <a:ext cx="1084823" cy="362995"/>
              </a:xfrm>
              <a:prstGeom prst="roundRect">
                <a:avLst>
                  <a:gd name="adj" fmla="val 105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800" dirty="0">
                  <a:solidFill>
                    <a:srgbClr val="E28A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47" name="椭圆 446"/>
              <p:cNvSpPr/>
              <p:nvPr/>
            </p:nvSpPr>
            <p:spPr>
              <a:xfrm rot="10800000" flipV="1">
                <a:off x="226119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48" name="椭圆 447"/>
              <p:cNvSpPr/>
              <p:nvPr/>
            </p:nvSpPr>
            <p:spPr>
              <a:xfrm rot="10800000" flipV="1">
                <a:off x="191283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49" name="椭圆 448"/>
              <p:cNvSpPr/>
              <p:nvPr/>
            </p:nvSpPr>
            <p:spPr>
              <a:xfrm rot="10800000" flipV="1">
                <a:off x="156447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grpSp>
          <p:nvGrpSpPr>
            <p:cNvPr id="465" name="组合 464"/>
            <p:cNvGrpSpPr/>
            <p:nvPr/>
          </p:nvGrpSpPr>
          <p:grpSpPr>
            <a:xfrm>
              <a:off x="7314978" y="10542021"/>
              <a:ext cx="1084823" cy="362995"/>
              <a:chOff x="1497543" y="10884605"/>
              <a:chExt cx="1084823" cy="362995"/>
            </a:xfrm>
          </p:grpSpPr>
          <p:sp>
            <p:nvSpPr>
              <p:cNvPr id="466" name="圆角矩形 465"/>
              <p:cNvSpPr/>
              <p:nvPr/>
            </p:nvSpPr>
            <p:spPr>
              <a:xfrm rot="10800000" flipV="1">
                <a:off x="1497543" y="10884605"/>
                <a:ext cx="1084823" cy="362995"/>
              </a:xfrm>
              <a:prstGeom prst="roundRect">
                <a:avLst>
                  <a:gd name="adj" fmla="val 105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800" dirty="0">
                  <a:solidFill>
                    <a:srgbClr val="E28A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67" name="椭圆 466"/>
              <p:cNvSpPr/>
              <p:nvPr/>
            </p:nvSpPr>
            <p:spPr>
              <a:xfrm rot="10800000" flipV="1">
                <a:off x="226119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68" name="椭圆 467"/>
              <p:cNvSpPr/>
              <p:nvPr/>
            </p:nvSpPr>
            <p:spPr>
              <a:xfrm rot="10800000" flipV="1">
                <a:off x="191283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69" name="椭圆 468"/>
              <p:cNvSpPr/>
              <p:nvPr/>
            </p:nvSpPr>
            <p:spPr>
              <a:xfrm rot="10800000" flipV="1">
                <a:off x="156447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grpSp>
          <p:nvGrpSpPr>
            <p:cNvPr id="470" name="组合 469"/>
            <p:cNvGrpSpPr/>
            <p:nvPr/>
          </p:nvGrpSpPr>
          <p:grpSpPr>
            <a:xfrm>
              <a:off x="7251806" y="10606514"/>
              <a:ext cx="1084823" cy="362995"/>
              <a:chOff x="1497543" y="10884605"/>
              <a:chExt cx="1084823" cy="362995"/>
            </a:xfrm>
          </p:grpSpPr>
          <p:sp>
            <p:nvSpPr>
              <p:cNvPr id="471" name="圆角矩形 470"/>
              <p:cNvSpPr/>
              <p:nvPr/>
            </p:nvSpPr>
            <p:spPr>
              <a:xfrm rot="10800000" flipV="1">
                <a:off x="1497543" y="10884605"/>
                <a:ext cx="1084823" cy="362995"/>
              </a:xfrm>
              <a:prstGeom prst="roundRect">
                <a:avLst>
                  <a:gd name="adj" fmla="val 10532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800" dirty="0">
                  <a:solidFill>
                    <a:srgbClr val="E28A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72" name="椭圆 471"/>
              <p:cNvSpPr/>
              <p:nvPr/>
            </p:nvSpPr>
            <p:spPr>
              <a:xfrm rot="10800000" flipV="1">
                <a:off x="226119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73" name="椭圆 472"/>
              <p:cNvSpPr/>
              <p:nvPr/>
            </p:nvSpPr>
            <p:spPr>
              <a:xfrm rot="10800000" flipV="1">
                <a:off x="191283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74" name="椭圆 473"/>
              <p:cNvSpPr/>
              <p:nvPr/>
            </p:nvSpPr>
            <p:spPr>
              <a:xfrm rot="10800000" flipV="1">
                <a:off x="1564474" y="10934371"/>
                <a:ext cx="252000" cy="252000"/>
              </a:xfrm>
              <a:prstGeom prst="ellips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</p:grpSp>
      <p:grpSp>
        <p:nvGrpSpPr>
          <p:cNvPr id="503" name="组合 502"/>
          <p:cNvGrpSpPr/>
          <p:nvPr/>
        </p:nvGrpSpPr>
        <p:grpSpPr>
          <a:xfrm>
            <a:off x="3454017" y="5431637"/>
            <a:ext cx="1084823" cy="362995"/>
            <a:chOff x="1497543" y="10884605"/>
            <a:chExt cx="1084823" cy="362995"/>
          </a:xfrm>
        </p:grpSpPr>
        <p:sp>
          <p:nvSpPr>
            <p:cNvPr id="504" name="圆角矩形 503"/>
            <p:cNvSpPr/>
            <p:nvPr/>
          </p:nvSpPr>
          <p:spPr>
            <a:xfrm rot="10800000" flipV="1">
              <a:off x="1497543" y="10884605"/>
              <a:ext cx="1084823" cy="362995"/>
            </a:xfrm>
            <a:prstGeom prst="roundRect">
              <a:avLst>
                <a:gd name="adj" fmla="val 10532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00" dirty="0">
                <a:solidFill>
                  <a:srgbClr val="E28A8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5" name="椭圆 504"/>
            <p:cNvSpPr/>
            <p:nvPr/>
          </p:nvSpPr>
          <p:spPr>
            <a:xfrm rot="10800000" flipV="1">
              <a:off x="2261194" y="10934371"/>
              <a:ext cx="252000" cy="252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06" name="椭圆 505"/>
            <p:cNvSpPr/>
            <p:nvPr/>
          </p:nvSpPr>
          <p:spPr>
            <a:xfrm rot="10800000" flipV="1">
              <a:off x="1912834" y="10934371"/>
              <a:ext cx="252000" cy="252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07" name="椭圆 506"/>
            <p:cNvSpPr/>
            <p:nvPr/>
          </p:nvSpPr>
          <p:spPr>
            <a:xfrm rot="10800000" flipV="1">
              <a:off x="1564474" y="10934371"/>
              <a:ext cx="252000" cy="252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511" name="组合 510"/>
          <p:cNvGrpSpPr/>
          <p:nvPr/>
        </p:nvGrpSpPr>
        <p:grpSpPr>
          <a:xfrm>
            <a:off x="7214831" y="4535814"/>
            <a:ext cx="470985" cy="769441"/>
            <a:chOff x="2297070" y="2466768"/>
            <a:chExt cx="470985" cy="769441"/>
          </a:xfrm>
        </p:grpSpPr>
        <p:sp>
          <p:nvSpPr>
            <p:cNvPr id="509" name="椭圆 508"/>
            <p:cNvSpPr/>
            <p:nvPr/>
          </p:nvSpPr>
          <p:spPr>
            <a:xfrm>
              <a:off x="2297070" y="2492188"/>
              <a:ext cx="470985" cy="47098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矩形 509"/>
            <p:cNvSpPr/>
            <p:nvPr/>
          </p:nvSpPr>
          <p:spPr>
            <a:xfrm>
              <a:off x="2306321" y="2466768"/>
              <a:ext cx="46038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*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2" name="矩形 511"/>
          <p:cNvSpPr/>
          <p:nvPr/>
        </p:nvSpPr>
        <p:spPr>
          <a:xfrm>
            <a:off x="6756872" y="513350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相似度匹配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" name="右箭头 512"/>
          <p:cNvSpPr/>
          <p:nvPr/>
        </p:nvSpPr>
        <p:spPr>
          <a:xfrm rot="16200000">
            <a:off x="7311679" y="3870580"/>
            <a:ext cx="276572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右箭头 513"/>
          <p:cNvSpPr/>
          <p:nvPr/>
        </p:nvSpPr>
        <p:spPr>
          <a:xfrm rot="16200000">
            <a:off x="10681679" y="10147256"/>
            <a:ext cx="276571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圆角矩形 514"/>
          <p:cNvSpPr/>
          <p:nvPr/>
        </p:nvSpPr>
        <p:spPr>
          <a:xfrm>
            <a:off x="1816521" y="2769585"/>
            <a:ext cx="11266892" cy="961015"/>
          </a:xfrm>
          <a:prstGeom prst="roundRect">
            <a:avLst>
              <a:gd name="adj" fmla="val 5474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20" name="直接箭头连接符 519"/>
          <p:cNvCxnSpPr>
            <a:stCxn id="860" idx="0"/>
            <a:endCxn id="504" idx="2"/>
          </p:cNvCxnSpPr>
          <p:nvPr/>
        </p:nvCxnSpPr>
        <p:spPr>
          <a:xfrm flipH="1" flipV="1">
            <a:off x="3996428" y="5794632"/>
            <a:ext cx="1" cy="332724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074189" y="6600574"/>
            <a:ext cx="4959453" cy="3320689"/>
            <a:chOff x="2573166" y="8483736"/>
            <a:chExt cx="4959453" cy="3320689"/>
          </a:xfrm>
        </p:grpSpPr>
        <p:sp>
          <p:nvSpPr>
            <p:cNvPr id="599" name="椭圆 598"/>
            <p:cNvSpPr/>
            <p:nvPr/>
          </p:nvSpPr>
          <p:spPr>
            <a:xfrm>
              <a:off x="2801470" y="934037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椭圆 599"/>
            <p:cNvSpPr/>
            <p:nvPr/>
          </p:nvSpPr>
          <p:spPr>
            <a:xfrm>
              <a:off x="2801470" y="1003103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/>
            <p:cNvSpPr/>
            <p:nvPr/>
          </p:nvSpPr>
          <p:spPr>
            <a:xfrm>
              <a:off x="3727864" y="934037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椭圆 601"/>
            <p:cNvSpPr/>
            <p:nvPr/>
          </p:nvSpPr>
          <p:spPr>
            <a:xfrm>
              <a:off x="3727864" y="1003103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椭圆 602"/>
            <p:cNvSpPr/>
            <p:nvPr/>
          </p:nvSpPr>
          <p:spPr>
            <a:xfrm>
              <a:off x="4741062" y="934037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椭圆 603"/>
            <p:cNvSpPr/>
            <p:nvPr/>
          </p:nvSpPr>
          <p:spPr>
            <a:xfrm>
              <a:off x="4741062" y="1003103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椭圆 604"/>
            <p:cNvSpPr/>
            <p:nvPr/>
          </p:nvSpPr>
          <p:spPr>
            <a:xfrm>
              <a:off x="6846580" y="934037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椭圆 605"/>
            <p:cNvSpPr/>
            <p:nvPr/>
          </p:nvSpPr>
          <p:spPr>
            <a:xfrm>
              <a:off x="6846580" y="1003103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7" name="直接箭头连接符 606"/>
            <p:cNvCxnSpPr>
              <a:endCxn id="600" idx="4"/>
            </p:cNvCxnSpPr>
            <p:nvPr/>
          </p:nvCxnSpPr>
          <p:spPr>
            <a:xfrm flipV="1">
              <a:off x="3014638" y="10394743"/>
              <a:ext cx="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接箭头连接符 607"/>
            <p:cNvCxnSpPr>
              <a:stCxn id="650" idx="0"/>
              <a:endCxn id="602" idx="4"/>
            </p:cNvCxnSpPr>
            <p:nvPr/>
          </p:nvCxnSpPr>
          <p:spPr>
            <a:xfrm flipV="1">
              <a:off x="3014638" y="10394743"/>
              <a:ext cx="926394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接箭头连接符 608"/>
            <p:cNvCxnSpPr>
              <a:stCxn id="650" idx="0"/>
              <a:endCxn id="604" idx="4"/>
            </p:cNvCxnSpPr>
            <p:nvPr/>
          </p:nvCxnSpPr>
          <p:spPr>
            <a:xfrm flipV="1">
              <a:off x="3014638" y="10394743"/>
              <a:ext cx="1939592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接箭头连接符 609"/>
            <p:cNvCxnSpPr>
              <a:stCxn id="650" idx="0"/>
              <a:endCxn id="606" idx="4"/>
            </p:cNvCxnSpPr>
            <p:nvPr/>
          </p:nvCxnSpPr>
          <p:spPr>
            <a:xfrm flipV="1">
              <a:off x="3014638" y="10394743"/>
              <a:ext cx="404511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接箭头连接符 610"/>
            <p:cNvCxnSpPr>
              <a:stCxn id="651" idx="0"/>
              <a:endCxn id="602" idx="4"/>
            </p:cNvCxnSpPr>
            <p:nvPr/>
          </p:nvCxnSpPr>
          <p:spPr>
            <a:xfrm flipV="1">
              <a:off x="3941031" y="10394743"/>
              <a:ext cx="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接箭头连接符 611"/>
            <p:cNvCxnSpPr>
              <a:stCxn id="652" idx="0"/>
              <a:endCxn id="604" idx="4"/>
            </p:cNvCxnSpPr>
            <p:nvPr/>
          </p:nvCxnSpPr>
          <p:spPr>
            <a:xfrm flipV="1">
              <a:off x="4954229" y="10394743"/>
              <a:ext cx="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直接箭头连接符 612"/>
            <p:cNvCxnSpPr>
              <a:stCxn id="653" idx="0"/>
              <a:endCxn id="606" idx="4"/>
            </p:cNvCxnSpPr>
            <p:nvPr/>
          </p:nvCxnSpPr>
          <p:spPr>
            <a:xfrm flipV="1">
              <a:off x="7059748" y="10394743"/>
              <a:ext cx="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接箭头连接符 613"/>
            <p:cNvCxnSpPr>
              <a:stCxn id="651" idx="0"/>
              <a:endCxn id="600" idx="4"/>
            </p:cNvCxnSpPr>
            <p:nvPr/>
          </p:nvCxnSpPr>
          <p:spPr>
            <a:xfrm flipH="1" flipV="1">
              <a:off x="3014638" y="10394743"/>
              <a:ext cx="926394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接箭头连接符 614"/>
            <p:cNvCxnSpPr>
              <a:stCxn id="652" idx="0"/>
              <a:endCxn id="602" idx="4"/>
            </p:cNvCxnSpPr>
            <p:nvPr/>
          </p:nvCxnSpPr>
          <p:spPr>
            <a:xfrm flipH="1" flipV="1">
              <a:off x="3941031" y="10394743"/>
              <a:ext cx="1013198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接箭头连接符 615"/>
            <p:cNvCxnSpPr>
              <a:stCxn id="651" idx="0"/>
              <a:endCxn id="604" idx="4"/>
            </p:cNvCxnSpPr>
            <p:nvPr/>
          </p:nvCxnSpPr>
          <p:spPr>
            <a:xfrm flipV="1">
              <a:off x="3941031" y="10394743"/>
              <a:ext cx="1013198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箭头连接符 616"/>
            <p:cNvCxnSpPr>
              <a:stCxn id="651" idx="0"/>
              <a:endCxn id="606" idx="4"/>
            </p:cNvCxnSpPr>
            <p:nvPr/>
          </p:nvCxnSpPr>
          <p:spPr>
            <a:xfrm flipV="1">
              <a:off x="3941031" y="10394743"/>
              <a:ext cx="3118717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箭头连接符 617"/>
            <p:cNvCxnSpPr>
              <a:stCxn id="652" idx="0"/>
              <a:endCxn id="602" idx="4"/>
            </p:cNvCxnSpPr>
            <p:nvPr/>
          </p:nvCxnSpPr>
          <p:spPr>
            <a:xfrm flipH="1" flipV="1">
              <a:off x="3941031" y="10394743"/>
              <a:ext cx="1013198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箭头连接符 618"/>
            <p:cNvCxnSpPr>
              <a:stCxn id="653" idx="0"/>
              <a:endCxn id="604" idx="4"/>
            </p:cNvCxnSpPr>
            <p:nvPr/>
          </p:nvCxnSpPr>
          <p:spPr>
            <a:xfrm flipH="1" flipV="1">
              <a:off x="4954229" y="10394743"/>
              <a:ext cx="2105519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箭头连接符 619"/>
            <p:cNvCxnSpPr>
              <a:stCxn id="652" idx="0"/>
              <a:endCxn id="600" idx="4"/>
            </p:cNvCxnSpPr>
            <p:nvPr/>
          </p:nvCxnSpPr>
          <p:spPr>
            <a:xfrm flipH="1" flipV="1">
              <a:off x="3014638" y="10394743"/>
              <a:ext cx="1939592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箭头连接符 620"/>
            <p:cNvCxnSpPr>
              <a:stCxn id="652" idx="0"/>
              <a:endCxn id="606" idx="4"/>
            </p:cNvCxnSpPr>
            <p:nvPr/>
          </p:nvCxnSpPr>
          <p:spPr>
            <a:xfrm flipV="1">
              <a:off x="4954229" y="10394743"/>
              <a:ext cx="2105519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箭头连接符 621"/>
            <p:cNvCxnSpPr>
              <a:stCxn id="653" idx="0"/>
              <a:endCxn id="604" idx="4"/>
            </p:cNvCxnSpPr>
            <p:nvPr/>
          </p:nvCxnSpPr>
          <p:spPr>
            <a:xfrm flipH="1" flipV="1">
              <a:off x="4954229" y="10394743"/>
              <a:ext cx="2105519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箭头连接符 622"/>
            <p:cNvCxnSpPr>
              <a:stCxn id="653" idx="0"/>
              <a:endCxn id="602" idx="4"/>
            </p:cNvCxnSpPr>
            <p:nvPr/>
          </p:nvCxnSpPr>
          <p:spPr>
            <a:xfrm flipH="1" flipV="1">
              <a:off x="3941031" y="10394743"/>
              <a:ext cx="3118717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箭头连接符 623"/>
            <p:cNvCxnSpPr>
              <a:stCxn id="653" idx="0"/>
              <a:endCxn id="600" idx="4"/>
            </p:cNvCxnSpPr>
            <p:nvPr/>
          </p:nvCxnSpPr>
          <p:spPr>
            <a:xfrm flipH="1" flipV="1">
              <a:off x="3014638" y="10394743"/>
              <a:ext cx="404511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箭头连接符 624"/>
            <p:cNvCxnSpPr>
              <a:stCxn id="600" idx="0"/>
              <a:endCxn id="599" idx="4"/>
            </p:cNvCxnSpPr>
            <p:nvPr/>
          </p:nvCxnSpPr>
          <p:spPr>
            <a:xfrm flipV="1">
              <a:off x="3014638" y="9704082"/>
              <a:ext cx="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箭头连接符 625"/>
            <p:cNvCxnSpPr>
              <a:stCxn id="600" idx="0"/>
              <a:endCxn id="601" idx="4"/>
            </p:cNvCxnSpPr>
            <p:nvPr/>
          </p:nvCxnSpPr>
          <p:spPr>
            <a:xfrm flipV="1">
              <a:off x="3014638" y="9704082"/>
              <a:ext cx="926394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箭头连接符 626"/>
            <p:cNvCxnSpPr>
              <a:stCxn id="600" idx="0"/>
              <a:endCxn id="605" idx="4"/>
            </p:cNvCxnSpPr>
            <p:nvPr/>
          </p:nvCxnSpPr>
          <p:spPr>
            <a:xfrm flipV="1">
              <a:off x="3014638" y="9704082"/>
              <a:ext cx="404511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箭头连接符 627"/>
            <p:cNvCxnSpPr>
              <a:stCxn id="600" idx="0"/>
              <a:endCxn id="603" idx="4"/>
            </p:cNvCxnSpPr>
            <p:nvPr/>
          </p:nvCxnSpPr>
          <p:spPr>
            <a:xfrm flipV="1">
              <a:off x="3014638" y="9704082"/>
              <a:ext cx="1939592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箭头连接符 628"/>
            <p:cNvCxnSpPr>
              <a:stCxn id="602" idx="0"/>
              <a:endCxn id="601" idx="4"/>
            </p:cNvCxnSpPr>
            <p:nvPr/>
          </p:nvCxnSpPr>
          <p:spPr>
            <a:xfrm flipV="1">
              <a:off x="3941031" y="9704082"/>
              <a:ext cx="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箭头连接符 629"/>
            <p:cNvCxnSpPr>
              <a:stCxn id="604" idx="0"/>
              <a:endCxn id="603" idx="4"/>
            </p:cNvCxnSpPr>
            <p:nvPr/>
          </p:nvCxnSpPr>
          <p:spPr>
            <a:xfrm flipV="1">
              <a:off x="4954229" y="9704082"/>
              <a:ext cx="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箭头连接符 630"/>
            <p:cNvCxnSpPr>
              <a:stCxn id="606" idx="0"/>
              <a:endCxn id="605" idx="4"/>
            </p:cNvCxnSpPr>
            <p:nvPr/>
          </p:nvCxnSpPr>
          <p:spPr>
            <a:xfrm flipV="1">
              <a:off x="7059748" y="9704082"/>
              <a:ext cx="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箭头连接符 631"/>
            <p:cNvCxnSpPr>
              <a:stCxn id="602" idx="0"/>
              <a:endCxn id="599" idx="4"/>
            </p:cNvCxnSpPr>
            <p:nvPr/>
          </p:nvCxnSpPr>
          <p:spPr>
            <a:xfrm flipH="1" flipV="1">
              <a:off x="3014638" y="9704082"/>
              <a:ext cx="926394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箭头连接符 632"/>
            <p:cNvCxnSpPr>
              <a:stCxn id="602" idx="0"/>
              <a:endCxn id="603" idx="4"/>
            </p:cNvCxnSpPr>
            <p:nvPr/>
          </p:nvCxnSpPr>
          <p:spPr>
            <a:xfrm flipV="1">
              <a:off x="3941031" y="9704082"/>
              <a:ext cx="1013198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箭头连接符 633"/>
            <p:cNvCxnSpPr>
              <a:stCxn id="602" idx="0"/>
              <a:endCxn id="605" idx="4"/>
            </p:cNvCxnSpPr>
            <p:nvPr/>
          </p:nvCxnSpPr>
          <p:spPr>
            <a:xfrm flipV="1">
              <a:off x="3941031" y="9704082"/>
              <a:ext cx="3118717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接箭头连接符 634"/>
            <p:cNvCxnSpPr>
              <a:stCxn id="604" idx="0"/>
              <a:endCxn id="601" idx="4"/>
            </p:cNvCxnSpPr>
            <p:nvPr/>
          </p:nvCxnSpPr>
          <p:spPr>
            <a:xfrm flipH="1" flipV="1">
              <a:off x="3941031" y="9704082"/>
              <a:ext cx="1013198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接箭头连接符 635"/>
            <p:cNvCxnSpPr>
              <a:stCxn id="604" idx="0"/>
              <a:endCxn id="605" idx="4"/>
            </p:cNvCxnSpPr>
            <p:nvPr/>
          </p:nvCxnSpPr>
          <p:spPr>
            <a:xfrm flipV="1">
              <a:off x="4954229" y="9704082"/>
              <a:ext cx="2105519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接箭头连接符 636"/>
            <p:cNvCxnSpPr>
              <a:stCxn id="604" idx="0"/>
              <a:endCxn id="599" idx="4"/>
            </p:cNvCxnSpPr>
            <p:nvPr/>
          </p:nvCxnSpPr>
          <p:spPr>
            <a:xfrm flipH="1" flipV="1">
              <a:off x="3014638" y="9704082"/>
              <a:ext cx="1939592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接箭头连接符 637"/>
            <p:cNvCxnSpPr>
              <a:stCxn id="606" idx="0"/>
              <a:endCxn id="603" idx="4"/>
            </p:cNvCxnSpPr>
            <p:nvPr/>
          </p:nvCxnSpPr>
          <p:spPr>
            <a:xfrm flipH="1" flipV="1">
              <a:off x="4954229" y="9704082"/>
              <a:ext cx="2105519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直接箭头连接符 638"/>
            <p:cNvCxnSpPr>
              <a:endCxn id="601" idx="4"/>
            </p:cNvCxnSpPr>
            <p:nvPr/>
          </p:nvCxnSpPr>
          <p:spPr>
            <a:xfrm flipH="1" flipV="1">
              <a:off x="3941031" y="9704082"/>
              <a:ext cx="3118717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直接箭头连接符 639"/>
            <p:cNvCxnSpPr>
              <a:stCxn id="606" idx="0"/>
              <a:endCxn id="599" idx="4"/>
            </p:cNvCxnSpPr>
            <p:nvPr/>
          </p:nvCxnSpPr>
          <p:spPr>
            <a:xfrm flipH="1" flipV="1">
              <a:off x="3014638" y="9704082"/>
              <a:ext cx="404511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接箭头连接符 640"/>
            <p:cNvCxnSpPr>
              <a:stCxn id="605" idx="0"/>
              <a:endCxn id="657" idx="2"/>
            </p:cNvCxnSpPr>
            <p:nvPr/>
          </p:nvCxnSpPr>
          <p:spPr>
            <a:xfrm flipV="1">
              <a:off x="7059748" y="9130058"/>
              <a:ext cx="0" cy="210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直接箭头连接符 641"/>
            <p:cNvCxnSpPr>
              <a:stCxn id="603" idx="0"/>
              <a:endCxn id="656" idx="2"/>
            </p:cNvCxnSpPr>
            <p:nvPr/>
          </p:nvCxnSpPr>
          <p:spPr>
            <a:xfrm flipV="1">
              <a:off x="4954229" y="9130058"/>
              <a:ext cx="0" cy="210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箭头连接符 642"/>
            <p:cNvCxnSpPr>
              <a:stCxn id="601" idx="0"/>
              <a:endCxn id="655" idx="2"/>
            </p:cNvCxnSpPr>
            <p:nvPr/>
          </p:nvCxnSpPr>
          <p:spPr>
            <a:xfrm flipV="1">
              <a:off x="3941031" y="9130058"/>
              <a:ext cx="0" cy="210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箭头连接符 643"/>
            <p:cNvCxnSpPr>
              <a:stCxn id="599" idx="0"/>
              <a:endCxn id="654" idx="2"/>
            </p:cNvCxnSpPr>
            <p:nvPr/>
          </p:nvCxnSpPr>
          <p:spPr>
            <a:xfrm flipV="1">
              <a:off x="3014638" y="9130058"/>
              <a:ext cx="0" cy="210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剪去同侧角的矩形 644"/>
            <p:cNvSpPr/>
            <p:nvPr/>
          </p:nvSpPr>
          <p:spPr>
            <a:xfrm>
              <a:off x="3633506" y="11390316"/>
              <a:ext cx="615050" cy="374378"/>
            </a:xfrm>
            <a:prstGeom prst="snip2SameRect">
              <a:avLst/>
            </a:prstGeom>
            <a:solidFill>
              <a:srgbClr val="FFE1E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" name="剪去同侧角的矩形 645"/>
            <p:cNvSpPr/>
            <p:nvPr/>
          </p:nvSpPr>
          <p:spPr>
            <a:xfrm>
              <a:off x="4646704" y="11390316"/>
              <a:ext cx="615050" cy="374378"/>
            </a:xfrm>
            <a:prstGeom prst="snip2SameRect">
              <a:avLst/>
            </a:prstGeom>
            <a:solidFill>
              <a:srgbClr val="FFE1E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7" name="剪去同侧角的矩形 646"/>
            <p:cNvSpPr/>
            <p:nvPr/>
          </p:nvSpPr>
          <p:spPr>
            <a:xfrm>
              <a:off x="6752223" y="11390316"/>
              <a:ext cx="615050" cy="374378"/>
            </a:xfrm>
            <a:prstGeom prst="snip2SameRect">
              <a:avLst/>
            </a:prstGeom>
            <a:solidFill>
              <a:srgbClr val="FFE1E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[SEP]</a:t>
              </a:r>
            </a:p>
          </p:txBody>
        </p:sp>
        <p:sp>
          <p:nvSpPr>
            <p:cNvPr id="648" name="剪去同侧角的矩形 647"/>
            <p:cNvSpPr/>
            <p:nvPr/>
          </p:nvSpPr>
          <p:spPr>
            <a:xfrm>
              <a:off x="2707113" y="11390316"/>
              <a:ext cx="615050" cy="374378"/>
            </a:xfrm>
            <a:prstGeom prst="snip2SameRect">
              <a:avLst/>
            </a:prstGeom>
            <a:solidFill>
              <a:srgbClr val="FFE1E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[CLS]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9" name="矩形 648"/>
            <p:cNvSpPr/>
            <p:nvPr/>
          </p:nvSpPr>
          <p:spPr>
            <a:xfrm>
              <a:off x="2573166" y="8629681"/>
              <a:ext cx="4959453" cy="252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0" name="矩形 649"/>
            <p:cNvSpPr/>
            <p:nvPr/>
          </p:nvSpPr>
          <p:spPr>
            <a:xfrm>
              <a:off x="2707113" y="10678861"/>
              <a:ext cx="615050" cy="37437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4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[CLS]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1" name="矩形 650"/>
            <p:cNvSpPr/>
            <p:nvPr/>
          </p:nvSpPr>
          <p:spPr>
            <a:xfrm>
              <a:off x="3633506" y="10678861"/>
              <a:ext cx="615050" cy="37437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6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2" name="矩形 651"/>
            <p:cNvSpPr/>
            <p:nvPr/>
          </p:nvSpPr>
          <p:spPr>
            <a:xfrm>
              <a:off x="4646704" y="10678861"/>
              <a:ext cx="615050" cy="37437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6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3" name="矩形 652"/>
            <p:cNvSpPr/>
            <p:nvPr/>
          </p:nvSpPr>
          <p:spPr>
            <a:xfrm>
              <a:off x="6752223" y="10678861"/>
              <a:ext cx="615050" cy="37437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4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[SEP]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4" name="圆角矩形 653"/>
            <p:cNvSpPr/>
            <p:nvPr/>
          </p:nvSpPr>
          <p:spPr>
            <a:xfrm>
              <a:off x="2707113" y="8755680"/>
              <a:ext cx="615050" cy="3743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4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[CLS]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" name="圆角矩形 654"/>
            <p:cNvSpPr/>
            <p:nvPr/>
          </p:nvSpPr>
          <p:spPr>
            <a:xfrm>
              <a:off x="3633506" y="8755680"/>
              <a:ext cx="615050" cy="3743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6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6" name="圆角矩形 655"/>
            <p:cNvSpPr/>
            <p:nvPr/>
          </p:nvSpPr>
          <p:spPr>
            <a:xfrm>
              <a:off x="4646704" y="8755680"/>
              <a:ext cx="615050" cy="3743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6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7" name="圆角矩形 656"/>
            <p:cNvSpPr/>
            <p:nvPr/>
          </p:nvSpPr>
          <p:spPr>
            <a:xfrm>
              <a:off x="6752223" y="8755680"/>
              <a:ext cx="615050" cy="3743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4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[SEP]</a:t>
              </a:r>
              <a:endParaRPr lang="zh-CN" alt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4634734" y="9753440"/>
              <a:ext cx="863520" cy="388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BERT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9" name="矩形 658"/>
            <p:cNvSpPr/>
            <p:nvPr/>
          </p:nvSpPr>
          <p:spPr>
            <a:xfrm>
              <a:off x="5856489" y="10557711"/>
              <a:ext cx="716069" cy="480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…</a:t>
              </a:r>
              <a:endPara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60" name="矩形 659"/>
            <p:cNvSpPr/>
            <p:nvPr/>
          </p:nvSpPr>
          <p:spPr>
            <a:xfrm>
              <a:off x="5856489" y="11324321"/>
              <a:ext cx="716069" cy="480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…</a:t>
              </a:r>
              <a:endPara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61" name="矩形 660"/>
            <p:cNvSpPr/>
            <p:nvPr/>
          </p:nvSpPr>
          <p:spPr>
            <a:xfrm>
              <a:off x="5856489" y="8616888"/>
              <a:ext cx="716069" cy="480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…</a:t>
              </a:r>
              <a:endPara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62" name="右箭头 661"/>
            <p:cNvSpPr/>
            <p:nvPr/>
          </p:nvSpPr>
          <p:spPr>
            <a:xfrm rot="16200000">
              <a:off x="2901257" y="11109978"/>
              <a:ext cx="226763" cy="201921"/>
            </a:xfrm>
            <a:prstGeom prst="rightArrow">
              <a:avLst/>
            </a:prstGeom>
            <a:solidFill>
              <a:schemeClr val="bg2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663" name="右箭头 662"/>
            <p:cNvSpPr/>
            <p:nvPr/>
          </p:nvSpPr>
          <p:spPr>
            <a:xfrm rot="16200000">
              <a:off x="3836707" y="11109978"/>
              <a:ext cx="226763" cy="201921"/>
            </a:xfrm>
            <a:prstGeom prst="rightArrow">
              <a:avLst/>
            </a:prstGeom>
            <a:solidFill>
              <a:schemeClr val="bg2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664" name="右箭头 663"/>
            <p:cNvSpPr/>
            <p:nvPr/>
          </p:nvSpPr>
          <p:spPr>
            <a:xfrm rot="16200000">
              <a:off x="6946366" y="11109978"/>
              <a:ext cx="226763" cy="201921"/>
            </a:xfrm>
            <a:prstGeom prst="rightArrow">
              <a:avLst/>
            </a:prstGeom>
            <a:solidFill>
              <a:schemeClr val="bg2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665" name="右箭头 664"/>
            <p:cNvSpPr/>
            <p:nvPr/>
          </p:nvSpPr>
          <p:spPr>
            <a:xfrm rot="16200000">
              <a:off x="4840535" y="11109978"/>
              <a:ext cx="226763" cy="201921"/>
            </a:xfrm>
            <a:prstGeom prst="rightArrow">
              <a:avLst/>
            </a:prstGeom>
            <a:solidFill>
              <a:schemeClr val="bg2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734" name="右箭头 733"/>
            <p:cNvSpPr/>
            <p:nvPr/>
          </p:nvSpPr>
          <p:spPr>
            <a:xfrm rot="16200000">
              <a:off x="3836707" y="8496157"/>
              <a:ext cx="226763" cy="201921"/>
            </a:xfrm>
            <a:prstGeom prst="rightArrow">
              <a:avLst/>
            </a:prstGeom>
            <a:solidFill>
              <a:schemeClr val="bg2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861" name="右箭头 860"/>
            <p:cNvSpPr/>
            <p:nvPr/>
          </p:nvSpPr>
          <p:spPr>
            <a:xfrm rot="16200000">
              <a:off x="4840535" y="8501153"/>
              <a:ext cx="226763" cy="201921"/>
            </a:xfrm>
            <a:prstGeom prst="rightArrow">
              <a:avLst/>
            </a:prstGeom>
            <a:solidFill>
              <a:schemeClr val="bg2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  <p:grpSp>
        <p:nvGrpSpPr>
          <p:cNvPr id="666" name="组合 665"/>
          <p:cNvGrpSpPr/>
          <p:nvPr/>
        </p:nvGrpSpPr>
        <p:grpSpPr>
          <a:xfrm>
            <a:off x="7804373" y="6747671"/>
            <a:ext cx="4959453" cy="3187537"/>
            <a:chOff x="2573166" y="8616888"/>
            <a:chExt cx="4959453" cy="3187537"/>
          </a:xfrm>
        </p:grpSpPr>
        <p:sp>
          <p:nvSpPr>
            <p:cNvPr id="667" name="椭圆 666"/>
            <p:cNvSpPr/>
            <p:nvPr/>
          </p:nvSpPr>
          <p:spPr>
            <a:xfrm>
              <a:off x="2801470" y="934037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椭圆 667"/>
            <p:cNvSpPr/>
            <p:nvPr/>
          </p:nvSpPr>
          <p:spPr>
            <a:xfrm>
              <a:off x="2801470" y="1003103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椭圆 668"/>
            <p:cNvSpPr/>
            <p:nvPr/>
          </p:nvSpPr>
          <p:spPr>
            <a:xfrm>
              <a:off x="3727864" y="934037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椭圆 669"/>
            <p:cNvSpPr/>
            <p:nvPr/>
          </p:nvSpPr>
          <p:spPr>
            <a:xfrm>
              <a:off x="3727864" y="1003103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椭圆 670"/>
            <p:cNvSpPr/>
            <p:nvPr/>
          </p:nvSpPr>
          <p:spPr>
            <a:xfrm>
              <a:off x="4741062" y="934037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椭圆 671"/>
            <p:cNvSpPr/>
            <p:nvPr/>
          </p:nvSpPr>
          <p:spPr>
            <a:xfrm>
              <a:off x="4741062" y="1003103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椭圆 672"/>
            <p:cNvSpPr/>
            <p:nvPr/>
          </p:nvSpPr>
          <p:spPr>
            <a:xfrm>
              <a:off x="6846580" y="934037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4" name="椭圆 673"/>
            <p:cNvSpPr/>
            <p:nvPr/>
          </p:nvSpPr>
          <p:spPr>
            <a:xfrm>
              <a:off x="6846580" y="10031037"/>
              <a:ext cx="426335" cy="3637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5" name="直接箭头连接符 674"/>
            <p:cNvCxnSpPr>
              <a:endCxn id="668" idx="4"/>
            </p:cNvCxnSpPr>
            <p:nvPr/>
          </p:nvCxnSpPr>
          <p:spPr>
            <a:xfrm flipV="1">
              <a:off x="3014638" y="10394743"/>
              <a:ext cx="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接箭头连接符 675"/>
            <p:cNvCxnSpPr>
              <a:stCxn id="718" idx="0"/>
              <a:endCxn id="670" idx="4"/>
            </p:cNvCxnSpPr>
            <p:nvPr/>
          </p:nvCxnSpPr>
          <p:spPr>
            <a:xfrm flipV="1">
              <a:off x="3014638" y="10394743"/>
              <a:ext cx="926394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直接箭头连接符 676"/>
            <p:cNvCxnSpPr>
              <a:stCxn id="718" idx="0"/>
              <a:endCxn id="672" idx="4"/>
            </p:cNvCxnSpPr>
            <p:nvPr/>
          </p:nvCxnSpPr>
          <p:spPr>
            <a:xfrm flipV="1">
              <a:off x="3014638" y="10394743"/>
              <a:ext cx="1939592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直接箭头连接符 677"/>
            <p:cNvCxnSpPr>
              <a:stCxn id="718" idx="0"/>
              <a:endCxn id="674" idx="4"/>
            </p:cNvCxnSpPr>
            <p:nvPr/>
          </p:nvCxnSpPr>
          <p:spPr>
            <a:xfrm flipV="1">
              <a:off x="3014638" y="10394743"/>
              <a:ext cx="404511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接箭头连接符 678"/>
            <p:cNvCxnSpPr>
              <a:stCxn id="719" idx="0"/>
              <a:endCxn id="670" idx="4"/>
            </p:cNvCxnSpPr>
            <p:nvPr/>
          </p:nvCxnSpPr>
          <p:spPr>
            <a:xfrm flipV="1">
              <a:off x="3941031" y="10394743"/>
              <a:ext cx="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接箭头连接符 679"/>
            <p:cNvCxnSpPr>
              <a:stCxn id="720" idx="0"/>
              <a:endCxn id="672" idx="4"/>
            </p:cNvCxnSpPr>
            <p:nvPr/>
          </p:nvCxnSpPr>
          <p:spPr>
            <a:xfrm flipV="1">
              <a:off x="4954229" y="10394743"/>
              <a:ext cx="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接箭头连接符 680"/>
            <p:cNvCxnSpPr>
              <a:stCxn id="721" idx="0"/>
              <a:endCxn id="674" idx="4"/>
            </p:cNvCxnSpPr>
            <p:nvPr/>
          </p:nvCxnSpPr>
          <p:spPr>
            <a:xfrm flipV="1">
              <a:off x="7059748" y="10394743"/>
              <a:ext cx="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接箭头连接符 681"/>
            <p:cNvCxnSpPr>
              <a:stCxn id="719" idx="0"/>
              <a:endCxn id="668" idx="4"/>
            </p:cNvCxnSpPr>
            <p:nvPr/>
          </p:nvCxnSpPr>
          <p:spPr>
            <a:xfrm flipH="1" flipV="1">
              <a:off x="3014638" y="10394743"/>
              <a:ext cx="926394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接箭头连接符 682"/>
            <p:cNvCxnSpPr>
              <a:stCxn id="720" idx="0"/>
              <a:endCxn id="670" idx="4"/>
            </p:cNvCxnSpPr>
            <p:nvPr/>
          </p:nvCxnSpPr>
          <p:spPr>
            <a:xfrm flipH="1" flipV="1">
              <a:off x="3941031" y="10394743"/>
              <a:ext cx="1013198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直接箭头连接符 683"/>
            <p:cNvCxnSpPr>
              <a:stCxn id="719" idx="0"/>
              <a:endCxn id="672" idx="4"/>
            </p:cNvCxnSpPr>
            <p:nvPr/>
          </p:nvCxnSpPr>
          <p:spPr>
            <a:xfrm flipV="1">
              <a:off x="3941031" y="10394743"/>
              <a:ext cx="1013198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接箭头连接符 684"/>
            <p:cNvCxnSpPr>
              <a:stCxn id="719" idx="0"/>
              <a:endCxn id="674" idx="4"/>
            </p:cNvCxnSpPr>
            <p:nvPr/>
          </p:nvCxnSpPr>
          <p:spPr>
            <a:xfrm flipV="1">
              <a:off x="3941031" y="10394743"/>
              <a:ext cx="3118717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直接箭头连接符 685"/>
            <p:cNvCxnSpPr>
              <a:stCxn id="720" idx="0"/>
              <a:endCxn id="670" idx="4"/>
            </p:cNvCxnSpPr>
            <p:nvPr/>
          </p:nvCxnSpPr>
          <p:spPr>
            <a:xfrm flipH="1" flipV="1">
              <a:off x="3941031" y="10394743"/>
              <a:ext cx="1013198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接箭头连接符 686"/>
            <p:cNvCxnSpPr>
              <a:stCxn id="721" idx="0"/>
              <a:endCxn id="672" idx="4"/>
            </p:cNvCxnSpPr>
            <p:nvPr/>
          </p:nvCxnSpPr>
          <p:spPr>
            <a:xfrm flipH="1" flipV="1">
              <a:off x="4954229" y="10394743"/>
              <a:ext cx="2105519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接箭头连接符 687"/>
            <p:cNvCxnSpPr>
              <a:stCxn id="720" idx="0"/>
              <a:endCxn id="668" idx="4"/>
            </p:cNvCxnSpPr>
            <p:nvPr/>
          </p:nvCxnSpPr>
          <p:spPr>
            <a:xfrm flipH="1" flipV="1">
              <a:off x="3014638" y="10394743"/>
              <a:ext cx="1939592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接箭头连接符 688"/>
            <p:cNvCxnSpPr>
              <a:stCxn id="720" idx="0"/>
              <a:endCxn id="674" idx="4"/>
            </p:cNvCxnSpPr>
            <p:nvPr/>
          </p:nvCxnSpPr>
          <p:spPr>
            <a:xfrm flipV="1">
              <a:off x="4954229" y="10394743"/>
              <a:ext cx="2105519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直接箭头连接符 689"/>
            <p:cNvCxnSpPr>
              <a:stCxn id="721" idx="0"/>
              <a:endCxn id="672" idx="4"/>
            </p:cNvCxnSpPr>
            <p:nvPr/>
          </p:nvCxnSpPr>
          <p:spPr>
            <a:xfrm flipH="1" flipV="1">
              <a:off x="4954229" y="10394743"/>
              <a:ext cx="2105519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接箭头连接符 690"/>
            <p:cNvCxnSpPr>
              <a:stCxn id="721" idx="0"/>
              <a:endCxn id="670" idx="4"/>
            </p:cNvCxnSpPr>
            <p:nvPr/>
          </p:nvCxnSpPr>
          <p:spPr>
            <a:xfrm flipH="1" flipV="1">
              <a:off x="3941031" y="10394743"/>
              <a:ext cx="3118717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直接箭头连接符 691"/>
            <p:cNvCxnSpPr>
              <a:stCxn id="721" idx="0"/>
              <a:endCxn id="668" idx="4"/>
            </p:cNvCxnSpPr>
            <p:nvPr/>
          </p:nvCxnSpPr>
          <p:spPr>
            <a:xfrm flipH="1" flipV="1">
              <a:off x="3014638" y="10394743"/>
              <a:ext cx="4045110" cy="28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接箭头连接符 692"/>
            <p:cNvCxnSpPr>
              <a:stCxn id="668" idx="0"/>
              <a:endCxn id="667" idx="4"/>
            </p:cNvCxnSpPr>
            <p:nvPr/>
          </p:nvCxnSpPr>
          <p:spPr>
            <a:xfrm flipV="1">
              <a:off x="3014638" y="9704082"/>
              <a:ext cx="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接箭头连接符 693"/>
            <p:cNvCxnSpPr>
              <a:stCxn id="668" idx="0"/>
              <a:endCxn id="669" idx="4"/>
            </p:cNvCxnSpPr>
            <p:nvPr/>
          </p:nvCxnSpPr>
          <p:spPr>
            <a:xfrm flipV="1">
              <a:off x="3014638" y="9704082"/>
              <a:ext cx="926394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接箭头连接符 694"/>
            <p:cNvCxnSpPr>
              <a:stCxn id="668" idx="0"/>
              <a:endCxn id="673" idx="4"/>
            </p:cNvCxnSpPr>
            <p:nvPr/>
          </p:nvCxnSpPr>
          <p:spPr>
            <a:xfrm flipV="1">
              <a:off x="3014638" y="9704082"/>
              <a:ext cx="404511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接箭头连接符 695"/>
            <p:cNvCxnSpPr>
              <a:stCxn id="668" idx="0"/>
              <a:endCxn id="671" idx="4"/>
            </p:cNvCxnSpPr>
            <p:nvPr/>
          </p:nvCxnSpPr>
          <p:spPr>
            <a:xfrm flipV="1">
              <a:off x="3014638" y="9704082"/>
              <a:ext cx="1939592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接箭头连接符 696"/>
            <p:cNvCxnSpPr>
              <a:stCxn id="670" idx="0"/>
              <a:endCxn id="669" idx="4"/>
            </p:cNvCxnSpPr>
            <p:nvPr/>
          </p:nvCxnSpPr>
          <p:spPr>
            <a:xfrm flipV="1">
              <a:off x="3941031" y="9704082"/>
              <a:ext cx="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直接箭头连接符 697"/>
            <p:cNvCxnSpPr>
              <a:stCxn id="672" idx="0"/>
              <a:endCxn id="671" idx="4"/>
            </p:cNvCxnSpPr>
            <p:nvPr/>
          </p:nvCxnSpPr>
          <p:spPr>
            <a:xfrm flipV="1">
              <a:off x="4954229" y="9704082"/>
              <a:ext cx="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直接箭头连接符 698"/>
            <p:cNvCxnSpPr>
              <a:stCxn id="674" idx="0"/>
              <a:endCxn id="673" idx="4"/>
            </p:cNvCxnSpPr>
            <p:nvPr/>
          </p:nvCxnSpPr>
          <p:spPr>
            <a:xfrm flipV="1">
              <a:off x="7059748" y="9704082"/>
              <a:ext cx="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直接箭头连接符 699"/>
            <p:cNvCxnSpPr>
              <a:stCxn id="670" idx="0"/>
              <a:endCxn id="667" idx="4"/>
            </p:cNvCxnSpPr>
            <p:nvPr/>
          </p:nvCxnSpPr>
          <p:spPr>
            <a:xfrm flipH="1" flipV="1">
              <a:off x="3014638" y="9704082"/>
              <a:ext cx="926394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直接箭头连接符 700"/>
            <p:cNvCxnSpPr>
              <a:stCxn id="670" idx="0"/>
              <a:endCxn id="671" idx="4"/>
            </p:cNvCxnSpPr>
            <p:nvPr/>
          </p:nvCxnSpPr>
          <p:spPr>
            <a:xfrm flipV="1">
              <a:off x="3941031" y="9704082"/>
              <a:ext cx="1013198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直接箭头连接符 701"/>
            <p:cNvCxnSpPr>
              <a:stCxn id="670" idx="0"/>
              <a:endCxn id="673" idx="4"/>
            </p:cNvCxnSpPr>
            <p:nvPr/>
          </p:nvCxnSpPr>
          <p:spPr>
            <a:xfrm flipV="1">
              <a:off x="3941031" y="9704082"/>
              <a:ext cx="3118717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直接箭头连接符 702"/>
            <p:cNvCxnSpPr>
              <a:stCxn id="672" idx="0"/>
              <a:endCxn id="669" idx="4"/>
            </p:cNvCxnSpPr>
            <p:nvPr/>
          </p:nvCxnSpPr>
          <p:spPr>
            <a:xfrm flipH="1" flipV="1">
              <a:off x="3941031" y="9704082"/>
              <a:ext cx="1013198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直接箭头连接符 703"/>
            <p:cNvCxnSpPr>
              <a:stCxn id="672" idx="0"/>
              <a:endCxn id="673" idx="4"/>
            </p:cNvCxnSpPr>
            <p:nvPr/>
          </p:nvCxnSpPr>
          <p:spPr>
            <a:xfrm flipV="1">
              <a:off x="4954229" y="9704082"/>
              <a:ext cx="2105519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直接箭头连接符 704"/>
            <p:cNvCxnSpPr>
              <a:stCxn id="672" idx="0"/>
              <a:endCxn id="667" idx="4"/>
            </p:cNvCxnSpPr>
            <p:nvPr/>
          </p:nvCxnSpPr>
          <p:spPr>
            <a:xfrm flipH="1" flipV="1">
              <a:off x="3014638" y="9704082"/>
              <a:ext cx="1939592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直接箭头连接符 705"/>
            <p:cNvCxnSpPr>
              <a:stCxn id="674" idx="0"/>
              <a:endCxn id="671" idx="4"/>
            </p:cNvCxnSpPr>
            <p:nvPr/>
          </p:nvCxnSpPr>
          <p:spPr>
            <a:xfrm flipH="1" flipV="1">
              <a:off x="4954229" y="9704082"/>
              <a:ext cx="2105519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直接箭头连接符 706"/>
            <p:cNvCxnSpPr>
              <a:endCxn id="669" idx="4"/>
            </p:cNvCxnSpPr>
            <p:nvPr/>
          </p:nvCxnSpPr>
          <p:spPr>
            <a:xfrm flipH="1" flipV="1">
              <a:off x="3941031" y="9704082"/>
              <a:ext cx="3118717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直接箭头连接符 707"/>
            <p:cNvCxnSpPr>
              <a:stCxn id="674" idx="0"/>
              <a:endCxn id="667" idx="4"/>
            </p:cNvCxnSpPr>
            <p:nvPr/>
          </p:nvCxnSpPr>
          <p:spPr>
            <a:xfrm flipH="1" flipV="1">
              <a:off x="3014638" y="9704082"/>
              <a:ext cx="4045110" cy="326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直接箭头连接符 708"/>
            <p:cNvCxnSpPr>
              <a:stCxn id="673" idx="0"/>
              <a:endCxn id="725" idx="2"/>
            </p:cNvCxnSpPr>
            <p:nvPr/>
          </p:nvCxnSpPr>
          <p:spPr>
            <a:xfrm flipV="1">
              <a:off x="7059748" y="9130058"/>
              <a:ext cx="0" cy="210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直接箭头连接符 709"/>
            <p:cNvCxnSpPr>
              <a:stCxn id="671" idx="0"/>
              <a:endCxn id="724" idx="2"/>
            </p:cNvCxnSpPr>
            <p:nvPr/>
          </p:nvCxnSpPr>
          <p:spPr>
            <a:xfrm flipV="1">
              <a:off x="4954229" y="9130058"/>
              <a:ext cx="0" cy="210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直接箭头连接符 710"/>
            <p:cNvCxnSpPr>
              <a:stCxn id="669" idx="0"/>
              <a:endCxn id="723" idx="2"/>
            </p:cNvCxnSpPr>
            <p:nvPr/>
          </p:nvCxnSpPr>
          <p:spPr>
            <a:xfrm flipV="1">
              <a:off x="3941031" y="9130058"/>
              <a:ext cx="0" cy="210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直接箭头连接符 711"/>
            <p:cNvCxnSpPr>
              <a:stCxn id="667" idx="0"/>
              <a:endCxn id="722" idx="2"/>
            </p:cNvCxnSpPr>
            <p:nvPr/>
          </p:nvCxnSpPr>
          <p:spPr>
            <a:xfrm flipV="1">
              <a:off x="3014638" y="9130058"/>
              <a:ext cx="0" cy="210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剪去同侧角的矩形 712"/>
            <p:cNvSpPr/>
            <p:nvPr/>
          </p:nvSpPr>
          <p:spPr>
            <a:xfrm>
              <a:off x="3633506" y="11390316"/>
              <a:ext cx="615050" cy="374378"/>
            </a:xfrm>
            <a:prstGeom prst="snip2SameRect">
              <a:avLst/>
            </a:prstGeom>
            <a:solidFill>
              <a:srgbClr val="FFE1E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4" name="剪去同侧角的矩形 713"/>
            <p:cNvSpPr/>
            <p:nvPr/>
          </p:nvSpPr>
          <p:spPr>
            <a:xfrm>
              <a:off x="4646704" y="11390316"/>
              <a:ext cx="615050" cy="374378"/>
            </a:xfrm>
            <a:prstGeom prst="snip2SameRect">
              <a:avLst/>
            </a:prstGeom>
            <a:solidFill>
              <a:srgbClr val="FFE1E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5" name="剪去同侧角的矩形 714"/>
            <p:cNvSpPr/>
            <p:nvPr/>
          </p:nvSpPr>
          <p:spPr>
            <a:xfrm>
              <a:off x="6752223" y="11390316"/>
              <a:ext cx="615050" cy="374378"/>
            </a:xfrm>
            <a:prstGeom prst="snip2SameRect">
              <a:avLst/>
            </a:prstGeom>
            <a:solidFill>
              <a:srgbClr val="FFE1E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[SEP]</a:t>
              </a:r>
            </a:p>
          </p:txBody>
        </p:sp>
        <p:sp>
          <p:nvSpPr>
            <p:cNvPr id="716" name="剪去同侧角的矩形 715"/>
            <p:cNvSpPr/>
            <p:nvPr/>
          </p:nvSpPr>
          <p:spPr>
            <a:xfrm>
              <a:off x="2707113" y="11390316"/>
              <a:ext cx="615050" cy="374378"/>
            </a:xfrm>
            <a:prstGeom prst="snip2SameRect">
              <a:avLst/>
            </a:prstGeom>
            <a:solidFill>
              <a:srgbClr val="FFE1E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[CLS]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" name="矩形 716"/>
            <p:cNvSpPr/>
            <p:nvPr/>
          </p:nvSpPr>
          <p:spPr>
            <a:xfrm>
              <a:off x="2573166" y="8629681"/>
              <a:ext cx="4959453" cy="252824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矩形 717"/>
            <p:cNvSpPr/>
            <p:nvPr/>
          </p:nvSpPr>
          <p:spPr>
            <a:xfrm>
              <a:off x="2707113" y="10678861"/>
              <a:ext cx="615050" cy="37437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4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[CLS]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" name="矩形 718"/>
            <p:cNvSpPr/>
            <p:nvPr/>
          </p:nvSpPr>
          <p:spPr>
            <a:xfrm>
              <a:off x="3633506" y="10678861"/>
              <a:ext cx="615050" cy="37437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6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0" name="矩形 719"/>
            <p:cNvSpPr/>
            <p:nvPr/>
          </p:nvSpPr>
          <p:spPr>
            <a:xfrm>
              <a:off x="4646704" y="10678861"/>
              <a:ext cx="615050" cy="37437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6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1" name="矩形 720"/>
            <p:cNvSpPr/>
            <p:nvPr/>
          </p:nvSpPr>
          <p:spPr>
            <a:xfrm>
              <a:off x="6752223" y="10678861"/>
              <a:ext cx="615050" cy="37437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4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[SEP]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2" name="圆角矩形 721"/>
            <p:cNvSpPr/>
            <p:nvPr/>
          </p:nvSpPr>
          <p:spPr>
            <a:xfrm>
              <a:off x="2707113" y="8755680"/>
              <a:ext cx="615050" cy="3743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4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[CLS]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3" name="圆角矩形 722"/>
            <p:cNvSpPr/>
            <p:nvPr/>
          </p:nvSpPr>
          <p:spPr>
            <a:xfrm>
              <a:off x="3633506" y="8755680"/>
              <a:ext cx="615050" cy="3743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6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4" name="圆角矩形 723"/>
            <p:cNvSpPr/>
            <p:nvPr/>
          </p:nvSpPr>
          <p:spPr>
            <a:xfrm>
              <a:off x="4646704" y="8755680"/>
              <a:ext cx="615050" cy="3743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6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5" name="圆角矩形 724"/>
            <p:cNvSpPr/>
            <p:nvPr/>
          </p:nvSpPr>
          <p:spPr>
            <a:xfrm>
              <a:off x="6752223" y="8755680"/>
              <a:ext cx="615050" cy="3743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400" baseline="-25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[SEP]</a:t>
              </a:r>
              <a:endParaRPr lang="zh-CN" alt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6" name="矩形 725"/>
            <p:cNvSpPr/>
            <p:nvPr/>
          </p:nvSpPr>
          <p:spPr>
            <a:xfrm>
              <a:off x="4634734" y="9753440"/>
              <a:ext cx="863520" cy="388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BERT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27" name="矩形 726"/>
            <p:cNvSpPr/>
            <p:nvPr/>
          </p:nvSpPr>
          <p:spPr>
            <a:xfrm>
              <a:off x="5856489" y="10557711"/>
              <a:ext cx="716069" cy="480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…</a:t>
              </a:r>
              <a:endPara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28" name="矩形 727"/>
            <p:cNvSpPr/>
            <p:nvPr/>
          </p:nvSpPr>
          <p:spPr>
            <a:xfrm>
              <a:off x="5856489" y="11324321"/>
              <a:ext cx="716069" cy="480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…</a:t>
              </a:r>
              <a:endPara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29" name="矩形 728"/>
            <p:cNvSpPr/>
            <p:nvPr/>
          </p:nvSpPr>
          <p:spPr>
            <a:xfrm>
              <a:off x="5856489" y="8616888"/>
              <a:ext cx="716069" cy="480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…</a:t>
              </a:r>
              <a:endPara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30" name="右箭头 729"/>
            <p:cNvSpPr/>
            <p:nvPr/>
          </p:nvSpPr>
          <p:spPr>
            <a:xfrm rot="16200000">
              <a:off x="2901257" y="11109978"/>
              <a:ext cx="226763" cy="201921"/>
            </a:xfrm>
            <a:prstGeom prst="rightArrow">
              <a:avLst/>
            </a:prstGeom>
            <a:solidFill>
              <a:schemeClr val="bg2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731" name="右箭头 730"/>
            <p:cNvSpPr/>
            <p:nvPr/>
          </p:nvSpPr>
          <p:spPr>
            <a:xfrm rot="16200000">
              <a:off x="3836707" y="11109978"/>
              <a:ext cx="226763" cy="201921"/>
            </a:xfrm>
            <a:prstGeom prst="rightArrow">
              <a:avLst/>
            </a:prstGeom>
            <a:solidFill>
              <a:schemeClr val="bg2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732" name="右箭头 731"/>
            <p:cNvSpPr/>
            <p:nvPr/>
          </p:nvSpPr>
          <p:spPr>
            <a:xfrm rot="16200000">
              <a:off x="6946366" y="11109978"/>
              <a:ext cx="226763" cy="201921"/>
            </a:xfrm>
            <a:prstGeom prst="rightArrow">
              <a:avLst/>
            </a:prstGeom>
            <a:solidFill>
              <a:schemeClr val="bg2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733" name="右箭头 732"/>
            <p:cNvSpPr/>
            <p:nvPr/>
          </p:nvSpPr>
          <p:spPr>
            <a:xfrm rot="16200000">
              <a:off x="4840535" y="11109978"/>
              <a:ext cx="226763" cy="201921"/>
            </a:xfrm>
            <a:prstGeom prst="rightArrow">
              <a:avLst/>
            </a:prstGeom>
            <a:solidFill>
              <a:schemeClr val="bg2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  <p:sp>
        <p:nvSpPr>
          <p:cNvPr id="860" name="圆角矩形 859"/>
          <p:cNvSpPr/>
          <p:nvPr/>
        </p:nvSpPr>
        <p:spPr>
          <a:xfrm>
            <a:off x="3173388" y="6127356"/>
            <a:ext cx="1646081" cy="423861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C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D966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线性层</a:t>
            </a:r>
          </a:p>
        </p:txBody>
      </p:sp>
      <p:cxnSp>
        <p:nvCxnSpPr>
          <p:cNvPr id="22" name="肘形连接符 21"/>
          <p:cNvCxnSpPr>
            <a:stCxn id="504" idx="0"/>
            <a:endCxn id="509" idx="2"/>
          </p:cNvCxnSpPr>
          <p:nvPr/>
        </p:nvCxnSpPr>
        <p:spPr>
          <a:xfrm rot="5400000" flipH="1" flipV="1">
            <a:off x="5288174" y="3504981"/>
            <a:ext cx="634910" cy="3218403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肘形连接符 862"/>
          <p:cNvCxnSpPr>
            <a:stCxn id="446" idx="0"/>
            <a:endCxn id="509" idx="6"/>
          </p:cNvCxnSpPr>
          <p:nvPr/>
        </p:nvCxnSpPr>
        <p:spPr>
          <a:xfrm rot="16200000" flipV="1">
            <a:off x="8662244" y="3820299"/>
            <a:ext cx="860552" cy="2813407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807627" y="10440884"/>
            <a:ext cx="5499329" cy="824071"/>
            <a:chOff x="2350803" y="12311872"/>
            <a:chExt cx="5499329" cy="824071"/>
          </a:xfrm>
        </p:grpSpPr>
        <p:sp>
          <p:nvSpPr>
            <p:cNvPr id="935" name="圆角矩形 934"/>
            <p:cNvSpPr/>
            <p:nvPr/>
          </p:nvSpPr>
          <p:spPr>
            <a:xfrm>
              <a:off x="2367044" y="12355414"/>
              <a:ext cx="4870401" cy="780529"/>
            </a:xfrm>
            <a:prstGeom prst="roundRect">
              <a:avLst>
                <a:gd name="adj" fmla="val 8762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1680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3360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04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672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20840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5008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491761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33442" algn="l" defTabSz="641680" rtl="0" eaLnBrk="1" latinLnBrk="0" hangingPunct="1">
                <a:defRPr sz="252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1693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endParaRPr lang="en-US" altLang="zh-CN" sz="1693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36" name="矩形 935"/>
            <p:cNvSpPr/>
            <p:nvPr/>
          </p:nvSpPr>
          <p:spPr>
            <a:xfrm>
              <a:off x="2350803" y="12311872"/>
              <a:ext cx="5499329" cy="45653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168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8336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2504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6672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0840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5008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9176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33442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[CLS] context [</a:t>
              </a:r>
              <a:r>
                <a:rPr lang="en-US" altLang="zh-CN" sz="1800" dirty="0" err="1">
                  <a:latin typeface="Arial" panose="020B0604020202020204" pitchFamily="34" charset="0"/>
                  <a:cs typeface="Arial" panose="020B0604020202020204" pitchFamily="34" charset="0"/>
                </a:rPr>
                <a:t>Ms</a:t>
              </a: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] mention [Me] context [SEP]</a:t>
              </a:r>
              <a:endParaRPr lang="zh-CN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7" name="矩形 936"/>
            <p:cNvSpPr/>
            <p:nvPr/>
          </p:nvSpPr>
          <p:spPr>
            <a:xfrm>
              <a:off x="3553348" y="12766611"/>
              <a:ext cx="26602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168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8336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2504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6672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0840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5008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9176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33442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提及和上下文</a:t>
              </a:r>
              <a:endPara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338895" y="10476953"/>
            <a:ext cx="4724042" cy="792592"/>
            <a:chOff x="8063812" y="12356932"/>
            <a:chExt cx="4724042" cy="792592"/>
          </a:xfrm>
        </p:grpSpPr>
        <p:grpSp>
          <p:nvGrpSpPr>
            <p:cNvPr id="548" name="组合 547"/>
            <p:cNvGrpSpPr/>
            <p:nvPr/>
          </p:nvGrpSpPr>
          <p:grpSpPr>
            <a:xfrm>
              <a:off x="8063812" y="12356932"/>
              <a:ext cx="4724042" cy="780529"/>
              <a:chOff x="8872917" y="12117085"/>
              <a:chExt cx="3354682" cy="780529"/>
            </a:xfrm>
          </p:grpSpPr>
          <p:sp>
            <p:nvSpPr>
              <p:cNvPr id="102" name="圆角矩形 101"/>
              <p:cNvSpPr/>
              <p:nvPr/>
            </p:nvSpPr>
            <p:spPr>
              <a:xfrm>
                <a:off x="8884449" y="12117085"/>
                <a:ext cx="3343148" cy="780529"/>
              </a:xfrm>
              <a:prstGeom prst="roundRect">
                <a:avLst>
                  <a:gd name="adj" fmla="val 8762"/>
                </a:avLst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41680" rtl="0" eaLnBrk="1" latinLnBrk="0" hangingPunct="1">
                  <a:defRPr sz="2526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1680" algn="l" defTabSz="641680" rtl="0" eaLnBrk="1" latinLnBrk="0" hangingPunct="1">
                  <a:defRPr sz="2526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3360" algn="l" defTabSz="641680" rtl="0" eaLnBrk="1" latinLnBrk="0" hangingPunct="1">
                  <a:defRPr sz="2526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5041" algn="l" defTabSz="641680" rtl="0" eaLnBrk="1" latinLnBrk="0" hangingPunct="1">
                  <a:defRPr sz="2526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6721" algn="l" defTabSz="641680" rtl="0" eaLnBrk="1" latinLnBrk="0" hangingPunct="1">
                  <a:defRPr sz="2526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208401" algn="l" defTabSz="641680" rtl="0" eaLnBrk="1" latinLnBrk="0" hangingPunct="1">
                  <a:defRPr sz="2526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850081" algn="l" defTabSz="641680" rtl="0" eaLnBrk="1" latinLnBrk="0" hangingPunct="1">
                  <a:defRPr sz="2526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491761" algn="l" defTabSz="641680" rtl="0" eaLnBrk="1" latinLnBrk="0" hangingPunct="1">
                  <a:defRPr sz="2526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133442" algn="l" defTabSz="641680" rtl="0" eaLnBrk="1" latinLnBrk="0" hangingPunct="1">
                  <a:defRPr sz="2526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sz="1693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/>
                <a:endParaRPr lang="en-US" altLang="zh-CN" sz="1693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8872917" y="12117085"/>
                <a:ext cx="33546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641680" rtl="0" eaLnBrk="1" latinLnBrk="0" hangingPunct="1">
                  <a:defRPr sz="252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1680" algn="l" defTabSz="641680" rtl="0" eaLnBrk="1" latinLnBrk="0" hangingPunct="1">
                  <a:defRPr sz="252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83360" algn="l" defTabSz="641680" rtl="0" eaLnBrk="1" latinLnBrk="0" hangingPunct="1">
                  <a:defRPr sz="252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25041" algn="l" defTabSz="641680" rtl="0" eaLnBrk="1" latinLnBrk="0" hangingPunct="1">
                  <a:defRPr sz="252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66721" algn="l" defTabSz="641680" rtl="0" eaLnBrk="1" latinLnBrk="0" hangingPunct="1">
                  <a:defRPr sz="252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208401" algn="l" defTabSz="641680" rtl="0" eaLnBrk="1" latinLnBrk="0" hangingPunct="1">
                  <a:defRPr sz="252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50081" algn="l" defTabSz="641680" rtl="0" eaLnBrk="1" latinLnBrk="0" hangingPunct="1">
                  <a:defRPr sz="252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91761" algn="l" defTabSz="641680" rtl="0" eaLnBrk="1" latinLnBrk="0" hangingPunct="1">
                  <a:defRPr sz="252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33442" algn="l" defTabSz="641680" rtl="0" eaLnBrk="1" latinLnBrk="0" hangingPunct="1">
                  <a:defRPr sz="252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800" dirty="0" smtClean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[CLS] name [NA] type [TY] description [SEP]</a:t>
                </a:r>
                <a:endParaRPr lang="en-US" altLang="zh-CN" sz="18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38" name="矩形 937"/>
            <p:cNvSpPr/>
            <p:nvPr/>
          </p:nvSpPr>
          <p:spPr>
            <a:xfrm>
              <a:off x="9230207" y="12780192"/>
              <a:ext cx="26602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168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83360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2504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6672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0840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5008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91761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33442" algn="l" defTabSz="641680" rtl="0" eaLnBrk="1" latinLnBrk="0" hangingPunct="1">
                <a:defRPr sz="25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知识库实体描述文本</a:t>
              </a:r>
              <a:endPara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42" name="曲线连接符 41"/>
          <p:cNvCxnSpPr>
            <a:stCxn id="722" idx="0"/>
            <a:endCxn id="471" idx="2"/>
          </p:cNvCxnSpPr>
          <p:nvPr/>
        </p:nvCxnSpPr>
        <p:spPr>
          <a:xfrm rot="5400000" flipH="1" flipV="1">
            <a:off x="8939604" y="5453966"/>
            <a:ext cx="738738" cy="2126256"/>
          </a:xfrm>
          <a:prstGeom prst="curvedConnector3">
            <a:avLst>
              <a:gd name="adj1" fmla="val 50000"/>
            </a:avLst>
          </a:prstGeom>
          <a:ln w="317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组合 228"/>
          <p:cNvGrpSpPr/>
          <p:nvPr/>
        </p:nvGrpSpPr>
        <p:grpSpPr>
          <a:xfrm>
            <a:off x="6941139" y="10563810"/>
            <a:ext cx="1083748" cy="663625"/>
            <a:chOff x="7705724" y="2009230"/>
            <a:chExt cx="2276476" cy="2713334"/>
          </a:xfrm>
        </p:grpSpPr>
        <p:grpSp>
          <p:nvGrpSpPr>
            <p:cNvPr id="230" name="组合 229"/>
            <p:cNvGrpSpPr/>
            <p:nvPr/>
          </p:nvGrpSpPr>
          <p:grpSpPr>
            <a:xfrm>
              <a:off x="7705724" y="2335950"/>
              <a:ext cx="2276476" cy="2386614"/>
              <a:chOff x="7705724" y="2335950"/>
              <a:chExt cx="2276476" cy="2386614"/>
            </a:xfrm>
            <a:solidFill>
              <a:schemeClr val="bg1">
                <a:lumMod val="75000"/>
              </a:schemeClr>
            </a:solidFill>
          </p:grpSpPr>
          <p:sp>
            <p:nvSpPr>
              <p:cNvPr id="233" name="椭圆 232"/>
              <p:cNvSpPr/>
              <p:nvPr/>
            </p:nvSpPr>
            <p:spPr>
              <a:xfrm>
                <a:off x="7705724" y="4093839"/>
                <a:ext cx="2276475" cy="6287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7705725" y="2335950"/>
                <a:ext cx="2276475" cy="20891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1" name="椭圆 230"/>
            <p:cNvSpPr/>
            <p:nvPr/>
          </p:nvSpPr>
          <p:spPr>
            <a:xfrm>
              <a:off x="7705724" y="2009230"/>
              <a:ext cx="2276475" cy="6534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>
              <a:off x="7928665" y="2895740"/>
              <a:ext cx="1898298" cy="1510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知识库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5" name="右箭头 234"/>
          <p:cNvSpPr/>
          <p:nvPr/>
        </p:nvSpPr>
        <p:spPr>
          <a:xfrm rot="16200000">
            <a:off x="4132440" y="10161770"/>
            <a:ext cx="276571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右箭头 235"/>
          <p:cNvSpPr/>
          <p:nvPr/>
        </p:nvSpPr>
        <p:spPr>
          <a:xfrm>
            <a:off x="8095700" y="10770673"/>
            <a:ext cx="200800" cy="271833"/>
          </a:xfrm>
          <a:prstGeom prst="rightArrow">
            <a:avLst/>
          </a:prstGeom>
          <a:solidFill>
            <a:schemeClr val="accent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679150197"/>
              </p:ext>
            </p:extLst>
          </p:nvPr>
        </p:nvGraphicFramePr>
        <p:xfrm>
          <a:off x="2400035" y="4000059"/>
          <a:ext cx="9600142" cy="6400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/>
          <p:cNvSpPr/>
          <p:nvPr/>
        </p:nvSpPr>
        <p:spPr>
          <a:xfrm rot="16200000">
            <a:off x="1280972" y="6692099"/>
            <a:ext cx="1508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Recall@k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64735" y="9938489"/>
            <a:ext cx="2470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实体个数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6949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908854948"/>
              </p:ext>
            </p:extLst>
          </p:nvPr>
        </p:nvGraphicFramePr>
        <p:xfrm>
          <a:off x="2304785" y="3904809"/>
          <a:ext cx="9600142" cy="6400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/>
          <p:cNvSpPr/>
          <p:nvPr/>
        </p:nvSpPr>
        <p:spPr>
          <a:xfrm rot="16200000">
            <a:off x="1394913" y="6596849"/>
            <a:ext cx="109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N.Acc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05773" y="9843239"/>
            <a:ext cx="1998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温度超参数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86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6"/>
          <p:cNvSpPr txBox="1">
            <a:spLocks/>
          </p:cNvSpPr>
          <p:nvPr/>
        </p:nvSpPr>
        <p:spPr>
          <a:xfrm>
            <a:off x="2081988" y="3669203"/>
            <a:ext cx="4960225" cy="391076"/>
          </a:xfrm>
          <a:prstGeom prst="rect">
            <a:avLst/>
          </a:prstGeom>
        </p:spPr>
        <p:txBody>
          <a:bodyPr vert="horz" lIns="96731" tIns="48366" rIns="96731" bIns="48366" rtlCol="0">
            <a:normAutofit/>
          </a:bodyPr>
          <a:lstStyle>
            <a:lvl1pPr marL="228600" indent="-252095" algn="l" defTabSz="914400" rtl="0" eaLnBrk="0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-25209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731520" indent="-25209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05840" indent="-25209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280160" indent="-25209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zh-CN" sz="1693" dirty="0">
                <a:latin typeface="Arial" panose="020B0604020202020204" pitchFamily="34" charset="0"/>
                <a:cs typeface="Arial" panose="020B0604020202020204" pitchFamily="34" charset="0"/>
              </a:rPr>
              <a:t>Apple  was  founded  in  1976  in  California  .</a:t>
            </a:r>
            <a:endParaRPr lang="zh-CN" altLang="en-US" sz="169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94379" y="5556274"/>
            <a:ext cx="3458468" cy="1264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9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x</a:t>
            </a:r>
            <a:r>
              <a:rPr lang="en-US" altLang="zh-CN" sz="1693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1 ,</a:t>
            </a:r>
            <a:r>
              <a:rPr lang="en-US" altLang="zh-CN" sz="169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1693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1 ,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US" altLang="zh-CN" sz="169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 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9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x</a:t>
            </a:r>
            <a:r>
              <a:rPr lang="en-US" altLang="zh-CN" sz="1693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5 ,</a:t>
            </a:r>
            <a:r>
              <a:rPr lang="en-US" altLang="zh-CN" sz="169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1693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5 ,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altLang="zh-CN" sz="169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       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1976</a:t>
            </a:r>
          </a:p>
          <a:p>
            <a:pPr>
              <a:lnSpc>
                <a:spcPct val="150000"/>
              </a:lnSpc>
            </a:pPr>
            <a:r>
              <a:rPr lang="en-US" altLang="zh-CN" sz="169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x</a:t>
            </a:r>
            <a:r>
              <a:rPr lang="en-US" altLang="zh-CN" sz="1693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7 ,</a:t>
            </a:r>
            <a:r>
              <a:rPr lang="en-US" altLang="zh-CN" sz="169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1693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7 ,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altLang="zh-CN" sz="169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  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California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886764" y="7431066"/>
            <a:ext cx="4838123" cy="656717"/>
          </a:xfrm>
          <a:prstGeom prst="roundRect">
            <a:avLst>
              <a:gd name="adj" fmla="val 112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 b="1" dirty="0">
                <a:solidFill>
                  <a:schemeClr val="tx1"/>
                </a:solidFill>
              </a:rPr>
              <a:t>Named Entity Recognition</a:t>
            </a:r>
            <a:endParaRPr lang="zh-CN" altLang="en-US" sz="1799" b="1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886766" y="8697809"/>
            <a:ext cx="636587" cy="367407"/>
          </a:xfrm>
          <a:prstGeom prst="roundRect">
            <a:avLst>
              <a:gd name="adj" fmla="val 1200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rIns="72001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内容占位符 6"/>
          <p:cNvSpPr txBox="1">
            <a:spLocks/>
          </p:cNvSpPr>
          <p:nvPr/>
        </p:nvSpPr>
        <p:spPr>
          <a:xfrm>
            <a:off x="4999780" y="9053867"/>
            <a:ext cx="4957299" cy="391076"/>
          </a:xfrm>
          <a:prstGeom prst="rect">
            <a:avLst/>
          </a:prstGeom>
        </p:spPr>
        <p:txBody>
          <a:bodyPr vert="horz" lIns="96731" tIns="48366" rIns="96731" bIns="48366" rtlCol="0">
            <a:normAutofit/>
          </a:bodyPr>
          <a:lstStyle>
            <a:lvl1pPr marL="228600" indent="-252095" algn="l" defTabSz="914400" rtl="0" eaLnBrk="0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-25209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731520" indent="-25209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05840" indent="-25209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280160" indent="-25209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zh-CN" sz="1693" i="1" dirty="0"/>
              <a:t> x</a:t>
            </a:r>
            <a:r>
              <a:rPr lang="en-US" altLang="zh-CN" sz="1693" i="1" baseline="-25000" dirty="0"/>
              <a:t>1            </a:t>
            </a:r>
            <a:r>
              <a:rPr lang="en-US" altLang="zh-CN" sz="1693" i="1" dirty="0"/>
              <a:t>x</a:t>
            </a:r>
            <a:r>
              <a:rPr lang="en-US" altLang="zh-CN" sz="1693" i="1" baseline="-25000" dirty="0"/>
              <a:t>2               </a:t>
            </a:r>
            <a:r>
              <a:rPr lang="en-US" altLang="zh-CN" sz="1693" i="1" dirty="0"/>
              <a:t>x</a:t>
            </a:r>
            <a:r>
              <a:rPr lang="en-US" altLang="zh-CN" sz="1693" i="1" baseline="-25000" dirty="0"/>
              <a:t>3             </a:t>
            </a:r>
            <a:r>
              <a:rPr lang="en-US" altLang="zh-CN" sz="1693" i="1" dirty="0"/>
              <a:t>x</a:t>
            </a:r>
            <a:r>
              <a:rPr lang="en-US" altLang="zh-CN" sz="1693" i="1" baseline="-25000" dirty="0"/>
              <a:t>4          </a:t>
            </a:r>
            <a:r>
              <a:rPr lang="en-US" altLang="zh-CN" sz="1693" i="1" dirty="0"/>
              <a:t>x</a:t>
            </a:r>
            <a:r>
              <a:rPr lang="en-US" altLang="zh-CN" sz="1693" i="1" baseline="-25000" dirty="0"/>
              <a:t>5    </a:t>
            </a:r>
            <a:r>
              <a:rPr lang="en-US" altLang="zh-CN" sz="1693" i="1" dirty="0"/>
              <a:t> </a:t>
            </a:r>
            <a:r>
              <a:rPr lang="en-US" altLang="zh-CN" sz="1693" i="1" baseline="-25000" dirty="0"/>
              <a:t>    </a:t>
            </a:r>
            <a:r>
              <a:rPr lang="en-US" altLang="zh-CN" sz="1693" i="1" dirty="0"/>
              <a:t>x</a:t>
            </a:r>
            <a:r>
              <a:rPr lang="en-US" altLang="zh-CN" sz="1693" i="1" baseline="-25000" dirty="0"/>
              <a:t>6               </a:t>
            </a:r>
            <a:r>
              <a:rPr lang="en-US" altLang="zh-CN" sz="1693" i="1" dirty="0"/>
              <a:t>x</a:t>
            </a:r>
            <a:r>
              <a:rPr lang="en-US" altLang="zh-CN" sz="1693" i="1" baseline="-25000" dirty="0"/>
              <a:t>7              </a:t>
            </a:r>
            <a:r>
              <a:rPr lang="en-US" altLang="zh-CN" sz="1693" i="1" dirty="0"/>
              <a:t>x</a:t>
            </a:r>
            <a:r>
              <a:rPr lang="en-US" altLang="zh-CN" sz="1693" i="1" baseline="-25000" dirty="0"/>
              <a:t>8</a:t>
            </a:r>
            <a:endParaRPr lang="zh-CN" altLang="en-US" sz="1693" i="1" baseline="-25000" dirty="0"/>
          </a:p>
          <a:p>
            <a:pPr marL="0" indent="0" algn="just">
              <a:lnSpc>
                <a:spcPct val="100000"/>
              </a:lnSpc>
              <a:buNone/>
            </a:pPr>
            <a:endParaRPr lang="zh-CN" altLang="en-US" sz="1693" i="1" baseline="-25000" dirty="0"/>
          </a:p>
        </p:txBody>
      </p:sp>
      <p:sp>
        <p:nvSpPr>
          <p:cNvPr id="21" name="圆角矩形 20"/>
          <p:cNvSpPr/>
          <p:nvPr/>
        </p:nvSpPr>
        <p:spPr>
          <a:xfrm>
            <a:off x="5590581" y="8697809"/>
            <a:ext cx="492776" cy="367407"/>
          </a:xfrm>
          <a:prstGeom prst="roundRect">
            <a:avLst>
              <a:gd name="adj" fmla="val 1200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rIns="72001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50587" y="8697809"/>
            <a:ext cx="824394" cy="367407"/>
          </a:xfrm>
          <a:prstGeom prst="roundRect">
            <a:avLst>
              <a:gd name="adj" fmla="val 1200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rIns="72001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founded</a:t>
            </a: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042211" y="8697809"/>
            <a:ext cx="314172" cy="367407"/>
          </a:xfrm>
          <a:prstGeom prst="roundRect">
            <a:avLst>
              <a:gd name="adj" fmla="val 1200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rIns="72001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423616" y="8697809"/>
            <a:ext cx="564701" cy="367407"/>
          </a:xfrm>
          <a:prstGeom prst="roundRect">
            <a:avLst>
              <a:gd name="adj" fmla="val 1200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rIns="72001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1976</a:t>
            </a: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436947" y="8697809"/>
            <a:ext cx="978398" cy="367407"/>
          </a:xfrm>
          <a:prstGeom prst="roundRect">
            <a:avLst>
              <a:gd name="adj" fmla="val 1200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rIns="72001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California</a:t>
            </a: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482579" y="8697809"/>
            <a:ext cx="242309" cy="367407"/>
          </a:xfrm>
          <a:prstGeom prst="roundRect">
            <a:avLst>
              <a:gd name="adj" fmla="val 1200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rIns="72001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055544" y="8697809"/>
            <a:ext cx="314172" cy="367407"/>
          </a:xfrm>
          <a:prstGeom prst="roundRect">
            <a:avLst>
              <a:gd name="adj" fmla="val 1200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rIns="72001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下箭头 27"/>
          <p:cNvSpPr/>
          <p:nvPr/>
        </p:nvSpPr>
        <p:spPr>
          <a:xfrm rot="10800000">
            <a:off x="7133207" y="8133511"/>
            <a:ext cx="345232" cy="41987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/>
          </a:p>
        </p:txBody>
      </p:sp>
      <p:sp>
        <p:nvSpPr>
          <p:cNvPr id="29" name="下箭头 28"/>
          <p:cNvSpPr/>
          <p:nvPr/>
        </p:nvSpPr>
        <p:spPr>
          <a:xfrm rot="10800000">
            <a:off x="7127057" y="6897455"/>
            <a:ext cx="345232" cy="41987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99"/>
          </a:p>
        </p:txBody>
      </p:sp>
      <p:sp>
        <p:nvSpPr>
          <p:cNvPr id="31" name="圆角矩形 30"/>
          <p:cNvSpPr/>
          <p:nvPr/>
        </p:nvSpPr>
        <p:spPr>
          <a:xfrm>
            <a:off x="2193222" y="4081088"/>
            <a:ext cx="395676" cy="367407"/>
          </a:xfrm>
          <a:prstGeom prst="roundRect">
            <a:avLst>
              <a:gd name="adj" fmla="val 120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rIns="72001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7858" y="4081088"/>
            <a:ext cx="395676" cy="367407"/>
          </a:xfrm>
          <a:prstGeom prst="roundRect">
            <a:avLst>
              <a:gd name="adj" fmla="val 120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rIns="72001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462492" y="4081088"/>
            <a:ext cx="395676" cy="367407"/>
          </a:xfrm>
          <a:prstGeom prst="roundRect">
            <a:avLst>
              <a:gd name="adj" fmla="val 120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rIns="72001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4097128" y="4081088"/>
            <a:ext cx="395676" cy="367407"/>
          </a:xfrm>
          <a:prstGeom prst="roundRect">
            <a:avLst>
              <a:gd name="adj" fmla="val 120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rIns="72001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635667" y="4081089"/>
            <a:ext cx="395676" cy="367407"/>
          </a:xfrm>
          <a:prstGeom prst="roundRect">
            <a:avLst>
              <a:gd name="adj" fmla="val 120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rIns="72001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4731763" y="4081089"/>
            <a:ext cx="395676" cy="367407"/>
          </a:xfrm>
          <a:prstGeom prst="roundRect">
            <a:avLst>
              <a:gd name="adj" fmla="val 120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rIns="72001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366399" y="4081089"/>
            <a:ext cx="395676" cy="367407"/>
          </a:xfrm>
          <a:prstGeom prst="roundRect">
            <a:avLst>
              <a:gd name="adj" fmla="val 120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rIns="72001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001033" y="4081089"/>
            <a:ext cx="395676" cy="367407"/>
          </a:xfrm>
          <a:prstGeom prst="roundRect">
            <a:avLst>
              <a:gd name="adj" fmla="val 120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rIns="72001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3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94785" y="12671647"/>
            <a:ext cx="8493369" cy="1198217"/>
            <a:chOff x="3903784" y="1465944"/>
            <a:chExt cx="8493369" cy="1096366"/>
          </a:xfrm>
        </p:grpSpPr>
        <p:sp>
          <p:nvSpPr>
            <p:cNvPr id="45" name="矩形 44"/>
            <p:cNvSpPr/>
            <p:nvPr/>
          </p:nvSpPr>
          <p:spPr>
            <a:xfrm>
              <a:off x="3903784" y="1465944"/>
              <a:ext cx="8493369" cy="109636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944422" y="150362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第五章</a:t>
              </a:r>
              <a:endParaRPr lang="zh-CN" altLang="en-US" sz="18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703972" y="4931319"/>
            <a:ext cx="3684183" cy="7012138"/>
            <a:chOff x="3903784" y="1465944"/>
            <a:chExt cx="3684183" cy="7410438"/>
          </a:xfrm>
        </p:grpSpPr>
        <p:sp>
          <p:nvSpPr>
            <p:cNvPr id="42" name="矩形 41"/>
            <p:cNvSpPr/>
            <p:nvPr/>
          </p:nvSpPr>
          <p:spPr>
            <a:xfrm>
              <a:off x="3903784" y="1465944"/>
              <a:ext cx="3684183" cy="74104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3944422" y="150362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第四章</a:t>
              </a:r>
              <a:endParaRPr lang="zh-CN" altLang="en-US" sz="18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894786" y="4931319"/>
            <a:ext cx="3684183" cy="7003953"/>
            <a:chOff x="3903784" y="1465944"/>
            <a:chExt cx="3684183" cy="7410438"/>
          </a:xfrm>
        </p:grpSpPr>
        <p:sp>
          <p:nvSpPr>
            <p:cNvPr id="39" name="矩形 38"/>
            <p:cNvSpPr/>
            <p:nvPr/>
          </p:nvSpPr>
          <p:spPr>
            <a:xfrm>
              <a:off x="3903784" y="1465944"/>
              <a:ext cx="3684183" cy="74104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944422" y="150362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第三章</a:t>
              </a:r>
              <a:endParaRPr lang="zh-CN" altLang="en-US" sz="18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894786" y="3101030"/>
            <a:ext cx="8493369" cy="1210817"/>
            <a:chOff x="3903784" y="1465944"/>
            <a:chExt cx="8493369" cy="1096366"/>
          </a:xfrm>
        </p:grpSpPr>
        <p:sp>
          <p:nvSpPr>
            <p:cNvPr id="36" name="矩形 35"/>
            <p:cNvSpPr/>
            <p:nvPr/>
          </p:nvSpPr>
          <p:spPr>
            <a:xfrm>
              <a:off x="3903784" y="1465944"/>
              <a:ext cx="8493369" cy="109636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944422" y="150362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章</a:t>
              </a:r>
              <a:endParaRPr lang="zh-CN" altLang="en-US" sz="18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894786" y="1466989"/>
            <a:ext cx="8493369" cy="1261278"/>
            <a:chOff x="3903784" y="1465944"/>
            <a:chExt cx="8493369" cy="1157032"/>
          </a:xfrm>
        </p:grpSpPr>
        <p:sp>
          <p:nvSpPr>
            <p:cNvPr id="32" name="矩形 31"/>
            <p:cNvSpPr/>
            <p:nvPr/>
          </p:nvSpPr>
          <p:spPr>
            <a:xfrm>
              <a:off x="3903784" y="1465944"/>
              <a:ext cx="8493369" cy="1157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944422" y="150362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第一章</a:t>
              </a:r>
              <a:endParaRPr lang="zh-CN" altLang="en-US" sz="1800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4101912" y="1931790"/>
            <a:ext cx="1800000" cy="493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研究背景和意义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41471" y="1931791"/>
            <a:ext cx="1800000" cy="493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81030" y="1931789"/>
            <a:ext cx="1800000" cy="493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研究目标与内容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4101912" y="3575812"/>
            <a:ext cx="1800000" cy="493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知识库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90961" y="3580651"/>
            <a:ext cx="1800000" cy="493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预训练语言模型</a:t>
            </a:r>
          </a:p>
        </p:txBody>
      </p:sp>
      <p:sp>
        <p:nvSpPr>
          <p:cNvPr id="9" name="矩形 8"/>
          <p:cNvSpPr/>
          <p:nvPr/>
        </p:nvSpPr>
        <p:spPr>
          <a:xfrm>
            <a:off x="8280010" y="3585490"/>
            <a:ext cx="1800000" cy="493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原型网络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369060" y="3590329"/>
            <a:ext cx="1800000" cy="493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对比学习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01912" y="5459332"/>
            <a:ext cx="3240000" cy="8563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小样本命名实体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问题定义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41030" y="5459332"/>
            <a:ext cx="3240000" cy="8563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样本实体链接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问题定义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01912" y="6633310"/>
            <a:ext cx="3240000" cy="653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-NER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41030" y="6633310"/>
            <a:ext cx="3240000" cy="653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-EL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01912" y="7554674"/>
            <a:ext cx="3240000" cy="653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实验与分析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44098" y="12971925"/>
            <a:ext cx="5400000" cy="653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01912" y="8737587"/>
            <a:ext cx="396000" cy="29173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</a:p>
        </p:txBody>
      </p:sp>
      <p:sp>
        <p:nvSpPr>
          <p:cNvPr id="19" name="矩形 18"/>
          <p:cNvSpPr/>
          <p:nvPr/>
        </p:nvSpPr>
        <p:spPr>
          <a:xfrm>
            <a:off x="4665392" y="8737587"/>
            <a:ext cx="396000" cy="29173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</a:p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28872" y="8737587"/>
            <a:ext cx="396000" cy="29173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领域适应性实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2352" y="8737587"/>
            <a:ext cx="396000" cy="29173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消融实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55832" y="8737587"/>
            <a:ext cx="396000" cy="29173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类别描述的变体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19314" y="8737587"/>
            <a:ext cx="396000" cy="29173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参数敏感性实验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55658" y="8810153"/>
            <a:ext cx="396000" cy="29173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</a:p>
        </p:txBody>
      </p:sp>
      <p:sp>
        <p:nvSpPr>
          <p:cNvPr id="25" name="矩形 24"/>
          <p:cNvSpPr/>
          <p:nvPr/>
        </p:nvSpPr>
        <p:spPr>
          <a:xfrm>
            <a:off x="9519138" y="8810153"/>
            <a:ext cx="396000" cy="29173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</a:p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082618" y="8810153"/>
            <a:ext cx="396000" cy="29173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消融实</a:t>
            </a:r>
          </a:p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646098" y="8810153"/>
            <a:ext cx="396000" cy="29173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实体生成数量实验 </a:t>
            </a:r>
          </a:p>
        </p:txBody>
      </p:sp>
      <p:sp>
        <p:nvSpPr>
          <p:cNvPr id="28" name="矩形 27"/>
          <p:cNvSpPr/>
          <p:nvPr/>
        </p:nvSpPr>
        <p:spPr>
          <a:xfrm>
            <a:off x="11209578" y="8810153"/>
            <a:ext cx="396000" cy="29173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参数敏感性实验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773060" y="8810153"/>
            <a:ext cx="396000" cy="29173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941030" y="7554674"/>
            <a:ext cx="3240000" cy="653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实验与分析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70378" y="192165"/>
            <a:ext cx="6742186" cy="653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一种基于对比学习的小样本命名实体识别与实体链接方法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右箭头 46"/>
          <p:cNvSpPr/>
          <p:nvPr/>
        </p:nvSpPr>
        <p:spPr>
          <a:xfrm>
            <a:off x="3115617" y="1744467"/>
            <a:ext cx="527539" cy="551273"/>
          </a:xfrm>
          <a:prstGeom prst="right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3115617" y="3426332"/>
            <a:ext cx="527539" cy="551273"/>
          </a:xfrm>
          <a:prstGeom prst="right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3115617" y="6705578"/>
            <a:ext cx="527539" cy="551273"/>
          </a:xfrm>
          <a:prstGeom prst="right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>
            <a:off x="3118757" y="9993210"/>
            <a:ext cx="527539" cy="551273"/>
          </a:xfrm>
          <a:prstGeom prst="right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>
            <a:off x="3115617" y="13022862"/>
            <a:ext cx="527539" cy="551273"/>
          </a:xfrm>
          <a:prstGeom prst="right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207351" y="1199732"/>
            <a:ext cx="555002" cy="1429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207351" y="3101407"/>
            <a:ext cx="555002" cy="1429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理论基础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207351" y="6245023"/>
            <a:ext cx="555002" cy="1429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方法设计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207351" y="9553985"/>
            <a:ext cx="555002" cy="1429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07351" y="12450287"/>
            <a:ext cx="555002" cy="1429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/>
          <p:cNvCxnSpPr>
            <a:stCxn id="53" idx="2"/>
            <a:endCxn id="54" idx="0"/>
          </p:cNvCxnSpPr>
          <p:nvPr/>
        </p:nvCxnSpPr>
        <p:spPr>
          <a:xfrm>
            <a:off x="2484852" y="2629454"/>
            <a:ext cx="0" cy="4719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4" idx="2"/>
            <a:endCxn id="55" idx="0"/>
          </p:cNvCxnSpPr>
          <p:nvPr/>
        </p:nvCxnSpPr>
        <p:spPr>
          <a:xfrm>
            <a:off x="2484852" y="4531129"/>
            <a:ext cx="0" cy="171389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5" idx="2"/>
            <a:endCxn id="56" idx="0"/>
          </p:cNvCxnSpPr>
          <p:nvPr/>
        </p:nvCxnSpPr>
        <p:spPr>
          <a:xfrm>
            <a:off x="2484852" y="7674745"/>
            <a:ext cx="0" cy="18792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2"/>
            <a:endCxn id="57" idx="0"/>
          </p:cNvCxnSpPr>
          <p:nvPr/>
        </p:nvCxnSpPr>
        <p:spPr>
          <a:xfrm>
            <a:off x="2484852" y="10983707"/>
            <a:ext cx="0" cy="14665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31" idx="2"/>
            <a:endCxn id="5" idx="0"/>
          </p:cNvCxnSpPr>
          <p:nvPr/>
        </p:nvCxnSpPr>
        <p:spPr>
          <a:xfrm>
            <a:off x="8141471" y="845313"/>
            <a:ext cx="0" cy="10864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31" idx="2"/>
            <a:endCxn id="4" idx="0"/>
          </p:cNvCxnSpPr>
          <p:nvPr/>
        </p:nvCxnSpPr>
        <p:spPr>
          <a:xfrm rot="5400000">
            <a:off x="6028454" y="-181228"/>
            <a:ext cx="1086477" cy="3139559"/>
          </a:xfrm>
          <a:prstGeom prst="bentConnector3">
            <a:avLst>
              <a:gd name="adj1" fmla="val 29836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31" idx="2"/>
            <a:endCxn id="6" idx="0"/>
          </p:cNvCxnSpPr>
          <p:nvPr/>
        </p:nvCxnSpPr>
        <p:spPr>
          <a:xfrm rot="16200000" flipH="1">
            <a:off x="9168012" y="-181229"/>
            <a:ext cx="1086476" cy="3139559"/>
          </a:xfrm>
          <a:prstGeom prst="bentConnector3">
            <a:avLst>
              <a:gd name="adj1" fmla="val 29836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2" idx="2"/>
            <a:endCxn id="36" idx="0"/>
          </p:cNvCxnSpPr>
          <p:nvPr/>
        </p:nvCxnSpPr>
        <p:spPr>
          <a:xfrm>
            <a:off x="8141471" y="2728267"/>
            <a:ext cx="0" cy="37276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36" idx="2"/>
            <a:endCxn id="39" idx="0"/>
          </p:cNvCxnSpPr>
          <p:nvPr/>
        </p:nvCxnSpPr>
        <p:spPr>
          <a:xfrm rot="5400000">
            <a:off x="6629439" y="3419287"/>
            <a:ext cx="619472" cy="2404593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36" idx="2"/>
            <a:endCxn id="42" idx="0"/>
          </p:cNvCxnSpPr>
          <p:nvPr/>
        </p:nvCxnSpPr>
        <p:spPr>
          <a:xfrm rot="16200000" flipH="1">
            <a:off x="9034031" y="3419286"/>
            <a:ext cx="619472" cy="2404593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1" idx="2"/>
            <a:endCxn id="14" idx="0"/>
          </p:cNvCxnSpPr>
          <p:nvPr/>
        </p:nvCxnSpPr>
        <p:spPr>
          <a:xfrm>
            <a:off x="5721912" y="6315678"/>
            <a:ext cx="0" cy="3176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4" idx="2"/>
            <a:endCxn id="16" idx="0"/>
          </p:cNvCxnSpPr>
          <p:nvPr/>
        </p:nvCxnSpPr>
        <p:spPr>
          <a:xfrm>
            <a:off x="5721912" y="7286458"/>
            <a:ext cx="0" cy="26821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12" idx="2"/>
            <a:endCxn id="15" idx="0"/>
          </p:cNvCxnSpPr>
          <p:nvPr/>
        </p:nvCxnSpPr>
        <p:spPr>
          <a:xfrm>
            <a:off x="10561030" y="6315678"/>
            <a:ext cx="0" cy="3176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5" idx="2"/>
            <a:endCxn id="30" idx="0"/>
          </p:cNvCxnSpPr>
          <p:nvPr/>
        </p:nvCxnSpPr>
        <p:spPr>
          <a:xfrm>
            <a:off x="10561030" y="7286458"/>
            <a:ext cx="0" cy="26821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39" idx="2"/>
            <a:endCxn id="45" idx="0"/>
          </p:cNvCxnSpPr>
          <p:nvPr/>
        </p:nvCxnSpPr>
        <p:spPr>
          <a:xfrm rot="16200000" flipH="1">
            <a:off x="6570987" y="11101163"/>
            <a:ext cx="736375" cy="2404592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42" idx="2"/>
            <a:endCxn id="45" idx="0"/>
          </p:cNvCxnSpPr>
          <p:nvPr/>
        </p:nvCxnSpPr>
        <p:spPr>
          <a:xfrm rot="5400000">
            <a:off x="8979672" y="11105255"/>
            <a:ext cx="728190" cy="2404594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>
            <a:stCxn id="16" idx="2"/>
            <a:endCxn id="18" idx="0"/>
          </p:cNvCxnSpPr>
          <p:nvPr/>
        </p:nvCxnSpPr>
        <p:spPr>
          <a:xfrm rot="5400000">
            <a:off x="4746030" y="7761704"/>
            <a:ext cx="529765" cy="1422000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16" idx="2"/>
            <a:endCxn id="19" idx="0"/>
          </p:cNvCxnSpPr>
          <p:nvPr/>
        </p:nvCxnSpPr>
        <p:spPr>
          <a:xfrm rot="5400000">
            <a:off x="5027770" y="8043444"/>
            <a:ext cx="529765" cy="858520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16" idx="2"/>
            <a:endCxn id="21" idx="0"/>
          </p:cNvCxnSpPr>
          <p:nvPr/>
        </p:nvCxnSpPr>
        <p:spPr>
          <a:xfrm rot="16200000" flipH="1">
            <a:off x="5591250" y="8338484"/>
            <a:ext cx="529765" cy="268440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16" idx="2"/>
            <a:endCxn id="20" idx="0"/>
          </p:cNvCxnSpPr>
          <p:nvPr/>
        </p:nvCxnSpPr>
        <p:spPr>
          <a:xfrm rot="5400000">
            <a:off x="5309510" y="8325184"/>
            <a:ext cx="529765" cy="295040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16" idx="2"/>
            <a:endCxn id="22" idx="0"/>
          </p:cNvCxnSpPr>
          <p:nvPr/>
        </p:nvCxnSpPr>
        <p:spPr>
          <a:xfrm rot="16200000" flipH="1">
            <a:off x="5872990" y="8056744"/>
            <a:ext cx="529765" cy="83192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/>
          <p:cNvCxnSpPr>
            <a:stCxn id="16" idx="2"/>
            <a:endCxn id="23" idx="0"/>
          </p:cNvCxnSpPr>
          <p:nvPr/>
        </p:nvCxnSpPr>
        <p:spPr>
          <a:xfrm rot="16200000" flipH="1">
            <a:off x="6154731" y="7775003"/>
            <a:ext cx="529765" cy="139540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30" idx="2"/>
            <a:endCxn id="27" idx="0"/>
          </p:cNvCxnSpPr>
          <p:nvPr/>
        </p:nvCxnSpPr>
        <p:spPr>
          <a:xfrm rot="16200000" flipH="1">
            <a:off x="10401399" y="8367453"/>
            <a:ext cx="602331" cy="283068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30" idx="2"/>
            <a:endCxn id="26" idx="0"/>
          </p:cNvCxnSpPr>
          <p:nvPr/>
        </p:nvCxnSpPr>
        <p:spPr>
          <a:xfrm rot="5400000">
            <a:off x="10119659" y="8368781"/>
            <a:ext cx="602331" cy="280412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stCxn id="30" idx="2"/>
            <a:endCxn id="25" idx="0"/>
          </p:cNvCxnSpPr>
          <p:nvPr/>
        </p:nvCxnSpPr>
        <p:spPr>
          <a:xfrm rot="5400000">
            <a:off x="9837919" y="8087041"/>
            <a:ext cx="602331" cy="84389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/>
          <p:cNvCxnSpPr>
            <a:stCxn id="30" idx="2"/>
            <a:endCxn id="24" idx="0"/>
          </p:cNvCxnSpPr>
          <p:nvPr/>
        </p:nvCxnSpPr>
        <p:spPr>
          <a:xfrm rot="5400000">
            <a:off x="9556179" y="7805301"/>
            <a:ext cx="602331" cy="1407372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/>
          <p:cNvCxnSpPr>
            <a:stCxn id="30" idx="2"/>
            <a:endCxn id="28" idx="0"/>
          </p:cNvCxnSpPr>
          <p:nvPr/>
        </p:nvCxnSpPr>
        <p:spPr>
          <a:xfrm rot="16200000" flipH="1">
            <a:off x="10683139" y="8085713"/>
            <a:ext cx="602331" cy="846548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30" idx="2"/>
            <a:endCxn id="29" idx="0"/>
          </p:cNvCxnSpPr>
          <p:nvPr/>
        </p:nvCxnSpPr>
        <p:spPr>
          <a:xfrm rot="16200000" flipH="1">
            <a:off x="10964880" y="7803972"/>
            <a:ext cx="602331" cy="1410030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85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972772" y="7567124"/>
            <a:ext cx="0" cy="1283983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4445794" y="8851106"/>
            <a:ext cx="2526978" cy="46990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972772" y="8851106"/>
            <a:ext cx="2616522" cy="99060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076657" y="7430039"/>
            <a:ext cx="213413" cy="213413"/>
          </a:xfrm>
          <a:prstGeom prst="ellipse">
            <a:avLst/>
          </a:prstGeom>
          <a:solidFill>
            <a:srgbClr val="CDF2FF"/>
          </a:solidFill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832991" y="7888995"/>
            <a:ext cx="213413" cy="213413"/>
          </a:xfrm>
          <a:prstGeom prst="ellipse">
            <a:avLst/>
          </a:prstGeom>
          <a:solidFill>
            <a:srgbClr val="CDF2FF"/>
          </a:solidFill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045403" y="8243506"/>
            <a:ext cx="213413" cy="213413"/>
          </a:xfrm>
          <a:prstGeom prst="ellipse">
            <a:avLst/>
          </a:prstGeom>
          <a:solidFill>
            <a:srgbClr val="CDF2FF"/>
          </a:solidFill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709520" y="7888995"/>
            <a:ext cx="213413" cy="213413"/>
          </a:xfrm>
          <a:prstGeom prst="ellipse">
            <a:avLst/>
          </a:prstGeom>
          <a:solidFill>
            <a:srgbClr val="CDF2FF"/>
          </a:solidFill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3"/>
            <a:endCxn id="25" idx="7"/>
          </p:cNvCxnSpPr>
          <p:nvPr/>
        </p:nvCxnSpPr>
        <p:spPr>
          <a:xfrm flipH="1">
            <a:off x="5891678" y="7612198"/>
            <a:ext cx="216232" cy="308051"/>
          </a:xfrm>
          <a:prstGeom prst="straightConnector1">
            <a:avLst/>
          </a:prstGeom>
          <a:ln w="9525">
            <a:solidFill>
              <a:srgbClr val="00B0F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0" idx="1"/>
            <a:endCxn id="25" idx="5"/>
          </p:cNvCxnSpPr>
          <p:nvPr/>
        </p:nvCxnSpPr>
        <p:spPr>
          <a:xfrm flipH="1" flipV="1">
            <a:off x="5891678" y="8071153"/>
            <a:ext cx="184978" cy="203606"/>
          </a:xfrm>
          <a:prstGeom prst="straightConnector1">
            <a:avLst/>
          </a:prstGeom>
          <a:ln w="9525">
            <a:solidFill>
              <a:srgbClr val="00B0F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6"/>
            <a:endCxn id="25" idx="2"/>
          </p:cNvCxnSpPr>
          <p:nvPr/>
        </p:nvCxnSpPr>
        <p:spPr>
          <a:xfrm>
            <a:off x="5046403" y="7995701"/>
            <a:ext cx="663116" cy="0"/>
          </a:xfrm>
          <a:prstGeom prst="straightConnector1">
            <a:avLst/>
          </a:prstGeom>
          <a:ln w="9525">
            <a:solidFill>
              <a:srgbClr val="00B0F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8374458" y="7353711"/>
            <a:ext cx="213413" cy="2134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915907" y="8435970"/>
            <a:ext cx="213413" cy="2134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9286339" y="7995701"/>
            <a:ext cx="213413" cy="2134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8449911" y="8021809"/>
            <a:ext cx="213413" cy="2134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>
            <a:stCxn id="52" idx="4"/>
            <a:endCxn id="55" idx="0"/>
          </p:cNvCxnSpPr>
          <p:nvPr/>
        </p:nvCxnSpPr>
        <p:spPr>
          <a:xfrm>
            <a:off x="8481165" y="7567124"/>
            <a:ext cx="75453" cy="454685"/>
          </a:xfrm>
          <a:prstGeom prst="straightConnector1">
            <a:avLst/>
          </a:prstGeom>
          <a:ln w="952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4" idx="2"/>
            <a:endCxn id="55" idx="6"/>
          </p:cNvCxnSpPr>
          <p:nvPr/>
        </p:nvCxnSpPr>
        <p:spPr>
          <a:xfrm flipH="1">
            <a:off x="8663324" y="8102407"/>
            <a:ext cx="623015" cy="26108"/>
          </a:xfrm>
          <a:prstGeom prst="straightConnector1">
            <a:avLst/>
          </a:prstGeom>
          <a:ln w="952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3" idx="7"/>
            <a:endCxn id="55" idx="3"/>
          </p:cNvCxnSpPr>
          <p:nvPr/>
        </p:nvCxnSpPr>
        <p:spPr>
          <a:xfrm flipV="1">
            <a:off x="8098066" y="8203967"/>
            <a:ext cx="383099" cy="263256"/>
          </a:xfrm>
          <a:prstGeom prst="straightConnector1">
            <a:avLst/>
          </a:prstGeom>
          <a:ln w="952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6152109" y="9677234"/>
            <a:ext cx="213413" cy="213413"/>
          </a:xfrm>
          <a:prstGeom prst="ellipse">
            <a:avLst/>
          </a:prstGeom>
          <a:solidFill>
            <a:srgbClr val="FFE1E1"/>
          </a:solidFill>
          <a:ln w="158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157646" y="9092200"/>
            <a:ext cx="213413" cy="213413"/>
          </a:xfrm>
          <a:prstGeom prst="ellipse">
            <a:avLst/>
          </a:prstGeom>
          <a:solidFill>
            <a:srgbClr val="FFE1E1"/>
          </a:solidFill>
          <a:ln w="158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610661" y="9321785"/>
            <a:ext cx="213413" cy="213413"/>
          </a:xfrm>
          <a:prstGeom prst="ellipse">
            <a:avLst/>
          </a:prstGeom>
          <a:solidFill>
            <a:srgbClr val="FFE1E1"/>
          </a:solidFill>
          <a:ln w="158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71" idx="2"/>
            <a:endCxn id="72" idx="7"/>
          </p:cNvCxnSpPr>
          <p:nvPr/>
        </p:nvCxnSpPr>
        <p:spPr>
          <a:xfrm flipH="1">
            <a:off x="6792819" y="9198906"/>
            <a:ext cx="364826" cy="154132"/>
          </a:xfrm>
          <a:prstGeom prst="straightConnector1">
            <a:avLst/>
          </a:prstGeom>
          <a:ln w="9525">
            <a:solidFill>
              <a:srgbClr val="FF66FF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0" idx="7"/>
            <a:endCxn id="72" idx="3"/>
          </p:cNvCxnSpPr>
          <p:nvPr/>
        </p:nvCxnSpPr>
        <p:spPr>
          <a:xfrm flipV="1">
            <a:off x="6334268" y="9503943"/>
            <a:ext cx="307647" cy="204544"/>
          </a:xfrm>
          <a:prstGeom prst="straightConnector1">
            <a:avLst/>
          </a:prstGeom>
          <a:ln w="9525">
            <a:solidFill>
              <a:srgbClr val="FF66FF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8830378" y="8467224"/>
            <a:ext cx="213413" cy="2134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7" name="直接箭头连接符 76"/>
          <p:cNvCxnSpPr>
            <a:stCxn id="76" idx="1"/>
            <a:endCxn id="55" idx="5"/>
          </p:cNvCxnSpPr>
          <p:nvPr/>
        </p:nvCxnSpPr>
        <p:spPr>
          <a:xfrm flipH="1" flipV="1">
            <a:off x="8632069" y="8203967"/>
            <a:ext cx="229562" cy="294510"/>
          </a:xfrm>
          <a:prstGeom prst="straightConnector1">
            <a:avLst/>
          </a:prstGeom>
          <a:ln w="952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86" idx="2"/>
          </p:cNvCxnSpPr>
          <p:nvPr/>
        </p:nvCxnSpPr>
        <p:spPr>
          <a:xfrm flipH="1">
            <a:off x="4995563" y="6706823"/>
            <a:ext cx="437164" cy="10710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86" idx="2"/>
          </p:cNvCxnSpPr>
          <p:nvPr/>
        </p:nvCxnSpPr>
        <p:spPr>
          <a:xfrm>
            <a:off x="5432728" y="6706823"/>
            <a:ext cx="586173" cy="7839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4731253" y="6321460"/>
            <a:ext cx="1402948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4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支持集样本</a:t>
            </a:r>
            <a:endParaRPr lang="zh-CN" altLang="en-US" sz="1904" dirty="0"/>
          </a:p>
        </p:txBody>
      </p:sp>
      <p:sp>
        <p:nvSpPr>
          <p:cNvPr id="89" name="矩形 88"/>
          <p:cNvSpPr/>
          <p:nvPr/>
        </p:nvSpPr>
        <p:spPr>
          <a:xfrm>
            <a:off x="8430002" y="10149616"/>
            <a:ext cx="1159292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4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类别原型</a:t>
            </a:r>
            <a:endParaRPr lang="zh-CN" altLang="en-US" sz="1904" dirty="0"/>
          </a:p>
        </p:txBody>
      </p:sp>
      <p:cxnSp>
        <p:nvCxnSpPr>
          <p:cNvPr id="92" name="直接箭头连接符 91"/>
          <p:cNvCxnSpPr>
            <a:stCxn id="89" idx="0"/>
          </p:cNvCxnSpPr>
          <p:nvPr/>
        </p:nvCxnSpPr>
        <p:spPr>
          <a:xfrm flipH="1" flipV="1">
            <a:off x="6918308" y="9535198"/>
            <a:ext cx="2091341" cy="6144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9" idx="0"/>
          </p:cNvCxnSpPr>
          <p:nvPr/>
        </p:nvCxnSpPr>
        <p:spPr>
          <a:xfrm flipH="1" flipV="1">
            <a:off x="8556618" y="8391772"/>
            <a:ext cx="453031" cy="17578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0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12"/>
    </mc:Choice>
    <mc:Fallback xmlns="">
      <p:transition spd="slow" advTm="3731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972772" y="9180024"/>
            <a:ext cx="0" cy="1283983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4445794" y="10464006"/>
            <a:ext cx="2526978" cy="46990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72772" y="10464006"/>
            <a:ext cx="2616522" cy="99060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6076657" y="9042939"/>
            <a:ext cx="213413" cy="213413"/>
          </a:xfrm>
          <a:prstGeom prst="ellipse">
            <a:avLst/>
          </a:prstGeom>
          <a:solidFill>
            <a:srgbClr val="CDF2FF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32991" y="9501895"/>
            <a:ext cx="213413" cy="213413"/>
          </a:xfrm>
          <a:prstGeom prst="ellipse">
            <a:avLst/>
          </a:prstGeom>
          <a:solidFill>
            <a:srgbClr val="CDF2FF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045403" y="9856406"/>
            <a:ext cx="213413" cy="213413"/>
          </a:xfrm>
          <a:prstGeom prst="ellipse">
            <a:avLst/>
          </a:prstGeom>
          <a:solidFill>
            <a:srgbClr val="CDF2FF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09520" y="9501895"/>
            <a:ext cx="213413" cy="213413"/>
          </a:xfrm>
          <a:prstGeom prst="ellipse">
            <a:avLst/>
          </a:prstGeom>
          <a:solidFill>
            <a:srgbClr val="CDF2FF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7" idx="3"/>
            <a:endCxn id="10" idx="7"/>
          </p:cNvCxnSpPr>
          <p:nvPr/>
        </p:nvCxnSpPr>
        <p:spPr>
          <a:xfrm flipH="1">
            <a:off x="5891678" y="9225098"/>
            <a:ext cx="216232" cy="308051"/>
          </a:xfrm>
          <a:prstGeom prst="straightConnector1">
            <a:avLst/>
          </a:prstGeom>
          <a:ln w="15875">
            <a:solidFill>
              <a:srgbClr val="00B0F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1"/>
            <a:endCxn id="10" idx="5"/>
          </p:cNvCxnSpPr>
          <p:nvPr/>
        </p:nvCxnSpPr>
        <p:spPr>
          <a:xfrm flipH="1" flipV="1">
            <a:off x="5891678" y="9684053"/>
            <a:ext cx="184978" cy="203606"/>
          </a:xfrm>
          <a:prstGeom prst="straightConnector1">
            <a:avLst/>
          </a:prstGeom>
          <a:ln w="15875">
            <a:solidFill>
              <a:srgbClr val="00B0F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10" idx="2"/>
          </p:cNvCxnSpPr>
          <p:nvPr/>
        </p:nvCxnSpPr>
        <p:spPr>
          <a:xfrm>
            <a:off x="5046403" y="9608601"/>
            <a:ext cx="663116" cy="0"/>
          </a:xfrm>
          <a:prstGeom prst="straightConnector1">
            <a:avLst/>
          </a:prstGeom>
          <a:ln w="15875">
            <a:solidFill>
              <a:srgbClr val="00B0F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74458" y="8966611"/>
            <a:ext cx="213413" cy="2134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915907" y="10048870"/>
            <a:ext cx="213413" cy="2134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286339" y="9608601"/>
            <a:ext cx="213413" cy="2134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449911" y="9634709"/>
            <a:ext cx="213413" cy="2134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4" idx="4"/>
            <a:endCxn id="17" idx="0"/>
          </p:cNvCxnSpPr>
          <p:nvPr/>
        </p:nvCxnSpPr>
        <p:spPr>
          <a:xfrm>
            <a:off x="8481165" y="9180024"/>
            <a:ext cx="75453" cy="454685"/>
          </a:xfrm>
          <a:prstGeom prst="straightConnector1">
            <a:avLst/>
          </a:prstGeom>
          <a:ln w="158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2"/>
            <a:endCxn id="17" idx="6"/>
          </p:cNvCxnSpPr>
          <p:nvPr/>
        </p:nvCxnSpPr>
        <p:spPr>
          <a:xfrm flipH="1">
            <a:off x="8663324" y="9715307"/>
            <a:ext cx="623015" cy="26108"/>
          </a:xfrm>
          <a:prstGeom prst="straightConnector1">
            <a:avLst/>
          </a:prstGeom>
          <a:ln w="158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7"/>
            <a:endCxn id="17" idx="3"/>
          </p:cNvCxnSpPr>
          <p:nvPr/>
        </p:nvCxnSpPr>
        <p:spPr>
          <a:xfrm flipV="1">
            <a:off x="8098066" y="9816867"/>
            <a:ext cx="383099" cy="263256"/>
          </a:xfrm>
          <a:prstGeom prst="straightConnector1">
            <a:avLst/>
          </a:prstGeom>
          <a:ln w="158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152109" y="11290134"/>
            <a:ext cx="213413" cy="213413"/>
          </a:xfrm>
          <a:prstGeom prst="ellipse">
            <a:avLst/>
          </a:prstGeom>
          <a:solidFill>
            <a:srgbClr val="FFE1E1"/>
          </a:solidFill>
          <a:ln w="254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157646" y="10705100"/>
            <a:ext cx="213413" cy="213413"/>
          </a:xfrm>
          <a:prstGeom prst="ellipse">
            <a:avLst/>
          </a:prstGeom>
          <a:solidFill>
            <a:srgbClr val="FFE1E1"/>
          </a:solidFill>
          <a:ln w="254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610661" y="10934685"/>
            <a:ext cx="213413" cy="213413"/>
          </a:xfrm>
          <a:prstGeom prst="ellipse">
            <a:avLst/>
          </a:prstGeom>
          <a:solidFill>
            <a:srgbClr val="FFE1E1"/>
          </a:solidFill>
          <a:ln w="254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2" idx="2"/>
            <a:endCxn id="23" idx="7"/>
          </p:cNvCxnSpPr>
          <p:nvPr/>
        </p:nvCxnSpPr>
        <p:spPr>
          <a:xfrm flipH="1">
            <a:off x="6792819" y="10811806"/>
            <a:ext cx="364826" cy="154132"/>
          </a:xfrm>
          <a:prstGeom prst="straightConnector1">
            <a:avLst/>
          </a:prstGeom>
          <a:ln w="15875">
            <a:solidFill>
              <a:srgbClr val="FF66FF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7"/>
            <a:endCxn id="23" idx="3"/>
          </p:cNvCxnSpPr>
          <p:nvPr/>
        </p:nvCxnSpPr>
        <p:spPr>
          <a:xfrm flipV="1">
            <a:off x="6334268" y="11116843"/>
            <a:ext cx="307647" cy="204544"/>
          </a:xfrm>
          <a:prstGeom prst="straightConnector1">
            <a:avLst/>
          </a:prstGeom>
          <a:ln w="15875">
            <a:solidFill>
              <a:srgbClr val="FF66FF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8830378" y="10080124"/>
            <a:ext cx="213413" cy="2134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6" idx="1"/>
            <a:endCxn id="17" idx="5"/>
          </p:cNvCxnSpPr>
          <p:nvPr/>
        </p:nvCxnSpPr>
        <p:spPr>
          <a:xfrm flipH="1" flipV="1">
            <a:off x="8632069" y="9816867"/>
            <a:ext cx="229562" cy="294510"/>
          </a:xfrm>
          <a:prstGeom prst="straightConnector1">
            <a:avLst/>
          </a:prstGeom>
          <a:ln w="158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0" idx="2"/>
          </p:cNvCxnSpPr>
          <p:nvPr/>
        </p:nvCxnSpPr>
        <p:spPr>
          <a:xfrm flipH="1">
            <a:off x="4995563" y="8319723"/>
            <a:ext cx="437164" cy="10710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0" idx="2"/>
          </p:cNvCxnSpPr>
          <p:nvPr/>
        </p:nvCxnSpPr>
        <p:spPr>
          <a:xfrm>
            <a:off x="5432728" y="8319723"/>
            <a:ext cx="586173" cy="7839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731253" y="7934360"/>
            <a:ext cx="1402948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4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支持集样本</a:t>
            </a:r>
            <a:endParaRPr lang="zh-CN" altLang="en-US" sz="1904" dirty="0"/>
          </a:p>
        </p:txBody>
      </p:sp>
      <p:sp>
        <p:nvSpPr>
          <p:cNvPr id="31" name="矩形 30"/>
          <p:cNvSpPr/>
          <p:nvPr/>
        </p:nvSpPr>
        <p:spPr>
          <a:xfrm>
            <a:off x="8430002" y="11762516"/>
            <a:ext cx="1159292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4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类别原型</a:t>
            </a:r>
            <a:endParaRPr lang="zh-CN" altLang="en-US" sz="1904" dirty="0"/>
          </a:p>
        </p:txBody>
      </p:sp>
      <p:cxnSp>
        <p:nvCxnSpPr>
          <p:cNvPr id="32" name="直接箭头连接符 31"/>
          <p:cNvCxnSpPr>
            <a:stCxn id="31" idx="0"/>
          </p:cNvCxnSpPr>
          <p:nvPr/>
        </p:nvCxnSpPr>
        <p:spPr>
          <a:xfrm flipH="1" flipV="1">
            <a:off x="6918308" y="11148098"/>
            <a:ext cx="2091341" cy="6144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0"/>
          </p:cNvCxnSpPr>
          <p:nvPr/>
        </p:nvCxnSpPr>
        <p:spPr>
          <a:xfrm flipH="1" flipV="1">
            <a:off x="8556618" y="10004672"/>
            <a:ext cx="453031" cy="17578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4213106" y="4804562"/>
            <a:ext cx="213413" cy="213413"/>
          </a:xfrm>
          <a:prstGeom prst="ellipse">
            <a:avLst/>
          </a:prstGeom>
          <a:solidFill>
            <a:srgbClr val="FFE1E1"/>
          </a:solidFill>
          <a:ln w="254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287340" y="5747621"/>
            <a:ext cx="213413" cy="213413"/>
          </a:xfrm>
          <a:prstGeom prst="ellipse">
            <a:avLst/>
          </a:prstGeom>
          <a:solidFill>
            <a:srgbClr val="CDF2FF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485143" y="5285618"/>
            <a:ext cx="213413" cy="213413"/>
          </a:xfrm>
          <a:prstGeom prst="ellipse">
            <a:avLst/>
          </a:prstGeom>
          <a:solidFill>
            <a:srgbClr val="CDF2FF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38" idx="3"/>
            <a:endCxn id="40" idx="7"/>
          </p:cNvCxnSpPr>
          <p:nvPr/>
        </p:nvCxnSpPr>
        <p:spPr>
          <a:xfrm flipH="1">
            <a:off x="3667301" y="4986721"/>
            <a:ext cx="577058" cy="330151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9" idx="2"/>
            <a:endCxn id="40" idx="6"/>
          </p:cNvCxnSpPr>
          <p:nvPr/>
        </p:nvCxnSpPr>
        <p:spPr>
          <a:xfrm flipH="1" flipV="1">
            <a:off x="3698555" y="5392325"/>
            <a:ext cx="1588784" cy="462003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9866295" y="5803019"/>
            <a:ext cx="213413" cy="213413"/>
          </a:xfrm>
          <a:prstGeom prst="ellipse">
            <a:avLst/>
          </a:prstGeom>
          <a:solidFill>
            <a:srgbClr val="CDF2FF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92784" y="4994717"/>
            <a:ext cx="213413" cy="213413"/>
          </a:xfrm>
          <a:prstGeom prst="ellipse">
            <a:avLst/>
          </a:prstGeom>
          <a:solidFill>
            <a:srgbClr val="FFE1E1"/>
          </a:solidFill>
          <a:ln w="254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974688" y="5355253"/>
            <a:ext cx="213413" cy="213413"/>
          </a:xfrm>
          <a:prstGeom prst="ellipse">
            <a:avLst/>
          </a:prstGeom>
          <a:solidFill>
            <a:srgbClr val="CDF2FF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47" idx="1"/>
            <a:endCxn id="49" idx="5"/>
          </p:cNvCxnSpPr>
          <p:nvPr/>
        </p:nvCxnSpPr>
        <p:spPr>
          <a:xfrm flipH="1" flipV="1">
            <a:off x="9156846" y="5537412"/>
            <a:ext cx="740702" cy="296861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8" idx="2"/>
            <a:endCxn id="49" idx="6"/>
          </p:cNvCxnSpPr>
          <p:nvPr/>
        </p:nvCxnSpPr>
        <p:spPr>
          <a:xfrm flipH="1">
            <a:off x="9188101" y="5101423"/>
            <a:ext cx="1804683" cy="360536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611663" y="4820664"/>
            <a:ext cx="915635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4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学习后</a:t>
            </a:r>
            <a:endParaRPr lang="zh-CN" altLang="en-US" sz="1904" dirty="0"/>
          </a:p>
        </p:txBody>
      </p:sp>
      <p:sp>
        <p:nvSpPr>
          <p:cNvPr id="62" name="矩形 61"/>
          <p:cNvSpPr/>
          <p:nvPr/>
        </p:nvSpPr>
        <p:spPr>
          <a:xfrm>
            <a:off x="2706457" y="5184912"/>
            <a:ext cx="671979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4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锚点</a:t>
            </a:r>
            <a:endParaRPr lang="zh-CN" altLang="en-US" sz="1904" dirty="0"/>
          </a:p>
        </p:txBody>
      </p:sp>
      <p:sp>
        <p:nvSpPr>
          <p:cNvPr id="63" name="矩形 62"/>
          <p:cNvSpPr/>
          <p:nvPr/>
        </p:nvSpPr>
        <p:spPr>
          <a:xfrm>
            <a:off x="8176338" y="5266356"/>
            <a:ext cx="671979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4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锚点</a:t>
            </a:r>
            <a:endParaRPr lang="zh-CN" altLang="en-US" sz="1904" dirty="0"/>
          </a:p>
        </p:txBody>
      </p:sp>
      <p:sp>
        <p:nvSpPr>
          <p:cNvPr id="64" name="矩形 63"/>
          <p:cNvSpPr/>
          <p:nvPr/>
        </p:nvSpPr>
        <p:spPr>
          <a:xfrm>
            <a:off x="4024019" y="4383552"/>
            <a:ext cx="671979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4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负例</a:t>
            </a:r>
            <a:endParaRPr lang="zh-CN" altLang="en-US" sz="1904" dirty="0"/>
          </a:p>
        </p:txBody>
      </p:sp>
      <p:sp>
        <p:nvSpPr>
          <p:cNvPr id="65" name="矩形 64"/>
          <p:cNvSpPr/>
          <p:nvPr/>
        </p:nvSpPr>
        <p:spPr>
          <a:xfrm>
            <a:off x="10763500" y="4546351"/>
            <a:ext cx="671979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4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负例</a:t>
            </a:r>
            <a:endParaRPr lang="zh-CN" altLang="en-US" sz="1904" dirty="0"/>
          </a:p>
        </p:txBody>
      </p:sp>
      <p:sp>
        <p:nvSpPr>
          <p:cNvPr id="66" name="矩形 65"/>
          <p:cNvSpPr/>
          <p:nvPr/>
        </p:nvSpPr>
        <p:spPr>
          <a:xfrm>
            <a:off x="5037541" y="6035996"/>
            <a:ext cx="671979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4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正例</a:t>
            </a:r>
            <a:endParaRPr lang="zh-CN" altLang="en-US" sz="1904" dirty="0"/>
          </a:p>
        </p:txBody>
      </p:sp>
      <p:sp>
        <p:nvSpPr>
          <p:cNvPr id="67" name="矩形 66"/>
          <p:cNvSpPr/>
          <p:nvPr/>
        </p:nvSpPr>
        <p:spPr>
          <a:xfrm>
            <a:off x="9612246" y="6035996"/>
            <a:ext cx="671979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4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正例</a:t>
            </a:r>
            <a:endParaRPr lang="zh-CN" altLang="en-US" sz="1904" dirty="0"/>
          </a:p>
        </p:txBody>
      </p:sp>
      <p:sp>
        <p:nvSpPr>
          <p:cNvPr id="68" name="圆角矩形 67"/>
          <p:cNvSpPr/>
          <p:nvPr/>
        </p:nvSpPr>
        <p:spPr>
          <a:xfrm flipV="1">
            <a:off x="2508117" y="4277412"/>
            <a:ext cx="3537286" cy="2249594"/>
          </a:xfrm>
          <a:prstGeom prst="roundRect">
            <a:avLst>
              <a:gd name="adj" fmla="val 10862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 flipV="1">
            <a:off x="8064645" y="4302027"/>
            <a:ext cx="3537286" cy="2249594"/>
          </a:xfrm>
          <a:prstGeom prst="roundRect">
            <a:avLst>
              <a:gd name="adj" fmla="val 10862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下箭头 69"/>
          <p:cNvSpPr/>
          <p:nvPr/>
        </p:nvSpPr>
        <p:spPr>
          <a:xfrm rot="16200000">
            <a:off x="6852211" y="4839889"/>
            <a:ext cx="567916" cy="142719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6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连接符 68"/>
          <p:cNvCxnSpPr/>
          <p:nvPr/>
        </p:nvCxnSpPr>
        <p:spPr>
          <a:xfrm>
            <a:off x="6787647" y="6678124"/>
            <a:ext cx="0" cy="1283983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4260669" y="7962106"/>
            <a:ext cx="2526978" cy="46990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6787647" y="7962106"/>
            <a:ext cx="2616522" cy="99060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5637928" y="7354498"/>
            <a:ext cx="156758" cy="156758"/>
          </a:xfrm>
          <a:prstGeom prst="ellipse">
            <a:avLst/>
          </a:prstGeom>
          <a:solidFill>
            <a:srgbClr val="DDF6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5801391" y="7384474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5794686" y="7517961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6238003" y="7430698"/>
            <a:ext cx="156758" cy="156758"/>
          </a:xfrm>
          <a:prstGeom prst="ellipse">
            <a:avLst/>
          </a:prstGeom>
          <a:solidFill>
            <a:srgbClr val="65D7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5897795" y="7287319"/>
            <a:ext cx="156758" cy="156758"/>
          </a:xfrm>
          <a:prstGeom prst="ellipse">
            <a:avLst/>
          </a:prstGeom>
          <a:solidFill>
            <a:srgbClr val="65D7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6118455" y="7202098"/>
            <a:ext cx="156758" cy="156758"/>
          </a:xfrm>
          <a:prstGeom prst="ellipse">
            <a:avLst/>
          </a:prstGeom>
          <a:solidFill>
            <a:srgbClr val="65D7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5635372" y="7439719"/>
            <a:ext cx="156758" cy="156758"/>
          </a:xfrm>
          <a:prstGeom prst="ellipse">
            <a:avLst/>
          </a:prstGeom>
          <a:solidFill>
            <a:srgbClr val="65D7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5952571" y="7400131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5690148" y="7552531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5492815" y="7028152"/>
            <a:ext cx="156758" cy="156758"/>
          </a:xfrm>
          <a:prstGeom prst="ellipse">
            <a:avLst/>
          </a:prstGeom>
          <a:solidFill>
            <a:srgbClr val="DDF6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6135873" y="7515919"/>
            <a:ext cx="156758" cy="156758"/>
          </a:xfrm>
          <a:prstGeom prst="ellipse">
            <a:avLst/>
          </a:prstGeom>
          <a:solidFill>
            <a:srgbClr val="65D7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5850441" y="7485352"/>
            <a:ext cx="156758" cy="156758"/>
          </a:xfrm>
          <a:prstGeom prst="ellipse">
            <a:avLst/>
          </a:prstGeom>
          <a:solidFill>
            <a:srgbClr val="65D7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5730893" y="7256752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5390685" y="7113373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5724188" y="6954448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5887651" y="6984424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5880946" y="7117911"/>
            <a:ext cx="156758" cy="156758"/>
          </a:xfrm>
          <a:prstGeom prst="ellipse">
            <a:avLst/>
          </a:prstGeom>
          <a:solidFill>
            <a:srgbClr val="DDF6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721632" y="7039669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5776408" y="7152481"/>
            <a:ext cx="156758" cy="156758"/>
          </a:xfrm>
          <a:prstGeom prst="ellipse">
            <a:avLst/>
          </a:prstGeom>
          <a:solidFill>
            <a:srgbClr val="DDF6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5979352" y="7601140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5693920" y="7570573"/>
            <a:ext cx="156758" cy="156758"/>
          </a:xfrm>
          <a:prstGeom prst="ellipse">
            <a:avLst/>
          </a:prstGeom>
          <a:solidFill>
            <a:srgbClr val="65D7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5877222" y="7686361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5527567" y="7084928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5471546" y="7537110"/>
            <a:ext cx="156758" cy="156758"/>
          </a:xfrm>
          <a:prstGeom prst="ellipse">
            <a:avLst/>
          </a:prstGeom>
          <a:solidFill>
            <a:srgbClr val="DDF6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5356465" y="7361340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5588924" y="7778952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6139463" y="7659298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7978544" y="8451756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7921954" y="8511494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8249894" y="8544607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8483480" y="8638858"/>
            <a:ext cx="156758" cy="156758"/>
          </a:xfrm>
          <a:prstGeom prst="ellipse">
            <a:avLst/>
          </a:prstGeom>
          <a:solidFill>
            <a:srgbClr val="FFF3F3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8266388" y="8425128"/>
            <a:ext cx="156758" cy="156758"/>
          </a:xfrm>
          <a:prstGeom prst="ellipse">
            <a:avLst/>
          </a:prstGeom>
          <a:solidFill>
            <a:srgbClr val="FFF3F3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8280540" y="8438495"/>
            <a:ext cx="156758" cy="156758"/>
          </a:xfrm>
          <a:prstGeom prst="ellipse">
            <a:avLst/>
          </a:prstGeom>
          <a:solidFill>
            <a:srgbClr val="FFF3F3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8392458" y="8165786"/>
            <a:ext cx="156758" cy="156758"/>
          </a:xfrm>
          <a:prstGeom prst="ellipse">
            <a:avLst/>
          </a:prstGeom>
          <a:solidFill>
            <a:srgbClr val="FFCCFF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8342809" y="8381199"/>
            <a:ext cx="156758" cy="156758"/>
          </a:xfrm>
          <a:prstGeom prst="ellipse">
            <a:avLst/>
          </a:prstGeom>
          <a:solidFill>
            <a:srgbClr val="FFF3F3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8242816" y="8714902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7807325" y="8213598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8612674" y="8708902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8141793" y="8687860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7851907" y="8441869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7914176" y="8338307"/>
            <a:ext cx="156758" cy="156758"/>
          </a:xfrm>
          <a:prstGeom prst="ellipse">
            <a:avLst/>
          </a:prstGeom>
          <a:solidFill>
            <a:srgbClr val="FFCCFF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8038698" y="8139894"/>
            <a:ext cx="156758" cy="156758"/>
          </a:xfrm>
          <a:prstGeom prst="ellipse">
            <a:avLst/>
          </a:prstGeom>
          <a:solidFill>
            <a:srgbClr val="FFCCFF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202161" y="8169870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8195456" y="8303357"/>
            <a:ext cx="156758" cy="156758"/>
          </a:xfrm>
          <a:prstGeom prst="ellipse">
            <a:avLst/>
          </a:prstGeom>
          <a:solidFill>
            <a:srgbClr val="FFF3F3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8036142" y="8225115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8539453" y="8421814"/>
            <a:ext cx="156758" cy="156758"/>
          </a:xfrm>
          <a:prstGeom prst="ellipse">
            <a:avLst/>
          </a:prstGeom>
          <a:solidFill>
            <a:srgbClr val="FFF3F3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8419948" y="8815970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8123638" y="8511494"/>
            <a:ext cx="156758" cy="156758"/>
          </a:xfrm>
          <a:prstGeom prst="ellipse">
            <a:avLst/>
          </a:prstGeom>
          <a:solidFill>
            <a:srgbClr val="FFCCFF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8353400" y="8716700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7950255" y="8214277"/>
            <a:ext cx="156758" cy="156758"/>
          </a:xfrm>
          <a:prstGeom prst="ellipse">
            <a:avLst/>
          </a:prstGeom>
          <a:solidFill>
            <a:srgbClr val="FFCCFF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7940970" y="8614510"/>
            <a:ext cx="156758" cy="156758"/>
          </a:xfrm>
          <a:prstGeom prst="ellipse">
            <a:avLst/>
          </a:prstGeom>
          <a:solidFill>
            <a:srgbClr val="FFCCFF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7772512" y="8528190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8185997" y="8018629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8453973" y="8844744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5928690" y="8263084"/>
            <a:ext cx="158400" cy="158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33" name="直接箭头连接符 132"/>
          <p:cNvCxnSpPr/>
          <p:nvPr/>
        </p:nvCxnSpPr>
        <p:spPr>
          <a:xfrm>
            <a:off x="6099242" y="8288129"/>
            <a:ext cx="1591709" cy="249829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32" idx="0"/>
          </p:cNvCxnSpPr>
          <p:nvPr/>
        </p:nvCxnSpPr>
        <p:spPr>
          <a:xfrm flipH="1" flipV="1">
            <a:off x="5999230" y="8077552"/>
            <a:ext cx="8661" cy="185532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99" idx="4"/>
          </p:cNvCxnSpPr>
          <p:nvPr/>
        </p:nvCxnSpPr>
        <p:spPr>
          <a:xfrm>
            <a:off x="5955602" y="7843119"/>
            <a:ext cx="34375" cy="226052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5649574" y="8499019"/>
            <a:ext cx="671979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4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锚点</a:t>
            </a:r>
            <a:endParaRPr lang="zh-CN" altLang="en-US" sz="1904" dirty="0"/>
          </a:p>
        </p:txBody>
      </p:sp>
      <p:sp>
        <p:nvSpPr>
          <p:cNvPr id="155" name="矩形 154"/>
          <p:cNvSpPr/>
          <p:nvPr/>
        </p:nvSpPr>
        <p:spPr>
          <a:xfrm>
            <a:off x="4653295" y="6592465"/>
            <a:ext cx="915635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4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正样本</a:t>
            </a:r>
            <a:endParaRPr lang="zh-CN" altLang="en-US" sz="1904" dirty="0"/>
          </a:p>
        </p:txBody>
      </p:sp>
      <p:sp>
        <p:nvSpPr>
          <p:cNvPr id="156" name="矩形 155"/>
          <p:cNvSpPr/>
          <p:nvPr/>
        </p:nvSpPr>
        <p:spPr>
          <a:xfrm>
            <a:off x="7989674" y="7472862"/>
            <a:ext cx="915635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4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负样本</a:t>
            </a:r>
            <a:endParaRPr lang="zh-CN" altLang="en-US" sz="1904" dirty="0"/>
          </a:p>
        </p:txBody>
      </p:sp>
    </p:spTree>
    <p:extLst>
      <p:ext uri="{BB962C8B-B14F-4D97-AF65-F5344CB8AC3E}">
        <p14:creationId xmlns:p14="http://schemas.microsoft.com/office/powerpoint/2010/main" val="102751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连接符 68"/>
          <p:cNvCxnSpPr/>
          <p:nvPr/>
        </p:nvCxnSpPr>
        <p:spPr>
          <a:xfrm>
            <a:off x="6787647" y="6678124"/>
            <a:ext cx="0" cy="1283983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4260669" y="7962106"/>
            <a:ext cx="2526978" cy="46990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6787647" y="7962106"/>
            <a:ext cx="2616522" cy="99060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5637928" y="7354498"/>
            <a:ext cx="156758" cy="156758"/>
          </a:xfrm>
          <a:prstGeom prst="ellipse">
            <a:avLst/>
          </a:prstGeom>
          <a:solidFill>
            <a:srgbClr val="DDF6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5801391" y="7384474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5794686" y="7517961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6238003" y="7430698"/>
            <a:ext cx="156758" cy="156758"/>
          </a:xfrm>
          <a:prstGeom prst="ellipse">
            <a:avLst/>
          </a:prstGeom>
          <a:solidFill>
            <a:srgbClr val="65D7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5897795" y="7287319"/>
            <a:ext cx="156758" cy="156758"/>
          </a:xfrm>
          <a:prstGeom prst="ellipse">
            <a:avLst/>
          </a:prstGeom>
          <a:solidFill>
            <a:srgbClr val="65D7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6118455" y="7202098"/>
            <a:ext cx="156758" cy="156758"/>
          </a:xfrm>
          <a:prstGeom prst="ellipse">
            <a:avLst/>
          </a:prstGeom>
          <a:solidFill>
            <a:srgbClr val="65D7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5635372" y="7439719"/>
            <a:ext cx="156758" cy="156758"/>
          </a:xfrm>
          <a:prstGeom prst="ellipse">
            <a:avLst/>
          </a:prstGeom>
          <a:solidFill>
            <a:srgbClr val="65D7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5952571" y="7400131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5690148" y="7552531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5492815" y="7028152"/>
            <a:ext cx="156758" cy="156758"/>
          </a:xfrm>
          <a:prstGeom prst="ellipse">
            <a:avLst/>
          </a:prstGeom>
          <a:solidFill>
            <a:srgbClr val="DDF6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6135873" y="7515919"/>
            <a:ext cx="156758" cy="156758"/>
          </a:xfrm>
          <a:prstGeom prst="ellipse">
            <a:avLst/>
          </a:prstGeom>
          <a:solidFill>
            <a:srgbClr val="65D7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5850441" y="7485352"/>
            <a:ext cx="156758" cy="156758"/>
          </a:xfrm>
          <a:prstGeom prst="ellipse">
            <a:avLst/>
          </a:prstGeom>
          <a:solidFill>
            <a:srgbClr val="65D7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5730893" y="7256752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5390685" y="7113373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5724188" y="6954448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5887651" y="6984424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5880946" y="7117911"/>
            <a:ext cx="156758" cy="156758"/>
          </a:xfrm>
          <a:prstGeom prst="ellipse">
            <a:avLst/>
          </a:prstGeom>
          <a:solidFill>
            <a:srgbClr val="DDF6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721632" y="7039669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5776408" y="7152481"/>
            <a:ext cx="156758" cy="156758"/>
          </a:xfrm>
          <a:prstGeom prst="ellipse">
            <a:avLst/>
          </a:prstGeom>
          <a:solidFill>
            <a:srgbClr val="DDF6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5979352" y="7601140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5693920" y="7570573"/>
            <a:ext cx="156758" cy="156758"/>
          </a:xfrm>
          <a:prstGeom prst="ellipse">
            <a:avLst/>
          </a:prstGeom>
          <a:solidFill>
            <a:srgbClr val="65D7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5877222" y="7686361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5527567" y="7084928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5471546" y="7537110"/>
            <a:ext cx="156758" cy="156758"/>
          </a:xfrm>
          <a:prstGeom prst="ellipse">
            <a:avLst/>
          </a:prstGeom>
          <a:solidFill>
            <a:srgbClr val="DDF6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5356465" y="7361340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5588924" y="7778952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6139463" y="7659298"/>
            <a:ext cx="156758" cy="156758"/>
          </a:xfrm>
          <a:prstGeom prst="ellipse">
            <a:avLst/>
          </a:prstGeom>
          <a:solidFill>
            <a:srgbClr val="CDF2FF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7978544" y="8451756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7921954" y="8511494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8249894" y="8544607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8483480" y="8638858"/>
            <a:ext cx="156758" cy="156758"/>
          </a:xfrm>
          <a:prstGeom prst="ellipse">
            <a:avLst/>
          </a:prstGeom>
          <a:solidFill>
            <a:srgbClr val="FFF3F3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8266388" y="8425128"/>
            <a:ext cx="156758" cy="156758"/>
          </a:xfrm>
          <a:prstGeom prst="ellipse">
            <a:avLst/>
          </a:prstGeom>
          <a:solidFill>
            <a:srgbClr val="FFF3F3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8280540" y="8438495"/>
            <a:ext cx="156758" cy="156758"/>
          </a:xfrm>
          <a:prstGeom prst="ellipse">
            <a:avLst/>
          </a:prstGeom>
          <a:solidFill>
            <a:srgbClr val="FFF3F3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8392458" y="8165786"/>
            <a:ext cx="156758" cy="156758"/>
          </a:xfrm>
          <a:prstGeom prst="ellipse">
            <a:avLst/>
          </a:prstGeom>
          <a:solidFill>
            <a:srgbClr val="FFCCFF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8342809" y="8381199"/>
            <a:ext cx="156758" cy="156758"/>
          </a:xfrm>
          <a:prstGeom prst="ellipse">
            <a:avLst/>
          </a:prstGeom>
          <a:solidFill>
            <a:srgbClr val="FFF3F3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8242816" y="8714902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7807325" y="8213598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8612674" y="8708902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8141793" y="8687860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7851907" y="8441869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7914176" y="8338307"/>
            <a:ext cx="156758" cy="156758"/>
          </a:xfrm>
          <a:prstGeom prst="ellipse">
            <a:avLst/>
          </a:prstGeom>
          <a:solidFill>
            <a:srgbClr val="FFCCFF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8038698" y="8139894"/>
            <a:ext cx="156758" cy="156758"/>
          </a:xfrm>
          <a:prstGeom prst="ellipse">
            <a:avLst/>
          </a:prstGeom>
          <a:solidFill>
            <a:srgbClr val="FFCCFF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8202161" y="8169870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8195456" y="8303357"/>
            <a:ext cx="156758" cy="156758"/>
          </a:xfrm>
          <a:prstGeom prst="ellipse">
            <a:avLst/>
          </a:prstGeom>
          <a:solidFill>
            <a:srgbClr val="FFF3F3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8036142" y="8225115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8539453" y="8421814"/>
            <a:ext cx="156758" cy="156758"/>
          </a:xfrm>
          <a:prstGeom prst="ellipse">
            <a:avLst/>
          </a:prstGeom>
          <a:solidFill>
            <a:srgbClr val="FFF3F3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8419948" y="8815970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8123638" y="8511494"/>
            <a:ext cx="156758" cy="156758"/>
          </a:xfrm>
          <a:prstGeom prst="ellipse">
            <a:avLst/>
          </a:prstGeom>
          <a:solidFill>
            <a:srgbClr val="FFCCFF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8353400" y="8716700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7950255" y="8214277"/>
            <a:ext cx="156758" cy="156758"/>
          </a:xfrm>
          <a:prstGeom prst="ellipse">
            <a:avLst/>
          </a:prstGeom>
          <a:solidFill>
            <a:srgbClr val="FFCCFF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7940970" y="8614510"/>
            <a:ext cx="156758" cy="156758"/>
          </a:xfrm>
          <a:prstGeom prst="ellipse">
            <a:avLst/>
          </a:prstGeom>
          <a:solidFill>
            <a:srgbClr val="FFCCFF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7772512" y="8528190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8185997" y="8018629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8453973" y="8844744"/>
            <a:ext cx="156758" cy="156758"/>
          </a:xfrm>
          <a:prstGeom prst="ellipse">
            <a:avLst/>
          </a:prstGeom>
          <a:solidFill>
            <a:srgbClr val="FFE1E1"/>
          </a:solidFill>
          <a:ln w="2222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5928690" y="8263084"/>
            <a:ext cx="158400" cy="158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33" name="直接箭头连接符 132"/>
          <p:cNvCxnSpPr/>
          <p:nvPr/>
        </p:nvCxnSpPr>
        <p:spPr>
          <a:xfrm>
            <a:off x="6099242" y="8288129"/>
            <a:ext cx="1591709" cy="249829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32" idx="0"/>
          </p:cNvCxnSpPr>
          <p:nvPr/>
        </p:nvCxnSpPr>
        <p:spPr>
          <a:xfrm flipH="1" flipV="1">
            <a:off x="5999230" y="8077552"/>
            <a:ext cx="8661" cy="185532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99" idx="4"/>
          </p:cNvCxnSpPr>
          <p:nvPr/>
        </p:nvCxnSpPr>
        <p:spPr>
          <a:xfrm>
            <a:off x="5955602" y="7843119"/>
            <a:ext cx="34375" cy="226052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5649574" y="8499019"/>
            <a:ext cx="671979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4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锚点</a:t>
            </a:r>
            <a:endParaRPr lang="zh-CN" altLang="en-US" sz="1904" dirty="0"/>
          </a:p>
        </p:txBody>
      </p:sp>
      <p:sp>
        <p:nvSpPr>
          <p:cNvPr id="155" name="矩形 154"/>
          <p:cNvSpPr/>
          <p:nvPr/>
        </p:nvSpPr>
        <p:spPr>
          <a:xfrm>
            <a:off x="4653295" y="6592465"/>
            <a:ext cx="915635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4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正样本</a:t>
            </a:r>
            <a:endParaRPr lang="zh-CN" altLang="en-US" sz="1904" dirty="0"/>
          </a:p>
        </p:txBody>
      </p:sp>
      <p:sp>
        <p:nvSpPr>
          <p:cNvPr id="156" name="矩形 155"/>
          <p:cNvSpPr/>
          <p:nvPr/>
        </p:nvSpPr>
        <p:spPr>
          <a:xfrm>
            <a:off x="7989674" y="7472862"/>
            <a:ext cx="915635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4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负样本</a:t>
            </a:r>
            <a:endParaRPr lang="zh-CN" altLang="en-US" sz="1904" dirty="0"/>
          </a:p>
        </p:txBody>
      </p:sp>
      <p:sp>
        <p:nvSpPr>
          <p:cNvPr id="66" name="椭圆 65"/>
          <p:cNvSpPr/>
          <p:nvPr/>
        </p:nvSpPr>
        <p:spPr>
          <a:xfrm>
            <a:off x="8114521" y="10789606"/>
            <a:ext cx="156758" cy="156758"/>
          </a:xfrm>
          <a:prstGeom prst="ellipse">
            <a:avLst/>
          </a:prstGeom>
          <a:solidFill>
            <a:srgbClr val="FFCF79"/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2527664" y="8538459"/>
            <a:ext cx="156758" cy="156758"/>
          </a:xfrm>
          <a:prstGeom prst="ellipse">
            <a:avLst/>
          </a:prstGeom>
          <a:solidFill>
            <a:srgbClr val="FFCF79"/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0063379" y="10808616"/>
            <a:ext cx="156758" cy="156758"/>
          </a:xfrm>
          <a:prstGeom prst="ellipse">
            <a:avLst/>
          </a:prstGeom>
          <a:solidFill>
            <a:srgbClr val="FFCF79"/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12165821" y="9846404"/>
            <a:ext cx="156758" cy="156758"/>
          </a:xfrm>
          <a:prstGeom prst="ellipse">
            <a:avLst/>
          </a:prstGeom>
          <a:solidFill>
            <a:srgbClr val="FFCF79"/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1886421" y="10466525"/>
            <a:ext cx="156758" cy="156758"/>
          </a:xfrm>
          <a:prstGeom prst="ellipse">
            <a:avLst/>
          </a:prstGeom>
          <a:solidFill>
            <a:srgbClr val="FFCF79"/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11664554" y="9352463"/>
            <a:ext cx="1159292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904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难负</a:t>
            </a:r>
            <a:r>
              <a:rPr lang="zh-CN" altLang="en-US" sz="1904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703060505090304" pitchFamily="18" charset="0"/>
              </a:rPr>
              <a:t>样本</a:t>
            </a:r>
            <a:endParaRPr lang="zh-CN" altLang="en-US" sz="1904" dirty="0"/>
          </a:p>
        </p:txBody>
      </p:sp>
    </p:spTree>
    <p:extLst>
      <p:ext uri="{BB962C8B-B14F-4D97-AF65-F5344CB8AC3E}">
        <p14:creationId xmlns:p14="http://schemas.microsoft.com/office/powerpoint/2010/main" val="373151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圆角矩形 149"/>
          <p:cNvSpPr/>
          <p:nvPr/>
        </p:nvSpPr>
        <p:spPr>
          <a:xfrm>
            <a:off x="7219632" y="3825749"/>
            <a:ext cx="3869282" cy="6407675"/>
          </a:xfrm>
          <a:prstGeom prst="roundRect">
            <a:avLst>
              <a:gd name="adj" fmla="val 6395"/>
            </a:avLst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圆角矩形 146"/>
          <p:cNvSpPr/>
          <p:nvPr/>
        </p:nvSpPr>
        <p:spPr>
          <a:xfrm>
            <a:off x="3106057" y="5646057"/>
            <a:ext cx="3812573" cy="4590320"/>
          </a:xfrm>
          <a:prstGeom prst="roundRect">
            <a:avLst>
              <a:gd name="adj" fmla="val 6395"/>
            </a:avLst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873500" y="5873262"/>
            <a:ext cx="2908300" cy="4202723"/>
          </a:xfrm>
          <a:prstGeom prst="roundRect">
            <a:avLst>
              <a:gd name="adj" fmla="val 7946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384143" y="4025556"/>
            <a:ext cx="2908300" cy="6050429"/>
          </a:xfrm>
          <a:prstGeom prst="roundRect">
            <a:avLst>
              <a:gd name="adj" fmla="val 7946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613729" y="6204474"/>
            <a:ext cx="1688890" cy="1219689"/>
            <a:chOff x="3581505" y="6229557"/>
            <a:chExt cx="1688890" cy="1219689"/>
          </a:xfrm>
        </p:grpSpPr>
        <p:sp>
          <p:nvSpPr>
            <p:cNvPr id="7" name="圆角矩形 6"/>
            <p:cNvSpPr/>
            <p:nvPr/>
          </p:nvSpPr>
          <p:spPr>
            <a:xfrm>
              <a:off x="3581505" y="6716415"/>
              <a:ext cx="1688890" cy="732831"/>
            </a:xfrm>
            <a:prstGeom prst="roundRect">
              <a:avLst>
                <a:gd name="adj" fmla="val 18285"/>
              </a:avLst>
            </a:prstGeom>
            <a:solidFill>
              <a:srgbClr val="B7E0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Feed</a:t>
              </a:r>
            </a:p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581505" y="6229557"/>
              <a:ext cx="1688890" cy="372070"/>
            </a:xfrm>
            <a:prstGeom prst="roundRect">
              <a:avLst>
                <a:gd name="adj" fmla="val 18285"/>
              </a:avLst>
            </a:prstGeom>
            <a:solidFill>
              <a:srgbClr val="FFEEB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&amp; 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</a:t>
              </a: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4613729" y="8576269"/>
            <a:ext cx="1688890" cy="732831"/>
          </a:xfrm>
          <a:prstGeom prst="roundRect">
            <a:avLst>
              <a:gd name="adj" fmla="val 18285"/>
            </a:avLst>
          </a:prstGeom>
          <a:solidFill>
            <a:srgbClr val="FFB95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13729" y="8090738"/>
            <a:ext cx="1688890" cy="372070"/>
          </a:xfrm>
          <a:prstGeom prst="roundRect">
            <a:avLst>
              <a:gd name="adj" fmla="val 18285"/>
            </a:avLst>
          </a:prstGeom>
          <a:solidFill>
            <a:srgbClr val="FFEEB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613729" y="11040069"/>
            <a:ext cx="1688890" cy="732831"/>
          </a:xfrm>
          <a:prstGeom prst="roundRect">
            <a:avLst>
              <a:gd name="adj" fmla="val 18285"/>
            </a:avLst>
          </a:prstGeom>
          <a:solidFill>
            <a:srgbClr val="FFD1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</a:p>
          <a:p>
            <a:pPr algn="ctr"/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359728" y="10355838"/>
            <a:ext cx="508001" cy="508000"/>
            <a:chOff x="2844800" y="4223657"/>
            <a:chExt cx="508001" cy="508000"/>
          </a:xfrm>
        </p:grpSpPr>
        <p:sp>
          <p:nvSpPr>
            <p:cNvPr id="14" name="椭圆 13"/>
            <p:cNvSpPr/>
            <p:nvPr/>
          </p:nvSpPr>
          <p:spPr>
            <a:xfrm>
              <a:off x="2844800" y="4223657"/>
              <a:ext cx="508000" cy="508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105151" y="4358196"/>
              <a:ext cx="247650" cy="23892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847975" y="4387399"/>
              <a:ext cx="247650" cy="23892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865835" y="4358196"/>
              <a:ext cx="220268" cy="20240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113485" y="4414388"/>
              <a:ext cx="211932" cy="20240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流程图: 或者 26"/>
          <p:cNvSpPr/>
          <p:nvPr/>
        </p:nvSpPr>
        <p:spPr>
          <a:xfrm>
            <a:off x="5334000" y="10483241"/>
            <a:ext cx="254000" cy="254000"/>
          </a:xfrm>
          <a:prstGeom prst="flowChar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904176" y="122069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输入文本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890329" y="4248674"/>
            <a:ext cx="1688890" cy="1219689"/>
            <a:chOff x="3581505" y="6229557"/>
            <a:chExt cx="1688890" cy="1219689"/>
          </a:xfrm>
        </p:grpSpPr>
        <p:sp>
          <p:nvSpPr>
            <p:cNvPr id="30" name="圆角矩形 29"/>
            <p:cNvSpPr/>
            <p:nvPr/>
          </p:nvSpPr>
          <p:spPr>
            <a:xfrm>
              <a:off x="3581505" y="6716415"/>
              <a:ext cx="1688890" cy="732831"/>
            </a:xfrm>
            <a:prstGeom prst="roundRect">
              <a:avLst>
                <a:gd name="adj" fmla="val 18285"/>
              </a:avLst>
            </a:prstGeom>
            <a:solidFill>
              <a:srgbClr val="B7E0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Feed</a:t>
              </a:r>
            </a:p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581505" y="6229557"/>
              <a:ext cx="1688890" cy="372070"/>
            </a:xfrm>
            <a:prstGeom prst="roundRect">
              <a:avLst>
                <a:gd name="adj" fmla="val 18285"/>
              </a:avLst>
            </a:prstGeom>
            <a:solidFill>
              <a:srgbClr val="FFEEB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&amp; 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</a:t>
              </a: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7890329" y="6506169"/>
            <a:ext cx="1688890" cy="732831"/>
          </a:xfrm>
          <a:prstGeom prst="roundRect">
            <a:avLst>
              <a:gd name="adj" fmla="val 18285"/>
            </a:avLst>
          </a:prstGeom>
          <a:solidFill>
            <a:srgbClr val="FFB95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890329" y="6020638"/>
            <a:ext cx="1688890" cy="372070"/>
          </a:xfrm>
          <a:prstGeom prst="roundRect">
            <a:avLst>
              <a:gd name="adj" fmla="val 18285"/>
            </a:avLst>
          </a:prstGeom>
          <a:solidFill>
            <a:srgbClr val="FFEEB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890329" y="8310408"/>
            <a:ext cx="1688890" cy="985992"/>
          </a:xfrm>
          <a:prstGeom prst="roundRect">
            <a:avLst>
              <a:gd name="adj" fmla="val 18285"/>
            </a:avLst>
          </a:prstGeom>
          <a:solidFill>
            <a:srgbClr val="FFB95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</a:t>
            </a:r>
          </a:p>
          <a:p>
            <a:pPr algn="ctr"/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890329" y="7824877"/>
            <a:ext cx="1688890" cy="372070"/>
          </a:xfrm>
          <a:prstGeom prst="roundRect">
            <a:avLst>
              <a:gd name="adj" fmla="val 18285"/>
            </a:avLst>
          </a:prstGeom>
          <a:solidFill>
            <a:srgbClr val="FFEEB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17383" y="1042557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位置编码信息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884676" y="11040069"/>
            <a:ext cx="1688890" cy="732831"/>
          </a:xfrm>
          <a:prstGeom prst="roundRect">
            <a:avLst>
              <a:gd name="adj" fmla="val 18285"/>
            </a:avLst>
          </a:prstGeom>
          <a:solidFill>
            <a:srgbClr val="FFD1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</a:p>
          <a:p>
            <a:pPr algn="ctr"/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9226488" y="10358333"/>
            <a:ext cx="508001" cy="508000"/>
            <a:chOff x="2844800" y="4223657"/>
            <a:chExt cx="508001" cy="508000"/>
          </a:xfrm>
        </p:grpSpPr>
        <p:sp>
          <p:nvSpPr>
            <p:cNvPr id="39" name="椭圆 38"/>
            <p:cNvSpPr/>
            <p:nvPr/>
          </p:nvSpPr>
          <p:spPr>
            <a:xfrm>
              <a:off x="2844800" y="4223657"/>
              <a:ext cx="508000" cy="5080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105151" y="4358196"/>
              <a:ext cx="247650" cy="23892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2847975" y="4387399"/>
              <a:ext cx="247650" cy="23892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2865835" y="4358196"/>
              <a:ext cx="220268" cy="20240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113485" y="4414388"/>
              <a:ext cx="211932" cy="202407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流程图: 或者 43"/>
          <p:cNvSpPr/>
          <p:nvPr/>
        </p:nvSpPr>
        <p:spPr>
          <a:xfrm>
            <a:off x="8604947" y="10483241"/>
            <a:ext cx="254000" cy="254000"/>
          </a:xfrm>
          <a:prstGeom prst="flowChar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175123" y="122069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输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出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008235" y="1042557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位置编码信息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>
            <a:stCxn id="28" idx="0"/>
            <a:endCxn id="12" idx="2"/>
          </p:cNvCxnSpPr>
          <p:nvPr/>
        </p:nvCxnSpPr>
        <p:spPr>
          <a:xfrm flipV="1">
            <a:off x="5458174" y="11772900"/>
            <a:ext cx="0" cy="4340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2" idx="0"/>
            <a:endCxn id="27" idx="4"/>
          </p:cNvCxnSpPr>
          <p:nvPr/>
        </p:nvCxnSpPr>
        <p:spPr>
          <a:xfrm flipV="1">
            <a:off x="5458174" y="10737241"/>
            <a:ext cx="2826" cy="302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7" idx="0"/>
            <a:endCxn id="44" idx="4"/>
          </p:cNvCxnSpPr>
          <p:nvPr/>
        </p:nvCxnSpPr>
        <p:spPr>
          <a:xfrm flipV="1">
            <a:off x="8729121" y="10737241"/>
            <a:ext cx="2826" cy="302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37" idx="2"/>
          </p:cNvCxnSpPr>
          <p:nvPr/>
        </p:nvCxnSpPr>
        <p:spPr>
          <a:xfrm flipV="1">
            <a:off x="8729121" y="11772900"/>
            <a:ext cx="0" cy="4340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7" idx="0"/>
            <a:endCxn id="4" idx="2"/>
          </p:cNvCxnSpPr>
          <p:nvPr/>
        </p:nvCxnSpPr>
        <p:spPr>
          <a:xfrm flipH="1" flipV="1">
            <a:off x="5458174" y="9309100"/>
            <a:ext cx="2826" cy="1174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9" idx="0"/>
            <a:endCxn id="7" idx="2"/>
          </p:cNvCxnSpPr>
          <p:nvPr/>
        </p:nvCxnSpPr>
        <p:spPr>
          <a:xfrm flipV="1">
            <a:off x="5458174" y="7424163"/>
            <a:ext cx="0" cy="666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endCxn id="9" idx="1"/>
          </p:cNvCxnSpPr>
          <p:nvPr/>
        </p:nvCxnSpPr>
        <p:spPr>
          <a:xfrm rot="16200000" flipV="1">
            <a:off x="4303889" y="8586614"/>
            <a:ext cx="1464127" cy="844445"/>
          </a:xfrm>
          <a:prstGeom prst="bentConnector4">
            <a:avLst>
              <a:gd name="adj1" fmla="val 276"/>
              <a:gd name="adj2" fmla="val 14211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endCxn id="8" idx="1"/>
          </p:cNvCxnSpPr>
          <p:nvPr/>
        </p:nvCxnSpPr>
        <p:spPr>
          <a:xfrm rot="16200000" flipV="1">
            <a:off x="4339500" y="6664739"/>
            <a:ext cx="1392905" cy="844445"/>
          </a:xfrm>
          <a:prstGeom prst="bentConnector4">
            <a:avLst>
              <a:gd name="adj1" fmla="val -443"/>
              <a:gd name="adj2" fmla="val 14211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8" idx="0"/>
          </p:cNvCxnSpPr>
          <p:nvPr/>
        </p:nvCxnSpPr>
        <p:spPr>
          <a:xfrm rot="16200000" flipH="1">
            <a:off x="6272658" y="5389990"/>
            <a:ext cx="1352008" cy="2980976"/>
          </a:xfrm>
          <a:prstGeom prst="bentConnector4">
            <a:avLst>
              <a:gd name="adj1" fmla="val -53660"/>
              <a:gd name="adj2" fmla="val 54418"/>
            </a:avLst>
          </a:prstGeom>
          <a:ln w="19050">
            <a:solidFill>
              <a:schemeClr val="tx1"/>
            </a:solidFill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44" idx="0"/>
          </p:cNvCxnSpPr>
          <p:nvPr/>
        </p:nvCxnSpPr>
        <p:spPr>
          <a:xfrm flipH="1" flipV="1">
            <a:off x="8729121" y="9309100"/>
            <a:ext cx="2826" cy="1174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endCxn id="35" idx="3"/>
          </p:cNvCxnSpPr>
          <p:nvPr/>
        </p:nvCxnSpPr>
        <p:spPr>
          <a:xfrm rot="5400000" flipH="1" flipV="1">
            <a:off x="8327771" y="8412262"/>
            <a:ext cx="1652798" cy="850098"/>
          </a:xfrm>
          <a:prstGeom prst="bentConnector4">
            <a:avLst>
              <a:gd name="adj1" fmla="val -3268"/>
              <a:gd name="adj2" fmla="val 143324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35" idx="0"/>
            <a:endCxn id="32" idx="2"/>
          </p:cNvCxnSpPr>
          <p:nvPr/>
        </p:nvCxnSpPr>
        <p:spPr>
          <a:xfrm flipV="1">
            <a:off x="8734774" y="7239000"/>
            <a:ext cx="0" cy="585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endCxn id="33" idx="3"/>
          </p:cNvCxnSpPr>
          <p:nvPr/>
        </p:nvCxnSpPr>
        <p:spPr>
          <a:xfrm rot="5400000" flipH="1" flipV="1">
            <a:off x="8465919" y="6469876"/>
            <a:ext cx="1376503" cy="850098"/>
          </a:xfrm>
          <a:prstGeom prst="bentConnector4">
            <a:avLst>
              <a:gd name="adj1" fmla="val 1032"/>
              <a:gd name="adj2" fmla="val 143698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33" idx="0"/>
            <a:endCxn id="30" idx="2"/>
          </p:cNvCxnSpPr>
          <p:nvPr/>
        </p:nvCxnSpPr>
        <p:spPr>
          <a:xfrm flipV="1">
            <a:off x="8734774" y="5468363"/>
            <a:ext cx="0" cy="552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7884676" y="3222018"/>
            <a:ext cx="1688890" cy="372070"/>
          </a:xfrm>
          <a:prstGeom prst="roundRect">
            <a:avLst>
              <a:gd name="adj" fmla="val 18285"/>
            </a:avLst>
          </a:prstGeom>
          <a:solidFill>
            <a:srgbClr val="F0E1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84676" y="2623582"/>
            <a:ext cx="1688890" cy="372070"/>
          </a:xfrm>
          <a:prstGeom prst="roundRect">
            <a:avLst>
              <a:gd name="adj" fmla="val 18285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直接箭头连接符 110"/>
          <p:cNvCxnSpPr>
            <a:stCxn id="31" idx="0"/>
            <a:endCxn id="108" idx="2"/>
          </p:cNvCxnSpPr>
          <p:nvPr/>
        </p:nvCxnSpPr>
        <p:spPr>
          <a:xfrm flipH="1" flipV="1">
            <a:off x="8729121" y="3594088"/>
            <a:ext cx="5653" cy="654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8" idx="0"/>
            <a:endCxn id="109" idx="2"/>
          </p:cNvCxnSpPr>
          <p:nvPr/>
        </p:nvCxnSpPr>
        <p:spPr>
          <a:xfrm flipV="1">
            <a:off x="8729121" y="2995652"/>
            <a:ext cx="0" cy="226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8175123" y="19274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输出概率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箭头连接符 115"/>
          <p:cNvCxnSpPr>
            <a:stCxn id="109" idx="0"/>
            <a:endCxn id="114" idx="2"/>
          </p:cNvCxnSpPr>
          <p:nvPr/>
        </p:nvCxnSpPr>
        <p:spPr>
          <a:xfrm flipV="1">
            <a:off x="8729121" y="2296792"/>
            <a:ext cx="0" cy="3267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39" idx="2"/>
            <a:endCxn id="44" idx="6"/>
          </p:cNvCxnSpPr>
          <p:nvPr/>
        </p:nvCxnSpPr>
        <p:spPr>
          <a:xfrm flipH="1" flipV="1">
            <a:off x="8858947" y="10610241"/>
            <a:ext cx="367541" cy="2092"/>
          </a:xfrm>
          <a:prstGeom prst="line">
            <a:avLst/>
          </a:prstGeom>
          <a:ln w="19050">
            <a:solidFill>
              <a:schemeClr val="tx1"/>
            </a:solidFill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endCxn id="31" idx="3"/>
          </p:cNvCxnSpPr>
          <p:nvPr/>
        </p:nvCxnSpPr>
        <p:spPr>
          <a:xfrm rot="5400000" flipH="1" flipV="1">
            <a:off x="8493758" y="4670074"/>
            <a:ext cx="1320826" cy="850096"/>
          </a:xfrm>
          <a:prstGeom prst="bentConnector4">
            <a:avLst>
              <a:gd name="adj1" fmla="val 771"/>
              <a:gd name="adj2" fmla="val 143138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V="1">
            <a:off x="8433881" y="7251989"/>
            <a:ext cx="0" cy="304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8150804" y="7239000"/>
            <a:ext cx="0" cy="304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endCxn id="14" idx="6"/>
          </p:cNvCxnSpPr>
          <p:nvPr/>
        </p:nvCxnSpPr>
        <p:spPr>
          <a:xfrm flipH="1">
            <a:off x="4867728" y="10609282"/>
            <a:ext cx="460375" cy="556"/>
          </a:xfrm>
          <a:prstGeom prst="line">
            <a:avLst/>
          </a:prstGeom>
          <a:ln w="19050">
            <a:solidFill>
              <a:schemeClr val="tx1"/>
            </a:solidFill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3261095" y="7057747"/>
            <a:ext cx="4411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10470740" y="6325240"/>
            <a:ext cx="4411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解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871588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128101</TotalTime>
  <Words>1929</Words>
  <Application>Microsoft Office PowerPoint</Application>
  <PresentationFormat>自定义</PresentationFormat>
  <Paragraphs>661</Paragraphs>
  <Slides>25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等线</vt:lpstr>
      <vt:lpstr>等线 Light</vt:lpstr>
      <vt:lpstr>黑体</vt:lpstr>
      <vt:lpstr>微软雅黑</vt:lpstr>
      <vt:lpstr>Arial</vt:lpstr>
      <vt:lpstr>Calibri</vt:lpstr>
      <vt:lpstr>Calibri Light</vt:lpstr>
      <vt:lpstr>Times New Roman</vt:lpstr>
      <vt:lpstr>Wingdings</vt:lpstr>
      <vt:lpstr>基础</vt:lpstr>
      <vt:lpstr>毕设画图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基于基因关系的家系历史推断</dc:title>
  <dc:creator>Young Eyre</dc:creator>
  <cp:lastModifiedBy>dell</cp:lastModifiedBy>
  <cp:revision>898</cp:revision>
  <cp:lastPrinted>2024-04-19T13:37:50Z</cp:lastPrinted>
  <dcterms:created xsi:type="dcterms:W3CDTF">2020-04-12T04:42:00Z</dcterms:created>
  <dcterms:modified xsi:type="dcterms:W3CDTF">2024-05-14T12:43:08Z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