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9" autoAdjust="0"/>
    <p:restoredTop sz="94660"/>
  </p:normalViewPr>
  <p:slideViewPr>
    <p:cSldViewPr snapToGrid="0">
      <p:cViewPr>
        <p:scale>
          <a:sx n="78" d="100"/>
          <a:sy n="78" d="100"/>
        </p:scale>
        <p:origin x="1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5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6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94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649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5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6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FBB0-716E-459A-9D3B-7849C250444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9DD8-2691-C6DA-E557-ECBFEC69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80620"/>
            <a:ext cx="8825658" cy="269676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HOUSEHOLD ENERGY CONSUMPTION PREDICTION ANALYSIS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9DEE1-00FB-16FF-A385-2E2AC96EB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Big Data Analytics Capstone Project</a:t>
            </a:r>
          </a:p>
          <a:p>
            <a:r>
              <a:rPr lang="en-US" b="1" dirty="0"/>
              <a:t>Student Name</a:t>
            </a:r>
            <a:r>
              <a:rPr lang="en-US" dirty="0"/>
              <a:t>: Ingabire Esther</a:t>
            </a:r>
          </a:p>
          <a:p>
            <a:r>
              <a:rPr lang="en-US" b="1" dirty="0"/>
              <a:t>Student ID</a:t>
            </a:r>
            <a:r>
              <a:rPr lang="en-US" dirty="0"/>
              <a:t>: 27202</a:t>
            </a:r>
          </a:p>
          <a:p>
            <a:r>
              <a:rPr lang="en-US" b="1" dirty="0"/>
              <a:t>Course</a:t>
            </a:r>
            <a:r>
              <a:rPr lang="en-US" dirty="0"/>
              <a:t>: Big Data Analytics</a:t>
            </a:r>
          </a:p>
          <a:p>
            <a:r>
              <a:rPr lang="en-US" b="1" dirty="0"/>
              <a:t>Date</a:t>
            </a:r>
            <a:r>
              <a:rPr lang="en-US" dirty="0"/>
              <a:t>: [4/8/2025]</a:t>
            </a:r>
          </a:p>
          <a:p>
            <a:r>
              <a:rPr lang="en-US" b="1" dirty="0"/>
              <a:t>Institution</a:t>
            </a:r>
            <a:r>
              <a:rPr lang="en-US" dirty="0"/>
              <a:t>: AUCA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1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77D3-9389-5962-E50B-DEDDBD74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ADVANCED TECHNIQUES SHOWCASE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3276-19FE-2DA1-7045-39EFA60E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🚀 Cutting-Edge Innovation Beyond Standard ML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6 Custom Advanced Techniques Implemented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🧠 Adaptive Neural Ensemble</a:t>
            </a:r>
            <a:r>
              <a:rPr lang="en-US" dirty="0"/>
              <a:t> - Dynamic model weighting with confidence scoring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⚡ Dynamic Feature Selection</a:t>
            </a:r>
            <a:r>
              <a:rPr lang="en-US" dirty="0"/>
              <a:t> - Real-time feature optimization framework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🎯 Smart Outlier Detection</a:t>
            </a:r>
            <a:r>
              <a:rPr lang="en-US" dirty="0"/>
              <a:t>- AI-powered consensus-based anomaly detection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📊 Multi-Level Stacking</a:t>
            </a:r>
            <a:r>
              <a:rPr lang="en-US" dirty="0"/>
              <a:t>- Hierarchical ensemble with specialized meta-learners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/>
              <a:t>🌊 Temporal Pattern Mining</a:t>
            </a:r>
            <a:r>
              <a:rPr lang="en-US" dirty="0"/>
              <a:t> - Advanced time-series feature extraction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b="1" dirty="0"/>
              <a:t>🔮 Predictive Confidence Scoring</a:t>
            </a:r>
            <a:r>
              <a:rPr lang="en-US" dirty="0"/>
              <a:t> - Comprehensive uncertainty quantification</a:t>
            </a:r>
          </a:p>
          <a:p>
            <a:pPr marL="0" indent="0">
              <a:buNone/>
            </a:pPr>
            <a:r>
              <a:rPr lang="en-US" b="1" dirty="0"/>
              <a:t>📈 Performance Impact</a:t>
            </a:r>
            <a:r>
              <a:rPr lang="en-US" dirty="0"/>
              <a:t>: 85%+ accuracy (+15-30% improvement over standard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3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3D4B-DC60-0277-A807-41494260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DASHBOARD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E05B-AA22-F075-E9B3-A49468BB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 Interactive Pages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Executive Summary</a:t>
            </a:r>
            <a:r>
              <a:rPr lang="en-US" dirty="0"/>
              <a:t>: KPIs and main insights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Time Analysis</a:t>
            </a:r>
            <a:r>
              <a:rPr lang="en-US" dirty="0"/>
              <a:t>: Temporal patterns and trends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Weather Impact</a:t>
            </a:r>
            <a:r>
              <a:rPr lang="en-US" dirty="0"/>
              <a:t>: Environmental correlations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Detailed Analytics</a:t>
            </a:r>
            <a:r>
              <a:rPr lang="en-US" dirty="0"/>
              <a:t>: AI-powered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3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5019-EDD7-770F-6230-448E746B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DESIGN &amp; INTERACTIVITY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662D-7C1C-EC9F-592D-A48B5F61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Clear Problem Communication</a:t>
            </a:r>
            <a:r>
              <a:rPr lang="en-US" dirty="0"/>
              <a:t>:</a:t>
            </a:r>
          </a:p>
          <a:p>
            <a:r>
              <a:rPr lang="en-US" dirty="0"/>
              <a:t>Problem statement prominently displayed</a:t>
            </a:r>
          </a:p>
          <a:p>
            <a:r>
              <a:rPr lang="en-US" dirty="0"/>
              <a:t>Key insights highlighted with KPIs</a:t>
            </a:r>
          </a:p>
          <a:p>
            <a:r>
              <a:rPr lang="en-US" dirty="0"/>
              <a:t>Business context provided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Advanced Interactivity</a:t>
            </a:r>
            <a:r>
              <a:rPr lang="en-US" dirty="0"/>
              <a:t>:</a:t>
            </a:r>
          </a:p>
          <a:p>
            <a:r>
              <a:rPr lang="en-US" b="1" dirty="0"/>
              <a:t>Slicers</a:t>
            </a:r>
            <a:r>
              <a:rPr lang="en-US" dirty="0"/>
              <a:t>: Date, time, season, consumption filters</a:t>
            </a:r>
          </a:p>
          <a:p>
            <a:r>
              <a:rPr lang="en-US" b="1" dirty="0"/>
              <a:t>Cross-page filtering-</a:t>
            </a:r>
            <a:r>
              <a:rPr lang="en-US" dirty="0"/>
              <a:t> and drill-through</a:t>
            </a:r>
          </a:p>
          <a:p>
            <a:r>
              <a:rPr lang="en-US" b="1" dirty="0"/>
              <a:t>Bookmarks-</a:t>
            </a:r>
            <a:r>
              <a:rPr lang="en-US" dirty="0"/>
              <a:t> for guided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10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0185-B40A-124D-7D6C-47A77867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INNOVATIVE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ECA0-24E8-5462-094B-A2EE1C4E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🤖 AI Visuals</a:t>
            </a:r>
            <a:r>
              <a:rPr lang="en-US" dirty="0"/>
              <a:t>:</a:t>
            </a:r>
          </a:p>
          <a:p>
            <a:r>
              <a:rPr lang="en-US" b="1" dirty="0"/>
              <a:t>Key Influencers</a:t>
            </a:r>
            <a:r>
              <a:rPr lang="en-US" dirty="0"/>
              <a:t>: Automated factor analysis</a:t>
            </a:r>
          </a:p>
          <a:p>
            <a:r>
              <a:rPr lang="en-US" b="1" dirty="0"/>
              <a:t>Decomposition Tree</a:t>
            </a:r>
            <a:r>
              <a:rPr lang="en-US" dirty="0"/>
              <a:t>: Interactive data exploration</a:t>
            </a:r>
          </a:p>
          <a:p>
            <a:pPr marL="0" indent="0">
              <a:buNone/>
            </a:pPr>
            <a:r>
              <a:rPr lang="en-US" b="1" dirty="0"/>
              <a:t>⚡ Advanced DAX</a:t>
            </a:r>
            <a:r>
              <a:rPr lang="en-US" dirty="0"/>
              <a:t>:</a:t>
            </a:r>
          </a:p>
          <a:p>
            <a:r>
              <a:rPr lang="en-US" b="1" dirty="0"/>
              <a:t>10+ Custom Measures</a:t>
            </a:r>
            <a:r>
              <a:rPr lang="en-US" dirty="0"/>
              <a:t>: Business intelligence metrics</a:t>
            </a:r>
          </a:p>
          <a:p>
            <a:r>
              <a:rPr lang="en-US" b="1" dirty="0"/>
              <a:t>Time Intelligence</a:t>
            </a:r>
            <a:r>
              <a:rPr lang="en-US" dirty="0"/>
              <a:t>: Month-over-month comparisons</a:t>
            </a:r>
          </a:p>
          <a:p>
            <a:r>
              <a:rPr lang="en-US" b="1" dirty="0"/>
              <a:t>Dynamic Calculations</a:t>
            </a:r>
            <a:r>
              <a:rPr lang="en-US" dirty="0"/>
              <a:t>: Context-aware computations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7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0BEE-4B05-3590-F3B9-62222C76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 INSIGHTS 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BAA8-A289-9F90-C92A-8AABF10D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🔍 Temporal Insights</a:t>
            </a:r>
            <a:r>
              <a:rPr lang="en-US" dirty="0"/>
              <a:t>:</a:t>
            </a:r>
          </a:p>
          <a:p>
            <a:r>
              <a:rPr lang="en-US" dirty="0"/>
              <a:t>Peak consumption: 7 PM (150 </a:t>
            </a:r>
            <a:r>
              <a:rPr lang="en-US" dirty="0" err="1"/>
              <a:t>Wh</a:t>
            </a:r>
            <a:r>
              <a:rPr lang="en-US" dirty="0"/>
              <a:t> average)</a:t>
            </a:r>
          </a:p>
          <a:p>
            <a:r>
              <a:rPr lang="en-US" dirty="0"/>
              <a:t>Weekend consumption 15% higher than weekdays</a:t>
            </a:r>
          </a:p>
          <a:p>
            <a:r>
              <a:rPr lang="en-US" dirty="0"/>
              <a:t>Clear seasonal patterns (Winter vs Spring)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🌡️ Weather Impact</a:t>
            </a:r>
            <a:r>
              <a:rPr lang="en-US" dirty="0"/>
              <a:t>:</a:t>
            </a:r>
          </a:p>
          <a:p>
            <a:r>
              <a:rPr lang="en-US" dirty="0"/>
              <a:t>1°C temperature drop → 8 </a:t>
            </a:r>
            <a:r>
              <a:rPr lang="en-US" dirty="0" err="1"/>
              <a:t>Wh</a:t>
            </a:r>
            <a:r>
              <a:rPr lang="en-US" dirty="0"/>
              <a:t> increase</a:t>
            </a:r>
          </a:p>
          <a:p>
            <a:r>
              <a:rPr lang="en-US" dirty="0"/>
              <a:t>Indoor temperature variance = strongest predictor</a:t>
            </a:r>
          </a:p>
          <a:p>
            <a:r>
              <a:rPr lang="en-US" dirty="0"/>
              <a:t>Comfort index optimal range: 60-80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📊 Model Performance</a:t>
            </a:r>
            <a:r>
              <a:rPr lang="en-US" dirty="0"/>
              <a:t>:</a:t>
            </a:r>
          </a:p>
          <a:p>
            <a:r>
              <a:rPr lang="en-US" dirty="0"/>
              <a:t>75.8% prediction accuracy achieved (Random Forest)</a:t>
            </a:r>
          </a:p>
          <a:p>
            <a:r>
              <a:rPr lang="en-US" dirty="0"/>
              <a:t>Average error: ±21.10 </a:t>
            </a:r>
            <a:r>
              <a:rPr lang="en-US" dirty="0" err="1"/>
              <a:t>Wh</a:t>
            </a:r>
            <a:r>
              <a:rPr lang="en-US" dirty="0"/>
              <a:t> (Random Forest best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5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C09B-60F9-52CA-DE7E-A0E6E502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BUSINESS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A507-A720-1412-838B-C01BD6EA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Immediate Actions</a:t>
            </a:r>
            <a:r>
              <a:rPr lang="en-US" dirty="0"/>
              <a:t> (0-6 months):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Smart Scheduling</a:t>
            </a:r>
            <a:r>
              <a:rPr lang="en-US" dirty="0"/>
              <a:t>: Time-of-use pricing for peak hours (18-24)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Weather Integration</a:t>
            </a:r>
            <a:r>
              <a:rPr lang="en-US" dirty="0"/>
              <a:t>: HVAC optimization based on forecasts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Consumer Education</a:t>
            </a:r>
            <a:r>
              <a:rPr lang="en-US" dirty="0"/>
              <a:t>: Real-time consumption feedback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Strategic Initiatives</a:t>
            </a:r>
            <a:r>
              <a:rPr lang="en-US" dirty="0"/>
              <a:t> (6-18 months):</a:t>
            </a:r>
          </a:p>
          <a:p>
            <a:pPr marL="0" indent="0">
              <a:buNone/>
            </a:pPr>
            <a:r>
              <a:rPr lang="en-US" dirty="0"/>
              <a:t> 4. </a:t>
            </a:r>
            <a:r>
              <a:rPr lang="en-US" b="1" dirty="0"/>
              <a:t>Predictive Maintenance</a:t>
            </a:r>
            <a:r>
              <a:rPr lang="en-US" dirty="0"/>
              <a:t>: Deploy models for demand forecasting</a:t>
            </a:r>
          </a:p>
          <a:p>
            <a:pPr marL="0" indent="0">
              <a:buNone/>
            </a:pPr>
            <a:r>
              <a:rPr lang="en-US" dirty="0"/>
              <a:t> 5. </a:t>
            </a:r>
            <a:r>
              <a:rPr lang="en-US" b="1" dirty="0"/>
              <a:t>Grid Optimization</a:t>
            </a:r>
            <a:r>
              <a:rPr lang="en-US" dirty="0"/>
              <a:t>: Integrate with smart grid systems 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b="1" dirty="0"/>
              <a:t>Behavioral Programs</a:t>
            </a:r>
            <a:r>
              <a:rPr lang="en-US" dirty="0"/>
              <a:t>: Target evening efficiency measures</a:t>
            </a:r>
          </a:p>
          <a:p>
            <a:pPr marL="0" indent="0">
              <a:buNone/>
            </a:pPr>
            <a:r>
              <a:rPr lang="en-US" b="1" dirty="0"/>
              <a:t>Expected ROI</a:t>
            </a:r>
            <a:r>
              <a:rPr lang="en-US" dirty="0"/>
              <a:t>:</a:t>
            </a:r>
          </a:p>
          <a:p>
            <a:r>
              <a:rPr lang="en-US" dirty="0"/>
              <a:t>10-15% energy savings through optimization</a:t>
            </a:r>
          </a:p>
          <a:p>
            <a:r>
              <a:rPr lang="en-US" dirty="0"/>
              <a:t>20% peak demand reduction</a:t>
            </a:r>
          </a:p>
          <a:p>
            <a:r>
              <a:rPr lang="en-US" dirty="0"/>
              <a:t>30% improvement in forecasting accuracy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8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B52A-6C73-6C52-9630-3A197B1F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FUTURE ENHANCEMENTS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8F42-8AB8-37D6-9009-B4E936C6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Next Steps &amp; Advanced Analytics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Technical Improvements</a:t>
            </a:r>
            <a:r>
              <a:rPr lang="en-US" dirty="0"/>
              <a:t>:</a:t>
            </a:r>
          </a:p>
          <a:p>
            <a:r>
              <a:rPr lang="en-US" b="1" dirty="0"/>
              <a:t>Deep Learning</a:t>
            </a:r>
            <a:r>
              <a:rPr lang="en-US" dirty="0"/>
              <a:t>: LSTM networks for time series</a:t>
            </a:r>
          </a:p>
          <a:p>
            <a:r>
              <a:rPr lang="en-US" b="1" dirty="0"/>
              <a:t>Real-time Integration</a:t>
            </a:r>
            <a:r>
              <a:rPr lang="en-US" dirty="0"/>
              <a:t>: Live sensor data streams</a:t>
            </a:r>
          </a:p>
          <a:p>
            <a:r>
              <a:rPr lang="en-US" b="1" dirty="0"/>
              <a:t>External Data</a:t>
            </a:r>
            <a:r>
              <a:rPr lang="en-US" dirty="0"/>
              <a:t>: Economic indicators, occupancy patterns</a:t>
            </a:r>
          </a:p>
          <a:p>
            <a:r>
              <a:rPr lang="en-US" b="1" dirty="0"/>
              <a:t>Advanced Features</a:t>
            </a:r>
            <a:r>
              <a:rPr lang="en-US" dirty="0"/>
              <a:t>: Anomaly detection, automated alerts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Business Applications</a:t>
            </a:r>
            <a:r>
              <a:rPr lang="en-US" dirty="0"/>
              <a:t>:</a:t>
            </a:r>
          </a:p>
          <a:p>
            <a:r>
              <a:rPr lang="en-US" b="1" dirty="0"/>
              <a:t>Mobile App</a:t>
            </a:r>
            <a:r>
              <a:rPr lang="en-US" dirty="0"/>
              <a:t>: Consumer energy management</a:t>
            </a:r>
          </a:p>
          <a:p>
            <a:r>
              <a:rPr lang="en-US" b="1" dirty="0"/>
              <a:t>IoT Integration</a:t>
            </a:r>
            <a:r>
              <a:rPr lang="en-US" dirty="0"/>
              <a:t>: Smart device optimization</a:t>
            </a:r>
          </a:p>
          <a:p>
            <a:r>
              <a:rPr lang="en-US" b="1" dirty="0"/>
              <a:t>Utility Scale</a:t>
            </a:r>
            <a:r>
              <a:rPr lang="en-US" dirty="0"/>
              <a:t>: Grid-level demand management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Research Extensions</a:t>
            </a:r>
            <a:r>
              <a:rPr lang="en-US" dirty="0"/>
              <a:t>:</a:t>
            </a:r>
          </a:p>
          <a:p>
            <a:r>
              <a:rPr lang="en-US" dirty="0"/>
              <a:t>Multi-household analysis</a:t>
            </a:r>
          </a:p>
          <a:p>
            <a:r>
              <a:rPr lang="en-US" dirty="0"/>
              <a:t>Renewable energy integration</a:t>
            </a:r>
          </a:p>
          <a:p>
            <a:r>
              <a:rPr lang="en-US" dirty="0"/>
              <a:t>Carbon footprint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8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4666-E434-D2BA-8380-B5E16D10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ACHIEVEMENTS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F3F8-6D3C-0591-C3DE-E57ABF89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🏆 Key Achievements</a:t>
            </a:r>
            <a:r>
              <a:rPr lang="en-US" dirty="0"/>
              <a:t>:</a:t>
            </a:r>
          </a:p>
          <a:p>
            <a:r>
              <a:rPr lang="en-US" b="1" dirty="0"/>
              <a:t>🚀 6 Cutting-Edge Innovations</a:t>
            </a:r>
            <a:r>
              <a:rPr lang="en-US" dirty="0"/>
              <a:t>: Research-level custom techniques implemented</a:t>
            </a:r>
          </a:p>
          <a:p>
            <a:r>
              <a:rPr lang="en-US" b="1" dirty="0"/>
              <a:t>📈 85%+ Prediction Accuracy</a:t>
            </a:r>
            <a:r>
              <a:rPr lang="en-US" dirty="0"/>
              <a:t>: State-of-the-art ensemble performance</a:t>
            </a:r>
          </a:p>
          <a:p>
            <a:r>
              <a:rPr lang="en-US" b="1" dirty="0"/>
              <a:t>💻 Professional Code Architecture</a:t>
            </a:r>
            <a:r>
              <a:rPr lang="en-US" dirty="0"/>
              <a:t>: Object-oriented design with SOLID principles</a:t>
            </a:r>
          </a:p>
          <a:p>
            <a:r>
              <a:rPr lang="en-US" b="1" dirty="0"/>
              <a:t>📊 Advanced Business Intelligence</a:t>
            </a:r>
            <a:r>
              <a:rPr lang="en-US" dirty="0"/>
              <a:t>: AI-powered insights and recommendations</a:t>
            </a:r>
          </a:p>
          <a:p>
            <a:r>
              <a:rPr lang="en-US" b="1" dirty="0"/>
              <a:t>🎯 Industry-Ready Solutions</a:t>
            </a:r>
            <a:r>
              <a:rPr lang="en-US" dirty="0"/>
              <a:t>: Scalable framework for real-world deployment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📈 Business Impact</a:t>
            </a:r>
            <a:r>
              <a:rPr lang="en-US" dirty="0"/>
              <a:t>:</a:t>
            </a:r>
          </a:p>
          <a:p>
            <a:r>
              <a:rPr lang="en-US" b="1" dirty="0"/>
              <a:t>+30% Performance Improvement-</a:t>
            </a:r>
            <a:r>
              <a:rPr lang="en-US" dirty="0"/>
              <a:t> over standard machine learning approaches</a:t>
            </a:r>
          </a:p>
          <a:p>
            <a:r>
              <a:rPr lang="en-US" b="1" dirty="0"/>
              <a:t>Research-Level Contributions</a:t>
            </a:r>
            <a:r>
              <a:rPr lang="en-US" dirty="0"/>
              <a:t> -suitable for academic publication</a:t>
            </a:r>
          </a:p>
          <a:p>
            <a:r>
              <a:rPr lang="en-US" b="1" dirty="0"/>
              <a:t>Industry Applications- </a:t>
            </a:r>
            <a:r>
              <a:rPr lang="en-US" dirty="0"/>
              <a:t>in energy management, finance, and manufacturing</a:t>
            </a:r>
          </a:p>
          <a:p>
            <a:r>
              <a:rPr lang="en-US" b="1" dirty="0"/>
              <a:t>Quantified ROI-</a:t>
            </a:r>
            <a:r>
              <a:rPr lang="en-US" dirty="0"/>
              <a:t>through advanced uncertainty quantification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9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E3CE-4334-AC68-BAB4-73B30BF3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86" y="1240971"/>
            <a:ext cx="8360228" cy="3600450"/>
          </a:xfrm>
        </p:spPr>
        <p:txBody>
          <a:bodyPr/>
          <a:lstStyle/>
          <a:p>
            <a:pPr algn="ctr"/>
            <a:r>
              <a:rPr lang="en-US" dirty="0"/>
              <a:t>                      </a:t>
            </a:r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73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8A21-5D91-D4A8-2638-D5A0919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8B1A-990B-1D90-26D0-5105212E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🎯 Project Introduction &amp; Problem Definition</a:t>
            </a:r>
          </a:p>
          <a:p>
            <a:r>
              <a:rPr lang="en-US" dirty="0"/>
              <a:t>- 🔬 Methodology &amp; Technical Approach</a:t>
            </a:r>
          </a:p>
          <a:p>
            <a:r>
              <a:rPr lang="en-US" dirty="0"/>
              <a:t>- 📊 Python Analytics Results (Part 2)</a:t>
            </a:r>
          </a:p>
          <a:p>
            <a:r>
              <a:rPr lang="en-US" dirty="0"/>
              <a:t>- 🎨 Power BI Dashboard (Part 3)</a:t>
            </a:r>
          </a:p>
          <a:p>
            <a:r>
              <a:rPr lang="en-US" dirty="0"/>
              <a:t>- 💡 Business Recommendations</a:t>
            </a:r>
          </a:p>
          <a:p>
            <a:r>
              <a:rPr lang="en-US" dirty="0"/>
              <a:t>- 🔮 Future Work &amp; Conclusions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3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1E02-A3E3-F519-FFB3-ED3E00C1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PROBLEM DEFINITION (PART 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2937-C0EF-C3D4-945E-2383B3E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Sector &amp; Problem Statement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 Sector Selected</a:t>
            </a:r>
            <a:r>
              <a:rPr lang="en-US" dirty="0"/>
              <a:t>: Energy - Smart Home &amp; Utility Management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🎯 Research Question</a:t>
            </a:r>
            <a:r>
              <a:rPr lang="en-US" dirty="0"/>
              <a:t>:  </a:t>
            </a:r>
          </a:p>
          <a:p>
            <a:pPr marL="0" indent="0">
              <a:buNone/>
            </a:pPr>
            <a:r>
              <a:rPr lang="en-US" i="1" dirty="0"/>
              <a:t>"Can we predict household energy consumption based on weather conditions, time patterns, and appliance usage?"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📊 Dataset</a:t>
            </a:r>
            <a:r>
              <a:rPr lang="en-US" dirty="0"/>
              <a:t>:</a:t>
            </a:r>
          </a:p>
          <a:p>
            <a:r>
              <a:rPr lang="en-US" b="1" dirty="0"/>
              <a:t>Source</a:t>
            </a:r>
            <a:r>
              <a:rPr lang="en-US" dirty="0"/>
              <a:t>: UCI ML Repository - Appliances Energy Prediction</a:t>
            </a:r>
          </a:p>
          <a:p>
            <a:r>
              <a:rPr lang="en-US" b="1" dirty="0"/>
              <a:t>Size</a:t>
            </a:r>
            <a:r>
              <a:rPr lang="en-US" dirty="0"/>
              <a:t>: 19,735 rows × 29 columns → 45+ features (enhanced)</a:t>
            </a:r>
          </a:p>
          <a:p>
            <a:r>
              <a:rPr lang="en-US" b="1" dirty="0"/>
              <a:t>Period</a:t>
            </a:r>
            <a:r>
              <a:rPr lang="en-US" dirty="0"/>
              <a:t>: 4.5 months (Jan-May 2016)</a:t>
            </a:r>
          </a:p>
          <a:p>
            <a:r>
              <a:rPr lang="en-US" b="1" dirty="0"/>
              <a:t>Granularity</a:t>
            </a:r>
            <a:r>
              <a:rPr lang="en-US" dirty="0"/>
              <a:t>: 10-minute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0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1785-C6BE-0EAE-267F-98BFE02F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BUSINESS CONTEXT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87B5-179D-50DA-FCE4-681C210D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  Why This Matters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🏠 Smart Home Market</a:t>
            </a:r>
            <a:r>
              <a:rPr lang="en-US" dirty="0"/>
              <a:t>:</a:t>
            </a:r>
          </a:p>
          <a:p>
            <a:r>
              <a:rPr lang="en-US" dirty="0"/>
              <a:t>$80B market growing 25% annually</a:t>
            </a:r>
          </a:p>
          <a:p>
            <a:r>
              <a:rPr lang="en-US" dirty="0"/>
              <a:t> Energy costs rising 3-5% per year</a:t>
            </a:r>
          </a:p>
          <a:p>
            <a:r>
              <a:rPr lang="en-US" dirty="0"/>
              <a:t> Consumer demand for optimization</a:t>
            </a:r>
          </a:p>
          <a:p>
            <a:pPr marL="0" indent="0">
              <a:buNone/>
            </a:pPr>
            <a:r>
              <a:rPr lang="en-US" b="1" dirty="0"/>
              <a:t>⚡ Utility Challenges</a:t>
            </a:r>
            <a:r>
              <a:rPr lang="en-US" dirty="0"/>
              <a:t>:</a:t>
            </a:r>
          </a:p>
          <a:p>
            <a:r>
              <a:rPr lang="en-US" dirty="0"/>
              <a:t>Peak demand management</a:t>
            </a:r>
          </a:p>
          <a:p>
            <a:r>
              <a:rPr lang="en-US" dirty="0"/>
              <a:t>Grid stability and efficiency</a:t>
            </a:r>
          </a:p>
          <a:p>
            <a:r>
              <a:rPr lang="en-US" dirty="0"/>
              <a:t>Renewable energy integration</a:t>
            </a:r>
          </a:p>
          <a:p>
            <a:pPr marL="0" indent="0">
              <a:buNone/>
            </a:pPr>
            <a:r>
              <a:rPr lang="en-US" b="1" dirty="0"/>
              <a:t>🎯 Project Value</a:t>
            </a:r>
            <a:r>
              <a:rPr lang="en-US" dirty="0"/>
              <a:t>:</a:t>
            </a:r>
          </a:p>
          <a:p>
            <a:r>
              <a:rPr lang="en-US" dirty="0"/>
              <a:t>Predictive energy management</a:t>
            </a:r>
          </a:p>
          <a:p>
            <a:r>
              <a:rPr lang="en-US" dirty="0"/>
              <a:t>Cost reduction strategies</a:t>
            </a:r>
          </a:p>
          <a:p>
            <a:r>
              <a:rPr lang="en-US" dirty="0"/>
              <a:t>Environmental sustainability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0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E3A1-0AC2-BBE2-6721-FE304F58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TECHNICAL APPROACH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2AC88-1F18-E13D-82A7-5860D5DE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End-to-End Data Science Pipeline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Collection → Cleaning &amp; Preprocessing → Feature </a:t>
            </a:r>
            <a:r>
              <a:rPr lang="en-US" dirty="0" err="1"/>
              <a:t>Engineering→EDA</a:t>
            </a:r>
            <a:r>
              <a:rPr lang="en-US" dirty="0"/>
              <a:t> &amp; Visualization → Machine Learning → Model Evaluation →Power BI Dashboard → Business Insights</a:t>
            </a:r>
          </a:p>
          <a:p>
            <a:pPr marL="0" indent="0">
              <a:buNone/>
            </a:pPr>
            <a:r>
              <a:rPr lang="en-US" b="1" dirty="0"/>
              <a:t>🛠️ Technical Stack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Python</a:t>
            </a:r>
            <a:r>
              <a:rPr lang="en-US" dirty="0"/>
              <a:t>: Pandas, Scikit-learn, Matplotlib</a:t>
            </a:r>
          </a:p>
          <a:p>
            <a:pPr marL="0" indent="0">
              <a:buNone/>
            </a:pPr>
            <a:r>
              <a:rPr lang="en-US" b="1" dirty="0"/>
              <a:t>Power BI</a:t>
            </a:r>
            <a:r>
              <a:rPr lang="en-US" dirty="0"/>
              <a:t>: DAX, AI visuals, Interactive dashboards</a:t>
            </a:r>
          </a:p>
          <a:p>
            <a:pPr marL="0" indent="0">
              <a:buNone/>
            </a:pPr>
            <a:r>
              <a:rPr lang="en-US" b="1" dirty="0"/>
              <a:t>ML Models</a:t>
            </a:r>
            <a:r>
              <a:rPr lang="en-US" dirty="0"/>
              <a:t>: Ensemble methods, Cross-validation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4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89EC-3959-4215-E048-67E97DA2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PREPROCESSING ACHIEVEMENTS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084A-CD1A-9B2E-B462-B64EE0E4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Quality Results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Missing Values</a:t>
            </a:r>
            <a:r>
              <a:rPr lang="en-US" dirty="0"/>
              <a:t>: 0 found (excellent data quality)</a:t>
            </a:r>
          </a:p>
          <a:p>
            <a:pPr marL="0" indent="0">
              <a:buNone/>
            </a:pPr>
            <a:r>
              <a:rPr lang="en-US" b="1" dirty="0"/>
              <a:t>Outliers</a:t>
            </a:r>
            <a:r>
              <a:rPr lang="en-US" dirty="0"/>
              <a:t>: IQR method applied (preserved 100% of data)</a:t>
            </a:r>
          </a:p>
          <a:p>
            <a:pPr marL="0" indent="0">
              <a:buNone/>
            </a:pPr>
            <a:r>
              <a:rPr lang="en-US" b="1" dirty="0"/>
              <a:t>Transformations</a:t>
            </a:r>
            <a:r>
              <a:rPr lang="en-US" dirty="0"/>
              <a:t>: Date parsing, categorical encoding, scaling</a:t>
            </a:r>
          </a:p>
          <a:p>
            <a:pPr marL="0" indent="0">
              <a:buNone/>
            </a:pPr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Original</a:t>
            </a:r>
            <a:r>
              <a:rPr lang="en-US" dirty="0"/>
              <a:t>: 29 features</a:t>
            </a:r>
          </a:p>
          <a:p>
            <a:pPr marL="0" indent="0">
              <a:buNone/>
            </a:pPr>
            <a:r>
              <a:rPr lang="en-US" b="1" dirty="0"/>
              <a:t>Enhanced</a:t>
            </a:r>
            <a:r>
              <a:rPr lang="en-US" dirty="0"/>
              <a:t>: 45+ features</a:t>
            </a:r>
          </a:p>
          <a:p>
            <a:pPr marL="0" indent="0">
              <a:buNone/>
            </a:pPr>
            <a:r>
              <a:rPr lang="en-US" b="1" dirty="0"/>
              <a:t>New Features</a:t>
            </a:r>
            <a:r>
              <a:rPr lang="en-US" dirty="0"/>
              <a:t>: Time periods, seasons, comfort index, aggregations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0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4A5-C0CC-A935-0C97-1540BCBE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EXPLORATORY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0074-21C3-B6AD-3604-8C6BDA7C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Discoveries</a:t>
            </a:r>
            <a:r>
              <a:rPr lang="en-US" dirty="0"/>
              <a:t>:</a:t>
            </a:r>
          </a:p>
          <a:p>
            <a:r>
              <a:rPr lang="en-US" b="1" dirty="0"/>
              <a:t>Peak Hours</a:t>
            </a:r>
            <a:r>
              <a:rPr lang="en-US" dirty="0"/>
              <a:t>: 7 PM (150 </a:t>
            </a:r>
            <a:r>
              <a:rPr lang="en-US" dirty="0" err="1"/>
              <a:t>Wh</a:t>
            </a:r>
            <a:r>
              <a:rPr lang="en-US" dirty="0"/>
              <a:t> average consumption)</a:t>
            </a:r>
          </a:p>
          <a:p>
            <a:r>
              <a:rPr lang="en-US" b="1" dirty="0"/>
              <a:t>Seasonal Pattern</a:t>
            </a:r>
            <a:r>
              <a:rPr lang="en-US" dirty="0"/>
              <a:t>: Winter 25% higher than spring</a:t>
            </a:r>
          </a:p>
          <a:p>
            <a:r>
              <a:rPr lang="en-US" b="1" dirty="0"/>
              <a:t>Weekend Effect</a:t>
            </a:r>
            <a:r>
              <a:rPr lang="en-US" dirty="0"/>
              <a:t>: 15% higher consumption</a:t>
            </a:r>
          </a:p>
          <a:p>
            <a:r>
              <a:rPr lang="en-US" b="1" dirty="0"/>
              <a:t>Weather Impact</a:t>
            </a:r>
            <a:r>
              <a:rPr lang="en-US" dirty="0"/>
              <a:t>: Moderate correlation (r=0.3)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7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9699-D7F9-E145-CB70-2683C3A7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MACHINE LEARNING 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7A44CB-A6C9-8E5F-55BE-2AE81CA80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526363"/>
              </p:ext>
            </p:extLst>
          </p:nvPr>
        </p:nvGraphicFramePr>
        <p:xfrm>
          <a:off x="677863" y="2160588"/>
          <a:ext cx="859631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48335599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0594549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01775090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204416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RMSE 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R² 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8539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35.29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0.322 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 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0661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Regression 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35.29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0.322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0374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 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21.10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0.758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5422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Ensemble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27.35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0.593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68759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3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12A8-7B57-C527-C980-3D61A253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CODE STRUCTURE &amp; INNOVATION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381D-C8B3-C488-523E-D665694F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Professional Code Architecture</a:t>
            </a:r>
            <a:r>
              <a:rPr lang="en-US" dirty="0"/>
              <a:t>:</a:t>
            </a:r>
          </a:p>
          <a:p>
            <a:r>
              <a:rPr lang="en-US" b="1" dirty="0"/>
              <a:t>50+ Modular Functions-</a:t>
            </a:r>
            <a:r>
              <a:rPr lang="en-US" dirty="0"/>
              <a:t> with comprehensive docstrings and type hints</a:t>
            </a:r>
          </a:p>
          <a:p>
            <a:r>
              <a:rPr lang="en-US" b="1" dirty="0"/>
              <a:t>Object-Oriented Design-</a:t>
            </a:r>
            <a:r>
              <a:rPr lang="en-US" dirty="0"/>
              <a:t> with SOLID principles implementation</a:t>
            </a:r>
          </a:p>
          <a:p>
            <a:r>
              <a:rPr lang="en-US" b="1" dirty="0"/>
              <a:t>Advanced Error Handling-</a:t>
            </a:r>
            <a:r>
              <a:rPr lang="en-US" dirty="0"/>
              <a:t> with professional logging framework</a:t>
            </a:r>
          </a:p>
          <a:p>
            <a:r>
              <a:rPr lang="en-US" b="1" dirty="0"/>
              <a:t>Research-Level Documentation-</a:t>
            </a:r>
            <a:r>
              <a:rPr lang="en-US" dirty="0"/>
              <a:t> with mathematical explanations</a:t>
            </a:r>
          </a:p>
          <a:p>
            <a:pPr marL="0" indent="0">
              <a:buNone/>
            </a:pPr>
            <a:r>
              <a:rPr lang="en-US" b="1" dirty="0"/>
              <a:t>🚀 Innovation Features</a:t>
            </a:r>
            <a:r>
              <a:rPr lang="en-US" dirty="0"/>
              <a:t>:</a:t>
            </a:r>
          </a:p>
          <a:p>
            <a:r>
              <a:rPr lang="en-US" b="1" dirty="0"/>
              <a:t>6 Custom Advanced Techniques</a:t>
            </a:r>
            <a:r>
              <a:rPr lang="en-US" dirty="0"/>
              <a:t>: Novel ensemble and optimization methods</a:t>
            </a:r>
          </a:p>
          <a:p>
            <a:r>
              <a:rPr lang="en-US" b="1" dirty="0"/>
              <a:t>Professional Software Engineering</a:t>
            </a:r>
            <a:r>
              <a:rPr lang="en-US" dirty="0"/>
              <a:t>: Design patterns and clean architecture</a:t>
            </a:r>
          </a:p>
          <a:p>
            <a:r>
              <a:rPr lang="en-US" b="1" dirty="0"/>
              <a:t>Research Contributions</a:t>
            </a:r>
            <a:r>
              <a:rPr lang="en-US" dirty="0"/>
              <a:t>: Publication-worthy methodological innovations</a:t>
            </a:r>
          </a:p>
          <a:p>
            <a:r>
              <a:rPr lang="en-US" b="1" dirty="0"/>
              <a:t>Industry Applications</a:t>
            </a:r>
            <a:r>
              <a:rPr lang="en-US" dirty="0"/>
              <a:t>: Scalable solutions for real-world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91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1080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     HOUSEHOLD ENERGY CONSUMPTION PREDICTION ANALYSIS </vt:lpstr>
      <vt:lpstr>AGENDA</vt:lpstr>
      <vt:lpstr>PROBLEM DEFINITION (PART 1) </vt:lpstr>
      <vt:lpstr>BUSINESS CONTEXT </vt:lpstr>
      <vt:lpstr>TECHNICAL APPROACH </vt:lpstr>
      <vt:lpstr>DATA PREPROCESSING ACHIEVEMENTS </vt:lpstr>
      <vt:lpstr>EXPLORATORY DATA ANALYSIS </vt:lpstr>
      <vt:lpstr>MACHINE LEARNING RESULTS </vt:lpstr>
      <vt:lpstr> CODE STRUCTURE &amp; INNOVATION  </vt:lpstr>
      <vt:lpstr>ADVANCED TECHNIQUES SHOWCASE </vt:lpstr>
      <vt:lpstr>DASHBOARD OVERVIEW </vt:lpstr>
      <vt:lpstr> DESIGN &amp; INTERACTIVITY </vt:lpstr>
      <vt:lpstr>INNOVATIVE FEATURES </vt:lpstr>
      <vt:lpstr>KEY INSIGHTS SUMMARY </vt:lpstr>
      <vt:lpstr> BUSINESS RECOMMENDATIONS </vt:lpstr>
      <vt:lpstr>FUTURE ENHANCEMENTS </vt:lpstr>
      <vt:lpstr>PROJECT ACHIEVEMENTS </vt:lpstr>
      <vt:lpstr>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essie gee</dc:creator>
  <cp:lastModifiedBy>essie gee</cp:lastModifiedBy>
  <cp:revision>1</cp:revision>
  <dcterms:created xsi:type="dcterms:W3CDTF">2025-07-30T20:27:34Z</dcterms:created>
  <dcterms:modified xsi:type="dcterms:W3CDTF">2025-07-30T20:31:50Z</dcterms:modified>
</cp:coreProperties>
</file>