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232946"/>
    <a:srgbClr val="EEBBC3"/>
    <a:srgbClr val="D4939D"/>
    <a:srgbClr val="B8C1EC"/>
    <a:srgbClr val="B8C1E1"/>
    <a:srgbClr val="121629"/>
    <a:srgbClr val="D4D8F0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3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4.xml"/><Relationship Id="rId4" Type="http://schemas.openxmlformats.org/officeDocument/2006/relationships/image" Target="../media/image3.jpeg"/><Relationship Id="rId3" Type="http://schemas.openxmlformats.org/officeDocument/2006/relationships/tags" Target="../tags/tag63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0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4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sv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../media/image6.jpeg"/><Relationship Id="rId7" Type="http://schemas.openxmlformats.org/officeDocument/2006/relationships/tags" Target="../tags/tag100.xml"/><Relationship Id="rId6" Type="http://schemas.openxmlformats.org/officeDocument/2006/relationships/image" Target="../media/image5.pn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0.xml"/><Relationship Id="rId11" Type="http://schemas.openxmlformats.org/officeDocument/2006/relationships/image" Target="../media/image8.png"/><Relationship Id="rId10" Type="http://schemas.openxmlformats.org/officeDocument/2006/relationships/tags" Target="../tags/tag10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1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11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13.jpeg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4539615"/>
            <a:ext cx="1219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FFFE"/>
                </a:solidFill>
              </a:rPr>
              <a:t>Major of computer science,</a:t>
            </a:r>
            <a:r>
              <a:rPr lang="en-US" altLang="zh-CN" sz="2400">
                <a:solidFill>
                  <a:srgbClr val="FFFFFE"/>
                </a:solidFill>
              </a:rPr>
              <a:t> </a:t>
            </a:r>
            <a:r>
              <a:rPr lang="zh-CN" altLang="en-US" sz="2400">
                <a:solidFill>
                  <a:srgbClr val="FFFFFE"/>
                </a:solidFill>
              </a:rPr>
              <a:t>Chengdu University of Technology,</a:t>
            </a:r>
            <a:r>
              <a:rPr lang="en-US" altLang="zh-CN" sz="2400">
                <a:solidFill>
                  <a:srgbClr val="FFFFFE"/>
                </a:solidFill>
              </a:rPr>
              <a:t> </a:t>
            </a:r>
            <a:r>
              <a:rPr lang="zh-CN" altLang="en-US" sz="2400">
                <a:solidFill>
                  <a:srgbClr val="FFFFFE"/>
                </a:solidFill>
              </a:rPr>
              <a:t>Oxford Brookes College</a:t>
            </a:r>
            <a:endParaRPr lang="zh-CN" altLang="en-US" sz="2400">
              <a:solidFill>
                <a:srgbClr val="FFFFF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300" y="5712460"/>
            <a:ext cx="3328035" cy="1145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000">
                <a:solidFill>
                  <a:srgbClr val="FFFFFE"/>
                </a:solidFill>
              </a:rPr>
              <a:t>Supervisor :</a:t>
            </a:r>
            <a:r>
              <a:rPr lang="en-US" altLang="zh-CN" sz="2000">
                <a:solidFill>
                  <a:srgbClr val="FFFFFE"/>
                </a:solidFill>
              </a:rPr>
              <a:t> James Blouin</a:t>
            </a:r>
            <a:br>
              <a:rPr lang="zh-CN" altLang="en-US" sz="2000">
                <a:solidFill>
                  <a:srgbClr val="FFFFFE"/>
                </a:solidFill>
              </a:rPr>
            </a:br>
            <a:r>
              <a:rPr lang="zh-CN" altLang="en-US" sz="2000">
                <a:solidFill>
                  <a:srgbClr val="FFFFFE"/>
                </a:solidFill>
              </a:rPr>
              <a:t>Student ID：20191801</a:t>
            </a:r>
            <a:r>
              <a:rPr lang="en-US" altLang="zh-CN" sz="2000">
                <a:solidFill>
                  <a:srgbClr val="FFFFFE"/>
                </a:solidFill>
              </a:rPr>
              <a:t>0201</a:t>
            </a:r>
            <a:br>
              <a:rPr lang="en-US" altLang="zh-CN" sz="2000">
                <a:solidFill>
                  <a:srgbClr val="FFFFFE"/>
                </a:solidFill>
              </a:rPr>
            </a:br>
            <a:r>
              <a:rPr lang="zh-CN" altLang="en-US" sz="2000">
                <a:solidFill>
                  <a:srgbClr val="FFFFFE"/>
                </a:solidFill>
              </a:rPr>
              <a:t>Student name：</a:t>
            </a:r>
            <a:r>
              <a:rPr lang="en-US" altLang="zh-CN" sz="2000">
                <a:solidFill>
                  <a:srgbClr val="FFFFFE"/>
                </a:solidFill>
              </a:rPr>
              <a:t>Esther</a:t>
            </a:r>
            <a:endParaRPr lang="en-US" altLang="zh-CN" sz="2000">
              <a:solidFill>
                <a:srgbClr val="FFFFFE"/>
              </a:solidFill>
            </a:endParaRPr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15335" y="1877060"/>
            <a:ext cx="5562600" cy="1897380"/>
            <a:chOff x="5221" y="2956"/>
            <a:chExt cx="8760" cy="2988"/>
          </a:xfrm>
        </p:grpSpPr>
        <p:sp>
          <p:nvSpPr>
            <p:cNvPr id="13" name="圆角矩形 12"/>
            <p:cNvSpPr/>
            <p:nvPr>
              <p:custDataLst>
                <p:tags r:id="rId3"/>
              </p:custDataLst>
            </p:nvPr>
          </p:nvSpPr>
          <p:spPr>
            <a:xfrm>
              <a:off x="5221" y="2956"/>
              <a:ext cx="8760" cy="2989"/>
            </a:xfrm>
            <a:prstGeom prst="roundRect">
              <a:avLst>
                <a:gd name="adj" fmla="val 8566"/>
              </a:avLst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47" y="3410"/>
              <a:ext cx="830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 b="1">
                  <a:solidFill>
                    <a:srgbClr val="232946"/>
                  </a:solidFill>
                </a:rPr>
                <a:t>Game Development</a:t>
              </a:r>
              <a:endParaRPr lang="zh-CN" altLang="en-US" sz="4000" b="1">
                <a:solidFill>
                  <a:srgbClr val="232946"/>
                </a:solidFill>
              </a:endParaRPr>
            </a:p>
            <a:p>
              <a:pPr algn="ctr"/>
              <a:r>
                <a:rPr lang="zh-CN" altLang="en-US" sz="4000" b="1">
                  <a:solidFill>
                    <a:srgbClr val="232946"/>
                  </a:solidFill>
                </a:rPr>
                <a:t>Cube Party</a:t>
              </a:r>
              <a:endParaRPr lang="zh-CN" altLang="en-US" sz="4000" b="1">
                <a:solidFill>
                  <a:srgbClr val="232946"/>
                </a:solidFill>
              </a:endParaRPr>
            </a:p>
          </p:txBody>
        </p:sp>
      </p:grpSp>
      <p:pic>
        <p:nvPicPr>
          <p:cNvPr id="12" name="图片 11" descr="Poster换背景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170" y="104140"/>
            <a:ext cx="2703830" cy="38265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B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Conclusion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5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2155" y="1343660"/>
            <a:ext cx="4765675" cy="4930140"/>
            <a:chOff x="968" y="2116"/>
            <a:chExt cx="7505" cy="7764"/>
          </a:xfrm>
        </p:grpSpPr>
        <p:sp>
          <p:nvSpPr>
            <p:cNvPr id="6" name="圆角矩形 5"/>
            <p:cNvSpPr/>
            <p:nvPr>
              <p:custDataLst>
                <p:tags r:id="rId4"/>
              </p:custDataLst>
            </p:nvPr>
          </p:nvSpPr>
          <p:spPr>
            <a:xfrm>
              <a:off x="968" y="2116"/>
              <a:ext cx="7504" cy="7764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1153" y="3394"/>
              <a:ext cx="7319" cy="6485"/>
            </a:xfrm>
            <a:prstGeom prst="rect">
              <a:avLst/>
            </a:prstGeom>
            <a:noFill/>
          </p:spPr>
          <p:txBody>
            <a:bodyPr wrap="square" tIns="0" rtlCol="0" anchor="t" anchorCtr="0">
              <a:noAutofit/>
            </a:bodyPr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Only 1 model of character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Small maps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Too few levels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Operation is too simple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  <a:sym typeface="+mn-ea"/>
                </a:rPr>
                <a:t>No background music and sound effect</a:t>
              </a:r>
              <a:endParaRPr lang="en-US" sz="2200">
                <a:solidFill>
                  <a:srgbClr val="232946"/>
                </a:solidFill>
                <a:sym typeface="+mn-ea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968" y="2116"/>
              <a:ext cx="7505" cy="15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00000"/>
                </a:lnSpc>
              </a:pPr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Limitations from feedback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99225" y="1343978"/>
            <a:ext cx="4765675" cy="4929505"/>
            <a:chOff x="10542" y="2116"/>
            <a:chExt cx="7505" cy="7763"/>
          </a:xfrm>
        </p:grpSpPr>
        <p:sp>
          <p:nvSpPr>
            <p:cNvPr id="5" name="圆角矩形 4"/>
            <p:cNvSpPr/>
            <p:nvPr>
              <p:custDataLst>
                <p:tags r:id="rId7"/>
              </p:custDataLst>
            </p:nvPr>
          </p:nvSpPr>
          <p:spPr>
            <a:xfrm>
              <a:off x="10542" y="2116"/>
              <a:ext cx="7504" cy="7763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10727" y="3647"/>
              <a:ext cx="7319" cy="6232"/>
            </a:xfrm>
            <a:prstGeom prst="rect">
              <a:avLst/>
            </a:prstGeom>
            <a:noFill/>
          </p:spPr>
          <p:txBody>
            <a:bodyPr wrap="square" tIns="0" rtlCol="0" anchor="t" anchorCtr="0">
              <a:noAutofit/>
            </a:bodyPr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  <a:sym typeface="+mn-ea"/>
                </a:rPr>
                <a:t>More models of character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  <a:sym typeface="+mn-ea"/>
                </a:rPr>
                <a:t>Bigger maps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</a:rPr>
                <a:t>More levels and maps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</a:rPr>
                <a:t>Addition of background music and sound effects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endParaRPr lang="en-US" sz="2200">
                <a:solidFill>
                  <a:srgbClr val="232946"/>
                </a:solidFill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10542" y="2116"/>
              <a:ext cx="7505" cy="15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00000"/>
                </a:lnSpc>
              </a:pPr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Future work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B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7145" y="2078355"/>
            <a:ext cx="707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rgbClr val="232946"/>
                </a:solidFill>
              </a:rPr>
              <a:t>Thanks for Listening!</a:t>
            </a:r>
            <a:endParaRPr lang="en-US" altLang="zh-CN" sz="5400" b="1">
              <a:solidFill>
                <a:srgbClr val="232946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27145" y="4017010"/>
            <a:ext cx="4538345" cy="1236345"/>
          </a:xfrm>
          <a:prstGeom prst="roundRect">
            <a:avLst>
              <a:gd name="adj" fmla="val 8852"/>
            </a:avLst>
          </a:prstGeom>
          <a:solidFill>
            <a:srgbClr val="232946"/>
          </a:solidFill>
          <a:ln w="38100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FFFE"/>
                </a:solidFill>
              </a:rPr>
              <a:t>Enter Q &amp; A Time</a:t>
            </a:r>
            <a:endParaRPr lang="en-US" altLang="zh-CN" sz="3600" b="1">
              <a:solidFill>
                <a:srgbClr val="FFFFFE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51065" y="2869565"/>
            <a:ext cx="4472940" cy="1118235"/>
            <a:chOff x="4619" y="3982"/>
            <a:chExt cx="4108" cy="1761"/>
          </a:xfrm>
        </p:grpSpPr>
        <p:sp>
          <p:nvSpPr>
            <p:cNvPr id="3" name="圆角矩形 2"/>
            <p:cNvSpPr/>
            <p:nvPr/>
          </p:nvSpPr>
          <p:spPr>
            <a:xfrm>
              <a:off x="4619" y="3982"/>
              <a:ext cx="4108" cy="1760"/>
            </a:xfrm>
            <a:prstGeom prst="roundRect">
              <a:avLst/>
            </a:prstGeom>
            <a:solidFill>
              <a:srgbClr val="EEB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19" y="3982"/>
              <a:ext cx="4108" cy="1761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EBBC3"/>
                  </a:solidFill>
                </a14:hiddenFill>
              </a:ext>
            </a:extLst>
          </p:spPr>
          <p:txBody>
            <a:bodyPr wrap="square" rtlCol="0" anchor="ctr" anchorCtr="0">
              <a:noAutofit/>
            </a:bodyPr>
            <a:p>
              <a:pPr algn="ctr" fontAlgn="ctr"/>
              <a:r>
                <a:rPr lang="en-US" altLang="zh-CN" sz="3200" b="1">
                  <a:solidFill>
                    <a:srgbClr val="232946"/>
                  </a:solidFill>
                </a:rPr>
                <a:t>List of Content</a:t>
              </a:r>
              <a:endParaRPr lang="en-US" altLang="zh-CN" sz="3200" b="1">
                <a:solidFill>
                  <a:srgbClr val="232946"/>
                </a:solidFill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187450" y="941705"/>
            <a:ext cx="5798820" cy="5648325"/>
          </a:xfrm>
          <a:prstGeom prst="roundRect">
            <a:avLst>
              <a:gd name="adj" fmla="val 8566"/>
            </a:avLst>
          </a:prstGeom>
          <a:solidFill>
            <a:srgbClr val="B8C1EC"/>
          </a:solidFill>
          <a:ln w="38100">
            <a:solidFill>
              <a:srgbClr val="1216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rot="0">
            <a:off x="1821815" y="1392555"/>
            <a:ext cx="4445635" cy="529590"/>
            <a:chOff x="2600" y="2418"/>
            <a:chExt cx="7001" cy="834"/>
          </a:xfrm>
        </p:grpSpPr>
        <p:sp>
          <p:nvSpPr>
            <p:cNvPr id="14" name="椭圆 13"/>
            <p:cNvSpPr/>
            <p:nvPr/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1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/>
                <a:t>Introduction &amp; </a:t>
              </a:r>
              <a:r>
                <a:rPr lang="en-US" altLang="zh-CN" sz="2400">
                  <a:sym typeface="+mn-ea"/>
                </a:rPr>
                <a:t>Motivation</a:t>
              </a:r>
              <a:endParaRPr lang="en-US" altLang="zh-CN" sz="2400"/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1821815" y="2466340"/>
            <a:ext cx="4445635" cy="529590"/>
            <a:chOff x="2600" y="2418"/>
            <a:chExt cx="7001" cy="834"/>
          </a:xfrm>
        </p:grpSpPr>
        <p:sp>
          <p:nvSpPr>
            <p:cNvPr id="22" name="椭圆 21"/>
            <p:cNvSpPr/>
            <p:nvPr>
              <p:custDataLst>
                <p:tags r:id="rId3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2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Background Review</a:t>
              </a:r>
              <a:endParaRPr lang="en-US" altLang="zh-CN" sz="2400"/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1821815" y="3540125"/>
            <a:ext cx="4445635" cy="529590"/>
            <a:chOff x="2600" y="2418"/>
            <a:chExt cx="7001" cy="834"/>
          </a:xfrm>
        </p:grpSpPr>
        <p:sp>
          <p:nvSpPr>
            <p:cNvPr id="28" name="椭圆 27"/>
            <p:cNvSpPr/>
            <p:nvPr>
              <p:custDataLst>
                <p:tags r:id="rId5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3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Methodology</a:t>
              </a:r>
              <a:endParaRPr lang="en-US" altLang="zh-CN" sz="2400"/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1821815" y="5687695"/>
            <a:ext cx="4445635" cy="529590"/>
            <a:chOff x="2600" y="2418"/>
            <a:chExt cx="7001" cy="834"/>
          </a:xfrm>
        </p:grpSpPr>
        <p:sp>
          <p:nvSpPr>
            <p:cNvPr id="31" name="椭圆 30"/>
            <p:cNvSpPr/>
            <p:nvPr>
              <p:custDataLst>
                <p:tags r:id="rId7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5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8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Conclusion</a:t>
              </a:r>
              <a:endParaRPr lang="en-US" altLang="zh-CN" sz="2400"/>
            </a:p>
          </p:txBody>
        </p:sp>
      </p:grpSp>
      <p:grpSp>
        <p:nvGrpSpPr>
          <p:cNvPr id="36" name="组合 35"/>
          <p:cNvGrpSpPr/>
          <p:nvPr/>
        </p:nvGrpSpPr>
        <p:grpSpPr>
          <a:xfrm rot="0">
            <a:off x="1821815" y="4613910"/>
            <a:ext cx="4445635" cy="529590"/>
            <a:chOff x="2600" y="2418"/>
            <a:chExt cx="7001" cy="834"/>
          </a:xfrm>
        </p:grpSpPr>
        <p:sp>
          <p:nvSpPr>
            <p:cNvPr id="37" name="椭圆 36"/>
            <p:cNvSpPr/>
            <p:nvPr>
              <p:custDataLst>
                <p:tags r:id="rId9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4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0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Implementation &amp; Results</a:t>
              </a:r>
              <a:endParaRPr lang="en-US" altLang="zh-CN" sz="2400">
                <a:sym typeface="+mn-ea"/>
              </a:endParaRPr>
            </a:p>
          </p:txBody>
        </p:sp>
      </p:grp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391225" y="0"/>
            <a:ext cx="4800775" cy="744220"/>
            <a:chOff x="10205" y="0"/>
            <a:chExt cx="7560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6426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Introduction &amp; Motivation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1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7" name="对角圆角矩形 6"/>
          <p:cNvSpPr/>
          <p:nvPr/>
        </p:nvSpPr>
        <p:spPr>
          <a:xfrm>
            <a:off x="1019175" y="1163320"/>
            <a:ext cx="3960000" cy="5040000"/>
          </a:xfrm>
          <a:prstGeom prst="round2Diag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3230" y="2458720"/>
            <a:ext cx="3265170" cy="2360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PC game</a:t>
            </a:r>
            <a:endParaRPr lang="zh-CN" altLang="en-US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232946"/>
                </a:solidFill>
              </a:rPr>
              <a:t>Single player</a:t>
            </a:r>
            <a:endParaRPr lang="zh-CN" altLang="en-US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Cute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Un-competitive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No rank</a:t>
            </a:r>
            <a:endParaRPr lang="en-US" altLang="zh-CN" sz="2400">
              <a:solidFill>
                <a:srgbClr val="23294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175" y="1556385"/>
            <a:ext cx="398780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 fontAlgn="ctr">
              <a:lnSpc>
                <a:spcPct val="150000"/>
              </a:lnSpc>
            </a:pPr>
            <a:r>
              <a:rPr lang="en-US" altLang="zh-CN" sz="2400" b="1"/>
              <a:t>Introduction</a:t>
            </a:r>
            <a:endParaRPr lang="en-US" altLang="zh-CN" sz="2400" b="1"/>
          </a:p>
        </p:txBody>
      </p:sp>
      <p:sp>
        <p:nvSpPr>
          <p:cNvPr id="15" name="圆角矩形 14"/>
          <p:cNvSpPr/>
          <p:nvPr/>
        </p:nvSpPr>
        <p:spPr>
          <a:xfrm>
            <a:off x="5714365" y="1163320"/>
            <a:ext cx="5449570" cy="5039995"/>
          </a:xfrm>
          <a:prstGeom prst="round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324600" y="2458720"/>
            <a:ext cx="4839970" cy="309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Love of games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Elements of the game that don't interest me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I want games that are exactly what I imagined</a:t>
            </a:r>
            <a:endParaRPr lang="en-US" altLang="zh-CN" sz="2400">
              <a:solidFill>
                <a:srgbClr val="232946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14365" y="1556385"/>
            <a:ext cx="545020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 fontAlgn="ctr">
              <a:lnSpc>
                <a:spcPct val="150000"/>
              </a:lnSpc>
            </a:pPr>
            <a:r>
              <a:rPr lang="en-US" altLang="zh-CN" sz="2400" b="1"/>
              <a:t>Movitation</a:t>
            </a:r>
            <a:endParaRPr lang="en-US" altLang="zh-CN" sz="2400" b="1"/>
          </a:p>
        </p:txBody>
      </p:sp>
      <p:grpSp>
        <p:nvGrpSpPr>
          <p:cNvPr id="20" name="组合 19"/>
          <p:cNvGrpSpPr/>
          <p:nvPr/>
        </p:nvGrpSpPr>
        <p:grpSpPr>
          <a:xfrm>
            <a:off x="1442720" y="5497195"/>
            <a:ext cx="3140710" cy="477520"/>
            <a:chOff x="2099" y="8554"/>
            <a:chExt cx="4946" cy="752"/>
          </a:xfrm>
        </p:grpSpPr>
        <p:sp>
          <p:nvSpPr>
            <p:cNvPr id="18" name="圆角矩形 17"/>
            <p:cNvSpPr/>
            <p:nvPr/>
          </p:nvSpPr>
          <p:spPr>
            <a:xfrm>
              <a:off x="2099" y="8554"/>
              <a:ext cx="2162" cy="752"/>
            </a:xfrm>
            <a:prstGeom prst="roundRect">
              <a:avLst>
                <a:gd name="adj" fmla="val 16622"/>
              </a:avLst>
            </a:prstGeom>
            <a:solidFill>
              <a:srgbClr val="232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n>
                    <a:noFill/>
                  </a:ln>
                  <a:solidFill>
                    <a:srgbClr val="B8C1EC"/>
                  </a:solidFill>
                </a:rPr>
                <a:t>PEGI 3</a:t>
              </a:r>
              <a:endParaRPr lang="en-US" altLang="zh-CN" b="1">
                <a:ln>
                  <a:noFill/>
                </a:ln>
                <a:solidFill>
                  <a:srgbClr val="B8C1EC"/>
                </a:solidFill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6"/>
              </p:custDataLst>
            </p:nvPr>
          </p:nvSpPr>
          <p:spPr>
            <a:xfrm>
              <a:off x="4883" y="8554"/>
              <a:ext cx="2162" cy="752"/>
            </a:xfrm>
            <a:prstGeom prst="roundRect">
              <a:avLst>
                <a:gd name="adj" fmla="val 16622"/>
              </a:avLst>
            </a:prstGeom>
            <a:solidFill>
              <a:srgbClr val="232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n>
                    <a:noFill/>
                  </a:ln>
                  <a:solidFill>
                    <a:srgbClr val="B8C1EC"/>
                  </a:solidFill>
                </a:rPr>
                <a:t>ESRB E</a:t>
              </a:r>
              <a:endParaRPr lang="en-US" altLang="zh-CN" b="1">
                <a:ln>
                  <a:noFill/>
                </a:ln>
                <a:solidFill>
                  <a:srgbClr val="B8C1EC"/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155765" y="0"/>
            <a:ext cx="4036301" cy="744220"/>
            <a:chOff x="10205" y="0"/>
            <a:chExt cx="6356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5222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Background Review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2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30955" y="744220"/>
            <a:ext cx="2927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232946"/>
                </a:solidFill>
              </a:rPr>
              <a:t>Related Game</a:t>
            </a:r>
            <a:endParaRPr lang="en-US" altLang="zh-CN" sz="3200" b="1">
              <a:solidFill>
                <a:srgbClr val="232946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4045" y="1901825"/>
            <a:ext cx="6731000" cy="4008755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5485" y="1901825"/>
            <a:ext cx="6525895" cy="40087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E</a:t>
            </a:r>
            <a:r>
              <a:rPr lang="zh-CN" altLang="en-US" sz="2000"/>
              <a:t>ach round has multiple players racing across a map at the same time</a:t>
            </a:r>
            <a:endParaRPr lang="zh-CN" altLang="en-US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</a:t>
            </a:r>
            <a:r>
              <a:rPr lang="zh-CN" altLang="en-US" sz="2000"/>
              <a:t>op players in each level advance to the next level</a:t>
            </a:r>
            <a:r>
              <a:rPr lang="en-US" altLang="zh-CN" sz="2000"/>
              <a:t> </a:t>
            </a:r>
            <a:r>
              <a:rPr lang="zh-CN" altLang="en-US" sz="2000"/>
              <a:t>to determine a champion. </a:t>
            </a:r>
            <a:endParaRPr lang="zh-CN" altLang="en-US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</a:t>
            </a:r>
            <a:r>
              <a:rPr lang="zh-CN" altLang="en-US" sz="2000"/>
              <a:t>ight alone or team up with friends</a:t>
            </a:r>
            <a:endParaRPr lang="zh-CN" altLang="en-US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U</a:t>
            </a:r>
            <a:r>
              <a:rPr lang="zh-CN" altLang="en-US" sz="2000"/>
              <a:t>pdated seasons</a:t>
            </a:r>
            <a:endParaRPr lang="en-US" altLang="zh-CN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</a:t>
            </a:r>
            <a:r>
              <a:rPr lang="zh-CN" altLang="en-US" sz="2000"/>
              <a:t>ifferent</a:t>
            </a:r>
            <a:r>
              <a:rPr lang="en-US" altLang="zh-CN" sz="2000"/>
              <a:t> </a:t>
            </a:r>
            <a:r>
              <a:rPr lang="zh-CN" altLang="en-US" sz="2000"/>
              <a:t>character outfits</a:t>
            </a:r>
            <a:endParaRPr lang="en-US" altLang="zh-CN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D</a:t>
            </a:r>
            <a:r>
              <a:rPr lang="zh-CN" altLang="en-US" sz="2000">
                <a:sym typeface="+mn-ea"/>
              </a:rPr>
              <a:t>ifferent</a:t>
            </a:r>
            <a:r>
              <a:rPr lang="zh-CN" altLang="en-US" sz="2000"/>
              <a:t> maps</a:t>
            </a:r>
            <a:endParaRPr lang="zh-CN" altLang="en-US" sz="2000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7876540" y="1901190"/>
            <a:ext cx="3710305" cy="1661795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680" y="1440815"/>
            <a:ext cx="6730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Similarity</a:t>
            </a:r>
            <a:endParaRPr lang="zh-CN" altLang="en-US" sz="2400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7877175" y="1441450"/>
            <a:ext cx="3709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Differences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7876540" y="1901825"/>
            <a:ext cx="3709670" cy="16605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Only Chinese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CADPA 8+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Mystery box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  <a:sym typeface="+mn-ea"/>
              </a:rPr>
              <a:t>Phone game</a:t>
            </a:r>
            <a:endParaRPr lang="en-US" altLang="zh-CN" sz="2000">
              <a:solidFill>
                <a:srgbClr val="232946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74300" y="1901825"/>
            <a:ext cx="1311275" cy="8947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rgbClr val="D4939D"/>
                </a:solidFill>
              </a:rPr>
              <a:t>Danzai Party</a:t>
            </a:r>
            <a:endParaRPr lang="en-US" altLang="zh-CN" sz="2000" b="1">
              <a:solidFill>
                <a:srgbClr val="D4939D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6"/>
            </p:custDataLst>
          </p:nvPr>
        </p:nvSpPr>
        <p:spPr>
          <a:xfrm>
            <a:off x="7877175" y="4055745"/>
            <a:ext cx="3710305" cy="1855470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7877175" y="4055745"/>
            <a:ext cx="3709035" cy="18548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14 languages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ESRB E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  <a:sym typeface="+mn-ea"/>
              </a:rPr>
              <a:t>More platform: Windows PC, PS4 or PS5, Switch, X Box</a:t>
            </a:r>
            <a:endParaRPr lang="en-US" altLang="zh-CN" sz="2000">
              <a:solidFill>
                <a:srgbClr val="232946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9878060" y="4055745"/>
            <a:ext cx="1709420" cy="10629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rgbClr val="D4939D"/>
                </a:solidFill>
              </a:rPr>
              <a:t>Fall Guys: Ultimate Knockout</a:t>
            </a:r>
            <a:endParaRPr lang="en-US" altLang="zh-CN" sz="2000" b="1">
              <a:solidFill>
                <a:srgbClr val="D4939D"/>
              </a:solidFill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03555" y="4574540"/>
            <a:ext cx="11398250" cy="1659890"/>
          </a:xfrm>
          <a:prstGeom prst="roundRect">
            <a:avLst>
              <a:gd name="adj" fmla="val 3854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FFFFFE"/>
                  </a:solidFill>
                </a:rPr>
                <a:t>Methodology</a:t>
              </a:r>
              <a:endParaRPr lang="en-US" altLang="zh-CN" sz="2400" b="1">
                <a:solidFill>
                  <a:srgbClr val="FFFFFE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D4939D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3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744220" y="4742815"/>
            <a:ext cx="528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232946"/>
                </a:solidFill>
                <a:sym typeface="+mn-ea"/>
              </a:rPr>
              <a:t>File Management Software</a:t>
            </a:r>
            <a:endParaRPr lang="en-US" altLang="zh-CN" sz="2400" b="1">
              <a:solidFill>
                <a:srgbClr val="232946"/>
              </a:solidFill>
              <a:sym typeface="+mn-ea"/>
            </a:endParaRPr>
          </a:p>
        </p:txBody>
      </p:sp>
      <p:pic>
        <p:nvPicPr>
          <p:cNvPr id="6" name="图片 4" descr="168301439184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4860" y="1225550"/>
            <a:ext cx="6036945" cy="285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3585" y="5135245"/>
            <a:ext cx="11118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232946"/>
                </a:solidFill>
              </a:rPr>
              <a:t>Github are used as backup for managing weekly reports, user manual, poster and PowerPoint, Unity project file, model file and Finished game file.</a:t>
            </a:r>
            <a:endParaRPr lang="en-US" altLang="zh-CN">
              <a:solidFill>
                <a:srgbClr val="232946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3555" y="1233805"/>
            <a:ext cx="5441950" cy="2857500"/>
            <a:chOff x="1059" y="1672"/>
            <a:chExt cx="8570" cy="4500"/>
          </a:xfrm>
        </p:grpSpPr>
        <p:sp>
          <p:nvSpPr>
            <p:cNvPr id="11" name="圆角矩形 10"/>
            <p:cNvSpPr/>
            <p:nvPr>
              <p:custDataLst>
                <p:tags r:id="rId7"/>
              </p:custDataLst>
            </p:nvPr>
          </p:nvSpPr>
          <p:spPr>
            <a:xfrm>
              <a:off x="1059" y="1672"/>
              <a:ext cx="8091" cy="4490"/>
            </a:xfrm>
            <a:prstGeom prst="roundRect">
              <a:avLst>
                <a:gd name="adj" fmla="val 3854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32946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1438" y="1829"/>
              <a:ext cx="81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Related Software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1437" y="4055"/>
              <a:ext cx="3392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File management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Github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Notion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0"/>
              </p:custDataLst>
            </p:nvPr>
          </p:nvSpPr>
          <p:spPr>
            <a:xfrm>
              <a:off x="1438" y="2554"/>
              <a:ext cx="3392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Design Software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Figma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5412" y="4065"/>
              <a:ext cx="3738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Implement Software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Unity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Blender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5412" y="2515"/>
              <a:ext cx="373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Questionnaire tool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wjx.cn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</p:grpSp>
      <p:sp>
        <p:nvSpPr>
          <p:cNvPr id="25" name="圆角矩形 24"/>
          <p:cNvSpPr/>
          <p:nvPr>
            <p:custDataLst>
              <p:tags r:id="rId13"/>
            </p:custDataLst>
          </p:nvPr>
        </p:nvSpPr>
        <p:spPr>
          <a:xfrm>
            <a:off x="10271760" y="4681855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Github</a:t>
            </a:r>
            <a:endParaRPr lang="en-US" altLang="zh-CN" b="1">
              <a:solidFill>
                <a:srgbClr val="232946"/>
              </a:solidFill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69265" y="1078865"/>
            <a:ext cx="5681345" cy="2349500"/>
          </a:xfrm>
          <a:prstGeom prst="roundRect">
            <a:avLst>
              <a:gd name="adj" fmla="val 3854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FFFFFE"/>
                  </a:solidFill>
                </a:rPr>
                <a:t>Methodology</a:t>
              </a:r>
              <a:endParaRPr lang="en-US" altLang="zh-CN" sz="2400" b="1">
                <a:solidFill>
                  <a:srgbClr val="FFFFFE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D4939D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3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94080" y="1389380"/>
            <a:ext cx="3799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232946"/>
                </a:solidFill>
                <a:sym typeface="+mn-ea"/>
              </a:rPr>
              <a:t>File Management</a:t>
            </a:r>
            <a:endParaRPr lang="en-US" altLang="zh-CN" sz="2800" b="1">
              <a:solidFill>
                <a:srgbClr val="232946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080" y="2002155"/>
            <a:ext cx="512572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232946"/>
                </a:solidFill>
              </a:rPr>
              <a:t>The product backlog, testing documentation and so on will managed by notion</a:t>
            </a:r>
            <a:endParaRPr lang="en-US" altLang="zh-CN" sz="2000">
              <a:solidFill>
                <a:srgbClr val="232946"/>
              </a:solidFill>
            </a:endParaRPr>
          </a:p>
        </p:txBody>
      </p:sp>
      <p:pic>
        <p:nvPicPr>
          <p:cNvPr id="3" name="图片 5" descr="168301486749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4945" y="1073150"/>
            <a:ext cx="5274945" cy="5382260"/>
          </a:xfrm>
          <a:prstGeom prst="rect">
            <a:avLst/>
          </a:prstGeom>
        </p:spPr>
      </p:pic>
      <p:pic>
        <p:nvPicPr>
          <p:cNvPr id="74" name="图片 73" descr="timeline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9265" y="3628390"/>
            <a:ext cx="5681345" cy="281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4578350" y="1389380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Notion</a:t>
            </a:r>
            <a:endParaRPr lang="en-US" altLang="zh-CN" b="1">
              <a:solidFill>
                <a:srgbClr val="232946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69975" y="1545590"/>
            <a:ext cx="4616450" cy="4581525"/>
          </a:xfrm>
          <a:prstGeom prst="roundRect">
            <a:avLst>
              <a:gd name="adj" fmla="val 3854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FFFFFE"/>
                  </a:solidFill>
                </a:rPr>
                <a:t>Methodology</a:t>
              </a:r>
              <a:endParaRPr lang="en-US" altLang="zh-CN" sz="2400" b="1">
                <a:solidFill>
                  <a:srgbClr val="FFFFFE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D4939D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3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310005" y="1641475"/>
            <a:ext cx="4159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232946"/>
                </a:solidFill>
                <a:sym typeface="+mn-ea"/>
              </a:rPr>
              <a:t>Implement Software</a:t>
            </a:r>
            <a:endParaRPr lang="en-US" altLang="zh-CN" sz="2400" b="1">
              <a:solidFill>
                <a:srgbClr val="232946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0005" y="3157220"/>
            <a:ext cx="4015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Game engine</a:t>
            </a:r>
            <a:endParaRPr lang="en-US" altLang="zh-CN">
              <a:solidFill>
                <a:srgbClr val="23294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Interactive real-time 3D platforms</a:t>
            </a:r>
            <a:endParaRPr lang="en-US" altLang="zh-CN">
              <a:solidFill>
                <a:srgbClr val="232946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>
            <a:off x="1310005" y="2454275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Unity 3D</a:t>
            </a:r>
            <a:endParaRPr lang="en-US" altLang="zh-CN" b="1">
              <a:solidFill>
                <a:srgbClr val="232946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6"/>
            </p:custDataLst>
          </p:nvPr>
        </p:nvSpPr>
        <p:spPr>
          <a:xfrm>
            <a:off x="1310005" y="4246880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Blender</a:t>
            </a:r>
            <a:endParaRPr lang="en-US" altLang="zh-CN" b="1">
              <a:solidFill>
                <a:srgbClr val="232946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437005" y="4949825"/>
            <a:ext cx="4015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Open-sourced 3D creation suite</a:t>
            </a:r>
            <a:endParaRPr lang="en-US" altLang="zh-CN">
              <a:solidFill>
                <a:srgbClr val="23294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Used for modeling</a:t>
            </a:r>
            <a:endParaRPr lang="en-US" altLang="zh-CN">
              <a:solidFill>
                <a:srgbClr val="232946"/>
              </a:solidFill>
            </a:endParaRPr>
          </a:p>
        </p:txBody>
      </p:sp>
      <p:pic>
        <p:nvPicPr>
          <p:cNvPr id="100" name="图片 99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97700" y="1545590"/>
            <a:ext cx="3948430" cy="2129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97700" y="3906520"/>
            <a:ext cx="3947795" cy="22205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03620" y="0"/>
            <a:ext cx="4688485" cy="744220"/>
            <a:chOff x="10205" y="0"/>
            <a:chExt cx="7383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6249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Implementation &amp; Results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4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2280" y="1440180"/>
            <a:ext cx="3595370" cy="4469765"/>
            <a:chOff x="967" y="2269"/>
            <a:chExt cx="5662" cy="7039"/>
          </a:xfrm>
        </p:grpSpPr>
        <p:sp>
          <p:nvSpPr>
            <p:cNvPr id="6" name="圆角矩形 5"/>
            <p:cNvSpPr/>
            <p:nvPr/>
          </p:nvSpPr>
          <p:spPr>
            <a:xfrm>
              <a:off x="967" y="2995"/>
              <a:ext cx="5662" cy="6313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16" y="2995"/>
              <a:ext cx="5513" cy="631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Start Interface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The first level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The second level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End line pop up window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Esc pop up window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End Interface</a:t>
              </a:r>
              <a:endParaRPr sz="2000">
                <a:solidFill>
                  <a:srgbClr val="232946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8" y="2269"/>
              <a:ext cx="56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Interfaces &amp; Levels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  <p:pic>
        <p:nvPicPr>
          <p:cNvPr id="22" name="图片 21" descr="Cube Party 2023_5_4 0_59_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0" y="1105535"/>
            <a:ext cx="3600000" cy="2250803"/>
          </a:xfrm>
          <a:prstGeom prst="rect">
            <a:avLst/>
          </a:prstGeom>
        </p:spPr>
      </p:pic>
      <p:pic>
        <p:nvPicPr>
          <p:cNvPr id="23" name="图片 22" descr="Cube Party 2023_5_4 1_26_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00" y="3825240"/>
            <a:ext cx="3600000" cy="2249914"/>
          </a:xfrm>
          <a:prstGeom prst="rect">
            <a:avLst/>
          </a:prstGeom>
        </p:spPr>
      </p:pic>
      <p:pic>
        <p:nvPicPr>
          <p:cNvPr id="24" name="图片 23" descr="Cube Party 2023_5_4 1_59_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885" y="1105535"/>
            <a:ext cx="3600000" cy="2250449"/>
          </a:xfrm>
          <a:prstGeom prst="rect">
            <a:avLst/>
          </a:prstGeom>
        </p:spPr>
      </p:pic>
      <p:pic>
        <p:nvPicPr>
          <p:cNvPr id="25" name="图片 24" descr="Cube Party 2023_5_4 2_28_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885" y="3784600"/>
            <a:ext cx="3600000" cy="2250504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03620" y="0"/>
            <a:ext cx="4688485" cy="744220"/>
            <a:chOff x="10205" y="0"/>
            <a:chExt cx="7383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6249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Implementation &amp; Results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4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5845" y="1439863"/>
            <a:ext cx="3595370" cy="4469765"/>
            <a:chOff x="11714" y="2270"/>
            <a:chExt cx="5662" cy="7039"/>
          </a:xfrm>
        </p:grpSpPr>
        <p:sp>
          <p:nvSpPr>
            <p:cNvPr id="5" name="圆角矩形 4"/>
            <p:cNvSpPr/>
            <p:nvPr>
              <p:custDataLst>
                <p:tags r:id="rId4"/>
              </p:custDataLst>
            </p:nvPr>
          </p:nvSpPr>
          <p:spPr>
            <a:xfrm>
              <a:off x="11714" y="2995"/>
              <a:ext cx="5662" cy="6313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11900" y="2995"/>
              <a:ext cx="5476" cy="6314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Move &amp; Animation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Jump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Esc key detect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Determination of death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Buttons in each interfaces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Finish line</a:t>
              </a:r>
              <a:endParaRPr lang="en-US" sz="2000">
                <a:solidFill>
                  <a:srgbClr val="232946"/>
                </a:solidFill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11715" y="2270"/>
              <a:ext cx="56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Functional Results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  <p:pic>
        <p:nvPicPr>
          <p:cNvPr id="35" name="图片 35" descr="屏幕截图 2023-05-04 1201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88915" y="3904615"/>
            <a:ext cx="6080760" cy="2005330"/>
          </a:xfrm>
          <a:prstGeom prst="rect">
            <a:avLst/>
          </a:prstGeom>
        </p:spPr>
      </p:pic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5285105" y="1900555"/>
            <a:ext cx="6085205" cy="1527810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402580" y="1900555"/>
            <a:ext cx="5967730" cy="1527810"/>
          </a:xfrm>
          <a:prstGeom prst="rect">
            <a:avLst/>
          </a:prstGeom>
          <a:noFill/>
        </p:spPr>
        <p:txBody>
          <a:bodyPr wrap="square" tIns="0" rtlCol="0" anchor="t" anchorCtr="0">
            <a:noAutofit/>
          </a:bodyPr>
          <a:p>
            <a:pPr marL="342900" indent="-342900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32946"/>
                </a:solidFill>
              </a:rPr>
              <a:t>Jump animation</a:t>
            </a:r>
            <a:endParaRPr lang="en-US" sz="2000">
              <a:solidFill>
                <a:srgbClr val="232946"/>
              </a:solidFill>
            </a:endParaRPr>
          </a:p>
          <a:p>
            <a:pPr marL="342900" indent="-342900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32946"/>
                </a:solidFill>
              </a:rPr>
              <a:t>Model effect different in Unity and Blender</a:t>
            </a:r>
            <a:endParaRPr lang="en-US" sz="2000">
              <a:solidFill>
                <a:srgbClr val="232946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5285740" y="1440180"/>
            <a:ext cx="359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232946"/>
                </a:solidFill>
                <a:sym typeface="+mn-ea"/>
              </a:rPr>
              <a:t>Test bug analysis</a:t>
            </a:r>
            <a:endParaRPr lang="en-US" altLang="zh-CN" sz="2400" b="1">
              <a:solidFill>
                <a:srgbClr val="232946"/>
              </a:solidFill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COMMONDATA" val="eyJoZGlkIjoiNjgxYjRiZjNjOTEyZDNmODE3MTcwMmE3NWJkMjQwNDM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演示</Application>
  <PresentationFormat>宽屏</PresentationFormat>
  <Paragraphs>188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zzt</cp:lastModifiedBy>
  <cp:revision>157</cp:revision>
  <dcterms:created xsi:type="dcterms:W3CDTF">2019-06-19T02:08:00Z</dcterms:created>
  <dcterms:modified xsi:type="dcterms:W3CDTF">2023-05-21T11:51:44Z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9276A60FE0144E9E997BA505E0DBDDD5_11</vt:lpwstr>
  </property>
</Properties>
</file>