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75" r:id="rId4"/>
    <p:sldId id="257" r:id="rId5"/>
    <p:sldId id="258" r:id="rId6"/>
    <p:sldId id="290" r:id="rId7"/>
    <p:sldId id="264" r:id="rId8"/>
    <p:sldId id="262" r:id="rId9"/>
    <p:sldId id="284" r:id="rId10"/>
    <p:sldId id="266" r:id="rId11"/>
    <p:sldId id="268" r:id="rId12"/>
    <p:sldId id="271" r:id="rId13"/>
    <p:sldId id="272" r:id="rId14"/>
    <p:sldId id="274" r:id="rId15"/>
    <p:sldId id="267" r:id="rId16"/>
    <p:sldId id="269" r:id="rId17"/>
    <p:sldId id="273" r:id="rId18"/>
    <p:sldId id="278" r:id="rId19"/>
    <p:sldId id="279" r:id="rId20"/>
    <p:sldId id="280" r:id="rId21"/>
    <p:sldId id="281" r:id="rId22"/>
    <p:sldId id="282" r:id="rId23"/>
    <p:sldId id="283" r:id="rId24"/>
    <p:sldId id="286" r:id="rId25"/>
    <p:sldId id="291" r:id="rId26"/>
    <p:sldId id="287" r:id="rId27"/>
    <p:sldId id="288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5FF"/>
    <a:srgbClr val="A6A6A6"/>
    <a:srgbClr val="F00078"/>
    <a:srgbClr val="990099"/>
    <a:srgbClr val="F0F0F0"/>
    <a:srgbClr val="40C3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F3AC-D918-4496-BDA8-E1A46F882942}" type="datetimeFigureOut">
              <a:rPr lang="zh-TW" altLang="en-US" smtClean="0"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AA6F-3BEA-48C3-ADB1-304C53E33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8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F3AC-D918-4496-BDA8-E1A46F882942}" type="datetimeFigureOut">
              <a:rPr lang="zh-TW" altLang="en-US" smtClean="0"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AA6F-3BEA-48C3-ADB1-304C53E33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54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F3AC-D918-4496-BDA8-E1A46F882942}" type="datetimeFigureOut">
              <a:rPr lang="zh-TW" altLang="en-US" smtClean="0"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AA6F-3BEA-48C3-ADB1-304C53E33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F3AC-D918-4496-BDA8-E1A46F882942}" type="datetimeFigureOut">
              <a:rPr lang="zh-TW" altLang="en-US" smtClean="0"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AA6F-3BEA-48C3-ADB1-304C53E33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26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F3AC-D918-4496-BDA8-E1A46F882942}" type="datetimeFigureOut">
              <a:rPr lang="zh-TW" altLang="en-US" smtClean="0"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AA6F-3BEA-48C3-ADB1-304C53E33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33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F3AC-D918-4496-BDA8-E1A46F882942}" type="datetimeFigureOut">
              <a:rPr lang="zh-TW" altLang="en-US" smtClean="0"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AA6F-3BEA-48C3-ADB1-304C53E33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9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F3AC-D918-4496-BDA8-E1A46F882942}" type="datetimeFigureOut">
              <a:rPr lang="zh-TW" altLang="en-US" smtClean="0"/>
              <a:t>2018/10/6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AA6F-3BEA-48C3-ADB1-304C53E33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5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F3AC-D918-4496-BDA8-E1A46F882942}" type="datetimeFigureOut">
              <a:rPr lang="zh-TW" altLang="en-US" smtClean="0"/>
              <a:t>2018/10/6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AA6F-3BEA-48C3-ADB1-304C53E33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19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F3AC-D918-4496-BDA8-E1A46F882942}" type="datetimeFigureOut">
              <a:rPr lang="zh-TW" altLang="en-US" smtClean="0"/>
              <a:t>2018/10/6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AA6F-3BEA-48C3-ADB1-304C53E33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F3AC-D918-4496-BDA8-E1A46F882942}" type="datetimeFigureOut">
              <a:rPr lang="zh-TW" altLang="en-US" smtClean="0"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AA6F-3BEA-48C3-ADB1-304C53E33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4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F3AC-D918-4496-BDA8-E1A46F882942}" type="datetimeFigureOut">
              <a:rPr lang="zh-TW" altLang="en-US" smtClean="0"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AA6F-3BEA-48C3-ADB1-304C53E33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35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F3AC-D918-4496-BDA8-E1A46F882942}" type="datetimeFigureOut">
              <a:rPr lang="zh-TW" altLang="en-US" smtClean="0"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8AA6F-3BEA-48C3-ADB1-304C53E33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44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2.png"/><Relationship Id="rId7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5.png"/><Relationship Id="rId5" Type="http://schemas.openxmlformats.org/officeDocument/2006/relationships/image" Target="../media/image21.png"/><Relationship Id="rId10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6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8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12" Type="http://schemas.openxmlformats.org/officeDocument/2006/relationships/image" Target="../media/image4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46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13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9.png"/><Relationship Id="rId5" Type="http://schemas.openxmlformats.org/officeDocument/2006/relationships/image" Target="../media/image14.pn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46" y="1660360"/>
            <a:ext cx="3060457" cy="340186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909368" y="2821939"/>
            <a:ext cx="37261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/>
              <a:t>Oh My Money</a:t>
            </a:r>
          </a:p>
          <a:p>
            <a:pPr lvl="1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CTBC hackathon P2P Transfer</a:t>
            </a:r>
          </a:p>
          <a:p>
            <a:pPr lvl="1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platform</a:t>
            </a:r>
          </a:p>
          <a:p>
            <a:pPr lvl="1"/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Finance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02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>
          <a:xfrm>
            <a:off x="3076954" y="717373"/>
            <a:ext cx="2526329" cy="380773"/>
          </a:xfrm>
          <a:prstGeom prst="roundRect">
            <a:avLst/>
          </a:prstGeom>
          <a:solidFill>
            <a:srgbClr val="F0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加入拆帳人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5306690" y="2360240"/>
            <a:ext cx="1080091" cy="508729"/>
          </a:xfrm>
          <a:prstGeom prst="round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2798259" y="4464831"/>
            <a:ext cx="39697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912767" y="2471050"/>
            <a:ext cx="106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2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337397" y="2412872"/>
            <a:ext cx="1835981" cy="535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Ding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27819" y="2434455"/>
            <a:ext cx="98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63967" y="4689791"/>
            <a:ext cx="183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總額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182381" y="2471050"/>
            <a:ext cx="1355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425</a:t>
            </a:r>
            <a:endParaRPr lang="zh-TW" altLang="en-US" sz="2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029339" y="4599172"/>
            <a:ext cx="184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100    %</a:t>
            </a:r>
            <a:endParaRPr lang="zh-TW" altLang="en-US" sz="2000" dirty="0"/>
          </a:p>
        </p:txBody>
      </p:sp>
      <p:sp>
        <p:nvSpPr>
          <p:cNvPr id="34" name="圓角矩形 33"/>
          <p:cNvSpPr/>
          <p:nvPr/>
        </p:nvSpPr>
        <p:spPr>
          <a:xfrm>
            <a:off x="4972030" y="3932939"/>
            <a:ext cx="1732361" cy="376856"/>
          </a:xfrm>
          <a:prstGeom prst="roundRect">
            <a:avLst/>
          </a:prstGeom>
          <a:noFill/>
          <a:ln>
            <a:solidFill>
              <a:srgbClr val="40C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475176" y="3920729"/>
            <a:ext cx="2275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dirty="0" smtClean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加入拆帳人</a:t>
            </a:r>
            <a:endParaRPr lang="zh-TW" altLang="en-US" sz="2000" dirty="0">
              <a:solidFill>
                <a:srgbClr val="0084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58" y="2277508"/>
            <a:ext cx="689496" cy="661353"/>
          </a:xfrm>
          <a:prstGeom prst="rect">
            <a:avLst/>
          </a:prstGeom>
        </p:spPr>
      </p:pic>
      <p:sp>
        <p:nvSpPr>
          <p:cNvPr id="38" name="文字方塊 37"/>
          <p:cNvSpPr txBox="1"/>
          <p:nvPr/>
        </p:nvSpPr>
        <p:spPr>
          <a:xfrm>
            <a:off x="2290363" y="4635068"/>
            <a:ext cx="2269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 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1,000</a:t>
            </a:r>
            <a:endParaRPr lang="zh-TW" altLang="en-US" sz="2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102391" y="2442427"/>
            <a:ext cx="128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42.5  </a:t>
            </a:r>
            <a:endParaRPr lang="zh-TW" altLang="en-US" sz="2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136049" y="1700902"/>
            <a:ext cx="183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 smtClean="0">
                <a:solidFill>
                  <a:srgbClr val="45A5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endParaRPr lang="zh-TW" altLang="en-US" sz="2000" b="1" dirty="0">
              <a:solidFill>
                <a:srgbClr val="45A5FF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110111" y="1661694"/>
            <a:ext cx="183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 smtClean="0">
                <a:solidFill>
                  <a:srgbClr val="45A5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比例</a:t>
            </a:r>
            <a:endParaRPr lang="zh-TW" altLang="en-US" sz="2000" b="1" dirty="0">
              <a:solidFill>
                <a:srgbClr val="45A5FF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3343800" y="2360240"/>
            <a:ext cx="1080091" cy="508729"/>
          </a:xfrm>
          <a:prstGeom prst="round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29" y="3083748"/>
            <a:ext cx="1717783" cy="639175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1322428" y="3176687"/>
            <a:ext cx="183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HaHa</a:t>
            </a:r>
            <a:endParaRPr lang="zh-TW" altLang="en-US" dirty="0"/>
          </a:p>
        </p:txBody>
      </p:sp>
      <p:sp>
        <p:nvSpPr>
          <p:cNvPr id="48" name="圓角矩形 47"/>
          <p:cNvSpPr/>
          <p:nvPr/>
        </p:nvSpPr>
        <p:spPr>
          <a:xfrm>
            <a:off x="5306690" y="3063722"/>
            <a:ext cx="1080091" cy="508729"/>
          </a:xfrm>
          <a:prstGeom prst="round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5912767" y="3174532"/>
            <a:ext cx="106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2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327819" y="3137937"/>
            <a:ext cx="98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endParaRPr lang="zh-TW" altLang="en-US" sz="20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180295" y="3145909"/>
            <a:ext cx="1355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75</a:t>
            </a:r>
            <a:endParaRPr lang="zh-TW" altLang="en-US" sz="2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102391" y="3145909"/>
            <a:ext cx="128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57.5  </a:t>
            </a:r>
            <a:endParaRPr lang="zh-TW" altLang="en-US" sz="2000" dirty="0"/>
          </a:p>
        </p:txBody>
      </p:sp>
      <p:sp>
        <p:nvSpPr>
          <p:cNvPr id="53" name="圓角矩形 52"/>
          <p:cNvSpPr/>
          <p:nvPr/>
        </p:nvSpPr>
        <p:spPr>
          <a:xfrm>
            <a:off x="3343800" y="3063722"/>
            <a:ext cx="1080091" cy="508729"/>
          </a:xfrm>
          <a:prstGeom prst="round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2799499" y="5562391"/>
            <a:ext cx="2645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註記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endParaRPr lang="zh-TW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8" name="直線接點 57"/>
          <p:cNvCxnSpPr/>
          <p:nvPr/>
        </p:nvCxnSpPr>
        <p:spPr>
          <a:xfrm>
            <a:off x="2873881" y="5962940"/>
            <a:ext cx="322072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12096" y="4044419"/>
            <a:ext cx="219075" cy="242545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2798259" y="4011049"/>
            <a:ext cx="1835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平均分攤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089522" y="100786"/>
            <a:ext cx="3401453" cy="6626329"/>
            <a:chOff x="8089522" y="100786"/>
            <a:chExt cx="3401453" cy="662632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9522" y="100786"/>
              <a:ext cx="3401453" cy="6626329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4560" y="1614443"/>
              <a:ext cx="2397760" cy="196187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03997" y="1312788"/>
              <a:ext cx="1457070" cy="35969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0489462" y="1412332"/>
              <a:ext cx="452858" cy="20211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513058" y="1411787"/>
              <a:ext cx="452858" cy="20211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7"/>
            <a:srcRect r="25487" b="21257"/>
            <a:stretch/>
          </p:blipFill>
          <p:spPr>
            <a:xfrm>
              <a:off x="8520066" y="1359741"/>
              <a:ext cx="576923" cy="25443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8"/>
            <a:srcRect r="34376" b="20681"/>
            <a:stretch/>
          </p:blipFill>
          <p:spPr>
            <a:xfrm>
              <a:off x="10430222" y="1382278"/>
              <a:ext cx="512098" cy="261127"/>
            </a:xfrm>
            <a:prstGeom prst="rect">
              <a:avLst/>
            </a:prstGeom>
          </p:spPr>
        </p:pic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99831" y="2134121"/>
              <a:ext cx="2147272" cy="1311974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62988" y="1786168"/>
              <a:ext cx="1063094" cy="207496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08425" y="2964160"/>
              <a:ext cx="823518" cy="179974"/>
            </a:xfrm>
            <a:prstGeom prst="rect">
              <a:avLst/>
            </a:prstGeom>
          </p:spPr>
        </p:pic>
      </p:grpSp>
      <p:grpSp>
        <p:nvGrpSpPr>
          <p:cNvPr id="17" name="群組 16"/>
          <p:cNvGrpSpPr/>
          <p:nvPr/>
        </p:nvGrpSpPr>
        <p:grpSpPr>
          <a:xfrm>
            <a:off x="7201245" y="2395757"/>
            <a:ext cx="4642500" cy="1671279"/>
            <a:chOff x="7088159" y="1593098"/>
            <a:chExt cx="4642500" cy="1671279"/>
          </a:xfrm>
        </p:grpSpPr>
        <p:sp>
          <p:nvSpPr>
            <p:cNvPr id="16" name="矩形 15"/>
            <p:cNvSpPr/>
            <p:nvPr/>
          </p:nvSpPr>
          <p:spPr>
            <a:xfrm>
              <a:off x="7088159" y="1593098"/>
              <a:ext cx="4642500" cy="1671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7392556" y="1812940"/>
              <a:ext cx="4206812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 </a:t>
              </a:r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</a:t>
              </a:r>
              <a:r>
                <a:rPr lang="zh-TW" altLang="en-US" sz="2500" dirty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自由訂定拆帳</a:t>
              </a:r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金額</a:t>
              </a:r>
              <a:endParaRPr lang="en-US" altLang="zh-TW" sz="2500" dirty="0" smtClean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 </a:t>
              </a:r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設有</a:t>
              </a:r>
              <a:r>
                <a:rPr lang="zh-TW" altLang="en-US" sz="2500" dirty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平攤費用快速</a:t>
              </a:r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鍵</a:t>
              </a:r>
              <a:endParaRPr lang="en-US" altLang="zh-TW" sz="2500" dirty="0" smtClean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 </a:t>
              </a:r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還</a:t>
              </a:r>
              <a:r>
                <a:rPr lang="zh-TW" altLang="en-US" sz="2500" dirty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可依比例調整拆帳金額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71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5072829" y="3005888"/>
            <a:ext cx="599440" cy="568960"/>
          </a:xfrm>
          <a:prstGeom prst="roundRect">
            <a:avLst/>
          </a:prstGeom>
          <a:solidFill>
            <a:srgbClr val="008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ok</a:t>
            </a:r>
            <a:endParaRPr lang="zh-TW" altLang="en-US" sz="2000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61" y="5709808"/>
            <a:ext cx="781261" cy="746794"/>
          </a:xfrm>
          <a:prstGeom prst="rect">
            <a:avLst/>
          </a:prstGeom>
        </p:spPr>
      </p:pic>
      <p:sp>
        <p:nvSpPr>
          <p:cNvPr id="28" name="圓角化同側角落矩形 27"/>
          <p:cNvSpPr/>
          <p:nvPr/>
        </p:nvSpPr>
        <p:spPr>
          <a:xfrm>
            <a:off x="1389405" y="3401090"/>
            <a:ext cx="2946400" cy="2042704"/>
          </a:xfrm>
          <a:prstGeom prst="round2SameRect">
            <a:avLst/>
          </a:prstGeom>
          <a:solidFill>
            <a:srgbClr val="F9F9F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1389405" y="5876190"/>
            <a:ext cx="29464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2078125" y="5519534"/>
            <a:ext cx="188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b="1" dirty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</a:p>
        </p:txBody>
      </p:sp>
      <p:sp>
        <p:nvSpPr>
          <p:cNvPr id="35" name="圓角化同側角落矩形 34"/>
          <p:cNvSpPr/>
          <p:nvPr/>
        </p:nvSpPr>
        <p:spPr>
          <a:xfrm rot="10800000">
            <a:off x="1383024" y="5443794"/>
            <a:ext cx="2946400" cy="898189"/>
          </a:xfrm>
          <a:prstGeom prst="round2Same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077156" y="5946499"/>
            <a:ext cx="188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b="1" dirty="0" smtClean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取消</a:t>
            </a:r>
            <a:endParaRPr lang="zh-TW" altLang="en-US" b="1" dirty="0">
              <a:solidFill>
                <a:srgbClr val="0084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90359" y="3447422"/>
            <a:ext cx="3286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您於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x:xx:xx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Ding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共同分擔費用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$ 575  (57.5%)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Ding $ 475  (47.5%)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請在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內確認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否則此筆拆帳將失效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1389405" y="1369911"/>
            <a:ext cx="2946400" cy="1624011"/>
            <a:chOff x="1327912" y="2765287"/>
            <a:chExt cx="2946400" cy="1554742"/>
          </a:xfrm>
        </p:grpSpPr>
        <p:sp>
          <p:nvSpPr>
            <p:cNvPr id="43" name="圓角化同側角落矩形 42"/>
            <p:cNvSpPr/>
            <p:nvPr/>
          </p:nvSpPr>
          <p:spPr>
            <a:xfrm>
              <a:off x="1327912" y="2765287"/>
              <a:ext cx="2946400" cy="1074278"/>
            </a:xfrm>
            <a:prstGeom prst="round2SameRect">
              <a:avLst/>
            </a:prstGeom>
            <a:solidFill>
              <a:srgbClr val="F9F9F9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2793514" y="3869098"/>
              <a:ext cx="1480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2000" dirty="0" smtClean="0">
                  <a:solidFill>
                    <a:srgbClr val="0084FF"/>
                  </a:solidFill>
                </a:rPr>
                <a:t>Details</a:t>
              </a:r>
              <a:endParaRPr lang="zh-TW" altLang="en-US" sz="2000" dirty="0">
                <a:solidFill>
                  <a:srgbClr val="0084FF"/>
                </a:solidFill>
              </a:endParaRPr>
            </a:p>
          </p:txBody>
        </p:sp>
        <p:sp>
          <p:nvSpPr>
            <p:cNvPr id="45" name="圓角化同側角落矩形 44"/>
            <p:cNvSpPr/>
            <p:nvPr/>
          </p:nvSpPr>
          <p:spPr>
            <a:xfrm rot="10800000">
              <a:off x="1327912" y="3839565"/>
              <a:ext cx="2946400" cy="480464"/>
            </a:xfrm>
            <a:prstGeom prst="round2Same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1492911" y="1507389"/>
            <a:ext cx="2802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拆帳確認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x:xx:xx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共同分擔費用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467" y="2958876"/>
            <a:ext cx="1719221" cy="640135"/>
          </a:xfrm>
          <a:prstGeom prst="rect">
            <a:avLst/>
          </a:prstGeom>
        </p:spPr>
      </p:pic>
      <p:sp>
        <p:nvSpPr>
          <p:cNvPr id="48" name="圓角矩形 47"/>
          <p:cNvSpPr/>
          <p:nvPr/>
        </p:nvSpPr>
        <p:spPr>
          <a:xfrm>
            <a:off x="1514557" y="497271"/>
            <a:ext cx="2526329" cy="380773"/>
          </a:xfrm>
          <a:prstGeom prst="roundRect">
            <a:avLst/>
          </a:prstGeom>
          <a:solidFill>
            <a:srgbClr val="F0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拆帳人確認程序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480023" y="64031"/>
            <a:ext cx="3929658" cy="7022885"/>
            <a:chOff x="7480023" y="64031"/>
            <a:chExt cx="3929658" cy="7022885"/>
          </a:xfrm>
        </p:grpSpPr>
        <p:cxnSp>
          <p:nvCxnSpPr>
            <p:cNvPr id="40" name="直線接點 39"/>
            <p:cNvCxnSpPr/>
            <p:nvPr/>
          </p:nvCxnSpPr>
          <p:spPr>
            <a:xfrm>
              <a:off x="8193323" y="3970405"/>
              <a:ext cx="254538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圖片 41"/>
            <p:cNvPicPr>
              <a:picLocks noChangeAspect="1"/>
            </p:cNvPicPr>
            <p:nvPr/>
          </p:nvPicPr>
          <p:blipFill rotWithShape="1">
            <a:blip r:embed="rId4"/>
            <a:srcRect l="14748" t="-2522" r="14366" b="23962"/>
            <a:stretch/>
          </p:blipFill>
          <p:spPr>
            <a:xfrm>
              <a:off x="8193323" y="3780268"/>
              <a:ext cx="2481107" cy="519239"/>
            </a:xfrm>
            <a:prstGeom prst="rect">
              <a:avLst/>
            </a:prstGeom>
          </p:spPr>
        </p:pic>
        <p:sp>
          <p:nvSpPr>
            <p:cNvPr id="55" name="矩形 54"/>
            <p:cNvSpPr/>
            <p:nvPr/>
          </p:nvSpPr>
          <p:spPr>
            <a:xfrm>
              <a:off x="10334594" y="1561346"/>
              <a:ext cx="343611" cy="160605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2910" y="1490367"/>
              <a:ext cx="1363756" cy="336659"/>
            </a:xfrm>
            <a:prstGeom prst="rect">
              <a:avLst/>
            </a:prstGeom>
          </p:spPr>
        </p:pic>
        <p:grpSp>
          <p:nvGrpSpPr>
            <p:cNvPr id="62" name="群組 61"/>
            <p:cNvGrpSpPr/>
            <p:nvPr/>
          </p:nvGrpSpPr>
          <p:grpSpPr>
            <a:xfrm>
              <a:off x="7480023" y="64031"/>
              <a:ext cx="3929658" cy="7022885"/>
              <a:chOff x="7748974" y="290137"/>
              <a:chExt cx="3434080" cy="6543726"/>
            </a:xfrm>
          </p:grpSpPr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8974" y="290137"/>
                <a:ext cx="3434080" cy="6543726"/>
              </a:xfrm>
              <a:prstGeom prst="rect">
                <a:avLst/>
              </a:prstGeom>
            </p:spPr>
          </p:pic>
          <p:sp>
            <p:nvSpPr>
              <p:cNvPr id="38" name="矩形 37"/>
              <p:cNvSpPr/>
              <p:nvPr/>
            </p:nvSpPr>
            <p:spPr>
              <a:xfrm>
                <a:off x="8248169" y="1803420"/>
                <a:ext cx="2086425" cy="21723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193322" y="3970405"/>
                <a:ext cx="2481108" cy="17395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59" name="圖片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1649" y="1846193"/>
              <a:ext cx="781261" cy="746794"/>
            </a:xfrm>
            <a:prstGeom prst="rect">
              <a:avLst/>
            </a:prstGeom>
          </p:spPr>
        </p:pic>
        <p:cxnSp>
          <p:nvCxnSpPr>
            <p:cNvPr id="65" name="直線接點 64"/>
            <p:cNvCxnSpPr/>
            <p:nvPr/>
          </p:nvCxnSpPr>
          <p:spPr>
            <a:xfrm>
              <a:off x="7988496" y="2654905"/>
              <a:ext cx="283916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圖片 6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51174" y="1369912"/>
              <a:ext cx="2730043" cy="316971"/>
            </a:xfrm>
            <a:prstGeom prst="rect">
              <a:avLst/>
            </a:prstGeom>
          </p:spPr>
        </p:pic>
        <p:pic>
          <p:nvPicPr>
            <p:cNvPr id="69" name="圖片 68"/>
            <p:cNvPicPr>
              <a:picLocks noChangeAspect="1"/>
            </p:cNvPicPr>
            <p:nvPr/>
          </p:nvPicPr>
          <p:blipFill rotWithShape="1">
            <a:blip r:embed="rId8"/>
            <a:srcRect l="882" r="739"/>
            <a:stretch/>
          </p:blipFill>
          <p:spPr>
            <a:xfrm>
              <a:off x="8007207" y="5270691"/>
              <a:ext cx="2763850" cy="613903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49639" y="3370958"/>
              <a:ext cx="1172381" cy="350712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713469" y="1819416"/>
              <a:ext cx="2025234" cy="730339"/>
            </a:xfrm>
            <a:prstGeom prst="rect">
              <a:avLst/>
            </a:prstGeom>
          </p:spPr>
        </p:pic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24559" y="2879226"/>
              <a:ext cx="1683717" cy="1884590"/>
            </a:xfrm>
            <a:prstGeom prst="rect">
              <a:avLst/>
            </a:prstGeom>
          </p:spPr>
        </p:pic>
      </p:grpSp>
      <p:grpSp>
        <p:nvGrpSpPr>
          <p:cNvPr id="9" name="群組 8"/>
          <p:cNvGrpSpPr/>
          <p:nvPr/>
        </p:nvGrpSpPr>
        <p:grpSpPr>
          <a:xfrm>
            <a:off x="6910382" y="2445684"/>
            <a:ext cx="4957500" cy="1671279"/>
            <a:chOff x="7284078" y="2395757"/>
            <a:chExt cx="4957500" cy="1671279"/>
          </a:xfrm>
        </p:grpSpPr>
        <p:sp>
          <p:nvSpPr>
            <p:cNvPr id="36" name="矩形 35"/>
            <p:cNvSpPr/>
            <p:nvPr/>
          </p:nvSpPr>
          <p:spPr>
            <a:xfrm>
              <a:off x="7284078" y="2395757"/>
              <a:ext cx="4642500" cy="1671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034766" y="2828231"/>
              <a:ext cx="4206812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拆帳人限時確認</a:t>
              </a:r>
              <a:endParaRPr lang="en-US" altLang="zh-TW" sz="2500" dirty="0" smtClean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  確保權益</a:t>
              </a:r>
              <a:endParaRPr lang="zh-TW" altLang="en-US" sz="2500" dirty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11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17199" y="933670"/>
            <a:ext cx="2526329" cy="380773"/>
          </a:xfrm>
          <a:prstGeom prst="roundRect">
            <a:avLst/>
          </a:prstGeom>
          <a:solidFill>
            <a:srgbClr val="F0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等待共同拆帳人 確認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009604" y="2475961"/>
            <a:ext cx="2079247" cy="517364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06699" y="2537853"/>
            <a:ext cx="21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共同拆帳人已確認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52" y="4220815"/>
            <a:ext cx="713294" cy="67671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4633285" y="933670"/>
            <a:ext cx="2526329" cy="380773"/>
          </a:xfrm>
          <a:prstGeom prst="roundRect">
            <a:avLst/>
          </a:prstGeom>
          <a:solidFill>
            <a:srgbClr val="F0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請款方 收到拆帳資訊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3863093" y="1120957"/>
            <a:ext cx="687245" cy="1"/>
          </a:xfrm>
          <a:prstGeom prst="straightConnector1">
            <a:avLst/>
          </a:prstGeom>
          <a:ln>
            <a:solidFill>
              <a:srgbClr val="F00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化同側角落矩形 9"/>
          <p:cNvSpPr/>
          <p:nvPr/>
        </p:nvSpPr>
        <p:spPr>
          <a:xfrm>
            <a:off x="1911739" y="3204318"/>
            <a:ext cx="2400415" cy="620105"/>
          </a:xfrm>
          <a:prstGeom prst="round2SameRect">
            <a:avLst/>
          </a:prstGeom>
          <a:solidFill>
            <a:srgbClr val="F9F9F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649457" y="3378188"/>
            <a:ext cx="33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請選擇請款方途徑</a:t>
            </a:r>
            <a:endParaRPr lang="zh-TW" altLang="en-US" dirty="0"/>
          </a:p>
        </p:txBody>
      </p:sp>
      <p:sp>
        <p:nvSpPr>
          <p:cNvPr id="13" name="圓角化同側角落矩形 12"/>
          <p:cNvSpPr/>
          <p:nvPr/>
        </p:nvSpPr>
        <p:spPr>
          <a:xfrm rot="10800000">
            <a:off x="1911734" y="3824420"/>
            <a:ext cx="2400415" cy="1629032"/>
          </a:xfrm>
          <a:prstGeom prst="round2Same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1929301" y="4370386"/>
            <a:ext cx="2400414" cy="624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782266" y="3932318"/>
            <a:ext cx="25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dirty="0" smtClean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  一維條碼</a:t>
            </a:r>
            <a:endParaRPr lang="zh-TW" altLang="en-US" dirty="0">
              <a:solidFill>
                <a:srgbClr val="0084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17419" y="5008448"/>
            <a:ext cx="259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dirty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</a:t>
            </a:r>
            <a:r>
              <a:rPr lang="zh-TW" altLang="en-US" dirty="0" smtClean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請款方代碼</a:t>
            </a:r>
            <a:endParaRPr lang="zh-TW" altLang="en-US" dirty="0">
              <a:solidFill>
                <a:srgbClr val="0084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778419" y="4494668"/>
            <a:ext cx="259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dirty="0" smtClean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  二維條碼</a:t>
            </a:r>
            <a:endParaRPr lang="zh-TW" altLang="en-US" dirty="0">
              <a:solidFill>
                <a:srgbClr val="0084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1929301" y="4894406"/>
            <a:ext cx="2400414" cy="624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8089522" y="100786"/>
            <a:ext cx="3401453" cy="6626329"/>
            <a:chOff x="8089522" y="100786"/>
            <a:chExt cx="3401453" cy="6626329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9522" y="100786"/>
              <a:ext cx="3401453" cy="6626329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4560" y="1614443"/>
              <a:ext cx="2397760" cy="1961877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3997" y="1312788"/>
              <a:ext cx="1457070" cy="359695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10489462" y="1412332"/>
              <a:ext cx="452858" cy="20211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513058" y="1411787"/>
              <a:ext cx="452858" cy="20211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6"/>
            <a:srcRect r="25487" b="21257"/>
            <a:stretch/>
          </p:blipFill>
          <p:spPr>
            <a:xfrm>
              <a:off x="8520066" y="1359741"/>
              <a:ext cx="576923" cy="25443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 rotWithShape="1">
            <a:blip r:embed="rId7"/>
            <a:srcRect r="34376" b="20681"/>
            <a:stretch/>
          </p:blipFill>
          <p:spPr>
            <a:xfrm>
              <a:off x="10430222" y="1382278"/>
              <a:ext cx="512098" cy="261127"/>
            </a:xfrm>
            <a:prstGeom prst="rect">
              <a:avLst/>
            </a:prstGeom>
          </p:spPr>
        </p:pic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64365" y="1945060"/>
              <a:ext cx="1996702" cy="1448934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7043446" y="2383163"/>
            <a:ext cx="4642500" cy="1671279"/>
            <a:chOff x="7088159" y="1593098"/>
            <a:chExt cx="4642500" cy="1671279"/>
          </a:xfrm>
        </p:grpSpPr>
        <p:sp>
          <p:nvSpPr>
            <p:cNvPr id="26" name="矩形 25"/>
            <p:cNvSpPr/>
            <p:nvPr/>
          </p:nvSpPr>
          <p:spPr>
            <a:xfrm>
              <a:off x="7088159" y="1593098"/>
              <a:ext cx="4642500" cy="1671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392556" y="1812940"/>
              <a:ext cx="4206812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多種請款方途徑</a:t>
              </a:r>
              <a:endParaRPr lang="en-US" altLang="zh-TW" sz="2500" dirty="0" smtClean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減少載具不適配</a:t>
              </a:r>
              <a:endParaRPr lang="en-US" altLang="zh-TW" sz="2500" dirty="0" smtClean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            增加便利性</a:t>
              </a:r>
              <a:endParaRPr lang="zh-TW" altLang="en-US" sz="2500" dirty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5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1415311" y="954844"/>
            <a:ext cx="2526329" cy="380773"/>
          </a:xfrm>
          <a:prstGeom prst="roundRect">
            <a:avLst/>
          </a:prstGeom>
          <a:solidFill>
            <a:srgbClr val="F0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請款方 接收拆帳資訊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957939" y="954843"/>
            <a:ext cx="2526329" cy="380773"/>
          </a:xfrm>
          <a:prstGeom prst="roundRect">
            <a:avLst/>
          </a:prstGeom>
          <a:noFill/>
          <a:ln>
            <a:solidFill>
              <a:srgbClr val="F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 一維條碼</a:t>
            </a:r>
            <a:endParaRPr lang="zh-TW" altLang="en-US" b="1" dirty="0">
              <a:solidFill>
                <a:srgbClr val="F0007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37" y="2499008"/>
            <a:ext cx="3967163" cy="84951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37" y="3837385"/>
            <a:ext cx="3967163" cy="83688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737" y="5163131"/>
            <a:ext cx="3967163" cy="838587"/>
          </a:xfrm>
          <a:prstGeom prst="rect">
            <a:avLst/>
          </a:prstGeom>
        </p:spPr>
      </p:pic>
      <p:sp>
        <p:nvSpPr>
          <p:cNvPr id="16" name="圓角矩形 15"/>
          <p:cNvSpPr/>
          <p:nvPr/>
        </p:nvSpPr>
        <p:spPr>
          <a:xfrm>
            <a:off x="2091033" y="2738845"/>
            <a:ext cx="2526329" cy="3807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拆帳結果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205334" y="4065441"/>
            <a:ext cx="2526329" cy="3807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 Ding 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205334" y="5392037"/>
            <a:ext cx="2526329" cy="3807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HaHa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12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1415311" y="954844"/>
            <a:ext cx="2526329" cy="380773"/>
          </a:xfrm>
          <a:prstGeom prst="roundRect">
            <a:avLst/>
          </a:prstGeom>
          <a:solidFill>
            <a:srgbClr val="F0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請款方 接收拆帳資訊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957939" y="954843"/>
            <a:ext cx="2526329" cy="380773"/>
          </a:xfrm>
          <a:prstGeom prst="roundRect">
            <a:avLst/>
          </a:prstGeom>
          <a:noFill/>
          <a:ln>
            <a:solidFill>
              <a:srgbClr val="F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 二維條碼</a:t>
            </a:r>
            <a:endParaRPr lang="zh-TW" altLang="en-US" b="1" dirty="0">
              <a:solidFill>
                <a:srgbClr val="F0007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091033" y="2738845"/>
            <a:ext cx="2526329" cy="3807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拆帳結果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205334" y="4065441"/>
            <a:ext cx="2526329" cy="3807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 Ding 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205334" y="5392037"/>
            <a:ext cx="2526329" cy="3807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HaHa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88917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圖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522" y="100786"/>
            <a:ext cx="3401453" cy="6626329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560" y="1614443"/>
            <a:ext cx="2397760" cy="1961877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997" y="1312788"/>
            <a:ext cx="1457070" cy="359695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10489462" y="1412332"/>
            <a:ext cx="452858" cy="20211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8513058" y="1411787"/>
            <a:ext cx="452858" cy="20211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 rotWithShape="1">
          <a:blip r:embed="rId5"/>
          <a:srcRect r="25487" b="21257"/>
          <a:stretch/>
        </p:blipFill>
        <p:spPr>
          <a:xfrm>
            <a:off x="8520066" y="1359741"/>
            <a:ext cx="576923" cy="254430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 rotWithShape="1">
          <a:blip r:embed="rId6"/>
          <a:srcRect r="34376" b="20681"/>
          <a:stretch/>
        </p:blipFill>
        <p:spPr>
          <a:xfrm>
            <a:off x="10430222" y="1382278"/>
            <a:ext cx="512098" cy="261127"/>
          </a:xfrm>
          <a:prstGeom prst="rect">
            <a:avLst/>
          </a:prstGeom>
        </p:spPr>
      </p:pic>
      <p:sp>
        <p:nvSpPr>
          <p:cNvPr id="66" name="圓角矩形 65"/>
          <p:cNvSpPr/>
          <p:nvPr/>
        </p:nvSpPr>
        <p:spPr>
          <a:xfrm>
            <a:off x="2063897" y="2539841"/>
            <a:ext cx="2202042" cy="467245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707844" y="2637754"/>
            <a:ext cx="293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請傳送請款方代碼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圓角矩形 67"/>
          <p:cNvSpPr/>
          <p:nvPr/>
        </p:nvSpPr>
        <p:spPr>
          <a:xfrm>
            <a:off x="2180636" y="4188790"/>
            <a:ext cx="2536446" cy="708223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圓角矩形 69"/>
          <p:cNvSpPr/>
          <p:nvPr/>
        </p:nvSpPr>
        <p:spPr>
          <a:xfrm>
            <a:off x="5278833" y="3354339"/>
            <a:ext cx="1460642" cy="454469"/>
          </a:xfrm>
          <a:prstGeom prst="roundRect">
            <a:avLst/>
          </a:prstGeom>
          <a:solidFill>
            <a:srgbClr val="008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pic>
        <p:nvPicPr>
          <p:cNvPr id="71" name="圖片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967" y="3292665"/>
            <a:ext cx="597076" cy="577815"/>
          </a:xfrm>
          <a:prstGeom prst="rect">
            <a:avLst/>
          </a:prstGeom>
        </p:spPr>
      </p:pic>
      <p:sp>
        <p:nvSpPr>
          <p:cNvPr id="72" name="文字方塊 71"/>
          <p:cNvSpPr txBox="1"/>
          <p:nvPr/>
        </p:nvSpPr>
        <p:spPr>
          <a:xfrm>
            <a:off x="5377608" y="3408698"/>
            <a:ext cx="136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000000001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8211" y="2484582"/>
            <a:ext cx="713294" cy="676715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2155" y="4096992"/>
            <a:ext cx="713294" cy="676715"/>
          </a:xfrm>
          <a:prstGeom prst="rect">
            <a:avLst/>
          </a:prstGeom>
        </p:spPr>
      </p:pic>
      <p:sp>
        <p:nvSpPr>
          <p:cNvPr id="78" name="文字方塊 77"/>
          <p:cNvSpPr txBox="1"/>
          <p:nvPr/>
        </p:nvSpPr>
        <p:spPr>
          <a:xfrm>
            <a:off x="1724412" y="4250683"/>
            <a:ext cx="309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傳送拆帳結果 至請款方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請等待請款方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</a:p>
        </p:txBody>
      </p:sp>
      <p:sp>
        <p:nvSpPr>
          <p:cNvPr id="82" name="圓角矩形 81"/>
          <p:cNvSpPr/>
          <p:nvPr/>
        </p:nvSpPr>
        <p:spPr>
          <a:xfrm>
            <a:off x="2223394" y="5351438"/>
            <a:ext cx="1293538" cy="517364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307344" y="5419184"/>
            <a:ext cx="120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帳成功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4" name="圖片 8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913" y="5259639"/>
            <a:ext cx="713294" cy="676715"/>
          </a:xfrm>
          <a:prstGeom prst="rect">
            <a:avLst/>
          </a:prstGeom>
        </p:spPr>
      </p:pic>
      <p:pic>
        <p:nvPicPr>
          <p:cNvPr id="89" name="圖片 88"/>
          <p:cNvPicPr>
            <a:picLocks noChangeAspect="1"/>
          </p:cNvPicPr>
          <p:nvPr/>
        </p:nvPicPr>
        <p:blipFill rotWithShape="1">
          <a:blip r:embed="rId10"/>
          <a:srcRect t="19352"/>
          <a:stretch/>
        </p:blipFill>
        <p:spPr>
          <a:xfrm>
            <a:off x="8575478" y="2105025"/>
            <a:ext cx="1307309" cy="1366706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7915" y="2460082"/>
            <a:ext cx="1269448" cy="328639"/>
          </a:xfrm>
          <a:prstGeom prst="rect">
            <a:avLst/>
          </a:prstGeom>
        </p:spPr>
      </p:pic>
      <p:sp>
        <p:nvSpPr>
          <p:cNvPr id="41" name="圓角矩形 40"/>
          <p:cNvSpPr/>
          <p:nvPr/>
        </p:nvSpPr>
        <p:spPr>
          <a:xfrm>
            <a:off x="4500859" y="770833"/>
            <a:ext cx="2526329" cy="380773"/>
          </a:xfrm>
          <a:prstGeom prst="roundRect">
            <a:avLst/>
          </a:prstGeom>
          <a:noFill/>
          <a:ln>
            <a:solidFill>
              <a:srgbClr val="F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 請款方代碼</a:t>
            </a:r>
            <a:endParaRPr lang="zh-TW" altLang="en-US" b="1" dirty="0">
              <a:solidFill>
                <a:srgbClr val="F0007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925842" y="1884095"/>
            <a:ext cx="1813633" cy="454469"/>
          </a:xfrm>
          <a:prstGeom prst="roundRect">
            <a:avLst/>
          </a:prstGeom>
          <a:solidFill>
            <a:srgbClr val="008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07" y="1822421"/>
            <a:ext cx="597076" cy="577815"/>
          </a:xfrm>
          <a:prstGeom prst="rect">
            <a:avLst/>
          </a:prstGeom>
        </p:spPr>
      </p:pic>
      <p:sp>
        <p:nvSpPr>
          <p:cNvPr id="44" name="文字方塊 43"/>
          <p:cNvSpPr txBox="1"/>
          <p:nvPr/>
        </p:nvSpPr>
        <p:spPr>
          <a:xfrm>
            <a:off x="4898309" y="1953038"/>
            <a:ext cx="20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 請款方代碼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92785" y="1770526"/>
            <a:ext cx="1311648" cy="291144"/>
          </a:xfrm>
          <a:prstGeom prst="rect">
            <a:avLst/>
          </a:prstGeom>
        </p:spPr>
      </p:pic>
      <p:sp>
        <p:nvSpPr>
          <p:cNvPr id="46" name="圓角矩形 45"/>
          <p:cNvSpPr/>
          <p:nvPr/>
        </p:nvSpPr>
        <p:spPr>
          <a:xfrm>
            <a:off x="1543721" y="770833"/>
            <a:ext cx="2526329" cy="380773"/>
          </a:xfrm>
          <a:prstGeom prst="roundRect">
            <a:avLst/>
          </a:prstGeom>
          <a:solidFill>
            <a:srgbClr val="F0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請款方 接收拆帳資訊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8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圓角矩形 67"/>
          <p:cNvSpPr/>
          <p:nvPr/>
        </p:nvSpPr>
        <p:spPr>
          <a:xfrm>
            <a:off x="2368338" y="2325675"/>
            <a:ext cx="2536446" cy="708223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57" y="2233877"/>
            <a:ext cx="713294" cy="676715"/>
          </a:xfrm>
          <a:prstGeom prst="rect">
            <a:avLst/>
          </a:prstGeom>
        </p:spPr>
      </p:pic>
      <p:sp>
        <p:nvSpPr>
          <p:cNvPr id="78" name="文字方塊 77"/>
          <p:cNvSpPr txBox="1"/>
          <p:nvPr/>
        </p:nvSpPr>
        <p:spPr>
          <a:xfrm>
            <a:off x="1912114" y="2387568"/>
            <a:ext cx="309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傳送拆帳結果 至請款方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請等待請款方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</a:p>
        </p:txBody>
      </p:sp>
      <p:sp>
        <p:nvSpPr>
          <p:cNvPr id="82" name="圓角矩形 81"/>
          <p:cNvSpPr/>
          <p:nvPr/>
        </p:nvSpPr>
        <p:spPr>
          <a:xfrm>
            <a:off x="2411096" y="3488323"/>
            <a:ext cx="1293538" cy="517364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495046" y="3556069"/>
            <a:ext cx="120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帳成功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4" name="圖片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15" y="3396524"/>
            <a:ext cx="713294" cy="676715"/>
          </a:xfrm>
          <a:prstGeom prst="rect">
            <a:avLst/>
          </a:prstGeom>
        </p:spPr>
      </p:pic>
      <p:sp>
        <p:nvSpPr>
          <p:cNvPr id="85" name="圓角矩形 84"/>
          <p:cNvSpPr/>
          <p:nvPr/>
        </p:nvSpPr>
        <p:spPr>
          <a:xfrm>
            <a:off x="2702689" y="989139"/>
            <a:ext cx="2526329" cy="380773"/>
          </a:xfrm>
          <a:prstGeom prst="roundRect">
            <a:avLst/>
          </a:prstGeom>
          <a:solidFill>
            <a:srgbClr val="F0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請款方 確認拆帳結果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接點 26"/>
          <p:cNvCxnSpPr/>
          <p:nvPr/>
        </p:nvCxnSpPr>
        <p:spPr>
          <a:xfrm>
            <a:off x="8193323" y="3970405"/>
            <a:ext cx="25453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3"/>
          <a:srcRect l="14748" t="-2522" r="14366" b="23962"/>
          <a:stretch/>
        </p:blipFill>
        <p:spPr>
          <a:xfrm>
            <a:off x="8193323" y="3780268"/>
            <a:ext cx="2481107" cy="519239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0334594" y="1561346"/>
            <a:ext cx="343611" cy="16060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910" y="1490367"/>
            <a:ext cx="1363756" cy="336659"/>
          </a:xfrm>
          <a:prstGeom prst="rect">
            <a:avLst/>
          </a:prstGeom>
        </p:spPr>
      </p:pic>
      <p:grpSp>
        <p:nvGrpSpPr>
          <p:cNvPr id="31" name="群組 30"/>
          <p:cNvGrpSpPr/>
          <p:nvPr/>
        </p:nvGrpSpPr>
        <p:grpSpPr>
          <a:xfrm>
            <a:off x="7480023" y="64031"/>
            <a:ext cx="3929658" cy="7022885"/>
            <a:chOff x="7748974" y="290137"/>
            <a:chExt cx="3434080" cy="6543726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8974" y="290137"/>
              <a:ext cx="3434080" cy="6543726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8248169" y="1803420"/>
              <a:ext cx="2086425" cy="2172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193322" y="3970405"/>
              <a:ext cx="2481108" cy="1739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5" name="圖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1649" y="1846193"/>
            <a:ext cx="781261" cy="746794"/>
          </a:xfrm>
          <a:prstGeom prst="rect">
            <a:avLst/>
          </a:prstGeom>
        </p:spPr>
      </p:pic>
      <p:cxnSp>
        <p:nvCxnSpPr>
          <p:cNvPr id="36" name="直線接點 35"/>
          <p:cNvCxnSpPr/>
          <p:nvPr/>
        </p:nvCxnSpPr>
        <p:spPr>
          <a:xfrm>
            <a:off x="7988496" y="2654905"/>
            <a:ext cx="28391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圖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1174" y="1369912"/>
            <a:ext cx="2730043" cy="316971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8"/>
          <a:srcRect l="882" r="739"/>
          <a:stretch/>
        </p:blipFill>
        <p:spPr>
          <a:xfrm>
            <a:off x="8007207" y="5270691"/>
            <a:ext cx="2763850" cy="613903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9"/>
          <a:srcRect t="35774"/>
          <a:stretch/>
        </p:blipFill>
        <p:spPr>
          <a:xfrm>
            <a:off x="8056558" y="3033898"/>
            <a:ext cx="1678662" cy="1213262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7633" y="2835915"/>
            <a:ext cx="1172381" cy="35071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8346" y="4377637"/>
            <a:ext cx="1735086" cy="88214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80173" y="1825087"/>
            <a:ext cx="2030144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661544" y="2217713"/>
            <a:ext cx="1293538" cy="517364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745494" y="2285459"/>
            <a:ext cx="120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結帳成功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63" y="2125914"/>
            <a:ext cx="713294" cy="67671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023305" y="841332"/>
            <a:ext cx="2526329" cy="380773"/>
          </a:xfrm>
          <a:prstGeom prst="roundRect">
            <a:avLst/>
          </a:prstGeom>
          <a:solidFill>
            <a:srgbClr val="F0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請款方 入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</a:t>
            </a:r>
          </a:p>
        </p:txBody>
      </p:sp>
      <p:pic>
        <p:nvPicPr>
          <p:cNvPr id="6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63" y="3587205"/>
            <a:ext cx="713294" cy="67671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77168" y="4136438"/>
            <a:ext cx="1347620" cy="377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>
                <a:solidFill>
                  <a:srgbClr val="0084FF"/>
                </a:solidFill>
              </a:rPr>
              <a:t>Go</a:t>
            </a:r>
            <a:endParaRPr lang="zh-TW" altLang="en-US" sz="2000" dirty="0">
              <a:solidFill>
                <a:srgbClr val="0084FF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5186268" y="4263588"/>
            <a:ext cx="64406" cy="758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5186268" y="4339440"/>
            <a:ext cx="64406" cy="88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690966" y="3613913"/>
            <a:ext cx="30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設定轉帳</a:t>
            </a:r>
            <a:endParaRPr lang="zh-TW" altLang="en-US" sz="2000" b="1" dirty="0"/>
          </a:p>
        </p:txBody>
      </p:sp>
      <p:grpSp>
        <p:nvGrpSpPr>
          <p:cNvPr id="11" name="群組 10"/>
          <p:cNvGrpSpPr/>
          <p:nvPr/>
        </p:nvGrpSpPr>
        <p:grpSpPr>
          <a:xfrm>
            <a:off x="2690966" y="3478758"/>
            <a:ext cx="3045158" cy="1055325"/>
            <a:chOff x="1363275" y="642363"/>
            <a:chExt cx="3346094" cy="1118365"/>
          </a:xfrm>
        </p:grpSpPr>
        <p:sp>
          <p:nvSpPr>
            <p:cNvPr id="12" name="圓角化同側角落矩形 11"/>
            <p:cNvSpPr/>
            <p:nvPr/>
          </p:nvSpPr>
          <p:spPr>
            <a:xfrm>
              <a:off x="1433727" y="642363"/>
              <a:ext cx="2946400" cy="672029"/>
            </a:xfrm>
            <a:prstGeom prst="round2SameRect">
              <a:avLst/>
            </a:prstGeom>
            <a:solidFill>
              <a:srgbClr val="F9F9F9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圓角化同側角落矩形 12"/>
            <p:cNvSpPr/>
            <p:nvPr/>
          </p:nvSpPr>
          <p:spPr>
            <a:xfrm rot="10800000">
              <a:off x="1433727" y="1266789"/>
              <a:ext cx="2946400" cy="493939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106232" y="1339330"/>
              <a:ext cx="1480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2000" dirty="0">
                  <a:solidFill>
                    <a:srgbClr val="0084FF"/>
                  </a:solidFill>
                </a:rPr>
                <a:t>Go</a:t>
              </a:r>
              <a:endParaRPr lang="zh-TW" altLang="en-US" sz="2000" dirty="0">
                <a:solidFill>
                  <a:srgbClr val="0084FF"/>
                </a:solidFill>
              </a:endParaRPr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105174" y="1474075"/>
              <a:ext cx="70771" cy="174162"/>
              <a:chOff x="5704469" y="4907280"/>
              <a:chExt cx="198491" cy="264160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5704469" y="4907280"/>
                <a:ext cx="198491" cy="121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 flipH="1">
                <a:off x="5704469" y="5029200"/>
                <a:ext cx="198491" cy="1422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字方塊 15"/>
            <p:cNvSpPr txBox="1"/>
            <p:nvPr/>
          </p:nvSpPr>
          <p:spPr>
            <a:xfrm>
              <a:off x="1363275" y="785592"/>
              <a:ext cx="3346094" cy="424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繼續其他服務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43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72" y="5485344"/>
            <a:ext cx="781261" cy="746794"/>
          </a:xfrm>
          <a:prstGeom prst="rect">
            <a:avLst/>
          </a:prstGeom>
        </p:spPr>
      </p:pic>
      <p:grpSp>
        <p:nvGrpSpPr>
          <p:cNvPr id="36" name="群組 35"/>
          <p:cNvGrpSpPr/>
          <p:nvPr/>
        </p:nvGrpSpPr>
        <p:grpSpPr>
          <a:xfrm>
            <a:off x="2209812" y="5012283"/>
            <a:ext cx="3045158" cy="1055325"/>
            <a:chOff x="1363275" y="642363"/>
            <a:chExt cx="3346094" cy="1118365"/>
          </a:xfrm>
        </p:grpSpPr>
        <p:sp>
          <p:nvSpPr>
            <p:cNvPr id="5" name="圓角化同側角落矩形 4"/>
            <p:cNvSpPr/>
            <p:nvPr/>
          </p:nvSpPr>
          <p:spPr>
            <a:xfrm>
              <a:off x="1433727" y="642363"/>
              <a:ext cx="2946400" cy="672029"/>
            </a:xfrm>
            <a:prstGeom prst="round2SameRect">
              <a:avLst/>
            </a:prstGeom>
            <a:solidFill>
              <a:srgbClr val="F9F9F9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化同側角落矩形 5"/>
            <p:cNvSpPr/>
            <p:nvPr/>
          </p:nvSpPr>
          <p:spPr>
            <a:xfrm rot="10800000">
              <a:off x="1433727" y="1266789"/>
              <a:ext cx="2946400" cy="493939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06232" y="1339330"/>
              <a:ext cx="1480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2000" dirty="0">
                  <a:solidFill>
                    <a:srgbClr val="0084FF"/>
                  </a:solidFill>
                </a:rPr>
                <a:t>Go</a:t>
              </a:r>
              <a:endParaRPr lang="zh-TW" altLang="en-US" sz="2000" dirty="0">
                <a:solidFill>
                  <a:srgbClr val="0084FF"/>
                </a:solidFill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4105174" y="1474075"/>
              <a:ext cx="70771" cy="174162"/>
              <a:chOff x="5704469" y="4907280"/>
              <a:chExt cx="198491" cy="264160"/>
            </a:xfrm>
          </p:grpSpPr>
          <p:cxnSp>
            <p:nvCxnSpPr>
              <p:cNvPr id="9" name="直線接點 8"/>
              <p:cNvCxnSpPr/>
              <p:nvPr/>
            </p:nvCxnSpPr>
            <p:spPr>
              <a:xfrm>
                <a:off x="5704469" y="4907280"/>
                <a:ext cx="198491" cy="121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 flipH="1">
                <a:off x="5704469" y="5029200"/>
                <a:ext cx="198491" cy="1422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字方塊 10"/>
            <p:cNvSpPr txBox="1"/>
            <p:nvPr/>
          </p:nvSpPr>
          <p:spPr>
            <a:xfrm>
              <a:off x="1363275" y="785592"/>
              <a:ext cx="3346094" cy="424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設定轉帳</a:t>
              </a:r>
              <a:endParaRPr lang="zh-TW" altLang="en-US" sz="2000" b="1" dirty="0"/>
            </a:p>
          </p:txBody>
        </p:sp>
      </p:grpSp>
      <p:sp>
        <p:nvSpPr>
          <p:cNvPr id="28" name="圓角化同側角落矩形 27"/>
          <p:cNvSpPr/>
          <p:nvPr/>
        </p:nvSpPr>
        <p:spPr>
          <a:xfrm>
            <a:off x="2198422" y="1829801"/>
            <a:ext cx="2946400" cy="546594"/>
          </a:xfrm>
          <a:prstGeom prst="round2SameRect">
            <a:avLst/>
          </a:prstGeom>
          <a:solidFill>
            <a:srgbClr val="F9F9F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9F9F9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485000" y="1955200"/>
            <a:ext cx="2210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請選擇服務</a:t>
            </a:r>
          </a:p>
        </p:txBody>
      </p:sp>
      <p:cxnSp>
        <p:nvCxnSpPr>
          <p:cNvPr id="37" name="直線接點 36"/>
          <p:cNvCxnSpPr/>
          <p:nvPr/>
        </p:nvCxnSpPr>
        <p:spPr>
          <a:xfrm>
            <a:off x="2209812" y="3363595"/>
            <a:ext cx="29464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621618" y="2440999"/>
            <a:ext cx="1680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我要支付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2621407" y="2916609"/>
            <a:ext cx="188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我要拆帳</a:t>
            </a:r>
          </a:p>
        </p:txBody>
      </p:sp>
      <p:sp>
        <p:nvSpPr>
          <p:cNvPr id="40" name="圓角化同側角落矩形 39"/>
          <p:cNvSpPr/>
          <p:nvPr/>
        </p:nvSpPr>
        <p:spPr>
          <a:xfrm rot="10800000">
            <a:off x="2192041" y="2376394"/>
            <a:ext cx="2946400" cy="2367839"/>
          </a:xfrm>
          <a:prstGeom prst="round2Same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/>
          <p:nvPr/>
        </p:nvCxnSpPr>
        <p:spPr>
          <a:xfrm>
            <a:off x="2209812" y="2860570"/>
            <a:ext cx="29464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621407" y="3369766"/>
            <a:ext cx="188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我要轉帳</a:t>
            </a:r>
          </a:p>
        </p:txBody>
      </p:sp>
      <p:cxnSp>
        <p:nvCxnSpPr>
          <p:cNvPr id="43" name="直線接點 42"/>
          <p:cNvCxnSpPr/>
          <p:nvPr/>
        </p:nvCxnSpPr>
        <p:spPr>
          <a:xfrm>
            <a:off x="2209812" y="3793309"/>
            <a:ext cx="29464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621407" y="3858527"/>
            <a:ext cx="188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我要查帳</a:t>
            </a:r>
          </a:p>
        </p:txBody>
      </p:sp>
      <p:cxnSp>
        <p:nvCxnSpPr>
          <p:cNvPr id="45" name="直線接點 44"/>
          <p:cNvCxnSpPr/>
          <p:nvPr/>
        </p:nvCxnSpPr>
        <p:spPr>
          <a:xfrm>
            <a:off x="2209812" y="4258637"/>
            <a:ext cx="29464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2886884" y="4308703"/>
            <a:ext cx="188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取消</a:t>
            </a:r>
          </a:p>
        </p:txBody>
      </p:sp>
      <p:sp>
        <p:nvSpPr>
          <p:cNvPr id="47" name="圓角矩形 46"/>
          <p:cNvSpPr/>
          <p:nvPr/>
        </p:nvSpPr>
        <p:spPr>
          <a:xfrm>
            <a:off x="2422672" y="659791"/>
            <a:ext cx="2526329" cy="380773"/>
          </a:xfrm>
          <a:prstGeom prst="roundRect">
            <a:avLst/>
          </a:prstGeom>
          <a:solidFill>
            <a:srgbClr val="F0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8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化同側角落矩形 9"/>
          <p:cNvSpPr/>
          <p:nvPr/>
        </p:nvSpPr>
        <p:spPr>
          <a:xfrm>
            <a:off x="2690629" y="1119030"/>
            <a:ext cx="2946400" cy="620105"/>
          </a:xfrm>
          <a:prstGeom prst="round2SameRect">
            <a:avLst/>
          </a:prstGeom>
          <a:solidFill>
            <a:srgbClr val="F9F9F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644086" y="1298835"/>
            <a:ext cx="3346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請掃描 紙本證明</a:t>
            </a:r>
            <a:endParaRPr lang="zh-TW" altLang="en-US" sz="2000" b="1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52" y="2262274"/>
            <a:ext cx="781261" cy="74679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5952767" y="6397579"/>
            <a:ext cx="104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$ 50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圓角化同側角落矩形 35"/>
          <p:cNvSpPr/>
          <p:nvPr/>
        </p:nvSpPr>
        <p:spPr>
          <a:xfrm rot="10800000">
            <a:off x="2690629" y="1739136"/>
            <a:ext cx="2946400" cy="1073107"/>
          </a:xfrm>
          <a:prstGeom prst="round2Same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4363134" y="2390847"/>
            <a:ext cx="148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solidFill>
                  <a:srgbClr val="0084FF"/>
                </a:solidFill>
              </a:rPr>
              <a:t>Go</a:t>
            </a:r>
            <a:endParaRPr lang="zh-TW" altLang="en-US" sz="2000" dirty="0">
              <a:solidFill>
                <a:srgbClr val="0084FF"/>
              </a:solidFill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5362076" y="2525592"/>
            <a:ext cx="70771" cy="174162"/>
            <a:chOff x="5704469" y="4907280"/>
            <a:chExt cx="198491" cy="264160"/>
          </a:xfrm>
        </p:grpSpPr>
        <p:cxnSp>
          <p:nvCxnSpPr>
            <p:cNvPr id="43" name="直線接點 42"/>
            <p:cNvCxnSpPr/>
            <p:nvPr/>
          </p:nvCxnSpPr>
          <p:spPr>
            <a:xfrm>
              <a:off x="5704469" y="4907280"/>
              <a:ext cx="198491" cy="121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5704469" y="5029200"/>
              <a:ext cx="198491" cy="1422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接點 66"/>
          <p:cNvCxnSpPr/>
          <p:nvPr/>
        </p:nvCxnSpPr>
        <p:spPr>
          <a:xfrm>
            <a:off x="2690629" y="2262274"/>
            <a:ext cx="29464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3323824" y="1869734"/>
            <a:ext cx="1680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略</a:t>
            </a:r>
            <a:r>
              <a:rPr lang="zh-TW" altLang="en-US" sz="2000" b="1" dirty="0" smtClean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</a:t>
            </a:r>
            <a:endParaRPr lang="zh-TW" altLang="en-US" sz="2000" b="1" dirty="0">
              <a:solidFill>
                <a:srgbClr val="0084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319035" y="253963"/>
            <a:ext cx="3434080" cy="6543726"/>
            <a:chOff x="7901374" y="196828"/>
            <a:chExt cx="3434080" cy="6543726"/>
          </a:xfrm>
        </p:grpSpPr>
        <p:grpSp>
          <p:nvGrpSpPr>
            <p:cNvPr id="4" name="群組 3"/>
            <p:cNvGrpSpPr/>
            <p:nvPr/>
          </p:nvGrpSpPr>
          <p:grpSpPr>
            <a:xfrm>
              <a:off x="7901374" y="196828"/>
              <a:ext cx="3434080" cy="6543726"/>
              <a:chOff x="8397143" y="680702"/>
              <a:chExt cx="3043017" cy="5944304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7143" y="680702"/>
                <a:ext cx="3043017" cy="5944304"/>
              </a:xfrm>
              <a:prstGeom prst="rect">
                <a:avLst/>
              </a:prstGeom>
            </p:spPr>
          </p:pic>
          <p:cxnSp>
            <p:nvCxnSpPr>
              <p:cNvPr id="8" name="直線接點 7"/>
              <p:cNvCxnSpPr/>
              <p:nvPr/>
            </p:nvCxnSpPr>
            <p:spPr>
              <a:xfrm>
                <a:off x="8790891" y="4023848"/>
                <a:ext cx="225552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圖片 8"/>
              <p:cNvPicPr>
                <a:picLocks noChangeAspect="1"/>
              </p:cNvPicPr>
              <p:nvPr/>
            </p:nvPicPr>
            <p:blipFill rotWithShape="1">
              <a:blip r:embed="rId4"/>
              <a:srcRect l="14748" t="-2522" r="14366" b="23962"/>
              <a:stretch/>
            </p:blipFill>
            <p:spPr>
              <a:xfrm>
                <a:off x="8790891" y="3851128"/>
                <a:ext cx="2198566" cy="471675"/>
              </a:xfrm>
              <a:prstGeom prst="rect">
                <a:avLst/>
              </a:prstGeom>
            </p:spPr>
          </p:pic>
        </p:grpSp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5723" y="1382107"/>
              <a:ext cx="2488507" cy="288928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8345505" y="1682000"/>
              <a:ext cx="2454575" cy="62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9003" y="1742957"/>
              <a:ext cx="603557" cy="576930"/>
            </a:xfrm>
            <a:prstGeom prst="rect">
              <a:avLst/>
            </a:prstGeom>
          </p:spPr>
        </p:pic>
        <p:sp>
          <p:nvSpPr>
            <p:cNvPr id="32" name="文字方塊 31"/>
            <p:cNvSpPr txBox="1"/>
            <p:nvPr/>
          </p:nvSpPr>
          <p:spPr>
            <a:xfrm>
              <a:off x="9040749" y="1898463"/>
              <a:ext cx="1656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Oh My Money</a:t>
              </a:r>
              <a:endParaRPr lang="zh-TW" altLang="en-US" sz="12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8345505" y="2367276"/>
              <a:ext cx="2454575" cy="3261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半框架 6"/>
            <p:cNvSpPr/>
            <p:nvPr/>
          </p:nvSpPr>
          <p:spPr>
            <a:xfrm flipH="1" flipV="1">
              <a:off x="10298270" y="4482057"/>
              <a:ext cx="190500" cy="290241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半框架 46"/>
            <p:cNvSpPr/>
            <p:nvPr/>
          </p:nvSpPr>
          <p:spPr>
            <a:xfrm flipH="1">
              <a:off x="10298270" y="2680716"/>
              <a:ext cx="190500" cy="290241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半框架 47"/>
            <p:cNvSpPr/>
            <p:nvPr/>
          </p:nvSpPr>
          <p:spPr>
            <a:xfrm flipV="1">
              <a:off x="8652805" y="4415180"/>
              <a:ext cx="190500" cy="290241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半框架 48"/>
            <p:cNvSpPr/>
            <p:nvPr/>
          </p:nvSpPr>
          <p:spPr>
            <a:xfrm>
              <a:off x="8652805" y="2663804"/>
              <a:ext cx="190500" cy="290241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9149858" y="3191669"/>
              <a:ext cx="845868" cy="806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6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紙本</a:t>
              </a:r>
              <a:endParaRPr lang="en-US" altLang="zh-TW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6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證明</a:t>
              </a:r>
              <a:endParaRPr lang="zh-TW" altLang="en-US" sz="2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733472" y="2308674"/>
            <a:ext cx="4957500" cy="1671279"/>
            <a:chOff x="7284078" y="2395757"/>
            <a:chExt cx="4957500" cy="1671279"/>
          </a:xfrm>
        </p:grpSpPr>
        <p:sp>
          <p:nvSpPr>
            <p:cNvPr id="34" name="矩形 33"/>
            <p:cNvSpPr/>
            <p:nvPr/>
          </p:nvSpPr>
          <p:spPr>
            <a:xfrm>
              <a:off x="7284078" y="2395757"/>
              <a:ext cx="4642500" cy="1671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34766" y="2828231"/>
              <a:ext cx="4206812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紙本證明</a:t>
              </a:r>
              <a:endParaRPr lang="en-US" altLang="zh-TW" sz="2500" dirty="0" smtClean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作為款項依據</a:t>
              </a:r>
              <a:endParaRPr lang="zh-TW" altLang="en-US" sz="2500" dirty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圓角矩形 16"/>
          <p:cNvSpPr/>
          <p:nvPr/>
        </p:nvSpPr>
        <p:spPr>
          <a:xfrm>
            <a:off x="974005" y="433878"/>
            <a:ext cx="1601949" cy="420417"/>
          </a:xfrm>
          <a:prstGeom prst="roundRect">
            <a:avLst/>
          </a:prstGeom>
          <a:solidFill>
            <a:srgbClr val="F00078"/>
          </a:solidFill>
          <a:ln>
            <a:solidFill>
              <a:srgbClr val="F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拆帳流程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370177" y="714821"/>
            <a:ext cx="9603488" cy="3633588"/>
            <a:chOff x="1300933" y="722540"/>
            <a:chExt cx="9603488" cy="3633588"/>
          </a:xfrm>
        </p:grpSpPr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7752" y="1078934"/>
              <a:ext cx="813074" cy="813074"/>
            </a:xfrm>
            <a:prstGeom prst="rect">
              <a:avLst/>
            </a:prstGeom>
          </p:spPr>
        </p:pic>
        <p:grpSp>
          <p:nvGrpSpPr>
            <p:cNvPr id="5" name="群組 4"/>
            <p:cNvGrpSpPr/>
            <p:nvPr/>
          </p:nvGrpSpPr>
          <p:grpSpPr>
            <a:xfrm>
              <a:off x="1300933" y="722540"/>
              <a:ext cx="9603488" cy="3633588"/>
              <a:chOff x="1300933" y="722540"/>
              <a:chExt cx="9603488" cy="3633588"/>
            </a:xfrm>
          </p:grpSpPr>
          <p:pic>
            <p:nvPicPr>
              <p:cNvPr id="67" name="圖片 6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8609" y="1737349"/>
                <a:ext cx="515579" cy="515579"/>
              </a:xfrm>
              <a:prstGeom prst="rect">
                <a:avLst/>
              </a:prstGeom>
            </p:spPr>
          </p:pic>
          <p:pic>
            <p:nvPicPr>
              <p:cNvPr id="68" name="圖片 6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6695" y="2796148"/>
                <a:ext cx="891333" cy="891333"/>
              </a:xfrm>
              <a:prstGeom prst="rect">
                <a:avLst/>
              </a:prstGeom>
            </p:spPr>
          </p:pic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499" y="1939784"/>
                <a:ext cx="856364" cy="856364"/>
              </a:xfrm>
              <a:prstGeom prst="rect">
                <a:avLst/>
              </a:prstGeom>
            </p:spPr>
          </p:pic>
          <p:pic>
            <p:nvPicPr>
              <p:cNvPr id="70" name="圖片 6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0933" y="2065024"/>
                <a:ext cx="558552" cy="558552"/>
              </a:xfrm>
              <a:prstGeom prst="rect">
                <a:avLst/>
              </a:prstGeom>
            </p:spPr>
          </p:pic>
          <p:pic>
            <p:nvPicPr>
              <p:cNvPr id="72" name="圖片 7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5873" y="2000024"/>
                <a:ext cx="679021" cy="679021"/>
              </a:xfrm>
              <a:prstGeom prst="rect">
                <a:avLst/>
              </a:prstGeom>
            </p:spPr>
          </p:pic>
          <p:pic>
            <p:nvPicPr>
              <p:cNvPr id="73" name="圖片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2265" y="3759117"/>
                <a:ext cx="487697" cy="487697"/>
              </a:xfrm>
              <a:prstGeom prst="rect">
                <a:avLst/>
              </a:prstGeom>
            </p:spPr>
          </p:pic>
          <p:sp>
            <p:nvSpPr>
              <p:cNvPr id="79" name="向右箭號 78"/>
              <p:cNvSpPr/>
              <p:nvPr/>
            </p:nvSpPr>
            <p:spPr>
              <a:xfrm>
                <a:off x="2290232" y="2354936"/>
                <a:ext cx="387119" cy="154965"/>
              </a:xfrm>
              <a:prstGeom prst="rightArrow">
                <a:avLst/>
              </a:prstGeom>
              <a:noFill/>
              <a:ln>
                <a:solidFill>
                  <a:srgbClr val="F000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向右箭號 79"/>
              <p:cNvSpPr/>
              <p:nvPr/>
            </p:nvSpPr>
            <p:spPr>
              <a:xfrm>
                <a:off x="3899723" y="2363006"/>
                <a:ext cx="387119" cy="154965"/>
              </a:xfrm>
              <a:prstGeom prst="rightArrow">
                <a:avLst/>
              </a:prstGeom>
              <a:noFill/>
              <a:ln>
                <a:solidFill>
                  <a:srgbClr val="F000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向右箭號 81"/>
              <p:cNvSpPr/>
              <p:nvPr/>
            </p:nvSpPr>
            <p:spPr>
              <a:xfrm>
                <a:off x="7993572" y="3362510"/>
                <a:ext cx="387119" cy="154965"/>
              </a:xfrm>
              <a:prstGeom prst="rightArrow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箭號 (下彎) 83"/>
              <p:cNvSpPr/>
              <p:nvPr/>
            </p:nvSpPr>
            <p:spPr>
              <a:xfrm rot="1015312" flipV="1">
                <a:off x="5572048" y="3252153"/>
                <a:ext cx="1102464" cy="328870"/>
              </a:xfrm>
              <a:prstGeom prst="curvedDownArrow">
                <a:avLst/>
              </a:prstGeom>
              <a:noFill/>
              <a:ln>
                <a:solidFill>
                  <a:srgbClr val="F000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弧形箭號 (下彎) 56"/>
              <p:cNvSpPr/>
              <p:nvPr/>
            </p:nvSpPr>
            <p:spPr>
              <a:xfrm rot="10800000">
                <a:off x="7295279" y="3866850"/>
                <a:ext cx="2959040" cy="489278"/>
              </a:xfrm>
              <a:prstGeom prst="curvedDownArrow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弧形箭號 (下彎) 57"/>
              <p:cNvSpPr/>
              <p:nvPr/>
            </p:nvSpPr>
            <p:spPr>
              <a:xfrm rot="9438306" flipV="1">
                <a:off x="5478764" y="1447218"/>
                <a:ext cx="982397" cy="372838"/>
              </a:xfrm>
              <a:prstGeom prst="curvedDownArrow">
                <a:avLst/>
              </a:prstGeom>
              <a:noFill/>
              <a:ln>
                <a:solidFill>
                  <a:srgbClr val="F000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59" name="圖片 5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0204" y="1737349"/>
                <a:ext cx="487697" cy="487697"/>
              </a:xfrm>
              <a:prstGeom prst="rect">
                <a:avLst/>
              </a:prstGeom>
            </p:spPr>
          </p:pic>
          <p:pic>
            <p:nvPicPr>
              <p:cNvPr id="60" name="圖片 5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9062" y="722540"/>
                <a:ext cx="515579" cy="515579"/>
              </a:xfrm>
              <a:prstGeom prst="rect">
                <a:avLst/>
              </a:prstGeom>
            </p:spPr>
          </p:pic>
          <p:pic>
            <p:nvPicPr>
              <p:cNvPr id="65" name="圖片 64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7478" y="2850709"/>
                <a:ext cx="957468" cy="957468"/>
              </a:xfrm>
              <a:prstGeom prst="rect">
                <a:avLst/>
              </a:prstGeom>
            </p:spPr>
          </p:pic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9639" y="2685867"/>
                <a:ext cx="487697" cy="487697"/>
              </a:xfrm>
              <a:prstGeom prst="rect">
                <a:avLst/>
              </a:prstGeom>
            </p:spPr>
          </p:pic>
          <p:pic>
            <p:nvPicPr>
              <p:cNvPr id="75" name="圖片 7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1347" y="2921276"/>
                <a:ext cx="813074" cy="813074"/>
              </a:xfrm>
              <a:prstGeom prst="rect">
                <a:avLst/>
              </a:prstGeom>
            </p:spPr>
          </p:pic>
          <p:sp>
            <p:nvSpPr>
              <p:cNvPr id="76" name="向右箭號 75"/>
              <p:cNvSpPr/>
              <p:nvPr/>
            </p:nvSpPr>
            <p:spPr>
              <a:xfrm>
                <a:off x="9634946" y="3322796"/>
                <a:ext cx="387119" cy="154965"/>
              </a:xfrm>
              <a:prstGeom prst="rightArrow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弧形箭號 (下彎) 76"/>
              <p:cNvSpPr/>
              <p:nvPr/>
            </p:nvSpPr>
            <p:spPr>
              <a:xfrm rot="16200000" flipV="1">
                <a:off x="7215046" y="2290709"/>
                <a:ext cx="1129344" cy="299558"/>
              </a:xfrm>
              <a:prstGeom prst="curvedDownArrow">
                <a:avLst/>
              </a:prstGeom>
              <a:noFill/>
              <a:ln>
                <a:solidFill>
                  <a:srgbClr val="F000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群組 5"/>
          <p:cNvGrpSpPr/>
          <p:nvPr/>
        </p:nvGrpSpPr>
        <p:grpSpPr>
          <a:xfrm>
            <a:off x="1260322" y="4611363"/>
            <a:ext cx="10607952" cy="1424634"/>
            <a:chOff x="862696" y="4535497"/>
            <a:chExt cx="10607952" cy="1424634"/>
          </a:xfrm>
        </p:grpSpPr>
        <p:sp>
          <p:nvSpPr>
            <p:cNvPr id="22" name="文字方塊 21"/>
            <p:cNvSpPr txBox="1"/>
            <p:nvPr/>
          </p:nvSpPr>
          <p:spPr>
            <a:xfrm>
              <a:off x="862697" y="5333259"/>
              <a:ext cx="1177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一筆款項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803742" y="5194759"/>
              <a:ext cx="117735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用戶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付款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466299" y="5036801"/>
              <a:ext cx="135567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用戶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向朋友請款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289733" y="5036801"/>
              <a:ext cx="2349791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用戶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藉</a:t>
              </a:r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轉帳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方式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將錢交給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用戶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862696" y="4535497"/>
              <a:ext cx="1177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消費</a:t>
              </a:r>
            </a:p>
          </p:txBody>
        </p:sp>
        <p:cxnSp>
          <p:nvCxnSpPr>
            <p:cNvPr id="33" name="直線單箭頭接點 32"/>
            <p:cNvCxnSpPr>
              <a:stCxn id="30" idx="2"/>
              <a:endCxn id="22" idx="0"/>
            </p:cNvCxnSpPr>
            <p:nvPr/>
          </p:nvCxnSpPr>
          <p:spPr>
            <a:xfrm>
              <a:off x="1451374" y="4904829"/>
              <a:ext cx="1" cy="428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stCxn id="22" idx="3"/>
              <a:endCxn id="23" idx="1"/>
            </p:cNvCxnSpPr>
            <p:nvPr/>
          </p:nvCxnSpPr>
          <p:spPr>
            <a:xfrm>
              <a:off x="2040052" y="5517925"/>
              <a:ext cx="7636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>
              <a:off x="5821968" y="5498466"/>
              <a:ext cx="46776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9120857" y="5200520"/>
              <a:ext cx="234979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請款方  向用戶綁定之銀行請款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8" name="直線單箭頭接點 37"/>
            <p:cNvCxnSpPr/>
            <p:nvPr/>
          </p:nvCxnSpPr>
          <p:spPr>
            <a:xfrm>
              <a:off x="3983293" y="5517923"/>
              <a:ext cx="46776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>
              <a:off x="8639524" y="5517923"/>
              <a:ext cx="46776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23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449" y="70055"/>
            <a:ext cx="3518640" cy="68546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234" y="1397667"/>
            <a:ext cx="1457070" cy="35969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329" y="1870728"/>
            <a:ext cx="781261" cy="746794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2080138" y="1397667"/>
            <a:ext cx="3233453" cy="1055325"/>
            <a:chOff x="1034033" y="642363"/>
            <a:chExt cx="3552997" cy="1118365"/>
          </a:xfrm>
        </p:grpSpPr>
        <p:sp>
          <p:nvSpPr>
            <p:cNvPr id="22" name="圓角化同側角落矩形 21"/>
            <p:cNvSpPr/>
            <p:nvPr/>
          </p:nvSpPr>
          <p:spPr>
            <a:xfrm>
              <a:off x="1433727" y="642363"/>
              <a:ext cx="2946400" cy="672029"/>
            </a:xfrm>
            <a:prstGeom prst="round2SameRect">
              <a:avLst/>
            </a:prstGeom>
            <a:solidFill>
              <a:srgbClr val="F9F9F9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化同側角落矩形 22"/>
            <p:cNvSpPr/>
            <p:nvPr/>
          </p:nvSpPr>
          <p:spPr>
            <a:xfrm rot="10800000">
              <a:off x="1433727" y="1266789"/>
              <a:ext cx="2946400" cy="493939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106232" y="1339330"/>
              <a:ext cx="1480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2000" dirty="0">
                  <a:solidFill>
                    <a:srgbClr val="0084FF"/>
                  </a:solidFill>
                </a:rPr>
                <a:t>Go</a:t>
              </a:r>
              <a:endParaRPr lang="zh-TW" altLang="en-US" sz="2000" dirty="0">
                <a:solidFill>
                  <a:srgbClr val="0084FF"/>
                </a:solidFill>
              </a:endParaRPr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4105174" y="1474075"/>
              <a:ext cx="70771" cy="174162"/>
              <a:chOff x="5704469" y="4907280"/>
              <a:chExt cx="198491" cy="264160"/>
            </a:xfrm>
          </p:grpSpPr>
          <p:cxnSp>
            <p:nvCxnSpPr>
              <p:cNvPr id="27" name="直線接點 26"/>
              <p:cNvCxnSpPr/>
              <p:nvPr/>
            </p:nvCxnSpPr>
            <p:spPr>
              <a:xfrm>
                <a:off x="5704469" y="4907280"/>
                <a:ext cx="198491" cy="121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 flipH="1">
                <a:off x="5704469" y="5029200"/>
                <a:ext cx="198491" cy="1422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字方塊 25"/>
            <p:cNvSpPr txBox="1"/>
            <p:nvPr/>
          </p:nvSpPr>
          <p:spPr>
            <a:xfrm>
              <a:off x="1034033" y="765476"/>
              <a:ext cx="3346094" cy="391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請選擇欲轉入的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FB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好友</a:t>
              </a:r>
              <a:endParaRPr lang="zh-TW" altLang="en-US" b="1" dirty="0"/>
            </a:p>
          </p:txBody>
        </p:sp>
      </p:grpSp>
      <p:pic>
        <p:nvPicPr>
          <p:cNvPr id="1042" name="圖片 1041"/>
          <p:cNvPicPr>
            <a:picLocks noChangeAspect="1"/>
          </p:cNvPicPr>
          <p:nvPr/>
        </p:nvPicPr>
        <p:blipFill rotWithShape="1">
          <a:blip r:embed="rId5"/>
          <a:srcRect t="9747"/>
          <a:stretch/>
        </p:blipFill>
        <p:spPr>
          <a:xfrm>
            <a:off x="7369995" y="1668883"/>
            <a:ext cx="2683145" cy="41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1820023" y="1017484"/>
            <a:ext cx="2526329" cy="380773"/>
          </a:xfrm>
          <a:prstGeom prst="roundRect">
            <a:avLst/>
          </a:prstGeom>
          <a:solidFill>
            <a:srgbClr val="F0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407647" y="2439379"/>
            <a:ext cx="1080091" cy="508729"/>
          </a:xfrm>
          <a:prstGeom prst="round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4962654" y="4535127"/>
            <a:ext cx="39697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428776" y="2513594"/>
            <a:ext cx="98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428362" y="4760087"/>
            <a:ext cx="183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總額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103002" y="2502868"/>
            <a:ext cx="1355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300</a:t>
            </a:r>
            <a:endParaRPr lang="zh-TW" altLang="en-US" sz="2000" dirty="0"/>
          </a:p>
        </p:txBody>
      </p:sp>
      <p:sp>
        <p:nvSpPr>
          <p:cNvPr id="20" name="圓角矩形 19"/>
          <p:cNvSpPr/>
          <p:nvPr/>
        </p:nvSpPr>
        <p:spPr>
          <a:xfrm>
            <a:off x="7136425" y="4003235"/>
            <a:ext cx="1732361" cy="376856"/>
          </a:xfrm>
          <a:prstGeom prst="roundRect">
            <a:avLst/>
          </a:prstGeom>
          <a:noFill/>
          <a:ln>
            <a:solidFill>
              <a:srgbClr val="40C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639571" y="3991025"/>
            <a:ext cx="2275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dirty="0" smtClean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加入轉帳人</a:t>
            </a:r>
            <a:endParaRPr lang="zh-TW" altLang="en-US" sz="2000" dirty="0">
              <a:solidFill>
                <a:srgbClr val="0084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454758" y="4705364"/>
            <a:ext cx="2269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 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endParaRPr lang="zh-TW" altLang="en-US" sz="2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156183" y="2522033"/>
            <a:ext cx="128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zh-TW" altLang="en-US" sz="2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30287" y="1713019"/>
            <a:ext cx="183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 smtClean="0">
                <a:solidFill>
                  <a:srgbClr val="45A5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endParaRPr lang="zh-TW" altLang="en-US" sz="2000" b="1" dirty="0">
              <a:solidFill>
                <a:srgbClr val="45A5FF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150895" y="1732731"/>
            <a:ext cx="183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 smtClean="0">
                <a:solidFill>
                  <a:srgbClr val="45A5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zh-TW" altLang="en-US" sz="2000" b="1" dirty="0">
              <a:solidFill>
                <a:srgbClr val="45A5FF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5444757" y="2439379"/>
            <a:ext cx="1080091" cy="508729"/>
          </a:xfrm>
          <a:prstGeom prst="round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4962654" y="5682247"/>
            <a:ext cx="2645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註記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endParaRPr lang="zh-TW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5037036" y="6082796"/>
            <a:ext cx="322072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00" y="2308933"/>
            <a:ext cx="1717783" cy="639175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3509677" y="2492142"/>
            <a:ext cx="183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HaHa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092463" y="3129856"/>
            <a:ext cx="671798" cy="618366"/>
          </a:xfrm>
          <a:prstGeom prst="ellipse">
            <a:avLst/>
          </a:prstGeom>
          <a:solidFill>
            <a:schemeClr val="bg1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2667820" y="3275816"/>
            <a:ext cx="183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dirty="0" err="1" smtClean="0">
                <a:solidFill>
                  <a:srgbClr val="FF9900"/>
                </a:solidFill>
              </a:rPr>
              <a:t>NiNi</a:t>
            </a:r>
            <a:endParaRPr lang="zh-TW" altLang="en-US" dirty="0">
              <a:solidFill>
                <a:srgbClr val="FF99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513428" y="3234970"/>
            <a:ext cx="164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NiNi</a:t>
            </a:r>
            <a:endParaRPr lang="zh-TW" altLang="en-US" dirty="0"/>
          </a:p>
        </p:txBody>
      </p:sp>
      <p:sp>
        <p:nvSpPr>
          <p:cNvPr id="44" name="圓角矩形 43"/>
          <p:cNvSpPr/>
          <p:nvPr/>
        </p:nvSpPr>
        <p:spPr>
          <a:xfrm>
            <a:off x="7440326" y="3143064"/>
            <a:ext cx="1080091" cy="508729"/>
          </a:xfrm>
          <a:prstGeom prst="round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135681" y="3206553"/>
            <a:ext cx="1355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300</a:t>
            </a:r>
            <a:endParaRPr lang="zh-TW" altLang="en-US" sz="2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188862" y="3225718"/>
            <a:ext cx="128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zh-TW" altLang="en-US" sz="2000" dirty="0"/>
          </a:p>
        </p:txBody>
      </p:sp>
      <p:sp>
        <p:nvSpPr>
          <p:cNvPr id="47" name="圓角矩形 46"/>
          <p:cNvSpPr/>
          <p:nvPr/>
        </p:nvSpPr>
        <p:spPr>
          <a:xfrm>
            <a:off x="5477436" y="3143064"/>
            <a:ext cx="1080091" cy="508729"/>
          </a:xfrm>
          <a:prstGeom prst="round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4412247" y="3189182"/>
            <a:ext cx="98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65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0984" y="113334"/>
            <a:ext cx="3372816" cy="6570542"/>
          </a:xfrm>
          <a:prstGeom prst="rect">
            <a:avLst/>
          </a:prstGeom>
        </p:spPr>
      </p:pic>
      <p:sp>
        <p:nvSpPr>
          <p:cNvPr id="8" name="矩形: 圓角 7"/>
          <p:cNvSpPr/>
          <p:nvPr/>
        </p:nvSpPr>
        <p:spPr>
          <a:xfrm>
            <a:off x="1754161" y="509827"/>
            <a:ext cx="2868003" cy="1355093"/>
          </a:xfrm>
          <a:prstGeom prst="round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60057" y="416139"/>
            <a:ext cx="2954264" cy="1666115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轉帳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HaHa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﹩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合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內容版面配置區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53" y="5026470"/>
            <a:ext cx="713294" cy="67671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857" y="1322646"/>
            <a:ext cx="1371334" cy="35969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1850150" y="3732052"/>
            <a:ext cx="2964171" cy="1971133"/>
            <a:chOff x="1898234" y="3731006"/>
            <a:chExt cx="2964171" cy="1971133"/>
          </a:xfrm>
        </p:grpSpPr>
        <p:sp>
          <p:nvSpPr>
            <p:cNvPr id="21" name="圓角化同側角落矩形 20"/>
            <p:cNvSpPr/>
            <p:nvPr/>
          </p:nvSpPr>
          <p:spPr>
            <a:xfrm>
              <a:off x="1898234" y="3731006"/>
              <a:ext cx="2946400" cy="546594"/>
            </a:xfrm>
            <a:prstGeom prst="round2SameRect">
              <a:avLst/>
            </a:prstGeom>
            <a:solidFill>
              <a:srgbClr val="F9F9F9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9F9F9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417012" y="3856928"/>
              <a:ext cx="2210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請確認</a:t>
              </a:r>
            </a:p>
          </p:txBody>
        </p:sp>
        <p:sp>
          <p:nvSpPr>
            <p:cNvPr id="27" name="圓角化同側角落矩形 26"/>
            <p:cNvSpPr/>
            <p:nvPr/>
          </p:nvSpPr>
          <p:spPr>
            <a:xfrm rot="10800000">
              <a:off x="1898234" y="4277919"/>
              <a:ext cx="2946400" cy="1424220"/>
            </a:xfrm>
            <a:prstGeom prst="round2Same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573174" y="4361600"/>
              <a:ext cx="1882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2000" b="1" dirty="0">
                  <a:solidFill>
                    <a:srgbClr val="0084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正確</a:t>
              </a:r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1916005" y="4789974"/>
              <a:ext cx="29464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2381649" y="4826415"/>
              <a:ext cx="1882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2000" b="1" dirty="0">
                  <a:solidFill>
                    <a:srgbClr val="0084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重新輸入</a:t>
              </a: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1898234" y="5275623"/>
              <a:ext cx="29464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2581006" y="5302029"/>
              <a:ext cx="1882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2000" b="1" dirty="0">
                  <a:solidFill>
                    <a:srgbClr val="0084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取消</a:t>
              </a: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6074" y="1639669"/>
            <a:ext cx="2435790" cy="19512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1612" y="1721331"/>
            <a:ext cx="1553479" cy="1627125"/>
          </a:xfrm>
          <a:prstGeom prst="rect">
            <a:avLst/>
          </a:prstGeom>
        </p:spPr>
      </p:pic>
      <p:sp>
        <p:nvSpPr>
          <p:cNvPr id="36" name="矩形: 圓角 7"/>
          <p:cNvSpPr/>
          <p:nvPr/>
        </p:nvSpPr>
        <p:spPr>
          <a:xfrm>
            <a:off x="1754161" y="2135423"/>
            <a:ext cx="2868003" cy="1355093"/>
          </a:xfrm>
          <a:prstGeom prst="round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標題 1"/>
          <p:cNvSpPr txBox="1">
            <a:spLocks/>
          </p:cNvSpPr>
          <p:nvPr/>
        </p:nvSpPr>
        <p:spPr>
          <a:xfrm>
            <a:off x="1860057" y="2041735"/>
            <a:ext cx="2954264" cy="1666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轉帳給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NiNi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﹩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合購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6578187" y="2236669"/>
            <a:ext cx="4642500" cy="1671279"/>
            <a:chOff x="7284078" y="2395757"/>
            <a:chExt cx="4642500" cy="1671279"/>
          </a:xfrm>
        </p:grpSpPr>
        <p:sp>
          <p:nvSpPr>
            <p:cNvPr id="24" name="矩形 23"/>
            <p:cNvSpPr/>
            <p:nvPr/>
          </p:nvSpPr>
          <p:spPr>
            <a:xfrm>
              <a:off x="7284078" y="2395757"/>
              <a:ext cx="4642500" cy="1671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473568" y="2965949"/>
              <a:ext cx="4424656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多筆款項  同時轉帳</a:t>
              </a:r>
              <a:r>
                <a:rPr lang="zh-TW" altLang="en-US" sz="2500" dirty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提升效率</a:t>
              </a:r>
              <a:endParaRPr lang="zh-TW" altLang="en-US" sz="2500" dirty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05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2657" y="296105"/>
            <a:ext cx="3335215" cy="6497292"/>
          </a:xfrm>
          <a:prstGeom prst="rect">
            <a:avLst/>
          </a:prstGeom>
        </p:spPr>
      </p:pic>
      <p:sp>
        <p:nvSpPr>
          <p:cNvPr id="12" name="矩形: 圓角 11"/>
          <p:cNvSpPr/>
          <p:nvPr/>
        </p:nvSpPr>
        <p:spPr>
          <a:xfrm>
            <a:off x="1777946" y="2232786"/>
            <a:ext cx="3313044" cy="131196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1950224" y="2908647"/>
            <a:ext cx="287572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693034" y="2372657"/>
            <a:ext cx="2684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 smtClean="0">
                <a:solidFill>
                  <a:srgbClr val="0066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﹩</a:t>
            </a:r>
            <a:r>
              <a:rPr lang="en-US" altLang="zh-TW" sz="2500" dirty="0">
                <a:solidFill>
                  <a:srgbClr val="0066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2500" dirty="0" smtClean="0">
                <a:solidFill>
                  <a:srgbClr val="0066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endParaRPr lang="zh-TW" altLang="en-US" sz="2500" dirty="0">
              <a:solidFill>
                <a:srgbClr val="0066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04450" y="2901734"/>
            <a:ext cx="348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Status                      Sent on            </a:t>
            </a:r>
          </a:p>
          <a:p>
            <a:r>
              <a:rPr lang="en-US" altLang="zh-TW" dirty="0"/>
              <a:t>Completed             Sep 3, 9:41 am</a:t>
            </a:r>
            <a:endParaRPr lang="zh-TW" altLang="en-US" dirty="0"/>
          </a:p>
        </p:txBody>
      </p:sp>
      <p:pic>
        <p:nvPicPr>
          <p:cNvPr id="18" name="內容版面配置區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59" y="4063455"/>
            <a:ext cx="713294" cy="67671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959" y="1530241"/>
            <a:ext cx="1371334" cy="359695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319764" y="4612688"/>
            <a:ext cx="1347620" cy="377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>
                <a:solidFill>
                  <a:srgbClr val="0084FF"/>
                </a:solidFill>
              </a:rPr>
              <a:t>Go</a:t>
            </a:r>
            <a:endParaRPr lang="zh-TW" altLang="en-US" sz="2000" dirty="0">
              <a:solidFill>
                <a:srgbClr val="0084FF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4228864" y="4739838"/>
            <a:ext cx="64406" cy="758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4228864" y="4815690"/>
            <a:ext cx="64406" cy="88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733562" y="4090163"/>
            <a:ext cx="30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設定轉帳</a:t>
            </a:r>
            <a:endParaRPr lang="zh-TW" altLang="en-US" sz="2000" b="1" dirty="0"/>
          </a:p>
        </p:txBody>
      </p:sp>
      <p:grpSp>
        <p:nvGrpSpPr>
          <p:cNvPr id="26" name="群組 25"/>
          <p:cNvGrpSpPr/>
          <p:nvPr/>
        </p:nvGrpSpPr>
        <p:grpSpPr>
          <a:xfrm>
            <a:off x="1733562" y="3955008"/>
            <a:ext cx="3045158" cy="1055325"/>
            <a:chOff x="1363275" y="642363"/>
            <a:chExt cx="3346094" cy="1118365"/>
          </a:xfrm>
        </p:grpSpPr>
        <p:sp>
          <p:nvSpPr>
            <p:cNvPr id="27" name="圓角化同側角落矩形 26"/>
            <p:cNvSpPr/>
            <p:nvPr/>
          </p:nvSpPr>
          <p:spPr>
            <a:xfrm>
              <a:off x="1433727" y="642363"/>
              <a:ext cx="2946400" cy="672029"/>
            </a:xfrm>
            <a:prstGeom prst="round2SameRect">
              <a:avLst/>
            </a:prstGeom>
            <a:solidFill>
              <a:srgbClr val="F9F9F9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圓角化同側角落矩形 27"/>
            <p:cNvSpPr/>
            <p:nvPr/>
          </p:nvSpPr>
          <p:spPr>
            <a:xfrm rot="10800000">
              <a:off x="1433727" y="1266789"/>
              <a:ext cx="2946400" cy="493939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106232" y="1339330"/>
              <a:ext cx="1480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2000" dirty="0">
                  <a:solidFill>
                    <a:srgbClr val="0084FF"/>
                  </a:solidFill>
                </a:rPr>
                <a:t>Go</a:t>
              </a:r>
              <a:endParaRPr lang="zh-TW" altLang="en-US" sz="2000" dirty="0">
                <a:solidFill>
                  <a:srgbClr val="0084FF"/>
                </a:solidFill>
              </a:endParaRPr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4105174" y="1474075"/>
              <a:ext cx="70771" cy="174162"/>
              <a:chOff x="5704469" y="4907280"/>
              <a:chExt cx="198491" cy="264160"/>
            </a:xfrm>
          </p:grpSpPr>
          <p:cxnSp>
            <p:nvCxnSpPr>
              <p:cNvPr id="32" name="直線接點 31"/>
              <p:cNvCxnSpPr/>
              <p:nvPr/>
            </p:nvCxnSpPr>
            <p:spPr>
              <a:xfrm>
                <a:off x="5704469" y="4907280"/>
                <a:ext cx="198491" cy="121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flipH="1">
                <a:off x="5704469" y="5029200"/>
                <a:ext cx="198491" cy="1422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/>
            <p:cNvSpPr txBox="1"/>
            <p:nvPr/>
          </p:nvSpPr>
          <p:spPr>
            <a:xfrm>
              <a:off x="1363275" y="785592"/>
              <a:ext cx="3346094" cy="424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繼續其他服務</a:t>
              </a:r>
              <a:endParaRPr lang="zh-TW" altLang="en-US" sz="2000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7493404" y="1780904"/>
            <a:ext cx="2411877" cy="1944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263" y="1999389"/>
            <a:ext cx="1806596" cy="1124683"/>
          </a:xfrm>
          <a:prstGeom prst="rect">
            <a:avLst/>
          </a:prstGeom>
        </p:spPr>
      </p:pic>
      <p:grpSp>
        <p:nvGrpSpPr>
          <p:cNvPr id="35" name="群組 34"/>
          <p:cNvGrpSpPr/>
          <p:nvPr/>
        </p:nvGrpSpPr>
        <p:grpSpPr>
          <a:xfrm>
            <a:off x="6578187" y="2236669"/>
            <a:ext cx="5527923" cy="1671279"/>
            <a:chOff x="7284078" y="2395757"/>
            <a:chExt cx="5527923" cy="1671279"/>
          </a:xfrm>
        </p:grpSpPr>
        <p:sp>
          <p:nvSpPr>
            <p:cNvPr id="36" name="矩形 35"/>
            <p:cNvSpPr/>
            <p:nvPr/>
          </p:nvSpPr>
          <p:spPr>
            <a:xfrm>
              <a:off x="7284078" y="2395757"/>
              <a:ext cx="4642500" cy="1671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387345" y="3008799"/>
              <a:ext cx="4424656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</a:t>
              </a:r>
              <a:r>
                <a:rPr lang="zh-TW" altLang="en-US" sz="2500" dirty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匯出總金</a:t>
              </a:r>
              <a:r>
                <a:rPr lang="zh-TW" altLang="en-US" sz="2500" dirty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76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0494" y="463034"/>
            <a:ext cx="33265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3500" b="1" dirty="0">
                <a:solidFill>
                  <a:srgbClr val="F000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獨特性與原創性</a:t>
            </a:r>
            <a:endParaRPr lang="zh-TW" altLang="en-US" sz="3500" b="1" dirty="0">
              <a:solidFill>
                <a:srgbClr val="F000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68691" y="539978"/>
            <a:ext cx="245451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"/>
            </a:pPr>
            <a:r>
              <a:rPr lang="zh-TW" altLang="zh-TW" sz="2500" b="1" u="sng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改善拆帳流程</a:t>
            </a:r>
            <a:endParaRPr lang="zh-TW" altLang="zh-TW" sz="25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17" y="2958817"/>
            <a:ext cx="4899877" cy="11655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31522" y="1699286"/>
            <a:ext cx="3033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u="sng" dirty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Oh My Money </a:t>
            </a:r>
            <a:r>
              <a:rPr lang="zh-TW" altLang="zh-TW" sz="2000" b="1" u="sng" dirty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拆帳概念</a:t>
            </a:r>
            <a:endParaRPr lang="zh-TW" altLang="en-US" sz="2000" b="1" dirty="0">
              <a:solidFill>
                <a:srgbClr val="F0007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8760" y="169735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000" b="1" u="sng" dirty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其他拆帳平台概念</a:t>
            </a:r>
            <a:endParaRPr lang="zh-TW" altLang="en-US" sz="2000" b="1" dirty="0">
              <a:solidFill>
                <a:srgbClr val="F0007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119" y="2660508"/>
            <a:ext cx="2403793" cy="2124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04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0494" y="463034"/>
            <a:ext cx="33265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3500" b="1" dirty="0">
                <a:solidFill>
                  <a:srgbClr val="F000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獨特性與原創性</a:t>
            </a:r>
            <a:endParaRPr lang="zh-TW" altLang="en-US" sz="3500" b="1" dirty="0">
              <a:solidFill>
                <a:srgbClr val="F000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542" y="1977810"/>
            <a:ext cx="42114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"/>
            </a:pPr>
            <a:r>
              <a:rPr lang="zh-TW" altLang="en-US" sz="2500" b="1" u="sng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建</a:t>
            </a:r>
            <a:r>
              <a:rPr lang="zh-TW" altLang="en-US" sz="2500" b="1" u="sng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構</a:t>
            </a:r>
            <a:r>
              <a:rPr lang="zh-TW" altLang="en-US" sz="2500" b="1" u="sng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sz="2500" b="1" u="sng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Messenger</a:t>
            </a:r>
            <a:r>
              <a:rPr lang="zh-TW" altLang="en-US" sz="2500" b="1" u="sng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500" b="1" u="sng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bot</a:t>
            </a:r>
            <a:r>
              <a:rPr lang="zh-TW" altLang="en-US" sz="2500" b="1" u="sng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上</a:t>
            </a:r>
            <a:endParaRPr lang="zh-TW" altLang="zh-TW" sz="25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8330" y="310434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u="sng" dirty="0" smtClean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輕鬆加入好友</a:t>
            </a:r>
            <a:endParaRPr lang="zh-TW" altLang="en-US" sz="2000" b="1" dirty="0">
              <a:solidFill>
                <a:srgbClr val="F0007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8193323" y="3970405"/>
            <a:ext cx="25453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2"/>
          <a:srcRect l="14748" t="-2522" r="14366" b="23962"/>
          <a:stretch/>
        </p:blipFill>
        <p:spPr>
          <a:xfrm>
            <a:off x="8193323" y="3780268"/>
            <a:ext cx="2481107" cy="519239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0334594" y="1561346"/>
            <a:ext cx="343611" cy="16060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910" y="1490367"/>
            <a:ext cx="1363756" cy="336659"/>
          </a:xfrm>
          <a:prstGeom prst="rect">
            <a:avLst/>
          </a:prstGeom>
        </p:spPr>
      </p:pic>
      <p:grpSp>
        <p:nvGrpSpPr>
          <p:cNvPr id="30" name="群組 29"/>
          <p:cNvGrpSpPr/>
          <p:nvPr/>
        </p:nvGrpSpPr>
        <p:grpSpPr>
          <a:xfrm>
            <a:off x="7480023" y="64031"/>
            <a:ext cx="3929658" cy="7022885"/>
            <a:chOff x="7748974" y="290137"/>
            <a:chExt cx="3434080" cy="6543726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8974" y="290137"/>
              <a:ext cx="3434080" cy="6543726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8248169" y="1803420"/>
              <a:ext cx="2086425" cy="2172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193322" y="3970405"/>
              <a:ext cx="2481108" cy="1739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4" name="圖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649" y="1846193"/>
            <a:ext cx="781261" cy="746794"/>
          </a:xfrm>
          <a:prstGeom prst="rect">
            <a:avLst/>
          </a:prstGeom>
        </p:spPr>
      </p:pic>
      <p:cxnSp>
        <p:nvCxnSpPr>
          <p:cNvPr id="35" name="直線接點 34"/>
          <p:cNvCxnSpPr/>
          <p:nvPr/>
        </p:nvCxnSpPr>
        <p:spPr>
          <a:xfrm>
            <a:off x="7988496" y="2654905"/>
            <a:ext cx="28391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圖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0779" y="2747483"/>
            <a:ext cx="835504" cy="332147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1174" y="1369912"/>
            <a:ext cx="2730043" cy="316971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8"/>
          <a:srcRect l="882" r="739"/>
          <a:stretch/>
        </p:blipFill>
        <p:spPr>
          <a:xfrm>
            <a:off x="8007207" y="5270691"/>
            <a:ext cx="2763850" cy="613903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3469" y="1819416"/>
            <a:ext cx="2025234" cy="730339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4224" y="3422282"/>
            <a:ext cx="1891823" cy="102425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2897546" y="381575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u="sng" dirty="0" smtClean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擴大用戶達到普及性</a:t>
            </a:r>
            <a:endParaRPr lang="zh-TW" altLang="en-US" sz="2000" b="1" dirty="0">
              <a:solidFill>
                <a:srgbClr val="F0007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06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61629" y="539978"/>
            <a:ext cx="307167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·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zh-TW" altLang="zh-TW" sz="2500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同時進行多筆轉帳</a:t>
            </a:r>
            <a:endParaRPr lang="zh-TW" altLang="en-US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05" y="1601602"/>
            <a:ext cx="5941715" cy="432294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7029450" y="1601602"/>
            <a:ext cx="3857625" cy="3935227"/>
            <a:chOff x="7724775" y="2343150"/>
            <a:chExt cx="3009900" cy="3136529"/>
          </a:xfrm>
        </p:grpSpPr>
        <p:sp>
          <p:nvSpPr>
            <p:cNvPr id="12" name="圓角矩形 11"/>
            <p:cNvSpPr/>
            <p:nvPr/>
          </p:nvSpPr>
          <p:spPr>
            <a:xfrm>
              <a:off x="8677275" y="2343150"/>
              <a:ext cx="952500" cy="5143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Ding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7724775" y="4963927"/>
              <a:ext cx="952500" cy="514350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accent4">
                      <a:lumMod val="75000"/>
                    </a:schemeClr>
                  </a:solidFill>
                </a:rPr>
                <a:t>NiNi</a:t>
              </a:r>
              <a:endParaRPr lang="zh-TW" alt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9782175" y="4965329"/>
              <a:ext cx="952500" cy="514350"/>
            </a:xfrm>
            <a:prstGeom prst="roundRect">
              <a:avLst/>
            </a:prstGeom>
            <a:noFill/>
            <a:ln>
              <a:solidFill>
                <a:srgbClr val="99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rgbClr val="990099"/>
                  </a:solidFill>
                </a:rPr>
                <a:t>HaHa</a:t>
              </a:r>
              <a:endParaRPr lang="zh-TW" altLang="en-US" dirty="0">
                <a:solidFill>
                  <a:srgbClr val="990099"/>
                </a:solidFill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8391525" y="3553526"/>
              <a:ext cx="1524000" cy="971550"/>
            </a:xfrm>
            <a:prstGeom prst="ellipse">
              <a:avLst/>
            </a:prstGeom>
            <a:noFill/>
            <a:ln>
              <a:solidFill>
                <a:srgbClr val="F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rgbClr val="F00078"/>
                  </a:solidFill>
                </a:rPr>
                <a:t>Bank</a:t>
              </a:r>
              <a:endParaRPr lang="zh-TW" altLang="en-US" sz="2800" dirty="0">
                <a:solidFill>
                  <a:srgbClr val="F00078"/>
                </a:solidFill>
              </a:endParaRPr>
            </a:p>
          </p:txBody>
        </p:sp>
        <p:cxnSp>
          <p:nvCxnSpPr>
            <p:cNvPr id="18" name="直線單箭頭接點 17"/>
            <p:cNvCxnSpPr>
              <a:stCxn id="12" idx="2"/>
              <a:endCxn id="16" idx="0"/>
            </p:cNvCxnSpPr>
            <p:nvPr/>
          </p:nvCxnSpPr>
          <p:spPr>
            <a:xfrm>
              <a:off x="9153525" y="2857500"/>
              <a:ext cx="0" cy="696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stCxn id="16" idx="4"/>
              <a:endCxn id="14" idx="0"/>
            </p:cNvCxnSpPr>
            <p:nvPr/>
          </p:nvCxnSpPr>
          <p:spPr>
            <a:xfrm flipH="1">
              <a:off x="8201025" y="4525076"/>
              <a:ext cx="952500" cy="438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16" idx="4"/>
              <a:endCxn id="15" idx="0"/>
            </p:cNvCxnSpPr>
            <p:nvPr/>
          </p:nvCxnSpPr>
          <p:spPr>
            <a:xfrm>
              <a:off x="9153525" y="4525076"/>
              <a:ext cx="1104900" cy="440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980494" y="463034"/>
            <a:ext cx="33265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3500" b="1" dirty="0">
                <a:solidFill>
                  <a:srgbClr val="F000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獨特性與原創性</a:t>
            </a:r>
            <a:endParaRPr lang="zh-TW" altLang="en-US" sz="3500" b="1" dirty="0">
              <a:solidFill>
                <a:srgbClr val="F000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82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773946" y="849371"/>
            <a:ext cx="4642500" cy="1671279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156858" y="1292595"/>
            <a:ext cx="38766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500" b="1" dirty="0" smtClean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感謝您的聆聽</a:t>
            </a:r>
            <a:r>
              <a:rPr lang="en-US" altLang="zh-TW" sz="4500" b="1" dirty="0" smtClean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4500" b="1" dirty="0">
              <a:solidFill>
                <a:srgbClr val="F0007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76" y="1247877"/>
            <a:ext cx="2445899" cy="27187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15323" y="4571631"/>
            <a:ext cx="37261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/>
              <a:t>Oh My Money</a:t>
            </a:r>
          </a:p>
          <a:p>
            <a:pPr lvl="1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CTBC hackathon P2P Transfer</a:t>
            </a:r>
          </a:p>
          <a:p>
            <a:pPr lvl="1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platform</a:t>
            </a:r>
          </a:p>
          <a:p>
            <a:pPr lvl="1"/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Finance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489208" y="3471649"/>
            <a:ext cx="64770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solidFill>
                  <a:srgbClr val="F00078"/>
                </a:solidFill>
                <a:latin typeface="Harlow Solid Italic" panose="04030604020F02020D02" pitchFamily="82" charset="0"/>
                <a:ea typeface="微軟正黑體" panose="020B0604030504040204" pitchFamily="34" charset="-120"/>
              </a:rPr>
              <a:t>Oh My Money   </a:t>
            </a:r>
            <a:r>
              <a:rPr lang="zh-TW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r>
              <a:rPr lang="en-US" altLang="zh-TW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賴詩雨  </a:t>
            </a:r>
            <a:r>
              <a:rPr lang="en-US" altLang="zh-TW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元智大學  資訊工程學系</a:t>
            </a:r>
            <a:r>
              <a:rPr lang="en-US" altLang="zh-TW" sz="2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50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李庭儀  </a:t>
            </a:r>
            <a:r>
              <a:rPr lang="en-US" altLang="zh-TW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淡江大學  全球財務管理學程</a:t>
            </a:r>
            <a:r>
              <a:rPr lang="en-US" altLang="zh-TW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丁愛玲  </a:t>
            </a:r>
            <a:r>
              <a:rPr lang="en-US" altLang="zh-TW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淡江大學  全球財務管理學程</a:t>
            </a:r>
            <a:r>
              <a:rPr lang="en-US" altLang="zh-TW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陳躍文  </a:t>
            </a:r>
            <a:r>
              <a:rPr lang="en-US" altLang="zh-TW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淡江大學  全球財務管理學程</a:t>
            </a:r>
            <a:r>
              <a:rPr lang="en-US" altLang="zh-TW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7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圓角矩形 16"/>
          <p:cNvSpPr/>
          <p:nvPr/>
        </p:nvSpPr>
        <p:spPr>
          <a:xfrm>
            <a:off x="710832" y="638587"/>
            <a:ext cx="1300218" cy="285056"/>
          </a:xfrm>
          <a:prstGeom prst="roundRect">
            <a:avLst/>
          </a:prstGeom>
          <a:solidFill>
            <a:srgbClr val="F00078"/>
          </a:solidFill>
          <a:ln>
            <a:solidFill>
              <a:srgbClr val="F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拆帳流程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84087" y="1058895"/>
            <a:ext cx="10780484" cy="2542508"/>
            <a:chOff x="614580" y="1578659"/>
            <a:chExt cx="10780484" cy="2542508"/>
          </a:xfrm>
        </p:grpSpPr>
        <p:grpSp>
          <p:nvGrpSpPr>
            <p:cNvPr id="74" name="群組 73"/>
            <p:cNvGrpSpPr/>
            <p:nvPr/>
          </p:nvGrpSpPr>
          <p:grpSpPr>
            <a:xfrm>
              <a:off x="5621158" y="2102636"/>
              <a:ext cx="954958" cy="1314177"/>
              <a:chOff x="5731877" y="5227665"/>
              <a:chExt cx="954958" cy="1314177"/>
            </a:xfrm>
          </p:grpSpPr>
          <p:pic>
            <p:nvPicPr>
              <p:cNvPr id="61" name="圖片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3338" y="5227665"/>
                <a:ext cx="784507" cy="167992"/>
              </a:xfrm>
              <a:prstGeom prst="rect">
                <a:avLst/>
              </a:prstGeom>
            </p:spPr>
          </p:pic>
          <p:pic>
            <p:nvPicPr>
              <p:cNvPr id="62" name="圖片 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4012" y="5541577"/>
                <a:ext cx="583158" cy="583158"/>
              </a:xfrm>
              <a:prstGeom prst="rect">
                <a:avLst/>
              </a:prstGeom>
            </p:spPr>
          </p:pic>
          <p:sp>
            <p:nvSpPr>
              <p:cNvPr id="63" name="文字方塊 62"/>
              <p:cNvSpPr txBox="1"/>
              <p:nvPr/>
            </p:nvSpPr>
            <p:spPr>
              <a:xfrm>
                <a:off x="5731877" y="6218677"/>
                <a:ext cx="954958" cy="323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5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商店代碼</a:t>
                </a:r>
                <a:endParaRPr lang="zh-TW" altLang="en-US" sz="15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1990" y="2314059"/>
              <a:ext cx="813074" cy="813074"/>
            </a:xfrm>
            <a:prstGeom prst="rect">
              <a:avLst/>
            </a:prstGeom>
          </p:spPr>
        </p:pic>
        <p:pic>
          <p:nvPicPr>
            <p:cNvPr id="67" name="圖片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044" y="3605588"/>
              <a:ext cx="515579" cy="515579"/>
            </a:xfrm>
            <a:prstGeom prst="rect">
              <a:avLst/>
            </a:prstGeom>
          </p:spPr>
        </p:pic>
        <p:pic>
          <p:nvPicPr>
            <p:cNvPr id="68" name="圖片 6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604" y="2259697"/>
              <a:ext cx="891333" cy="891333"/>
            </a:xfrm>
            <a:prstGeom prst="rect">
              <a:avLst/>
            </a:prstGeom>
          </p:spPr>
        </p:pic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828" y="2365078"/>
              <a:ext cx="856364" cy="856364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580" y="2441320"/>
              <a:ext cx="558552" cy="558552"/>
            </a:xfrm>
            <a:prstGeom prst="rect">
              <a:avLst/>
            </a:prstGeom>
          </p:spPr>
        </p:pic>
        <p:pic>
          <p:nvPicPr>
            <p:cNvPr id="72" name="圖片 7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673" y="2430092"/>
              <a:ext cx="679021" cy="679021"/>
            </a:xfrm>
            <a:prstGeom prst="rect">
              <a:avLst/>
            </a:prstGeom>
          </p:spPr>
        </p:pic>
        <p:pic>
          <p:nvPicPr>
            <p:cNvPr id="73" name="圖片 7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5186" y="1598380"/>
              <a:ext cx="487697" cy="487697"/>
            </a:xfrm>
            <a:prstGeom prst="rect">
              <a:avLst/>
            </a:prstGeom>
          </p:spPr>
        </p:pic>
        <p:sp>
          <p:nvSpPr>
            <p:cNvPr id="79" name="向右箭號 78"/>
            <p:cNvSpPr/>
            <p:nvPr/>
          </p:nvSpPr>
          <p:spPr>
            <a:xfrm>
              <a:off x="1603879" y="2731232"/>
              <a:ext cx="387119" cy="154965"/>
            </a:xfrm>
            <a:prstGeom prst="rightArrow">
              <a:avLst/>
            </a:prstGeom>
            <a:noFill/>
            <a:ln>
              <a:solidFill>
                <a:srgbClr val="F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向右箭號 79"/>
            <p:cNvSpPr/>
            <p:nvPr/>
          </p:nvSpPr>
          <p:spPr>
            <a:xfrm>
              <a:off x="3213370" y="2739302"/>
              <a:ext cx="387119" cy="154965"/>
            </a:xfrm>
            <a:prstGeom prst="rightArrow">
              <a:avLst/>
            </a:prstGeom>
            <a:noFill/>
            <a:ln>
              <a:solidFill>
                <a:srgbClr val="F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向右箭號 81"/>
            <p:cNvSpPr/>
            <p:nvPr/>
          </p:nvSpPr>
          <p:spPr>
            <a:xfrm>
              <a:off x="6662426" y="2739301"/>
              <a:ext cx="387119" cy="154965"/>
            </a:xfrm>
            <a:prstGeom prst="rightArrow">
              <a:avLst/>
            </a:prstGeom>
            <a:noFill/>
            <a:ln>
              <a:solidFill>
                <a:srgbClr val="F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弧形箭號 (下彎) 83"/>
            <p:cNvSpPr/>
            <p:nvPr/>
          </p:nvSpPr>
          <p:spPr>
            <a:xfrm>
              <a:off x="8770436" y="2259697"/>
              <a:ext cx="1563187" cy="479604"/>
            </a:xfrm>
            <a:prstGeom prst="curved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弧形箭號 (下彎) 84"/>
            <p:cNvSpPr/>
            <p:nvPr/>
          </p:nvSpPr>
          <p:spPr>
            <a:xfrm rot="10800000">
              <a:off x="8770436" y="2932642"/>
              <a:ext cx="1563187" cy="479604"/>
            </a:xfrm>
            <a:prstGeom prst="curved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868" y="2267586"/>
              <a:ext cx="891333" cy="891333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7134" y="1578659"/>
              <a:ext cx="487697" cy="487697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086" y="3605588"/>
              <a:ext cx="515579" cy="515579"/>
            </a:xfrm>
            <a:prstGeom prst="rect">
              <a:avLst/>
            </a:prstGeom>
          </p:spPr>
        </p:pic>
      </p:grpSp>
      <p:grpSp>
        <p:nvGrpSpPr>
          <p:cNvPr id="3" name="群組 2"/>
          <p:cNvGrpSpPr/>
          <p:nvPr/>
        </p:nvGrpSpPr>
        <p:grpSpPr>
          <a:xfrm>
            <a:off x="793067" y="3794745"/>
            <a:ext cx="11142624" cy="2001762"/>
            <a:chOff x="710832" y="3821622"/>
            <a:chExt cx="11142624" cy="2001762"/>
          </a:xfrm>
        </p:grpSpPr>
        <p:sp>
          <p:nvSpPr>
            <p:cNvPr id="44" name="文字方塊 43"/>
            <p:cNvSpPr txBox="1"/>
            <p:nvPr/>
          </p:nvSpPr>
          <p:spPr>
            <a:xfrm>
              <a:off x="2262952" y="3960122"/>
              <a:ext cx="1177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一筆款項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873538" y="3821622"/>
              <a:ext cx="117735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用戶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</a:t>
              </a: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84125" y="3950153"/>
              <a:ext cx="1177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拆帳明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細</a:t>
              </a: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5304030" y="4862226"/>
              <a:ext cx="117735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請款方  接收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拆帳明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細</a:t>
              </a: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6949150" y="5038554"/>
              <a:ext cx="234979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請款方  向用戶綁定之銀行請款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9503665" y="4900054"/>
              <a:ext cx="2349791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銀行在分別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用戶及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用戶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OMM 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帳戶 直接扣款 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710832" y="3950153"/>
              <a:ext cx="1177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消費</a:t>
              </a:r>
            </a:p>
          </p:txBody>
        </p:sp>
        <p:cxnSp>
          <p:nvCxnSpPr>
            <p:cNvPr id="51" name="直線單箭頭接點 50"/>
            <p:cNvCxnSpPr>
              <a:stCxn id="50" idx="3"/>
              <a:endCxn id="44" idx="1"/>
            </p:cNvCxnSpPr>
            <p:nvPr/>
          </p:nvCxnSpPr>
          <p:spPr>
            <a:xfrm>
              <a:off x="1888187" y="4134819"/>
              <a:ext cx="374765" cy="9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44" idx="3"/>
              <a:endCxn id="45" idx="1"/>
            </p:cNvCxnSpPr>
            <p:nvPr/>
          </p:nvCxnSpPr>
          <p:spPr>
            <a:xfrm>
              <a:off x="3440307" y="4144788"/>
              <a:ext cx="4332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45" idx="3"/>
              <a:endCxn id="46" idx="1"/>
            </p:cNvCxnSpPr>
            <p:nvPr/>
          </p:nvCxnSpPr>
          <p:spPr>
            <a:xfrm flipV="1">
              <a:off x="5050893" y="4134819"/>
              <a:ext cx="433232" cy="9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endCxn id="48" idx="1"/>
            </p:cNvCxnSpPr>
            <p:nvPr/>
          </p:nvCxnSpPr>
          <p:spPr>
            <a:xfrm>
              <a:off x="6481385" y="5361719"/>
              <a:ext cx="46776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48" idx="3"/>
            </p:cNvCxnSpPr>
            <p:nvPr/>
          </p:nvCxnSpPr>
          <p:spPr>
            <a:xfrm>
              <a:off x="9298941" y="5361720"/>
              <a:ext cx="3362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13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803773" y="2488690"/>
            <a:ext cx="2946400" cy="1086783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5061327" y="1109068"/>
            <a:ext cx="599440" cy="568960"/>
          </a:xfrm>
          <a:prstGeom prst="roundRect">
            <a:avLst/>
          </a:prstGeom>
          <a:solidFill>
            <a:srgbClr val="008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Hi !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53999" y="2549650"/>
            <a:ext cx="2796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Hi, Ding.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歡迎使用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CTBC P2P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轉帳平台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36" y="3894934"/>
            <a:ext cx="781261" cy="746794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045" y="1109068"/>
            <a:ext cx="597076" cy="577815"/>
          </a:xfrm>
          <a:prstGeom prst="rect">
            <a:avLst/>
          </a:prstGeom>
        </p:spPr>
      </p:pic>
      <p:sp>
        <p:nvSpPr>
          <p:cNvPr id="29" name="圓角矩形 28"/>
          <p:cNvSpPr/>
          <p:nvPr/>
        </p:nvSpPr>
        <p:spPr>
          <a:xfrm>
            <a:off x="1733001" y="3952936"/>
            <a:ext cx="3017172" cy="57594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924797" y="4033161"/>
            <a:ext cx="2802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請登入行動錢包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直線接點 39"/>
          <p:cNvCxnSpPr/>
          <p:nvPr/>
        </p:nvCxnSpPr>
        <p:spPr>
          <a:xfrm>
            <a:off x="8193323" y="3970405"/>
            <a:ext cx="25453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4"/>
          <a:srcRect l="14748" t="-2522" r="14366" b="23962"/>
          <a:stretch/>
        </p:blipFill>
        <p:spPr>
          <a:xfrm>
            <a:off x="8193323" y="3780268"/>
            <a:ext cx="2481107" cy="519239"/>
          </a:xfrm>
          <a:prstGeom prst="rect">
            <a:avLst/>
          </a:prstGeom>
        </p:spPr>
      </p:pic>
      <p:grpSp>
        <p:nvGrpSpPr>
          <p:cNvPr id="53" name="群組 52"/>
          <p:cNvGrpSpPr/>
          <p:nvPr/>
        </p:nvGrpSpPr>
        <p:grpSpPr>
          <a:xfrm>
            <a:off x="4346027" y="4179774"/>
            <a:ext cx="70771" cy="174162"/>
            <a:chOff x="5704469" y="4907280"/>
            <a:chExt cx="198491" cy="264160"/>
          </a:xfrm>
        </p:grpSpPr>
        <p:cxnSp>
          <p:nvCxnSpPr>
            <p:cNvPr id="49" name="直線接點 48"/>
            <p:cNvCxnSpPr/>
            <p:nvPr/>
          </p:nvCxnSpPr>
          <p:spPr>
            <a:xfrm>
              <a:off x="5704469" y="4907280"/>
              <a:ext cx="198491" cy="121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>
              <a:off x="5704469" y="5029200"/>
              <a:ext cx="198491" cy="1422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矩形 54"/>
          <p:cNvSpPr/>
          <p:nvPr/>
        </p:nvSpPr>
        <p:spPr>
          <a:xfrm>
            <a:off x="10334594" y="1561346"/>
            <a:ext cx="343611" cy="16060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2910" y="1490367"/>
            <a:ext cx="1363756" cy="336659"/>
          </a:xfrm>
          <a:prstGeom prst="rect">
            <a:avLst/>
          </a:prstGeom>
        </p:spPr>
      </p:pic>
      <p:grpSp>
        <p:nvGrpSpPr>
          <p:cNvPr id="62" name="群組 61"/>
          <p:cNvGrpSpPr/>
          <p:nvPr/>
        </p:nvGrpSpPr>
        <p:grpSpPr>
          <a:xfrm>
            <a:off x="7480023" y="64031"/>
            <a:ext cx="3929658" cy="7022885"/>
            <a:chOff x="7748974" y="290137"/>
            <a:chExt cx="3434080" cy="6543726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8974" y="290137"/>
              <a:ext cx="3434080" cy="6543726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8248169" y="1803420"/>
              <a:ext cx="2086425" cy="2172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8193322" y="3970405"/>
              <a:ext cx="2481108" cy="1739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59" name="圖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649" y="1846193"/>
            <a:ext cx="781261" cy="746794"/>
          </a:xfrm>
          <a:prstGeom prst="rect">
            <a:avLst/>
          </a:prstGeom>
        </p:spPr>
      </p:pic>
      <p:cxnSp>
        <p:nvCxnSpPr>
          <p:cNvPr id="65" name="直線接點 64"/>
          <p:cNvCxnSpPr/>
          <p:nvPr/>
        </p:nvCxnSpPr>
        <p:spPr>
          <a:xfrm>
            <a:off x="7988496" y="2654905"/>
            <a:ext cx="28391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圖片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0779" y="2747483"/>
            <a:ext cx="835504" cy="332147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1174" y="1369912"/>
            <a:ext cx="2730043" cy="316971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 rotWithShape="1">
          <a:blip r:embed="rId9"/>
          <a:srcRect l="882" r="739"/>
          <a:stretch/>
        </p:blipFill>
        <p:spPr>
          <a:xfrm>
            <a:off x="8007207" y="5270691"/>
            <a:ext cx="2763850" cy="61390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3469" y="1819416"/>
            <a:ext cx="2025234" cy="73033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74224" y="3422282"/>
            <a:ext cx="1891823" cy="10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522" y="100786"/>
            <a:ext cx="3401453" cy="66263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560" y="1614443"/>
            <a:ext cx="2397760" cy="1961877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2130337" y="3016672"/>
            <a:ext cx="3295103" cy="2063476"/>
            <a:chOff x="1480097" y="1312788"/>
            <a:chExt cx="3295103" cy="2063476"/>
          </a:xfrm>
        </p:grpSpPr>
        <p:sp>
          <p:nvSpPr>
            <p:cNvPr id="6" name="文字方塊 5"/>
            <p:cNvSpPr txBox="1"/>
            <p:nvPr/>
          </p:nvSpPr>
          <p:spPr>
            <a:xfrm>
              <a:off x="1480097" y="1312788"/>
              <a:ext cx="814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>
                      <a:lumMod val="65000"/>
                    </a:schemeClr>
                  </a:solidFill>
                </a:rPr>
                <a:t>Name</a:t>
              </a:r>
              <a:r>
                <a:rPr lang="en-US" altLang="zh-TW" sz="2000" dirty="0" smtClean="0"/>
                <a:t>  </a:t>
              </a:r>
              <a:r>
                <a:rPr lang="en-US" altLang="zh-TW" sz="2000" u="sng" dirty="0" smtClean="0"/>
                <a:t>      </a:t>
              </a:r>
              <a:endParaRPr lang="zh-TW" altLang="en-US" sz="2000" u="sng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480098" y="2144471"/>
              <a:ext cx="2645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>
                      <a:lumMod val="65000"/>
                    </a:schemeClr>
                  </a:solidFill>
                </a:rPr>
                <a:t>User ID       </a:t>
              </a:r>
              <a:endParaRPr lang="zh-TW" alt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480097" y="2976154"/>
              <a:ext cx="2645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>
                      <a:lumMod val="65000"/>
                    </a:schemeClr>
                  </a:solidFill>
                </a:rPr>
                <a:t>Password</a:t>
              </a:r>
              <a:r>
                <a:rPr lang="en-US" altLang="zh-TW" sz="2000" u="sng" dirty="0" smtClean="0"/>
                <a:t>       </a:t>
              </a:r>
              <a:endParaRPr lang="zh-TW" altLang="en-US" sz="2000" u="sng" dirty="0"/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1554480" y="1712898"/>
              <a:ext cx="322072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1554480" y="2545020"/>
              <a:ext cx="322072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1554480" y="3376264"/>
              <a:ext cx="322072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接點 21"/>
          <p:cNvCxnSpPr/>
          <p:nvPr/>
        </p:nvCxnSpPr>
        <p:spPr>
          <a:xfrm>
            <a:off x="2226113" y="3091662"/>
            <a:ext cx="10160" cy="32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728" y="2085988"/>
            <a:ext cx="2191510" cy="143062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997" y="1312788"/>
            <a:ext cx="1457070" cy="35969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0489462" y="1412332"/>
            <a:ext cx="452858" cy="20211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8513058" y="1411787"/>
            <a:ext cx="452858" cy="20211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6"/>
          <a:srcRect r="25487" b="21257"/>
          <a:stretch/>
        </p:blipFill>
        <p:spPr>
          <a:xfrm>
            <a:off x="8520066" y="1359741"/>
            <a:ext cx="576923" cy="25443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 rotWithShape="1">
          <a:blip r:embed="rId7"/>
          <a:srcRect r="34376" b="20681"/>
          <a:stretch/>
        </p:blipFill>
        <p:spPr>
          <a:xfrm>
            <a:off x="10430222" y="1382278"/>
            <a:ext cx="512098" cy="261127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2551915" y="2085988"/>
            <a:ext cx="2526329" cy="380773"/>
          </a:xfrm>
          <a:prstGeom prst="roundRect">
            <a:avLst/>
          </a:prstGeom>
          <a:solidFill>
            <a:srgbClr val="F0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OMM  Account Login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0385" y="1761486"/>
            <a:ext cx="1424530" cy="27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376093" y="3446550"/>
            <a:ext cx="3295103" cy="2063476"/>
            <a:chOff x="1480097" y="1312788"/>
            <a:chExt cx="3295103" cy="2063476"/>
          </a:xfrm>
        </p:grpSpPr>
        <p:sp>
          <p:nvSpPr>
            <p:cNvPr id="5" name="文字方塊 4"/>
            <p:cNvSpPr txBox="1"/>
            <p:nvPr/>
          </p:nvSpPr>
          <p:spPr>
            <a:xfrm>
              <a:off x="1480097" y="1312788"/>
              <a:ext cx="814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>
                      <a:lumMod val="65000"/>
                    </a:schemeClr>
                  </a:solidFill>
                </a:rPr>
                <a:t>Name</a:t>
              </a:r>
              <a:r>
                <a:rPr lang="en-US" altLang="zh-TW" sz="2000" dirty="0" smtClean="0"/>
                <a:t>  </a:t>
              </a:r>
              <a:r>
                <a:rPr lang="en-US" altLang="zh-TW" sz="2000" u="sng" dirty="0" smtClean="0"/>
                <a:t>      </a:t>
              </a:r>
              <a:endParaRPr lang="zh-TW" altLang="en-US" sz="2000" u="sng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480098" y="2144471"/>
              <a:ext cx="2645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>
                      <a:lumMod val="65000"/>
                    </a:schemeClr>
                  </a:solidFill>
                </a:rPr>
                <a:t>User ID       </a:t>
              </a:r>
              <a:endParaRPr lang="zh-TW" alt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480097" y="2976154"/>
              <a:ext cx="2645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>
                      <a:lumMod val="65000"/>
                    </a:schemeClr>
                  </a:solidFill>
                </a:rPr>
                <a:t>Password</a:t>
              </a:r>
              <a:r>
                <a:rPr lang="en-US" altLang="zh-TW" sz="2000" u="sng" dirty="0" smtClean="0"/>
                <a:t>       </a:t>
              </a:r>
              <a:endParaRPr lang="zh-TW" altLang="en-US" sz="2000" u="sng" dirty="0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1554480" y="1712898"/>
              <a:ext cx="322072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1554480" y="2545020"/>
              <a:ext cx="322072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1554480" y="3376264"/>
              <a:ext cx="322072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線接點 10"/>
          <p:cNvCxnSpPr/>
          <p:nvPr/>
        </p:nvCxnSpPr>
        <p:spPr>
          <a:xfrm>
            <a:off x="2471869" y="3521540"/>
            <a:ext cx="10160" cy="32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2797671" y="2515866"/>
            <a:ext cx="2526329" cy="380773"/>
          </a:xfrm>
          <a:prstGeom prst="roundRect">
            <a:avLst/>
          </a:prstGeom>
          <a:solidFill>
            <a:srgbClr val="F0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OMM  Account Login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2264980" y="934890"/>
            <a:ext cx="3591710" cy="592112"/>
          </a:xfrm>
          <a:prstGeom prst="roundRect">
            <a:avLst/>
          </a:prstGeom>
          <a:solidFill>
            <a:srgbClr val="45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solidFill>
                  <a:schemeClr val="bg1"/>
                </a:solidFill>
              </a:rPr>
              <a:t>Fingerprint to Continue</a:t>
            </a:r>
            <a:endParaRPr lang="zh-TW" altLang="en-US" sz="2500" dirty="0">
              <a:solidFill>
                <a:schemeClr val="bg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522" y="100786"/>
            <a:ext cx="3401453" cy="662632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560" y="1614443"/>
            <a:ext cx="2397760" cy="196187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728" y="2085988"/>
            <a:ext cx="2191510" cy="143062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997" y="1312788"/>
            <a:ext cx="1457070" cy="35969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0489462" y="1412332"/>
            <a:ext cx="452858" cy="20211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513058" y="1411787"/>
            <a:ext cx="452858" cy="20211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6"/>
          <a:srcRect r="25487" b="21257"/>
          <a:stretch/>
        </p:blipFill>
        <p:spPr>
          <a:xfrm>
            <a:off x="8520066" y="1359741"/>
            <a:ext cx="576923" cy="25443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7"/>
          <a:srcRect r="34376" b="20681"/>
          <a:stretch/>
        </p:blipFill>
        <p:spPr>
          <a:xfrm>
            <a:off x="10430222" y="1382278"/>
            <a:ext cx="512098" cy="26112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0385" y="1761486"/>
            <a:ext cx="1424530" cy="27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6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22" y="4428069"/>
            <a:ext cx="781261" cy="746794"/>
          </a:xfrm>
          <a:prstGeom prst="rect">
            <a:avLst/>
          </a:prstGeom>
        </p:spPr>
      </p:pic>
      <p:grpSp>
        <p:nvGrpSpPr>
          <p:cNvPr id="36" name="群組 35"/>
          <p:cNvGrpSpPr/>
          <p:nvPr/>
        </p:nvGrpSpPr>
        <p:grpSpPr>
          <a:xfrm>
            <a:off x="1733562" y="3955008"/>
            <a:ext cx="3045158" cy="1055325"/>
            <a:chOff x="1363275" y="642363"/>
            <a:chExt cx="3346094" cy="1118365"/>
          </a:xfrm>
        </p:grpSpPr>
        <p:sp>
          <p:nvSpPr>
            <p:cNvPr id="5" name="圓角化同側角落矩形 4"/>
            <p:cNvSpPr/>
            <p:nvPr/>
          </p:nvSpPr>
          <p:spPr>
            <a:xfrm>
              <a:off x="1433727" y="642363"/>
              <a:ext cx="2946400" cy="672029"/>
            </a:xfrm>
            <a:prstGeom prst="round2SameRect">
              <a:avLst/>
            </a:prstGeom>
            <a:solidFill>
              <a:srgbClr val="F9F9F9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化同側角落矩形 5"/>
            <p:cNvSpPr/>
            <p:nvPr/>
          </p:nvSpPr>
          <p:spPr>
            <a:xfrm rot="10800000">
              <a:off x="1433727" y="1266789"/>
              <a:ext cx="2946400" cy="493939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06232" y="1339330"/>
              <a:ext cx="1480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2000" dirty="0" smtClean="0">
                  <a:solidFill>
                    <a:srgbClr val="0084FF"/>
                  </a:solidFill>
                </a:rPr>
                <a:t>Go</a:t>
              </a:r>
              <a:endParaRPr lang="zh-TW" altLang="en-US" sz="2000" dirty="0">
                <a:solidFill>
                  <a:srgbClr val="0084FF"/>
                </a:solidFill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4105174" y="1474075"/>
              <a:ext cx="70771" cy="174162"/>
              <a:chOff x="5704469" y="4907280"/>
              <a:chExt cx="198491" cy="264160"/>
            </a:xfrm>
          </p:grpSpPr>
          <p:cxnSp>
            <p:nvCxnSpPr>
              <p:cNvPr id="9" name="直線接點 8"/>
              <p:cNvCxnSpPr/>
              <p:nvPr/>
            </p:nvCxnSpPr>
            <p:spPr>
              <a:xfrm>
                <a:off x="5704469" y="4907280"/>
                <a:ext cx="198491" cy="121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 flipH="1">
                <a:off x="5704469" y="5029200"/>
                <a:ext cx="198491" cy="1422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字方塊 10"/>
            <p:cNvSpPr txBox="1"/>
            <p:nvPr/>
          </p:nvSpPr>
          <p:spPr>
            <a:xfrm>
              <a:off x="1363275" y="785591"/>
              <a:ext cx="3346094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設定拆帳</a:t>
              </a:r>
              <a:endParaRPr lang="zh-TW" altLang="en-US" sz="2000" b="1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901374" y="196828"/>
            <a:ext cx="3434080" cy="6543726"/>
            <a:chOff x="8397143" y="680702"/>
            <a:chExt cx="3043017" cy="5944304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7143" y="680702"/>
              <a:ext cx="3043017" cy="5944304"/>
            </a:xfrm>
            <a:prstGeom prst="rect">
              <a:avLst/>
            </a:prstGeom>
          </p:spPr>
        </p:pic>
        <p:cxnSp>
          <p:nvCxnSpPr>
            <p:cNvPr id="14" name="直線接點 13"/>
            <p:cNvCxnSpPr/>
            <p:nvPr/>
          </p:nvCxnSpPr>
          <p:spPr>
            <a:xfrm>
              <a:off x="8790891" y="4023848"/>
              <a:ext cx="225552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4"/>
            <a:srcRect l="14748" t="-2522" r="14366" b="23962"/>
            <a:stretch/>
          </p:blipFill>
          <p:spPr>
            <a:xfrm>
              <a:off x="8790891" y="3851128"/>
              <a:ext cx="2198566" cy="471675"/>
            </a:xfrm>
            <a:prstGeom prst="rect">
              <a:avLst/>
            </a:prstGeom>
          </p:spPr>
        </p:pic>
      </p:grpSp>
      <p:sp>
        <p:nvSpPr>
          <p:cNvPr id="18" name="矩形 17"/>
          <p:cNvSpPr/>
          <p:nvPr/>
        </p:nvSpPr>
        <p:spPr>
          <a:xfrm>
            <a:off x="8345505" y="1682000"/>
            <a:ext cx="2454575" cy="6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003" y="1742957"/>
            <a:ext cx="603557" cy="57693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9040749" y="1898463"/>
            <a:ext cx="1656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Oh My Money</a:t>
            </a:r>
            <a:endParaRPr lang="zh-TW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8345505" y="2367276"/>
            <a:ext cx="2454575" cy="3261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989" y="2483547"/>
            <a:ext cx="1293605" cy="252487"/>
          </a:xfrm>
          <a:prstGeom prst="rect">
            <a:avLst/>
          </a:prstGeom>
        </p:spPr>
      </p:pic>
      <p:cxnSp>
        <p:nvCxnSpPr>
          <p:cNvPr id="29" name="直線接點 28"/>
          <p:cNvCxnSpPr/>
          <p:nvPr/>
        </p:nvCxnSpPr>
        <p:spPr>
          <a:xfrm>
            <a:off x="10620375" y="4841107"/>
            <a:ext cx="0" cy="2698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449002" y="2349259"/>
            <a:ext cx="2248199" cy="3070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2183" y="2778518"/>
            <a:ext cx="2132459" cy="2641206"/>
          </a:xfrm>
          <a:prstGeom prst="rect">
            <a:avLst/>
          </a:prstGeom>
        </p:spPr>
      </p:pic>
      <p:sp>
        <p:nvSpPr>
          <p:cNvPr id="35" name="圓角矩形 34"/>
          <p:cNvSpPr/>
          <p:nvPr/>
        </p:nvSpPr>
        <p:spPr>
          <a:xfrm>
            <a:off x="10390505" y="1453477"/>
            <a:ext cx="409575" cy="213837"/>
          </a:xfrm>
          <a:prstGeom prst="round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9868975" y="1409647"/>
            <a:ext cx="100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200" dirty="0" smtClean="0">
                <a:solidFill>
                  <a:srgbClr val="0084FF"/>
                </a:solidFill>
              </a:rPr>
              <a:t>Next</a:t>
            </a:r>
            <a:endParaRPr lang="zh-TW" altLang="en-US" sz="1200" dirty="0">
              <a:solidFill>
                <a:srgbClr val="0084FF"/>
              </a:solidFill>
            </a:endParaRPr>
          </a:p>
        </p:txBody>
      </p:sp>
      <p:sp>
        <p:nvSpPr>
          <p:cNvPr id="28" name="圓角化同側角落矩形 27"/>
          <p:cNvSpPr/>
          <p:nvPr/>
        </p:nvSpPr>
        <p:spPr>
          <a:xfrm>
            <a:off x="1722172" y="772526"/>
            <a:ext cx="2946400" cy="546594"/>
          </a:xfrm>
          <a:prstGeom prst="round2SameRect">
            <a:avLst/>
          </a:prstGeom>
          <a:solidFill>
            <a:srgbClr val="F9F9F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2008750" y="897925"/>
            <a:ext cx="2210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請選擇服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務</a:t>
            </a:r>
          </a:p>
        </p:txBody>
      </p:sp>
      <p:cxnSp>
        <p:nvCxnSpPr>
          <p:cNvPr id="37" name="直線接點 36"/>
          <p:cNvCxnSpPr/>
          <p:nvPr/>
        </p:nvCxnSpPr>
        <p:spPr>
          <a:xfrm>
            <a:off x="1733562" y="2306320"/>
            <a:ext cx="29464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145368" y="1383724"/>
            <a:ext cx="1680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 smtClean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我要支付</a:t>
            </a:r>
            <a:endParaRPr lang="zh-TW" altLang="en-US" sz="2000" b="1" dirty="0">
              <a:solidFill>
                <a:srgbClr val="0084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145157" y="1859334"/>
            <a:ext cx="188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 smtClean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我要拆帳</a:t>
            </a:r>
            <a:endParaRPr lang="zh-TW" altLang="en-US" sz="2000" b="1" dirty="0">
              <a:solidFill>
                <a:srgbClr val="0084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圓角化同側角落矩形 39"/>
          <p:cNvSpPr/>
          <p:nvPr/>
        </p:nvSpPr>
        <p:spPr>
          <a:xfrm rot="10800000">
            <a:off x="1715791" y="1319119"/>
            <a:ext cx="2946400" cy="2367839"/>
          </a:xfrm>
          <a:prstGeom prst="round2Same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/>
          <p:nvPr/>
        </p:nvCxnSpPr>
        <p:spPr>
          <a:xfrm>
            <a:off x="1733562" y="1803295"/>
            <a:ext cx="29464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145157" y="2312491"/>
            <a:ext cx="188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 smtClean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我要轉帳</a:t>
            </a:r>
            <a:endParaRPr lang="zh-TW" altLang="en-US" sz="2000" b="1" dirty="0">
              <a:solidFill>
                <a:srgbClr val="0084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733562" y="2736034"/>
            <a:ext cx="29464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145157" y="2801252"/>
            <a:ext cx="188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 smtClean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我要查</a:t>
            </a:r>
            <a:r>
              <a:rPr lang="zh-TW" altLang="en-US" sz="2000" b="1" dirty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</a:t>
            </a:r>
          </a:p>
        </p:txBody>
      </p:sp>
      <p:cxnSp>
        <p:nvCxnSpPr>
          <p:cNvPr id="45" name="直線接點 44"/>
          <p:cNvCxnSpPr/>
          <p:nvPr/>
        </p:nvCxnSpPr>
        <p:spPr>
          <a:xfrm>
            <a:off x="1733562" y="3201362"/>
            <a:ext cx="29464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2410634" y="3251428"/>
            <a:ext cx="188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 smtClean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取消</a:t>
            </a:r>
            <a:endParaRPr lang="zh-TW" altLang="en-US" sz="2000" b="1" dirty="0">
              <a:solidFill>
                <a:srgbClr val="0084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7901374" y="196828"/>
            <a:ext cx="3434080" cy="6543726"/>
            <a:chOff x="8397143" y="680702"/>
            <a:chExt cx="3043017" cy="594430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7143" y="680702"/>
              <a:ext cx="3043017" cy="5944304"/>
            </a:xfrm>
            <a:prstGeom prst="rect">
              <a:avLst/>
            </a:prstGeom>
          </p:spPr>
        </p:pic>
        <p:cxnSp>
          <p:nvCxnSpPr>
            <p:cNvPr id="8" name="直線接點 7"/>
            <p:cNvCxnSpPr/>
            <p:nvPr/>
          </p:nvCxnSpPr>
          <p:spPr>
            <a:xfrm>
              <a:off x="8790891" y="4023848"/>
              <a:ext cx="225552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l="14748" t="-2522" r="14366" b="23962"/>
            <a:stretch/>
          </p:blipFill>
          <p:spPr>
            <a:xfrm>
              <a:off x="8790891" y="3851128"/>
              <a:ext cx="2198566" cy="471675"/>
            </a:xfrm>
            <a:prstGeom prst="rect">
              <a:avLst/>
            </a:prstGeom>
          </p:spPr>
        </p:pic>
      </p:grpSp>
      <p:sp>
        <p:nvSpPr>
          <p:cNvPr id="10" name="圓角化同側角落矩形 9"/>
          <p:cNvSpPr/>
          <p:nvPr/>
        </p:nvSpPr>
        <p:spPr>
          <a:xfrm>
            <a:off x="1424139" y="1050930"/>
            <a:ext cx="2946400" cy="620105"/>
          </a:xfrm>
          <a:prstGeom prst="round2SameRect">
            <a:avLst/>
          </a:prstGeom>
          <a:solidFill>
            <a:srgbClr val="F9F9F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224292" y="1191686"/>
            <a:ext cx="3346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請掃描 點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/>
              <a:t>QR code</a:t>
            </a:r>
            <a:endParaRPr lang="zh-TW" altLang="en-US" sz="2000" b="1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62" y="2194174"/>
            <a:ext cx="781261" cy="746794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5723" y="1382107"/>
            <a:ext cx="2488507" cy="28892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345505" y="1682000"/>
            <a:ext cx="2454575" cy="6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003" y="1742957"/>
            <a:ext cx="603557" cy="576930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9040749" y="1898463"/>
            <a:ext cx="1656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Oh My Money</a:t>
            </a:r>
            <a:endParaRPr lang="zh-TW" altLang="en-US" sz="1200" dirty="0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5980" y="4839176"/>
            <a:ext cx="591363" cy="57917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5952767" y="6397579"/>
            <a:ext cx="104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$ 50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圓角化同側角落矩形 35"/>
          <p:cNvSpPr/>
          <p:nvPr/>
        </p:nvSpPr>
        <p:spPr>
          <a:xfrm rot="10800000">
            <a:off x="1424139" y="1671036"/>
            <a:ext cx="2946400" cy="1073107"/>
          </a:xfrm>
          <a:prstGeom prst="round2Same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3096644" y="2322747"/>
            <a:ext cx="148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solidFill>
                  <a:srgbClr val="0084FF"/>
                </a:solidFill>
              </a:rPr>
              <a:t>Go</a:t>
            </a:r>
            <a:endParaRPr lang="zh-TW" altLang="en-US" sz="2000" dirty="0">
              <a:solidFill>
                <a:srgbClr val="0084FF"/>
              </a:solidFill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4095586" y="2457492"/>
            <a:ext cx="70771" cy="174162"/>
            <a:chOff x="5704469" y="4907280"/>
            <a:chExt cx="198491" cy="264160"/>
          </a:xfrm>
        </p:grpSpPr>
        <p:cxnSp>
          <p:nvCxnSpPr>
            <p:cNvPr id="43" name="直線接點 42"/>
            <p:cNvCxnSpPr/>
            <p:nvPr/>
          </p:nvCxnSpPr>
          <p:spPr>
            <a:xfrm>
              <a:off x="5704469" y="4907280"/>
              <a:ext cx="198491" cy="121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5704469" y="5029200"/>
              <a:ext cx="198491" cy="1422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45"/>
          <p:cNvSpPr/>
          <p:nvPr/>
        </p:nvSpPr>
        <p:spPr>
          <a:xfrm>
            <a:off x="8345505" y="2367276"/>
            <a:ext cx="2454575" cy="3261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內容版面配置區 3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68" y="2864965"/>
            <a:ext cx="1550215" cy="1550215"/>
          </a:xfrm>
        </p:spPr>
      </p:pic>
      <p:sp>
        <p:nvSpPr>
          <p:cNvPr id="7" name="半框架 6"/>
          <p:cNvSpPr/>
          <p:nvPr/>
        </p:nvSpPr>
        <p:spPr>
          <a:xfrm flipH="1" flipV="1">
            <a:off x="10298270" y="4482057"/>
            <a:ext cx="190500" cy="29024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7" name="半框架 46"/>
          <p:cNvSpPr/>
          <p:nvPr/>
        </p:nvSpPr>
        <p:spPr>
          <a:xfrm flipH="1">
            <a:off x="10298270" y="2680716"/>
            <a:ext cx="190500" cy="29024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半框架 47"/>
          <p:cNvSpPr/>
          <p:nvPr/>
        </p:nvSpPr>
        <p:spPr>
          <a:xfrm flipV="1">
            <a:off x="8652805" y="4415180"/>
            <a:ext cx="190500" cy="29024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9" name="半框架 48"/>
          <p:cNvSpPr/>
          <p:nvPr/>
        </p:nvSpPr>
        <p:spPr>
          <a:xfrm>
            <a:off x="8652805" y="2663804"/>
            <a:ext cx="190500" cy="29024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4723690" y="2864965"/>
            <a:ext cx="2680684" cy="2301128"/>
          </a:xfrm>
          <a:prstGeom prst="roundRect">
            <a:avLst/>
          </a:prstGeom>
          <a:solidFill>
            <a:srgbClr val="008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936035" y="2919324"/>
            <a:ext cx="2329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烤雞腿*</a:t>
            </a:r>
            <a:r>
              <a:rPr lang="en-US" altLang="zh-TW" sz="2000" dirty="0">
                <a:solidFill>
                  <a:schemeClr val="bg1"/>
                </a:solidFill>
              </a:rPr>
              <a:t>2  $150*2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和套餐*</a:t>
            </a:r>
            <a:r>
              <a:rPr lang="en-US" altLang="zh-TW" sz="2000" dirty="0">
                <a:solidFill>
                  <a:schemeClr val="bg1"/>
                </a:solidFill>
              </a:rPr>
              <a:t>1  $100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生魚片*</a:t>
            </a:r>
            <a:r>
              <a:rPr lang="en-US" altLang="zh-TW" sz="2000" dirty="0">
                <a:solidFill>
                  <a:schemeClr val="bg1"/>
                </a:solidFill>
              </a:rPr>
              <a:t>1  $300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龍蝦*</a:t>
            </a:r>
            <a:r>
              <a:rPr lang="en-US" altLang="zh-TW" sz="2000" dirty="0">
                <a:solidFill>
                  <a:schemeClr val="bg1"/>
                </a:solidFill>
              </a:rPr>
              <a:t>1   $150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韓式套餐*</a:t>
            </a:r>
            <a:r>
              <a:rPr lang="en-US" altLang="zh-TW" sz="2000" dirty="0">
                <a:solidFill>
                  <a:schemeClr val="bg1"/>
                </a:solidFill>
              </a:rPr>
              <a:t>1  $150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-----------------------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總額</a:t>
            </a:r>
            <a:r>
              <a:rPr lang="en-US" altLang="zh-TW" sz="2000" dirty="0">
                <a:solidFill>
                  <a:schemeClr val="bg1"/>
                </a:solidFill>
              </a:rPr>
              <a:t>: $1,000</a:t>
            </a:r>
          </a:p>
        </p:txBody>
      </p:sp>
      <p:cxnSp>
        <p:nvCxnSpPr>
          <p:cNvPr id="67" name="直線接點 66"/>
          <p:cNvCxnSpPr/>
          <p:nvPr/>
        </p:nvCxnSpPr>
        <p:spPr>
          <a:xfrm>
            <a:off x="1424139" y="2194174"/>
            <a:ext cx="29464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2057334" y="1801634"/>
            <a:ext cx="1680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略</a:t>
            </a:r>
            <a:r>
              <a:rPr lang="zh-TW" altLang="en-US" sz="2000" b="1" dirty="0" smtClean="0">
                <a:solidFill>
                  <a:srgbClr val="0084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</a:t>
            </a:r>
            <a:endParaRPr lang="zh-TW" altLang="en-US" sz="2000" b="1" dirty="0">
              <a:solidFill>
                <a:srgbClr val="0084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化同側角落矩形 32"/>
          <p:cNvSpPr/>
          <p:nvPr/>
        </p:nvSpPr>
        <p:spPr>
          <a:xfrm>
            <a:off x="1501661" y="5079321"/>
            <a:ext cx="2946400" cy="508941"/>
          </a:xfrm>
          <a:prstGeom prst="round2SameRect">
            <a:avLst/>
          </a:prstGeom>
          <a:solidFill>
            <a:srgbClr val="F9F9F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909960" y="5147332"/>
            <a:ext cx="18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設定拆帳</a:t>
            </a:r>
            <a:endParaRPr lang="zh-TW" altLang="en-US" sz="2000" b="1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25" y="5247166"/>
            <a:ext cx="781261" cy="746794"/>
          </a:xfrm>
          <a:prstGeom prst="rect">
            <a:avLst/>
          </a:prstGeom>
        </p:spPr>
      </p:pic>
      <p:sp>
        <p:nvSpPr>
          <p:cNvPr id="38" name="圓角化同側角落矩形 37"/>
          <p:cNvSpPr/>
          <p:nvPr/>
        </p:nvSpPr>
        <p:spPr>
          <a:xfrm rot="10800000">
            <a:off x="1510232" y="5588263"/>
            <a:ext cx="2946400" cy="441910"/>
          </a:xfrm>
          <a:prstGeom prst="round2Same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202338" y="5608004"/>
            <a:ext cx="148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>
                <a:solidFill>
                  <a:srgbClr val="0084FF"/>
                </a:solidFill>
              </a:rPr>
              <a:t>Go</a:t>
            </a:r>
            <a:endParaRPr lang="zh-TW" altLang="en-US" sz="2000" dirty="0">
              <a:solidFill>
                <a:srgbClr val="0084FF"/>
              </a:solidFill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4201280" y="5742749"/>
            <a:ext cx="70771" cy="174162"/>
            <a:chOff x="5704469" y="4907280"/>
            <a:chExt cx="198491" cy="264160"/>
          </a:xfrm>
        </p:grpSpPr>
        <p:cxnSp>
          <p:nvCxnSpPr>
            <p:cNvPr id="53" name="直線接點 52"/>
            <p:cNvCxnSpPr/>
            <p:nvPr/>
          </p:nvCxnSpPr>
          <p:spPr>
            <a:xfrm>
              <a:off x="5704469" y="4907280"/>
              <a:ext cx="198491" cy="121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5704469" y="5029200"/>
              <a:ext cx="198491" cy="1422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6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449" y="70055"/>
            <a:ext cx="3518640" cy="68546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234" y="1397667"/>
            <a:ext cx="1457070" cy="35969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40" y="3243413"/>
            <a:ext cx="781261" cy="746794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2197848" y="2770352"/>
            <a:ext cx="3479052" cy="1055325"/>
            <a:chOff x="1034032" y="642363"/>
            <a:chExt cx="3552998" cy="1118365"/>
          </a:xfrm>
        </p:grpSpPr>
        <p:sp>
          <p:nvSpPr>
            <p:cNvPr id="22" name="圓角化同側角落矩形 21"/>
            <p:cNvSpPr/>
            <p:nvPr/>
          </p:nvSpPr>
          <p:spPr>
            <a:xfrm>
              <a:off x="1433727" y="642363"/>
              <a:ext cx="2946400" cy="672029"/>
            </a:xfrm>
            <a:prstGeom prst="round2SameRect">
              <a:avLst/>
            </a:prstGeom>
            <a:solidFill>
              <a:srgbClr val="F9F9F9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化同側角落矩形 22"/>
            <p:cNvSpPr/>
            <p:nvPr/>
          </p:nvSpPr>
          <p:spPr>
            <a:xfrm rot="10800000">
              <a:off x="1433727" y="1266789"/>
              <a:ext cx="2946400" cy="493939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106232" y="1339330"/>
              <a:ext cx="1480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2000" dirty="0">
                  <a:solidFill>
                    <a:srgbClr val="0084FF"/>
                  </a:solidFill>
                </a:rPr>
                <a:t>Go</a:t>
              </a:r>
              <a:endParaRPr lang="zh-TW" altLang="en-US" sz="2000" dirty="0">
                <a:solidFill>
                  <a:srgbClr val="0084FF"/>
                </a:solidFill>
              </a:endParaRPr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4105174" y="1474075"/>
              <a:ext cx="70771" cy="174162"/>
              <a:chOff x="5704469" y="4907280"/>
              <a:chExt cx="198491" cy="264160"/>
            </a:xfrm>
          </p:grpSpPr>
          <p:cxnSp>
            <p:nvCxnSpPr>
              <p:cNvPr id="27" name="直線接點 26"/>
              <p:cNvCxnSpPr/>
              <p:nvPr/>
            </p:nvCxnSpPr>
            <p:spPr>
              <a:xfrm>
                <a:off x="5704469" y="4907280"/>
                <a:ext cx="198491" cy="121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 flipH="1">
                <a:off x="5704469" y="5029200"/>
                <a:ext cx="198491" cy="1422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字方塊 25"/>
            <p:cNvSpPr txBox="1"/>
            <p:nvPr/>
          </p:nvSpPr>
          <p:spPr>
            <a:xfrm>
              <a:off x="1034032" y="765476"/>
              <a:ext cx="3467012" cy="68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選擇共同拆帳的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FB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好友</a:t>
              </a:r>
              <a:endParaRPr lang="zh-TW" altLang="en-US" b="1" dirty="0"/>
            </a:p>
          </p:txBody>
        </p:sp>
      </p:grpSp>
      <p:pic>
        <p:nvPicPr>
          <p:cNvPr id="1042" name="圖片 1041"/>
          <p:cNvPicPr>
            <a:picLocks noChangeAspect="1"/>
          </p:cNvPicPr>
          <p:nvPr/>
        </p:nvPicPr>
        <p:blipFill rotWithShape="1">
          <a:blip r:embed="rId5"/>
          <a:srcRect t="9747"/>
          <a:stretch/>
        </p:blipFill>
        <p:spPr>
          <a:xfrm>
            <a:off x="7369995" y="1668883"/>
            <a:ext cx="2683145" cy="4117618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7103920" y="2449956"/>
            <a:ext cx="4957500" cy="1671279"/>
            <a:chOff x="7284078" y="2395757"/>
            <a:chExt cx="4957500" cy="1671279"/>
          </a:xfrm>
        </p:grpSpPr>
        <p:sp>
          <p:nvSpPr>
            <p:cNvPr id="15" name="矩形 14"/>
            <p:cNvSpPr/>
            <p:nvPr/>
          </p:nvSpPr>
          <p:spPr>
            <a:xfrm>
              <a:off x="7284078" y="2395757"/>
              <a:ext cx="4642500" cy="1671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034766" y="2828231"/>
              <a:ext cx="4206812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簡潔頁面設計</a:t>
              </a:r>
              <a:endParaRPr lang="en-US" altLang="zh-TW" sz="2500" dirty="0" smtClean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500" dirty="0" smtClean="0">
                  <a:solidFill>
                    <a:srgbClr val="F0007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輕鬆設定拆帳</a:t>
              </a:r>
              <a:endParaRPr lang="zh-TW" altLang="en-US" sz="2500" dirty="0">
                <a:solidFill>
                  <a:srgbClr val="F000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85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767</Words>
  <Application>Microsoft Office PowerPoint</Application>
  <PresentationFormat>寬螢幕</PresentationFormat>
  <Paragraphs>222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Calibri Light</vt:lpstr>
      <vt:lpstr>Harlow Solid Italic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轉帳給: HaHa 金額: ﹩300 類別: 合購 備註: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Eliza Lee</dc:creator>
  <cp:lastModifiedBy>小雨 賴</cp:lastModifiedBy>
  <cp:revision>79</cp:revision>
  <cp:lastPrinted>2016-08-08T04:37:18Z</cp:lastPrinted>
  <dcterms:created xsi:type="dcterms:W3CDTF">2016-08-02T09:37:39Z</dcterms:created>
  <dcterms:modified xsi:type="dcterms:W3CDTF">2018-10-05T16:20:58Z</dcterms:modified>
</cp:coreProperties>
</file>