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6" r:id="rId18"/>
    <p:sldId id="270" r:id="rId19"/>
    <p:sldId id="271" r:id="rId20"/>
    <p:sldId id="272" r:id="rId21"/>
    <p:sldId id="273" r:id="rId22"/>
    <p:sldId id="274" r:id="rId23"/>
    <p:sldId id="275" r:id="rId24"/>
    <p:sldId id="279" r:id="rId2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39" autoAdjust="0"/>
    <p:restoredTop sz="90119" autoAdjust="0"/>
  </p:normalViewPr>
  <p:slideViewPr>
    <p:cSldViewPr snapToGrid="0" snapToObjects="1">
      <p:cViewPr>
        <p:scale>
          <a:sx n="143" d="100"/>
          <a:sy n="143" d="100"/>
        </p:scale>
        <p:origin x="-440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9479D-AC58-1B48-A4DB-D46E464BBEED}" type="datetimeFigureOut">
              <a:rPr lang="es-ES" smtClean="0"/>
              <a:t>11/01/19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CCD5-CA4D-0E46-B5E8-B2512C88EE6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54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FCCD5-CA4D-0E46-B5E8-B2512C88EE6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98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70928AC-AC68-3D43-89A7-C333883F6500}" type="datetimeFigureOut">
              <a:rPr lang="es-ES" smtClean="0"/>
              <a:t>11/01/19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8F3A9E4-51B3-B845-B6EC-5E0F1241D3C6}" type="slidenum">
              <a:rPr lang="es-ES" smtClean="0"/>
              <a:t>‹Nr.›</a:t>
            </a:fld>
            <a:endParaRPr lang="es-E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28AC-AC68-3D43-89A7-C333883F6500}" type="datetimeFigureOut">
              <a:rPr lang="es-ES" smtClean="0"/>
              <a:t>11/01/19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A9E4-51B3-B845-B6EC-5E0F1241D3C6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28AC-AC68-3D43-89A7-C333883F6500}" type="datetimeFigureOut">
              <a:rPr lang="es-ES" smtClean="0"/>
              <a:t>11/01/19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A9E4-51B3-B845-B6EC-5E0F1241D3C6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28AC-AC68-3D43-89A7-C333883F6500}" type="datetimeFigureOut">
              <a:rPr lang="es-ES" smtClean="0"/>
              <a:t>11/01/19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A9E4-51B3-B845-B6EC-5E0F1241D3C6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28AC-AC68-3D43-89A7-C333883F6500}" type="datetimeFigureOut">
              <a:rPr lang="es-ES" smtClean="0"/>
              <a:t>11/01/19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A9E4-51B3-B845-B6EC-5E0F1241D3C6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28AC-AC68-3D43-89A7-C333883F6500}" type="datetimeFigureOut">
              <a:rPr lang="es-ES" smtClean="0"/>
              <a:t>11/01/19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A9E4-51B3-B845-B6EC-5E0F1241D3C6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28AC-AC68-3D43-89A7-C333883F6500}" type="datetimeFigureOut">
              <a:rPr lang="es-ES" smtClean="0"/>
              <a:t>11/01/19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A9E4-51B3-B845-B6EC-5E0F1241D3C6}" type="slidenum">
              <a:rPr lang="es-ES" smtClean="0"/>
              <a:t>‹Nr.›</a:t>
            </a:fld>
            <a:endParaRPr lang="es-E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28AC-AC68-3D43-89A7-C333883F6500}" type="datetimeFigureOut">
              <a:rPr lang="es-ES" smtClean="0"/>
              <a:t>11/01/19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A9E4-51B3-B845-B6EC-5E0F1241D3C6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28AC-AC68-3D43-89A7-C333883F6500}" type="datetimeFigureOut">
              <a:rPr lang="es-ES" smtClean="0"/>
              <a:t>11/01/19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A9E4-51B3-B845-B6EC-5E0F1241D3C6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28AC-AC68-3D43-89A7-C333883F6500}" type="datetimeFigureOut">
              <a:rPr lang="es-ES" smtClean="0"/>
              <a:t>11/01/19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A9E4-51B3-B845-B6EC-5E0F1241D3C6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28AC-AC68-3D43-89A7-C333883F6500}" type="datetimeFigureOut">
              <a:rPr lang="es-ES" smtClean="0"/>
              <a:t>11/01/19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A9E4-51B3-B845-B6EC-5E0F1241D3C6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C70928AC-AC68-3D43-89A7-C333883F6500}" type="datetimeFigureOut">
              <a:rPr lang="es-ES" smtClean="0"/>
              <a:t>11/01/19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F8F3A9E4-51B3-B845-B6EC-5E0F1241D3C6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ENTREVISTAS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02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dirty="0"/>
              <a:t>DECIDA SOBRE LOS TIPOS DE PREGUNTAS Y SU ESTRUCTURA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 Las técnicas de interrogación apropiadas son la base de la entrevista. Las preguntas tienen </a:t>
            </a:r>
            <a:r>
              <a:rPr lang="es-ES_tradnl" dirty="0" smtClean="0"/>
              <a:t>ciertas formas </a:t>
            </a:r>
            <a:r>
              <a:rPr lang="es-ES_tradnl" dirty="0"/>
              <a:t>básicas que necesitamos conocer. Los dos tipos básicos de preguntas son abiertas y </a:t>
            </a:r>
            <a:r>
              <a:rPr lang="es-ES_tradnl" dirty="0" smtClean="0"/>
              <a:t>cerradas.</a:t>
            </a:r>
          </a:p>
          <a:p>
            <a:pPr algn="just"/>
            <a:r>
              <a:rPr lang="es-ES_tradnl" dirty="0"/>
              <a:t> Es posible estructurar la entrevista en tres patrones: estructura de pirámide, estructura de embudo </a:t>
            </a:r>
            <a:r>
              <a:rPr lang="es-ES_tradnl" dirty="0" smtClean="0"/>
              <a:t>o estructura</a:t>
            </a:r>
            <a:r>
              <a:rPr lang="es-ES_tradnl" dirty="0"/>
              <a:t> </a:t>
            </a:r>
            <a:r>
              <a:rPr lang="it-IT" dirty="0" smtClean="0"/>
              <a:t>de </a:t>
            </a:r>
            <a:r>
              <a:rPr lang="it-IT" dirty="0"/>
              <a:t>diamante.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670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preguntas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 Abiertas describe las opciones que tiene el entrevistado para responder. </a:t>
            </a:r>
            <a:r>
              <a:rPr lang="es-ES_tradnl" dirty="0" smtClean="0"/>
              <a:t>La respuesta </a:t>
            </a:r>
            <a:r>
              <a:rPr lang="es-ES_tradnl" dirty="0"/>
              <a:t>puede constar de dos palabras o de dos párrafos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531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41108"/>
            <a:ext cx="7467600" cy="5348618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• ¿Qué opina sobre el estado actual del comercio electrónico de negocio </a:t>
            </a:r>
            <a:r>
              <a:rPr lang="es-ES_tradnl" dirty="0" smtClean="0"/>
              <a:t>a negocio </a:t>
            </a:r>
            <a:r>
              <a:rPr lang="es-ES_tradnl" dirty="0"/>
              <a:t>en su empresa?</a:t>
            </a:r>
          </a:p>
          <a:p>
            <a:r>
              <a:rPr lang="es-ES_tradnl" dirty="0"/>
              <a:t>• ¿Cuáles son los objetivos críticos de </a:t>
            </a:r>
            <a:r>
              <a:rPr lang="es-ES_tradnl" dirty="0" smtClean="0"/>
              <a:t>su departamento</a:t>
            </a:r>
            <a:r>
              <a:rPr lang="es-ES_tradnl" dirty="0"/>
              <a:t>?</a:t>
            </a:r>
          </a:p>
          <a:p>
            <a:r>
              <a:rPr lang="es-ES_tradnl" dirty="0"/>
              <a:t>• Una vez que se envían los datos a través del sitio Web, ¿cómo se procesan?</a:t>
            </a:r>
          </a:p>
          <a:p>
            <a:r>
              <a:rPr lang="es-ES_tradnl" dirty="0"/>
              <a:t>• Describa el proceso de monitoreo disponible en línea.</a:t>
            </a:r>
          </a:p>
          <a:p>
            <a:r>
              <a:rPr lang="es-ES_tradnl" dirty="0"/>
              <a:t>• ¿Cuáles son algunos de los errores comunes al introducir datos que </a:t>
            </a:r>
            <a:r>
              <a:rPr lang="es-ES_tradnl" dirty="0" smtClean="0"/>
              <a:t>se cometen </a:t>
            </a:r>
            <a:r>
              <a:rPr lang="es-ES_tradnl" dirty="0"/>
              <a:t>en </a:t>
            </a:r>
            <a:r>
              <a:rPr lang="es-ES_tradnl" dirty="0" smtClean="0"/>
              <a:t>este departamento</a:t>
            </a:r>
            <a:r>
              <a:rPr lang="es-ES_tradnl" dirty="0"/>
              <a:t>?</a:t>
            </a:r>
          </a:p>
          <a:p>
            <a:r>
              <a:rPr lang="es-ES_tradnl" dirty="0"/>
              <a:t>• ¿Cuáles son las mayores frustraciones que </a:t>
            </a:r>
            <a:r>
              <a:rPr lang="es-ES_tradnl" dirty="0" smtClean="0"/>
              <a:t>ha experimentado </a:t>
            </a:r>
            <a:r>
              <a:rPr lang="es-ES_tradnl" dirty="0"/>
              <a:t>durante </a:t>
            </a:r>
            <a:r>
              <a:rPr lang="es-ES_tradnl" dirty="0" smtClean="0"/>
              <a:t>la transición </a:t>
            </a:r>
            <a:r>
              <a:rPr lang="es-ES_tradnl" dirty="0"/>
              <a:t>al comercio electrónico?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734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PREGUNTAS CERRADAS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 Una pregunta cerrada limita el entrevistado la respuesta </a:t>
            </a:r>
            <a:r>
              <a:rPr lang="es-ES_tradnl" dirty="0" smtClean="0"/>
              <a:t>disponible</a:t>
            </a:r>
          </a:p>
          <a:p>
            <a:endParaRPr lang="es-ES_tradnl" dirty="0"/>
          </a:p>
          <a:p>
            <a:r>
              <a:rPr lang="es-ES_tradnl" dirty="0"/>
              <a:t> Hay un tipo especial de pregunta cerrada: la pregunta bipolar. Este tipo de pregunta limita incluso más </a:t>
            </a:r>
            <a:r>
              <a:rPr lang="es-ES_tradnl" dirty="0" smtClean="0"/>
              <a:t>al entrevistado</a:t>
            </a:r>
            <a:r>
              <a:rPr lang="es-ES_tradnl" dirty="0"/>
              <a:t>, ya que sólo le permite elegir uno de dos polos, como sí o no, verdadero o falso, de acuerdo o </a:t>
            </a:r>
            <a:r>
              <a:rPr lang="es-ES_tradnl" dirty="0" smtClean="0"/>
              <a:t>en desacuerdo</a:t>
            </a:r>
            <a:r>
              <a:rPr lang="es-ES_tradnl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005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53436"/>
            <a:ext cx="7467600" cy="5336289"/>
          </a:xfrm>
        </p:spPr>
        <p:txBody>
          <a:bodyPr/>
          <a:lstStyle/>
          <a:p>
            <a:r>
              <a:rPr lang="es-ES_tradnl" dirty="0"/>
              <a:t>• ¿Usa la Web para proveer información a los distribuidores?</a:t>
            </a:r>
          </a:p>
          <a:p>
            <a:r>
              <a:rPr lang="es-ES_tradnl" dirty="0"/>
              <a:t>• ¿Está de acuerdo o en desacuerdo en cuanto a que el </a:t>
            </a:r>
            <a:r>
              <a:rPr lang="es-ES_tradnl" dirty="0" smtClean="0"/>
              <a:t>comercio electrónico </a:t>
            </a:r>
            <a:r>
              <a:rPr lang="es-ES_tradnl" dirty="0"/>
              <a:t>en Web carece de seguridad?</a:t>
            </a:r>
          </a:p>
          <a:p>
            <a:r>
              <a:rPr lang="es-ES_tradnl" dirty="0"/>
              <a:t>• ¿Desea recibir un documento impreso de su </a:t>
            </a:r>
            <a:r>
              <a:rPr lang="es-ES_tradnl" dirty="0" smtClean="0"/>
              <a:t>estado de </a:t>
            </a:r>
            <a:r>
              <a:rPr lang="es-ES_tradnl" dirty="0"/>
              <a:t>cuenta cada mes?</a:t>
            </a:r>
          </a:p>
          <a:p>
            <a:r>
              <a:rPr lang="es-ES_tradnl" dirty="0"/>
              <a:t>• ¿Mantiene su sitio Web una página de </a:t>
            </a:r>
            <a:r>
              <a:rPr lang="es-ES_tradnl" dirty="0" smtClean="0"/>
              <a:t>preguntas frecuentes </a:t>
            </a:r>
            <a:r>
              <a:rPr lang="es-ES_tradnl" dirty="0"/>
              <a:t>(FAQ) </a:t>
            </a:r>
            <a:r>
              <a:rPr lang="es-ES_tradnl" dirty="0" smtClean="0"/>
              <a:t>para los </a:t>
            </a:r>
            <a:r>
              <a:rPr lang="es-ES_tradnl" dirty="0"/>
              <a:t>empleados con preguntas sobre su nómina?</a:t>
            </a:r>
          </a:p>
          <a:p>
            <a:r>
              <a:rPr lang="es-ES_tradnl" dirty="0"/>
              <a:t>• ¿Está completo este formulario?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305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664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1280" y="448892"/>
            <a:ext cx="8041440" cy="1442674"/>
          </a:xfrm>
        </p:spPr>
        <p:txBody>
          <a:bodyPr/>
          <a:lstStyle/>
          <a:p>
            <a:r>
              <a:rPr lang="es-ES_tradnl" sz="4000" dirty="0"/>
              <a:t>Atributos de las preguntas abiertas</a:t>
            </a:r>
            <a:br>
              <a:rPr lang="es-ES_tradnl" sz="4000" dirty="0"/>
            </a:br>
            <a:r>
              <a:rPr lang="es-ES_tradnl" sz="4000" dirty="0"/>
              <a:t>y las preguntas cerradas.</a:t>
            </a:r>
            <a:endParaRPr lang="es-E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66" y="1879237"/>
            <a:ext cx="49022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" y="1612900"/>
            <a:ext cx="9000667" cy="36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USO DE UNA ESTRUCTURA DE PIRÁMIDE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 La organización inductiva de las preguntas de la entrevista se </a:t>
            </a:r>
            <a:r>
              <a:rPr lang="es-ES_tradnl" dirty="0" smtClean="0"/>
              <a:t>puede visualizar </a:t>
            </a:r>
            <a:r>
              <a:rPr lang="es-ES_tradnl" dirty="0"/>
              <a:t>en forma de pirámide. El entrevistador empieza con preguntas muy detalladas, a menudo cerradas. </a:t>
            </a:r>
            <a:r>
              <a:rPr lang="es-ES_tradnl" dirty="0" smtClean="0"/>
              <a:t>Después expande </a:t>
            </a:r>
            <a:r>
              <a:rPr lang="es-ES_tradnl" dirty="0"/>
              <a:t>los temas al permitir preguntas abiertas y respuestas más generalizadas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51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2" y="0"/>
            <a:ext cx="7525768" cy="66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9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200" dirty="0" smtClean="0"/>
              <a:t>Una </a:t>
            </a:r>
            <a:r>
              <a:rPr lang="es-ES_tradnl" sz="3200" dirty="0"/>
              <a:t>entrevista para recopilar información es una conversación dirigida con un </a:t>
            </a:r>
            <a:r>
              <a:rPr lang="es-ES_tradnl" sz="3200" dirty="0" smtClean="0"/>
              <a:t>propósito específico</a:t>
            </a:r>
            <a:r>
              <a:rPr lang="es-ES_tradnl" sz="3200" dirty="0"/>
              <a:t>, en la cual se usa un formato de preguntas y respuestas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880517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USO DE UNA ESTRUCTURA DE EMBUDO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 En el segundo tipo de estructura, el entrevistador usa un </a:t>
            </a:r>
            <a:r>
              <a:rPr lang="es-ES_tradnl" dirty="0" smtClean="0"/>
              <a:t>enfoque deductivo </a:t>
            </a:r>
            <a:r>
              <a:rPr lang="es-ES_tradnl" dirty="0"/>
              <a:t>al empezar con preguntas generalizadas y abiertas, para después reducir la cantidad de </a:t>
            </a:r>
            <a:r>
              <a:rPr lang="es-ES_tradnl" dirty="0" smtClean="0"/>
              <a:t>respuestas posibles </a:t>
            </a:r>
            <a:r>
              <a:rPr lang="es-ES_tradnl" dirty="0"/>
              <a:t>mediante el uso de preguntas cerradas.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489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49136"/>
            <a:ext cx="6788688" cy="64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57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USO DE UNA ESTRUCTURA EN FORMA DE DIAMANTE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 A menudo es mejor utilizar una combinación de </a:t>
            </a:r>
            <a:r>
              <a:rPr lang="es-ES_tradnl" dirty="0" smtClean="0"/>
              <a:t>las dos </a:t>
            </a:r>
            <a:r>
              <a:rPr lang="es-ES_tradnl" dirty="0"/>
              <a:t>estructuras anteriores, a lo cual se le conoce como estructura de entrevista en forma de diamante. En </a:t>
            </a:r>
            <a:r>
              <a:rPr lang="es-ES_tradnl" dirty="0" smtClean="0"/>
              <a:t>esta estructura </a:t>
            </a:r>
            <a:r>
              <a:rPr lang="es-ES_tradnl" dirty="0"/>
              <a:t>la entrevista empieza de una manera muy específica y después se examinan las cuestiones generales</a:t>
            </a:r>
            <a:r>
              <a:rPr lang="es-ES_tradnl" dirty="0" smtClean="0"/>
              <a:t>, para </a:t>
            </a:r>
            <a:r>
              <a:rPr lang="es-ES_tradnl" dirty="0"/>
              <a:t>finalmente llegar a una conclusión muy particularizada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8724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56" y="88920"/>
            <a:ext cx="6350854" cy="65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3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100"/>
            <a:ext cx="9144000" cy="32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8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2800" dirty="0" smtClean="0"/>
              <a:t>En </a:t>
            </a:r>
            <a:r>
              <a:rPr lang="es-ES_tradnl" sz="2800" dirty="0"/>
              <a:t>la entrevista hay que </a:t>
            </a:r>
            <a:r>
              <a:rPr lang="es-ES_tradnl" sz="2800" dirty="0" smtClean="0"/>
              <a:t>obtener las </a:t>
            </a:r>
            <a:r>
              <a:rPr lang="es-ES_tradnl" sz="2800" dirty="0"/>
              <a:t>opiniones del entrevistado y lo que siente sobre el estado actual del sistema, los </a:t>
            </a:r>
            <a:r>
              <a:rPr lang="es-ES_tradnl" sz="2800" dirty="0" smtClean="0"/>
              <a:t>objetivos de </a:t>
            </a:r>
            <a:r>
              <a:rPr lang="es-ES_tradnl" sz="2800" dirty="0"/>
              <a:t>la organización y los personales, y los procedimientos informales para interactuar </a:t>
            </a:r>
            <a:r>
              <a:rPr lang="es-ES_tradnl" sz="2800" dirty="0" smtClean="0"/>
              <a:t>con las </a:t>
            </a:r>
            <a:r>
              <a:rPr lang="es-ES_tradnl" sz="2800" dirty="0"/>
              <a:t>tecnologías de la información.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31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cinco pasos para la preparación de una entrevista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ENTÉRESE DE LOS </a:t>
            </a:r>
            <a:r>
              <a:rPr lang="es-ES_tradnl" dirty="0" smtClean="0"/>
              <a:t>ANTECEDENTES</a:t>
            </a:r>
          </a:p>
          <a:p>
            <a:r>
              <a:rPr lang="es-ES_tradnl" dirty="0"/>
              <a:t>ESTABLEZCA LOS OBJETIVOS DE LA </a:t>
            </a:r>
            <a:r>
              <a:rPr lang="es-ES_tradnl" dirty="0" smtClean="0"/>
              <a:t>ENTREVISTA</a:t>
            </a:r>
          </a:p>
          <a:p>
            <a:r>
              <a:rPr lang="es-ES_tradnl" dirty="0"/>
              <a:t>DECIDA A QUIÉN </a:t>
            </a:r>
            <a:r>
              <a:rPr lang="es-ES_tradnl" dirty="0" smtClean="0"/>
              <a:t>ENTREVISTAR</a:t>
            </a:r>
          </a:p>
          <a:p>
            <a:r>
              <a:rPr lang="es-ES_tradnl" dirty="0"/>
              <a:t>PREPARE AL </a:t>
            </a:r>
            <a:r>
              <a:rPr lang="es-ES_tradnl" dirty="0" smtClean="0"/>
              <a:t>ENTREVISTADO</a:t>
            </a:r>
          </a:p>
          <a:p>
            <a:r>
              <a:rPr lang="es-ES_tradnl" dirty="0"/>
              <a:t>DECIDA SOBRE LOS TIPOS DE PREGUNTAS Y SU ESTRUCTURA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520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ENTÉRESE DE LOS ANTECEDENTES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Lea </a:t>
            </a:r>
            <a:r>
              <a:rPr lang="es-ES_tradnl" dirty="0"/>
              <a:t>y comprenda todo lo que pueda sobre los antecedentes de los </a:t>
            </a:r>
            <a:r>
              <a:rPr lang="es-ES_tradnl" dirty="0" smtClean="0"/>
              <a:t>entrevistados y </a:t>
            </a:r>
            <a:r>
              <a:rPr lang="es-ES_tradnl" dirty="0"/>
              <a:t>la organización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444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/>
              <a:t> En esta fase de investigación ponga especial atención al lenguaje utilizado por los integrantes </a:t>
            </a:r>
            <a:r>
              <a:rPr lang="es-ES_tradnl" dirty="0" smtClean="0"/>
              <a:t>corporativos para </a:t>
            </a:r>
            <a:r>
              <a:rPr lang="es-ES_tradnl" dirty="0"/>
              <a:t>describirse a sí mismos y a la compañía. Trate de </a:t>
            </a:r>
            <a:r>
              <a:rPr lang="es-ES_tradnl" dirty="0" smtClean="0"/>
              <a:t>recopilar un </a:t>
            </a:r>
            <a:r>
              <a:rPr lang="es-ES_tradnl" dirty="0"/>
              <a:t>vocabulario común que le permita </a:t>
            </a:r>
            <a:r>
              <a:rPr lang="es-ES_tradnl" dirty="0" smtClean="0"/>
              <a:t>expresar preguntas </a:t>
            </a:r>
            <a:r>
              <a:rPr lang="es-ES_tradnl" dirty="0"/>
              <a:t>de forma que sus entrevistados puedan comprender inmediatamente. Otro </a:t>
            </a:r>
            <a:r>
              <a:rPr lang="es-ES_tradnl" dirty="0" smtClean="0"/>
              <a:t>beneficio de </a:t>
            </a:r>
            <a:r>
              <a:rPr lang="es-ES_tradnl" dirty="0"/>
              <a:t>investigar </a:t>
            </a:r>
            <a:r>
              <a:rPr lang="es-ES_tradnl" dirty="0" smtClean="0"/>
              <a:t>la organización </a:t>
            </a:r>
            <a:r>
              <a:rPr lang="es-ES_tradnl" dirty="0"/>
              <a:t>es aprovechar al máximo el tiempo invertido en las entrevistas, al no tener </a:t>
            </a:r>
            <a:r>
              <a:rPr lang="es-ES_tradnl" dirty="0" smtClean="0"/>
              <a:t>que hacer </a:t>
            </a:r>
            <a:r>
              <a:rPr lang="es-ES_tradnl" dirty="0"/>
              <a:t>preguntas </a:t>
            </a:r>
            <a:r>
              <a:rPr lang="es-ES_tradnl" dirty="0" smtClean="0"/>
              <a:t>generales </a:t>
            </a:r>
            <a:r>
              <a:rPr lang="pt-BR" dirty="0" smtClean="0"/>
              <a:t>sobre </a:t>
            </a:r>
            <a:r>
              <a:rPr lang="pt-BR" dirty="0"/>
              <a:t>antecedentes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296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ESTABLEZCA LOS OBJETIVOS DE LA ENTREVISTA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 Defina los objetivos de la entrevista a partir de los </a:t>
            </a:r>
            <a:r>
              <a:rPr lang="es-ES_tradnl" dirty="0" smtClean="0"/>
              <a:t>antecedentes investigados </a:t>
            </a:r>
            <a:r>
              <a:rPr lang="es-ES_tradnl" dirty="0"/>
              <a:t>y de su propia experiencia.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910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DECIDA A QUIÉN ENTREVISTAR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 Incluya personas clave de todos los niveles que se vean afectados por el </a:t>
            </a:r>
            <a:r>
              <a:rPr lang="es-ES_tradnl" dirty="0" smtClean="0"/>
              <a:t>sistema en </a:t>
            </a:r>
            <a:r>
              <a:rPr lang="es-ES_tradnl" dirty="0"/>
              <a:t>cierta forma. </a:t>
            </a:r>
            <a:endParaRPr lang="es-ES_tradnl" dirty="0" smtClean="0"/>
          </a:p>
          <a:p>
            <a:pPr algn="just"/>
            <a:r>
              <a:rPr lang="es-ES_tradnl" dirty="0" smtClean="0"/>
              <a:t>Trate </a:t>
            </a:r>
            <a:r>
              <a:rPr lang="es-ES_tradnl" dirty="0"/>
              <a:t>de que la muestra sea representativa para indagar sobre la mayor cantidad posible </a:t>
            </a:r>
            <a:r>
              <a:rPr lang="es-ES_tradnl" dirty="0" smtClean="0"/>
              <a:t>de necesidades </a:t>
            </a:r>
            <a:r>
              <a:rPr lang="es-ES_tradnl" dirty="0"/>
              <a:t>de usuario. 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79300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PREPARE AL ENTREVISTADO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 Para preparar a la persona que va a entrevistar, llame por teléfono o envíe </a:t>
            </a:r>
            <a:r>
              <a:rPr lang="es-ES_tradnl" dirty="0" smtClean="0"/>
              <a:t>un mensaje </a:t>
            </a:r>
            <a:r>
              <a:rPr lang="es-ES_tradnl" dirty="0"/>
              <a:t>de correo electrónico con anticipación, de manera que el entrevistado esté preparado; si la entrevista </a:t>
            </a:r>
            <a:r>
              <a:rPr lang="es-ES_tradnl" dirty="0" smtClean="0"/>
              <a:t>es muy </a:t>
            </a:r>
            <a:r>
              <a:rPr lang="es-ES_tradnl" dirty="0"/>
              <a:t>detallada, envíe previamente el cuestionario por correo </a:t>
            </a:r>
            <a:r>
              <a:rPr lang="es-ES_tradnl" dirty="0" smtClean="0"/>
              <a:t>electrónico para </a:t>
            </a:r>
            <a:r>
              <a:rPr lang="es-ES_tradnl" dirty="0"/>
              <a:t>que el entrevistado pueda </a:t>
            </a:r>
            <a:r>
              <a:rPr lang="es-ES_tradnl" dirty="0" smtClean="0"/>
              <a:t>pensar en </a:t>
            </a:r>
            <a:r>
              <a:rPr lang="es-ES_tradnl" dirty="0"/>
              <a:t>sus respuestas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/>
              <a:t> Deben durar de 45 minutos a 1 hora como máximo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9169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aderno de bocetos">
  <a:themeElements>
    <a:clrScheme name="Cuaderno de bocetos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Cuaderno de bocetos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aderno de bocetos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Cuaderno de bocetos.thmx</Template>
  <TotalTime>1627</TotalTime>
  <Words>822</Words>
  <Application>Microsoft Macintosh PowerPoint</Application>
  <PresentationFormat>Presentación en pantalla (4:3)</PresentationFormat>
  <Paragraphs>49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Cuaderno de bocetos</vt:lpstr>
      <vt:lpstr>ENTREVISTAS</vt:lpstr>
      <vt:lpstr>Presentación de PowerPoint</vt:lpstr>
      <vt:lpstr>Presentación de PowerPoint</vt:lpstr>
      <vt:lpstr>Los cinco pasos para la preparación de una entrevista</vt:lpstr>
      <vt:lpstr>ENTÉRESE DE LOS ANTECEDENTES </vt:lpstr>
      <vt:lpstr>Presentación de PowerPoint</vt:lpstr>
      <vt:lpstr>ESTABLEZCA LOS OBJETIVOS DE LA ENTREVISTA</vt:lpstr>
      <vt:lpstr>DECIDA A QUIÉN ENTREVISTAR</vt:lpstr>
      <vt:lpstr>PREPARE AL ENTREVISTADO</vt:lpstr>
      <vt:lpstr>DECIDA SOBRE LOS TIPOS DE PREGUNTAS Y SU ESTRUCTURA</vt:lpstr>
      <vt:lpstr>Tipos de preguntas</vt:lpstr>
      <vt:lpstr>Presentación de PowerPoint</vt:lpstr>
      <vt:lpstr>PREGUNTAS CERRADAS</vt:lpstr>
      <vt:lpstr>Presentación de PowerPoint</vt:lpstr>
      <vt:lpstr>Ventajas y desventajas</vt:lpstr>
      <vt:lpstr>Atributos de las preguntas abiertas y las preguntas cerradas.</vt:lpstr>
      <vt:lpstr>Presentación de PowerPoint</vt:lpstr>
      <vt:lpstr>USO DE UNA ESTRUCTURA DE PIRÁMIDE</vt:lpstr>
      <vt:lpstr>Presentación de PowerPoint</vt:lpstr>
      <vt:lpstr>USO DE UNA ESTRUCTURA DE EMBUDO</vt:lpstr>
      <vt:lpstr>Presentación de PowerPoint</vt:lpstr>
      <vt:lpstr>USO DE UNA ESTRUCTURA EN FORMA DE DIAMANTE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ENTREVISTAS</dc:title>
  <dc:creator>Macbook Air</dc:creator>
  <cp:lastModifiedBy>Macbook Air</cp:lastModifiedBy>
  <cp:revision>11</cp:revision>
  <dcterms:created xsi:type="dcterms:W3CDTF">2019-01-08T14:43:44Z</dcterms:created>
  <dcterms:modified xsi:type="dcterms:W3CDTF">2019-01-11T15:55:40Z</dcterms:modified>
</cp:coreProperties>
</file>