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21"/>
  </p:notesMasterIdLst>
  <p:sldIdLst>
    <p:sldId id="256" r:id="rId7"/>
    <p:sldId id="257" r:id="rId8"/>
    <p:sldId id="269" r:id="rId9"/>
    <p:sldId id="267" r:id="rId10"/>
    <p:sldId id="262" r:id="rId11"/>
    <p:sldId id="263" r:id="rId12"/>
    <p:sldId id="264" r:id="rId13"/>
    <p:sldId id="265" r:id="rId14"/>
    <p:sldId id="266" r:id="rId15"/>
    <p:sldId id="261" r:id="rId16"/>
    <p:sldId id="268" r:id="rId17"/>
    <p:sldId id="259" r:id="rId18"/>
    <p:sldId id="25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8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r, Dieter (Nokia - DE/Stuttgart)" userId="4798c172-08cc-4965-84b4-f8eeda4d7490" providerId="ADAL" clId="{AF236EA7-3C41-4E6D-B5C4-8F3AD155E27E}"/>
    <pc:docChg chg="undo modSld">
      <pc:chgData name="Beller, Dieter (Nokia - DE/Stuttgart)" userId="4798c172-08cc-4965-84b4-f8eeda4d7490" providerId="ADAL" clId="{AF236EA7-3C41-4E6D-B5C4-8F3AD155E27E}" dt="2019-11-20T07:27:06.256" v="74" actId="14100"/>
      <pc:docMkLst>
        <pc:docMk/>
      </pc:docMkLst>
      <pc:sldChg chg="addSp modSp">
        <pc:chgData name="Beller, Dieter (Nokia - DE/Stuttgart)" userId="4798c172-08cc-4965-84b4-f8eeda4d7490" providerId="ADAL" clId="{AF236EA7-3C41-4E6D-B5C4-8F3AD155E27E}" dt="2019-11-20T07:27:06.256" v="74" actId="14100"/>
        <pc:sldMkLst>
          <pc:docMk/>
          <pc:sldMk cId="839381988" sldId="264"/>
        </pc:sldMkLst>
        <pc:spChg chg="mod">
          <ac:chgData name="Beller, Dieter (Nokia - DE/Stuttgart)" userId="4798c172-08cc-4965-84b4-f8eeda4d7490" providerId="ADAL" clId="{AF236EA7-3C41-4E6D-B5C4-8F3AD155E27E}" dt="2019-11-20T07:26:03.142" v="69" actId="14100"/>
          <ac:spMkLst>
            <pc:docMk/>
            <pc:sldMk cId="839381988" sldId="264"/>
            <ac:spMk id="3" creationId="{F6701D3A-0EB7-4038-B89B-D489A31D7068}"/>
          </ac:spMkLst>
        </pc:spChg>
        <pc:spChg chg="add mod">
          <ac:chgData name="Beller, Dieter (Nokia - DE/Stuttgart)" userId="4798c172-08cc-4965-84b4-f8eeda4d7490" providerId="ADAL" clId="{AF236EA7-3C41-4E6D-B5C4-8F3AD155E27E}" dt="2019-11-20T07:25:25.385" v="66" actId="14100"/>
          <ac:spMkLst>
            <pc:docMk/>
            <pc:sldMk cId="839381988" sldId="264"/>
            <ac:spMk id="82" creationId="{09E275D7-BFB4-4B2A-B580-5A93DC57AAF4}"/>
          </ac:spMkLst>
        </pc:spChg>
        <pc:spChg chg="add mod">
          <ac:chgData name="Beller, Dieter (Nokia - DE/Stuttgart)" userId="4798c172-08cc-4965-84b4-f8eeda4d7490" providerId="ADAL" clId="{AF236EA7-3C41-4E6D-B5C4-8F3AD155E27E}" dt="2019-11-20T07:22:15.982" v="42" actId="14100"/>
          <ac:spMkLst>
            <pc:docMk/>
            <pc:sldMk cId="839381988" sldId="264"/>
            <ac:spMk id="83" creationId="{2EFF80B1-9472-446A-8C10-28C3A313B9EE}"/>
          </ac:spMkLst>
        </pc:spChg>
        <pc:spChg chg="add mod">
          <ac:chgData name="Beller, Dieter (Nokia - DE/Stuttgart)" userId="4798c172-08cc-4965-84b4-f8eeda4d7490" providerId="ADAL" clId="{AF236EA7-3C41-4E6D-B5C4-8F3AD155E27E}" dt="2019-11-20T07:27:06.256" v="74" actId="14100"/>
          <ac:spMkLst>
            <pc:docMk/>
            <pc:sldMk cId="839381988" sldId="264"/>
            <ac:spMk id="84" creationId="{75BCE0B0-171B-480B-9EDB-F4D9F7945895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2" creationId="{A3DDAA56-AEB9-42B1-ADCD-F72708D0B9DA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8" creationId="{ECF743BF-5B8E-4D95-9790-59A3F36DF46A}"/>
          </ac:spMkLst>
        </pc:sp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3" creationId="{162A9E14-A924-4D18-A0FA-C6522B1C6655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4" creationId="{075C62B6-AAF3-4E0B-890B-F8D8F1BC2CAB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5" creationId="{A3249BBD-10B9-4E30-B9C8-A18F55FCECEA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7" creationId="{EBE266A3-574C-44CE-902C-4704F731ED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ccamp-optical-impairment-topology-yang-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git-github-wg-configuration-03" TargetMode="External"/><Relationship Id="rId2" Type="http://schemas.openxmlformats.org/officeDocument/2006/relationships/hyperlink" Target="https://github.com/younglee-ietf/ietf-optical-impairment-ya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nglee-ietf/ietf-optical-impairment-yang/issu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 Yang Data Model for Optical Impairment-aware Topology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343" y="3250140"/>
            <a:ext cx="4572000" cy="2076224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</a:pPr>
            <a:r>
              <a:rPr lang="en-US" sz="1800" dirty="0"/>
              <a:t>Co-authors (editors):</a:t>
            </a:r>
            <a:br>
              <a:rPr lang="en-US" sz="1800" dirty="0"/>
            </a:br>
            <a:endParaRPr lang="en-US" sz="1800" dirty="0"/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Young Lee (SKKU)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Victor Lopez (Telefonica)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Gabriele Galimberti  (Cisco)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Jean Luc </a:t>
            </a:r>
            <a:r>
              <a:rPr lang="en-US" sz="1800" dirty="0" err="1"/>
              <a:t>Auge</a:t>
            </a:r>
            <a:r>
              <a:rPr lang="en-US" sz="1800" dirty="0"/>
              <a:t> (Orange)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Dieter Beller (Nokia)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90E6944-AE24-4A35-BF3D-794B7CBD074F}"/>
              </a:ext>
            </a:extLst>
          </p:cNvPr>
          <p:cNvSpPr txBox="1">
            <a:spLocks/>
          </p:cNvSpPr>
          <p:nvPr/>
        </p:nvSpPr>
        <p:spPr>
          <a:xfrm>
            <a:off x="6063343" y="3236459"/>
            <a:ext cx="4572000" cy="3290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800" dirty="0"/>
              <a:t>Co-authors/contributors: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 err="1"/>
              <a:t>Haomian</a:t>
            </a:r>
            <a:r>
              <a:rPr lang="en-US" sz="1800" dirty="0"/>
              <a:t> Zheng (Huawei)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Italo Busi (Huawei)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Nicola Sambo (</a:t>
            </a:r>
            <a:r>
              <a:rPr lang="en-US" sz="1800" dirty="0" err="1"/>
              <a:t>Scuola</a:t>
            </a:r>
            <a:r>
              <a:rPr lang="en-US" sz="1800" dirty="0"/>
              <a:t> superior </a:t>
            </a:r>
            <a:r>
              <a:rPr lang="en-US" sz="1800" dirty="0" err="1"/>
              <a:t>S.Anna</a:t>
            </a:r>
            <a:r>
              <a:rPr lang="en-US" sz="1800" dirty="0"/>
              <a:t>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Julien Meuric (Orange)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Esther Le </a:t>
            </a:r>
            <a:r>
              <a:rPr lang="en-US" sz="1800" dirty="0" err="1"/>
              <a:t>Rouzic</a:t>
            </a:r>
            <a:r>
              <a:rPr lang="en-US" sz="1800" dirty="0"/>
              <a:t> (Orange)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Sergio Belotti (Nokia)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Enrico Griseri (Nokia)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Gert Grammel (Juniper)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/>
              <a:t>Jonas </a:t>
            </a:r>
            <a:r>
              <a:rPr lang="en-US" sz="1800" dirty="0" err="1"/>
              <a:t>Martenson</a:t>
            </a:r>
            <a:r>
              <a:rPr lang="en-US" sz="1800" dirty="0"/>
              <a:t> (RISE)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en-US" sz="1800" dirty="0" err="1"/>
              <a:t>Aihua</a:t>
            </a:r>
            <a:r>
              <a:rPr lang="en-US" sz="1800" dirty="0"/>
              <a:t> Guo (Huawei)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hlinkClick r:id="rId2"/>
              </a:rPr>
              <a:t>draft-ietf-ccamp-optical-impairment-topology-yang-02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since IETF 105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Text/figures added describing the ROADM architectures</a:t>
            </a:r>
          </a:p>
          <a:p>
            <a:endParaRPr lang="en-US" dirty="0"/>
          </a:p>
          <a:p>
            <a:r>
              <a:rPr lang="en-US" dirty="0"/>
              <a:t>YANG model remained unchanged – agreements still to be reached how to model optical impairments for ROADMs before the YANG model can be updated (TE topology augmentations for layer 0).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65482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221-C963-4E1E-9C56-8738C303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model and draft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9F46-C3D1-4A97-AE3D-742DCE7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authors/contributors are using GitHub: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https://github.com/younglee-ietf/ietf-optical-impairment-yang</a:t>
            </a:r>
            <a:endParaRPr lang="en-US" dirty="0"/>
          </a:p>
          <a:p>
            <a:r>
              <a:rPr lang="en-US" dirty="0"/>
              <a:t>This is not a CCAMP WG “organization” GitHub account but it</a:t>
            </a:r>
            <a:br>
              <a:rPr lang="en-US" dirty="0"/>
            </a:br>
            <a:r>
              <a:rPr lang="en-US" dirty="0"/>
              <a:t>can still be used for the time being.</a:t>
            </a:r>
          </a:p>
          <a:p>
            <a:endParaRPr lang="en-US" dirty="0"/>
          </a:p>
          <a:p>
            <a:r>
              <a:rPr lang="en-US" dirty="0"/>
              <a:t>As suggested by the authors/contributors, the CCAMP chairs agreed to create a CCAMP WG “organization ”account as defined in: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https://tools.ietf.org/html/draft-ietf-git-github-wg-configuration-03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AA5A-6C6B-4E70-8A13-91FDE326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132918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60B1-D754-4045-8625-4EF1C1E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Issues - listed on GitHub</a:t>
            </a:r>
            <a:br>
              <a:rPr lang="en-US" dirty="0"/>
            </a:br>
            <a:r>
              <a:rPr lang="en-US" sz="3100" dirty="0">
                <a:hlinkClick r:id="rId2"/>
              </a:rPr>
              <a:t>https://github.com/younglee-ietf/ietf-optical-impairment-yang/issues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47AA-617F-45F4-BCD2-1BEE9B1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D69A0-4D6F-434B-8037-01B40F50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35" y="1728216"/>
            <a:ext cx="6467002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7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417-59C5-4071-859D-2092D6DD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1DE9-787D-4075-99FF-D58879BF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Conclude on how to model the optical impairments for ROADMs:</a:t>
            </a:r>
          </a:p>
          <a:p>
            <a:pPr lvl="1"/>
            <a:r>
              <a:rPr lang="en-US" dirty="0"/>
              <a:t>Cross-talk contributions to signal degradation (OSNR degradation)</a:t>
            </a:r>
          </a:p>
          <a:p>
            <a:pPr lvl="1"/>
            <a:r>
              <a:rPr lang="en-US" dirty="0"/>
              <a:t>Identify the TE node entities (containers) in the TE topology YANG suitable for optical impairment augmentations (scalability!)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Define the YANG model augmentations in the YANG module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Study filtering impacts on signal quality and how to model those</a:t>
            </a:r>
          </a:p>
          <a:p>
            <a:r>
              <a:rPr lang="en-US" dirty="0"/>
              <a:t>Modeling of 3R regenerators</a:t>
            </a:r>
          </a:p>
          <a:p>
            <a:pPr lvl="1"/>
            <a:endParaRPr lang="en-US" dirty="0"/>
          </a:p>
          <a:p>
            <a:r>
              <a:rPr lang="en-US" dirty="0"/>
              <a:t>Address the other open issues on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C200-504E-4EAF-A414-48BFDCEA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193563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8647E4-1AC8-4F56-9F23-CEEC39FF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3452E-9101-4724-9932-3D1A0FC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15788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Activities since IETF 105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CCAMP WebEx meetings (Thu, 4-5pm CET)</a:t>
            </a:r>
          </a:p>
          <a:p>
            <a:r>
              <a:rPr lang="en-US" dirty="0"/>
              <a:t>Topics addressed:</a:t>
            </a:r>
          </a:p>
          <a:p>
            <a:pPr lvl="1"/>
            <a:r>
              <a:rPr lang="en-US" dirty="0"/>
              <a:t>ROADM model:</a:t>
            </a:r>
          </a:p>
          <a:p>
            <a:pPr lvl="2"/>
            <a:r>
              <a:rPr lang="en-US" dirty="0"/>
              <a:t>ROADM architectures discussed – outcome: new sections in version 02</a:t>
            </a:r>
          </a:p>
          <a:p>
            <a:pPr lvl="2"/>
            <a:r>
              <a:rPr lang="en-US" dirty="0"/>
              <a:t>Modeling of optical impairments for ROADMs – starting with simple approach:</a:t>
            </a:r>
          </a:p>
          <a:p>
            <a:pPr lvl="3"/>
            <a:r>
              <a:rPr lang="en-US" dirty="0"/>
              <a:t>Homogenous architecture</a:t>
            </a:r>
          </a:p>
          <a:p>
            <a:pPr lvl="3"/>
            <a:r>
              <a:rPr lang="en-US" dirty="0"/>
              <a:t>3 paths identified: express path (pass-through), add path, and drop path</a:t>
            </a:r>
          </a:p>
          <a:p>
            <a:pPr lvl="1"/>
            <a:r>
              <a:rPr lang="en-US" dirty="0"/>
              <a:t>3R regenerators – discussion started </a:t>
            </a:r>
          </a:p>
          <a:p>
            <a:pPr lvl="2"/>
            <a:r>
              <a:rPr lang="en-US" dirty="0"/>
              <a:t>Two 3R regenerator realizations discussed</a:t>
            </a:r>
          </a:p>
          <a:p>
            <a:pPr lvl="3"/>
            <a:r>
              <a:rPr lang="en-US" dirty="0"/>
              <a:t>Two back-to-back transponders</a:t>
            </a:r>
          </a:p>
          <a:p>
            <a:pPr lvl="3"/>
            <a:r>
              <a:rPr lang="en-US" dirty="0"/>
              <a:t>Two transponders each providing </a:t>
            </a:r>
            <a:r>
              <a:rPr lang="en-US" dirty="0" err="1"/>
              <a:t>uni</a:t>
            </a:r>
            <a:r>
              <a:rPr lang="en-US" dirty="0"/>
              <a:t>-directional 3R regeneration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32112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FB9A87-D23A-4EE8-9321-4EB5D279A358}"/>
              </a:ext>
            </a:extLst>
          </p:cNvPr>
          <p:cNvCxnSpPr>
            <a:cxnSpLocks/>
          </p:cNvCxnSpPr>
          <p:nvPr/>
        </p:nvCxnSpPr>
        <p:spPr>
          <a:xfrm>
            <a:off x="4562384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69AD10-11A9-40C2-9CF5-41099B4AFA78}"/>
              </a:ext>
            </a:extLst>
          </p:cNvPr>
          <p:cNvCxnSpPr>
            <a:cxnSpLocks/>
          </p:cNvCxnSpPr>
          <p:nvPr/>
        </p:nvCxnSpPr>
        <p:spPr>
          <a:xfrm>
            <a:off x="4759234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463239-C640-4D5E-B6C7-AE85C155F8D5}"/>
              </a:ext>
            </a:extLst>
          </p:cNvPr>
          <p:cNvCxnSpPr>
            <a:cxnSpLocks/>
          </p:cNvCxnSpPr>
          <p:nvPr/>
        </p:nvCxnSpPr>
        <p:spPr>
          <a:xfrm>
            <a:off x="5878855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7B9E4B-B1E6-4CB0-AD8C-8494467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 modeling: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express (through) path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add path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drop path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3B5C5-B128-406C-8820-4F119CE3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D1767-7717-42F8-9760-17864A370836}"/>
              </a:ext>
            </a:extLst>
          </p:cNvPr>
          <p:cNvGrpSpPr/>
          <p:nvPr/>
        </p:nvGrpSpPr>
        <p:grpSpPr>
          <a:xfrm>
            <a:off x="1493574" y="1951639"/>
            <a:ext cx="7558933" cy="4143759"/>
            <a:chOff x="2269181" y="1912293"/>
            <a:chExt cx="7558933" cy="41437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09DAE6-C3F3-4F11-8793-9A5A658788DB}"/>
                </a:ext>
              </a:extLst>
            </p:cNvPr>
            <p:cNvGrpSpPr/>
            <p:nvPr/>
          </p:nvGrpSpPr>
          <p:grpSpPr>
            <a:xfrm>
              <a:off x="3597454" y="2896952"/>
              <a:ext cx="3890683" cy="224558"/>
              <a:chOff x="3083859" y="3317875"/>
              <a:chExt cx="3890683" cy="22455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5CBE7B1-F6E0-4F6A-92F7-8E546CC1D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54733E8-1589-450E-9D08-C41702D375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3D372E-3852-427B-9706-8244CEE903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5D1CA3-EDAB-4806-B6D9-D9A974FBD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403563B-A833-48CE-9998-23077B508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971554C-8AAB-4F33-8C31-38D1AE63B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62C2FD5-8905-49FA-9D96-E3250DC024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1931" y="3317875"/>
                <a:ext cx="289261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88D930-00F6-40CD-893A-03B1BD9CE582}"/>
                </a:ext>
              </a:extLst>
            </p:cNvPr>
            <p:cNvGrpSpPr/>
            <p:nvPr/>
          </p:nvGrpSpPr>
          <p:grpSpPr>
            <a:xfrm>
              <a:off x="7488137" y="2896952"/>
              <a:ext cx="998072" cy="224558"/>
              <a:chOff x="3083859" y="3317875"/>
              <a:chExt cx="998072" cy="22455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384223E-4FCB-4D33-9D78-C4AB6F02C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BBC9F53-5B5C-41B3-A0AE-2C107E2FD6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9DF91E9-64F5-4D11-9496-53075CEC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571ED0A-6390-4082-BE3B-C4E4A58F8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35E547C-4F17-4732-BA9A-DFBFBDB71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C314A8-C4EA-4F80-94B2-6607098A69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C2A2E60-197E-450B-8565-0B64F967380E}"/>
                </a:ext>
              </a:extLst>
            </p:cNvPr>
            <p:cNvSpPr/>
            <p:nvPr/>
          </p:nvSpPr>
          <p:spPr>
            <a:xfrm>
              <a:off x="4595526" y="1912293"/>
              <a:ext cx="2892611" cy="3374643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ROADM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10A3C0E-5738-448A-ADAD-4FB22D48A2CC}"/>
                </a:ext>
              </a:extLst>
            </p:cNvPr>
            <p:cNvSpPr/>
            <p:nvPr/>
          </p:nvSpPr>
          <p:spPr>
            <a:xfrm rot="16200000">
              <a:off x="4622045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9F18D60-C895-4E06-9665-5ADA73B3A5D9}"/>
                </a:ext>
              </a:extLst>
            </p:cNvPr>
            <p:cNvSpPr/>
            <p:nvPr/>
          </p:nvSpPr>
          <p:spPr>
            <a:xfrm rot="5400000" flipH="1">
              <a:off x="6731368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97A3C2-DD05-4E94-96AA-B52ECB6739A1}"/>
                </a:ext>
              </a:extLst>
            </p:cNvPr>
            <p:cNvSpPr/>
            <p:nvPr/>
          </p:nvSpPr>
          <p:spPr>
            <a:xfrm>
              <a:off x="5494914" y="2478586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OCX</a:t>
              </a: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8889E382-4918-4644-BC77-401FD44BA7FC}"/>
                </a:ext>
              </a:extLst>
            </p:cNvPr>
            <p:cNvSpPr txBox="1"/>
            <p:nvPr/>
          </p:nvSpPr>
          <p:spPr>
            <a:xfrm>
              <a:off x="4825228" y="5686720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 Client Interfaces</a:t>
              </a: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2DD5CFA3-3474-4FDF-AD15-30AFFD6DA743}"/>
                </a:ext>
              </a:extLst>
            </p:cNvPr>
            <p:cNvSpPr txBox="1"/>
            <p:nvPr/>
          </p:nvSpPr>
          <p:spPr>
            <a:xfrm>
              <a:off x="8706219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east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1E0718ED-D2BF-4B28-82BA-42FA9316EF8B}"/>
                </a:ext>
              </a:extLst>
            </p:cNvPr>
            <p:cNvSpPr txBox="1"/>
            <p:nvPr/>
          </p:nvSpPr>
          <p:spPr>
            <a:xfrm>
              <a:off x="2269181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west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60B5C3-51DF-46F9-8B8A-E30F02487365}"/>
                </a:ext>
              </a:extLst>
            </p:cNvPr>
            <p:cNvCxnSpPr>
              <a:cxnSpLocks/>
            </p:cNvCxnSpPr>
            <p:nvPr/>
          </p:nvCxnSpPr>
          <p:spPr>
            <a:xfrm>
              <a:off x="4595526" y="3121510"/>
              <a:ext cx="742465" cy="1064203"/>
            </a:xfrm>
            <a:prstGeom prst="line">
              <a:avLst/>
            </a:prstGeom>
            <a:ln w="38100">
              <a:solidFill>
                <a:srgbClr val="7030A0"/>
              </a:solidFill>
              <a:prstDash val="solid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74B072-B2FB-4C16-A137-6490B278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8065" y="3031688"/>
              <a:ext cx="740072" cy="1166026"/>
            </a:xfrm>
            <a:prstGeom prst="line">
              <a:avLst/>
            </a:prstGeom>
            <a:ln w="38100">
              <a:solidFill>
                <a:srgbClr val="33CC33"/>
              </a:solidFill>
              <a:prstDash val="solid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C63641-C084-4762-9E7F-C08C8184B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37991" y="4188008"/>
              <a:ext cx="0" cy="505316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7271C8-881B-4763-85C9-39CEB3FEB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841" y="4188008"/>
              <a:ext cx="0" cy="505316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E49F56-2971-4C79-99FE-964C76801AA5}"/>
                </a:ext>
              </a:extLst>
            </p:cNvPr>
            <p:cNvCxnSpPr>
              <a:cxnSpLocks/>
            </p:cNvCxnSpPr>
            <p:nvPr/>
          </p:nvCxnSpPr>
          <p:spPr>
            <a:xfrm>
              <a:off x="655121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036997-88A8-462E-A2B5-6456CD48A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06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402892-D081-430F-893F-F3D8CCF362F1}"/>
                </a:ext>
              </a:extLst>
            </p:cNvPr>
            <p:cNvSpPr/>
            <p:nvPr/>
          </p:nvSpPr>
          <p:spPr>
            <a:xfrm>
              <a:off x="5234803" y="469561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2DBA74-F90E-4D74-BD64-64904C0B2ABE}"/>
                </a:ext>
              </a:extLst>
            </p:cNvPr>
            <p:cNvSpPr/>
            <p:nvPr/>
          </p:nvSpPr>
          <p:spPr>
            <a:xfrm>
              <a:off x="6439253" y="4693084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BE4AA3-014C-4282-B1C8-645654C8DAAB}"/>
                </a:ext>
              </a:extLst>
            </p:cNvPr>
            <p:cNvSpPr/>
            <p:nvPr/>
          </p:nvSpPr>
          <p:spPr>
            <a:xfrm rot="16200000">
              <a:off x="3833560" y="2761598"/>
              <a:ext cx="730250" cy="495266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E48EBF6-B192-4D52-9EF4-9A5A7FA1C541}"/>
                </a:ext>
              </a:extLst>
            </p:cNvPr>
            <p:cNvSpPr/>
            <p:nvPr/>
          </p:nvSpPr>
          <p:spPr>
            <a:xfrm rot="5400000" flipH="1">
              <a:off x="7514931" y="2761598"/>
              <a:ext cx="730250" cy="495266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92EB22-D42F-4CF3-8231-BC6BF1A0ED1B}"/>
              </a:ext>
            </a:extLst>
          </p:cNvPr>
          <p:cNvCxnSpPr>
            <a:cxnSpLocks/>
          </p:cNvCxnSpPr>
          <p:nvPr/>
        </p:nvCxnSpPr>
        <p:spPr>
          <a:xfrm flipH="1">
            <a:off x="3819919" y="2936298"/>
            <a:ext cx="289261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llout: Line 80">
            <a:extLst>
              <a:ext uri="{FF2B5EF4-FFF2-40B4-BE49-F238E27FC236}">
                <a16:creationId xmlns:a16="http://schemas.microsoft.com/office/drawing/2014/main" id="{C25CFE45-6D39-48B1-AEBD-9F257940D1FB}"/>
              </a:ext>
            </a:extLst>
          </p:cNvPr>
          <p:cNvSpPr/>
          <p:nvPr/>
        </p:nvSpPr>
        <p:spPr>
          <a:xfrm>
            <a:off x="1756064" y="4637266"/>
            <a:ext cx="1725288" cy="443890"/>
          </a:xfrm>
          <a:prstGeom prst="borderCallout1">
            <a:avLst>
              <a:gd name="adj1" fmla="val 18750"/>
              <a:gd name="adj2" fmla="val 105070"/>
              <a:gd name="adj3" fmla="val -15181"/>
              <a:gd name="adj4" fmla="val 116744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Physical device</a:t>
            </a:r>
          </a:p>
        </p:txBody>
      </p:sp>
      <p:sp>
        <p:nvSpPr>
          <p:cNvPr id="82" name="Callout: Line 81">
            <a:extLst>
              <a:ext uri="{FF2B5EF4-FFF2-40B4-BE49-F238E27FC236}">
                <a16:creationId xmlns:a16="http://schemas.microsoft.com/office/drawing/2014/main" id="{042CE259-2A0D-4A35-8062-B37DE80C4489}"/>
              </a:ext>
            </a:extLst>
          </p:cNvPr>
          <p:cNvSpPr/>
          <p:nvPr/>
        </p:nvSpPr>
        <p:spPr>
          <a:xfrm flipH="1">
            <a:off x="6876704" y="3700432"/>
            <a:ext cx="2697862" cy="621694"/>
          </a:xfrm>
          <a:prstGeom prst="borderCallout1">
            <a:avLst>
              <a:gd name="adj1" fmla="val -11335"/>
              <a:gd name="adj2" fmla="val 86583"/>
              <a:gd name="adj3" fmla="val -46937"/>
              <a:gd name="adj4" fmla="val 9479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Ingress/egress amplifier modeled as part of TE link</a:t>
            </a:r>
          </a:p>
        </p:txBody>
      </p:sp>
    </p:spTree>
    <p:extLst>
      <p:ext uri="{BB962C8B-B14F-4D97-AF65-F5344CB8AC3E}">
        <p14:creationId xmlns:p14="http://schemas.microsoft.com/office/powerpoint/2010/main" val="29064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FEC-7114-4956-82DA-45E0966D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B19B-B92A-45CF-A30B-76C6EC92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Ingress and egress amplifiers </a:t>
            </a:r>
            <a:r>
              <a:rPr lang="en-US" b="1" dirty="0"/>
              <a:t>modeled as part of the TE link</a:t>
            </a:r>
            <a:br>
              <a:rPr lang="en-US" dirty="0"/>
            </a:br>
            <a:r>
              <a:rPr lang="en-US" dirty="0"/>
              <a:t>like in-line amplifiers (ILAs)</a:t>
            </a:r>
          </a:p>
          <a:p>
            <a:r>
              <a:rPr lang="en-US" dirty="0"/>
              <a:t>Agreed express, add, drop path impairment parameters (read-only):</a:t>
            </a:r>
          </a:p>
          <a:p>
            <a:pPr lvl="1"/>
            <a:r>
              <a:rPr lang="en-US" dirty="0"/>
              <a:t>Chromatic dispersion (CD)</a:t>
            </a:r>
          </a:p>
          <a:p>
            <a:pPr lvl="1"/>
            <a:r>
              <a:rPr lang="en-US" dirty="0"/>
              <a:t>Polarization mode dispersion (PMD)</a:t>
            </a:r>
          </a:p>
          <a:p>
            <a:pPr lvl="1"/>
            <a:r>
              <a:rPr lang="en-US" dirty="0"/>
              <a:t>Polarization dependent loss (PDL)</a:t>
            </a:r>
          </a:p>
          <a:p>
            <a:r>
              <a:rPr lang="en-US" dirty="0"/>
              <a:t>Other impairment parameters still under discussion:</a:t>
            </a:r>
          </a:p>
          <a:p>
            <a:pPr lvl="1"/>
            <a:r>
              <a:rPr lang="en-US" dirty="0"/>
              <a:t>Cross-talk due to imperfect optical isolation of components</a:t>
            </a:r>
          </a:p>
          <a:p>
            <a:pPr lvl="1"/>
            <a:r>
              <a:rPr lang="en-US" dirty="0"/>
              <a:t>Filtering impacts – how to characterize and model filtering impacts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7E04B-34C6-4B8E-AC0E-19117A31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</p:spTree>
    <p:extLst>
      <p:ext uri="{BB962C8B-B14F-4D97-AF65-F5344CB8AC3E}">
        <p14:creationId xmlns:p14="http://schemas.microsoft.com/office/powerpoint/2010/main" val="26778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E7C33-18F4-4DAB-A9F5-AEFCAEA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Integrated ROADM architecture with integrated optical transponders (OTs) providing client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70C2-8B49-4475-ACE8-D2948C3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D675D4-4293-487D-9728-6E7A77FD9108}"/>
              </a:ext>
            </a:extLst>
          </p:cNvPr>
          <p:cNvGrpSpPr/>
          <p:nvPr/>
        </p:nvGrpSpPr>
        <p:grpSpPr>
          <a:xfrm>
            <a:off x="2316533" y="2250979"/>
            <a:ext cx="7558933" cy="3545079"/>
            <a:chOff x="2316533" y="2250979"/>
            <a:chExt cx="7558933" cy="35450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97210A-ED21-4C25-9783-C0CFFBCE9352}"/>
                </a:ext>
              </a:extLst>
            </p:cNvPr>
            <p:cNvCxnSpPr>
              <a:cxnSpLocks/>
            </p:cNvCxnSpPr>
            <p:nvPr/>
          </p:nvCxnSpPr>
          <p:spPr>
            <a:xfrm>
              <a:off x="4975768" y="5024060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575AA20-3FA7-4BA9-8613-A8A81924E436}"/>
                </a:ext>
              </a:extLst>
            </p:cNvPr>
            <p:cNvCxnSpPr>
              <a:cxnSpLocks/>
            </p:cNvCxnSpPr>
            <p:nvPr/>
          </p:nvCxnSpPr>
          <p:spPr>
            <a:xfrm>
              <a:off x="5172618" y="5024060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FE7B9D-6B60-4DB5-AF04-672F76B7CEB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5751912" y="5024060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5ED8F-06F3-4923-BBCF-DE454BCCCE3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7100999" y="5024060"/>
              <a:ext cx="1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35489-44EA-49F8-A6E1-22D5942A81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8318" y="5024060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1DDF0A-D814-428A-89CD-0D09F7DBD258}"/>
                </a:ext>
              </a:extLst>
            </p:cNvPr>
            <p:cNvCxnSpPr>
              <a:cxnSpLocks/>
            </p:cNvCxnSpPr>
            <p:nvPr/>
          </p:nvCxnSpPr>
          <p:spPr>
            <a:xfrm>
              <a:off x="6525168" y="5024060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259F8C-5F6B-4B2F-AB92-B15AE113F42C}"/>
                </a:ext>
              </a:extLst>
            </p:cNvPr>
            <p:cNvGrpSpPr/>
            <p:nvPr/>
          </p:nvGrpSpPr>
          <p:grpSpPr>
            <a:xfrm>
              <a:off x="3644806" y="3235638"/>
              <a:ext cx="998072" cy="224558"/>
              <a:chOff x="3083859" y="3317875"/>
              <a:chExt cx="998072" cy="22455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56E337D-3073-4AD5-95E8-2B31B2734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03DEB2E-1654-47B2-92A7-BD36C660B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A905F9-7C7A-40D0-B2AC-92419BFAE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53D537-8D99-40A1-A66A-3E04A92F0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ED29198-B2D7-4E82-9A7F-7852BD473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162398-6186-43D1-80A9-B547121C5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B842B9-617E-4890-BCCE-40944E6E0A38}"/>
                </a:ext>
              </a:extLst>
            </p:cNvPr>
            <p:cNvGrpSpPr/>
            <p:nvPr/>
          </p:nvGrpSpPr>
          <p:grpSpPr>
            <a:xfrm>
              <a:off x="7535489" y="3235638"/>
              <a:ext cx="998072" cy="224558"/>
              <a:chOff x="3083859" y="3317875"/>
              <a:chExt cx="998072" cy="224558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35002B-1694-4989-9C14-F9737B63A7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A546E1-FC91-4EDE-9836-9335700F26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6962B1-745D-42BB-8448-F12C31999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C7DE8D-95DF-481A-B537-37569526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2F376DA-4FC5-4C30-9C89-CD9738FCA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73864E7-4C6B-4F17-8BDB-F64DF5362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F44AF74-C20A-4A36-BBC7-369419CAA30E}"/>
                </a:ext>
              </a:extLst>
            </p:cNvPr>
            <p:cNvSpPr/>
            <p:nvPr/>
          </p:nvSpPr>
          <p:spPr>
            <a:xfrm>
              <a:off x="4642878" y="2250979"/>
              <a:ext cx="2892611" cy="2773082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ROADM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16D4C03-28BB-4318-8953-C1D9F1425E34}"/>
                </a:ext>
              </a:extLst>
            </p:cNvPr>
            <p:cNvSpPr/>
            <p:nvPr/>
          </p:nvSpPr>
          <p:spPr>
            <a:xfrm rot="16200000">
              <a:off x="4669397" y="3100284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FA1AA77-BE6E-4CB9-B1CC-CFA25686645B}"/>
                </a:ext>
              </a:extLst>
            </p:cNvPr>
            <p:cNvSpPr/>
            <p:nvPr/>
          </p:nvSpPr>
          <p:spPr>
            <a:xfrm rot="5400000" flipH="1">
              <a:off x="6778720" y="3100284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22B509-1538-41F5-87B9-C30796FA4A8D}"/>
                </a:ext>
              </a:extLst>
            </p:cNvPr>
            <p:cNvSpPr/>
            <p:nvPr/>
          </p:nvSpPr>
          <p:spPr>
            <a:xfrm>
              <a:off x="5542266" y="2817272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OCX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58D17B-B90B-4D7E-BEC6-7E8BDC78D31A}"/>
                </a:ext>
              </a:extLst>
            </p:cNvPr>
            <p:cNvSpPr/>
            <p:nvPr/>
          </p:nvSpPr>
          <p:spPr>
            <a:xfrm>
              <a:off x="4872580" y="443502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FB0149-6B2B-4743-8D9E-3EF60192BC2D}"/>
                </a:ext>
              </a:extLst>
            </p:cNvPr>
            <p:cNvSpPr/>
            <p:nvPr/>
          </p:nvSpPr>
          <p:spPr>
            <a:xfrm>
              <a:off x="6896212" y="443502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4B476A-ACE0-4E51-B6F5-D5786B61928D}"/>
                </a:ext>
              </a:extLst>
            </p:cNvPr>
            <p:cNvSpPr/>
            <p:nvPr/>
          </p:nvSpPr>
          <p:spPr>
            <a:xfrm>
              <a:off x="5547124" y="443502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44E811-4FE8-4A81-8B40-85D665C8AFEC}"/>
                </a:ext>
              </a:extLst>
            </p:cNvPr>
            <p:cNvSpPr/>
            <p:nvPr/>
          </p:nvSpPr>
          <p:spPr>
            <a:xfrm>
              <a:off x="6221668" y="443502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2" name="TextBox 59">
              <a:extLst>
                <a:ext uri="{FF2B5EF4-FFF2-40B4-BE49-F238E27FC236}">
                  <a16:creationId xmlns:a16="http://schemas.microsoft.com/office/drawing/2014/main" id="{97C9EF2B-DDBA-46EA-982B-54B143CCE308}"/>
                </a:ext>
              </a:extLst>
            </p:cNvPr>
            <p:cNvSpPr txBox="1"/>
            <p:nvPr/>
          </p:nvSpPr>
          <p:spPr>
            <a:xfrm>
              <a:off x="4872580" y="5426726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 Client Interfaces</a:t>
              </a:r>
            </a:p>
          </p:txBody>
        </p:sp>
        <p:sp>
          <p:nvSpPr>
            <p:cNvPr id="23" name="TextBox 60">
              <a:extLst>
                <a:ext uri="{FF2B5EF4-FFF2-40B4-BE49-F238E27FC236}">
                  <a16:creationId xmlns:a16="http://schemas.microsoft.com/office/drawing/2014/main" id="{39777831-F1AE-44E3-940D-4E88F110CC2D}"/>
                </a:ext>
              </a:extLst>
            </p:cNvPr>
            <p:cNvSpPr txBox="1"/>
            <p:nvPr/>
          </p:nvSpPr>
          <p:spPr>
            <a:xfrm>
              <a:off x="8753571" y="3160594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east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6A98A3FF-D0EC-48F9-9461-745E0AFE98A7}"/>
                </a:ext>
              </a:extLst>
            </p:cNvPr>
            <p:cNvSpPr txBox="1"/>
            <p:nvPr/>
          </p:nvSpPr>
          <p:spPr>
            <a:xfrm>
              <a:off x="2316533" y="3160594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29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E7C33-18F4-4DAB-A9F5-AEFCAEA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Integrated ROADMs with integrated OTs and single channel add/drop interfaces for remote 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70C2-8B49-4475-ACE8-D2948C3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C1BA4E-74F2-4285-A891-03FA41751775}"/>
              </a:ext>
            </a:extLst>
          </p:cNvPr>
          <p:cNvGrpSpPr/>
          <p:nvPr/>
        </p:nvGrpSpPr>
        <p:grpSpPr>
          <a:xfrm>
            <a:off x="2316533" y="1993153"/>
            <a:ext cx="7558933" cy="4143759"/>
            <a:chOff x="1755586" y="1993153"/>
            <a:chExt cx="7558933" cy="41437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C785C5-6A84-4466-91D8-1E5BCC86F97E}"/>
                </a:ext>
              </a:extLst>
            </p:cNvPr>
            <p:cNvGrpSpPr/>
            <p:nvPr/>
          </p:nvGrpSpPr>
          <p:grpSpPr>
            <a:xfrm>
              <a:off x="3083859" y="2977812"/>
              <a:ext cx="998072" cy="224558"/>
              <a:chOff x="3083859" y="3317875"/>
              <a:chExt cx="998072" cy="22455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3820C63-0A1E-45E9-A5FA-3B60AD426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8851B1B-CB6D-4D71-9706-E712E1AF3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2CC83C9-1319-4244-B455-6515031DE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B67351-8B77-415F-A2AF-9084330D4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6D4884A-76AA-4DE4-BB13-8C31A31F6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0A74CB-D12E-431E-A5B7-A10E6E3357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876CEE-5C16-4DCE-B1C9-11139299CF66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0" y="5363215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B62726-834C-457A-8A89-E28BF4B32B7A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30" y="5363215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007040-254F-4DF1-9BC7-6EB1C777819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6479624" y="5363215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C697F5-DE41-4FAE-A494-B1A96B50B901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5267324" y="4481543"/>
              <a:ext cx="1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0507B1-40BA-4E24-846F-A7C3A2334C27}"/>
                </a:ext>
              </a:extLst>
            </p:cNvPr>
            <p:cNvCxnSpPr>
              <a:cxnSpLocks/>
            </p:cNvCxnSpPr>
            <p:nvPr/>
          </p:nvCxnSpPr>
          <p:spPr>
            <a:xfrm>
              <a:off x="4494643" y="4481543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9CFDD4-9CE6-4DF2-BD61-C1BB259437F3}"/>
                </a:ext>
              </a:extLst>
            </p:cNvPr>
            <p:cNvCxnSpPr>
              <a:cxnSpLocks/>
            </p:cNvCxnSpPr>
            <p:nvPr/>
          </p:nvCxnSpPr>
          <p:spPr>
            <a:xfrm>
              <a:off x="4691493" y="4481543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67DE05-EC16-4F02-825D-DEF4F692ACD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805080" y="4268868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66D8A9-86D7-4ADE-8DDD-E4A511D2D348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479623" y="4275148"/>
              <a:ext cx="1" cy="49903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229C1D-13F3-43D4-BCEE-A045E5199F3D}"/>
                </a:ext>
              </a:extLst>
            </p:cNvPr>
            <p:cNvGrpSpPr/>
            <p:nvPr/>
          </p:nvGrpSpPr>
          <p:grpSpPr>
            <a:xfrm>
              <a:off x="6974542" y="2977812"/>
              <a:ext cx="998072" cy="224558"/>
              <a:chOff x="3083859" y="3317875"/>
              <a:chExt cx="998072" cy="2245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7BF39B6-2757-4369-B1B1-45C6AE91E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DA333D3-6518-4D12-A590-4562F6E94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8ABB462-15E9-4B72-8D8C-B7266707C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3AFC76F-4C07-4F74-B4E8-902C97297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3655ED4-89EF-4F6D-A13D-C64C9143D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1FC917E-C9A4-4201-9614-4B9516C7C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8629A69-AC53-4DA4-9D61-97CCBD28A5DE}"/>
                </a:ext>
              </a:extLst>
            </p:cNvPr>
            <p:cNvSpPr/>
            <p:nvPr/>
          </p:nvSpPr>
          <p:spPr>
            <a:xfrm>
              <a:off x="4081931" y="1993153"/>
              <a:ext cx="2892611" cy="2486687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/>
            <a:p>
              <a:pPr algn="ctr"/>
              <a:r>
                <a:rPr lang="en-US" dirty="0"/>
                <a:t>ROADM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74E0E99-60B6-425C-AC0A-EB4802403841}"/>
                </a:ext>
              </a:extLst>
            </p:cNvPr>
            <p:cNvSpPr/>
            <p:nvPr/>
          </p:nvSpPr>
          <p:spPr>
            <a:xfrm rot="16200000">
              <a:off x="4108450" y="284245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52CC590-2DC3-4A9E-B249-4CFC24FAA272}"/>
                </a:ext>
              </a:extLst>
            </p:cNvPr>
            <p:cNvSpPr/>
            <p:nvPr/>
          </p:nvSpPr>
          <p:spPr>
            <a:xfrm rot="5400000" flipH="1">
              <a:off x="6217773" y="284245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AFF78B-F926-49E5-8F61-EA9A7998B96F}"/>
                </a:ext>
              </a:extLst>
            </p:cNvPr>
            <p:cNvSpPr/>
            <p:nvPr/>
          </p:nvSpPr>
          <p:spPr>
            <a:xfrm>
              <a:off x="4981319" y="2559446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3BE6D4-2722-424A-820F-562110B0E18B}"/>
                </a:ext>
              </a:extLst>
            </p:cNvPr>
            <p:cNvSpPr/>
            <p:nvPr/>
          </p:nvSpPr>
          <p:spPr>
            <a:xfrm>
              <a:off x="5600292" y="4774184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A2768D-B548-4341-A0E3-349B644FDB91}"/>
                </a:ext>
              </a:extLst>
            </p:cNvPr>
            <p:cNvSpPr/>
            <p:nvPr/>
          </p:nvSpPr>
          <p:spPr>
            <a:xfrm>
              <a:off x="5062537" y="3892512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9A9FCE-22D3-4D80-8B96-1AFAC3E407EB}"/>
                </a:ext>
              </a:extLst>
            </p:cNvPr>
            <p:cNvSpPr/>
            <p:nvPr/>
          </p:nvSpPr>
          <p:spPr>
            <a:xfrm>
              <a:off x="6274836" y="4774184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3FBAD19-D13F-44B8-8CCA-C01361E46350}"/>
                </a:ext>
              </a:extLst>
            </p:cNvPr>
            <p:cNvSpPr/>
            <p:nvPr/>
          </p:nvSpPr>
          <p:spPr>
            <a:xfrm>
              <a:off x="4387993" y="3892512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533888-66DA-4455-AB99-F8106799B573}"/>
                </a:ext>
              </a:extLst>
            </p:cNvPr>
            <p:cNvSpPr txBox="1"/>
            <p:nvPr/>
          </p:nvSpPr>
          <p:spPr>
            <a:xfrm>
              <a:off x="4311633" y="5767580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 Client Interfaces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0C7C2F-C3BA-417A-BAB8-3D81229E6BC1}"/>
                </a:ext>
              </a:extLst>
            </p:cNvPr>
            <p:cNvSpPr txBox="1"/>
            <p:nvPr/>
          </p:nvSpPr>
          <p:spPr>
            <a:xfrm>
              <a:off x="8192624" y="290276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Line east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C284F-D05B-4C64-9FCB-5F0063C10962}"/>
                </a:ext>
              </a:extLst>
            </p:cNvPr>
            <p:cNvSpPr txBox="1"/>
            <p:nvPr/>
          </p:nvSpPr>
          <p:spPr>
            <a:xfrm>
              <a:off x="1755586" y="290276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Line west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F73015-8191-4146-9881-85A0FC483436}"/>
                </a:ext>
              </a:extLst>
            </p:cNvPr>
            <p:cNvSpPr txBox="1"/>
            <p:nvPr/>
          </p:nvSpPr>
          <p:spPr>
            <a:xfrm>
              <a:off x="6690126" y="4479840"/>
              <a:ext cx="1804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Colored OT</a:t>
              </a:r>
              <a:br>
                <a:rPr lang="en-US" dirty="0"/>
              </a:br>
              <a:r>
                <a:rPr lang="en-US" dirty="0"/>
                <a:t>Line 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3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E7C33-18F4-4DAB-A9F5-AEFCAEA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Disaggregated ROADMs that are subdivided into</a:t>
            </a:r>
            <a:br>
              <a:rPr lang="en-US" sz="3600" dirty="0"/>
            </a:br>
            <a:r>
              <a:rPr lang="en-US" sz="3600" dirty="0"/>
              <a:t>degree, add/drop, and optical transponder subsystems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70C2-8B49-4475-ACE8-D2948C3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37FCC-2DFA-4D8C-BE9E-FE8335B54CBD}"/>
              </a:ext>
            </a:extLst>
          </p:cNvPr>
          <p:cNvGrpSpPr/>
          <p:nvPr/>
        </p:nvGrpSpPr>
        <p:grpSpPr>
          <a:xfrm>
            <a:off x="817139" y="1860064"/>
            <a:ext cx="10557722" cy="4458220"/>
            <a:chOff x="469669" y="1721519"/>
            <a:chExt cx="10557722" cy="445822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1E050BB-730E-422C-B589-B134611EB707}"/>
                </a:ext>
              </a:extLst>
            </p:cNvPr>
            <p:cNvGrpSpPr/>
            <p:nvPr/>
          </p:nvGrpSpPr>
          <p:grpSpPr>
            <a:xfrm>
              <a:off x="4298738" y="2325792"/>
              <a:ext cx="2021121" cy="1379562"/>
              <a:chOff x="4309393" y="2787202"/>
              <a:chExt cx="502091" cy="890536"/>
            </a:xfrm>
          </p:grpSpPr>
          <p:cxnSp>
            <p:nvCxnSpPr>
              <p:cNvPr id="277" name="Connector: Elbow 276">
                <a:extLst>
                  <a:ext uri="{FF2B5EF4-FFF2-40B4-BE49-F238E27FC236}">
                    <a16:creationId xmlns:a16="http://schemas.microsoft.com/office/drawing/2014/main" id="{25BEFE04-D6CB-46C9-9E95-A1DD12AC5A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12020" y="2882066"/>
                <a:ext cx="460239" cy="795672"/>
              </a:xfrm>
              <a:prstGeom prst="bentConnector3">
                <a:avLst>
                  <a:gd name="adj1" fmla="val 275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or: Elbow 277">
                <a:extLst>
                  <a:ext uri="{FF2B5EF4-FFF2-40B4-BE49-F238E27FC236}">
                    <a16:creationId xmlns:a16="http://schemas.microsoft.com/office/drawing/2014/main" id="{9369D7B4-AA94-490A-BA47-E4174635996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09393" y="2863895"/>
                <a:ext cx="471601" cy="813842"/>
              </a:xfrm>
              <a:prstGeom prst="bentConnector3">
                <a:avLst>
                  <a:gd name="adj1" fmla="val 215"/>
                </a:avLst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or: Elbow 278">
                <a:extLst>
                  <a:ext uri="{FF2B5EF4-FFF2-40B4-BE49-F238E27FC236}">
                    <a16:creationId xmlns:a16="http://schemas.microsoft.com/office/drawing/2014/main" id="{5BEFFEF3-2A0B-47FB-8FF7-113CFCB818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12020" y="2847383"/>
                <a:ext cx="476345" cy="826400"/>
              </a:xfrm>
              <a:prstGeom prst="bentConnector3">
                <a:avLst>
                  <a:gd name="adj1" fmla="val -1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Elbow 279">
                <a:extLst>
                  <a:ext uri="{FF2B5EF4-FFF2-40B4-BE49-F238E27FC236}">
                    <a16:creationId xmlns:a16="http://schemas.microsoft.com/office/drawing/2014/main" id="{F090259C-6C32-4FCF-A751-3832BA84E7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09393" y="2828168"/>
                <a:ext cx="490213" cy="845615"/>
              </a:xfrm>
              <a:prstGeom prst="bentConnector3">
                <a:avLst>
                  <a:gd name="adj1" fmla="val 549"/>
                </a:avLst>
              </a:prstGeom>
              <a:ln w="1905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or: Elbow 280">
                <a:extLst>
                  <a:ext uri="{FF2B5EF4-FFF2-40B4-BE49-F238E27FC236}">
                    <a16:creationId xmlns:a16="http://schemas.microsoft.com/office/drawing/2014/main" id="{F94032CF-758A-4ED4-9E26-8C6090B0C7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09393" y="2812022"/>
                <a:ext cx="495350" cy="856822"/>
              </a:xfrm>
              <a:prstGeom prst="bentConnector3">
                <a:avLst>
                  <a:gd name="adj1" fmla="val 207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id="{E3179C87-4E7F-4413-8069-FD8A3BC3BA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0932" y="2978289"/>
                <a:ext cx="881640" cy="499465"/>
              </a:xfrm>
              <a:prstGeom prst="bentConnector3">
                <a:avLst>
                  <a:gd name="adj1" fmla="val 99149"/>
                </a:avLst>
              </a:prstGeom>
              <a:ln w="1905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34980FE-8F73-44CA-A827-86EA4608436A}"/>
                </a:ext>
              </a:extLst>
            </p:cNvPr>
            <p:cNvGrpSpPr/>
            <p:nvPr/>
          </p:nvGrpSpPr>
          <p:grpSpPr>
            <a:xfrm flipH="1">
              <a:off x="5167760" y="2676700"/>
              <a:ext cx="2021125" cy="1000252"/>
              <a:chOff x="4309393" y="2787482"/>
              <a:chExt cx="502092" cy="887866"/>
            </a:xfrm>
          </p:grpSpPr>
          <p:cxnSp>
            <p:nvCxnSpPr>
              <p:cNvPr id="271" name="Connector: Elbow 270">
                <a:extLst>
                  <a:ext uri="{FF2B5EF4-FFF2-40B4-BE49-F238E27FC236}">
                    <a16:creationId xmlns:a16="http://schemas.microsoft.com/office/drawing/2014/main" id="{51E33233-CA55-4EB4-AE1C-D547A7ED2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2019" y="2926412"/>
                <a:ext cx="453172" cy="742429"/>
              </a:xfrm>
              <a:prstGeom prst="bentConnector3">
                <a:avLst>
                  <a:gd name="adj1" fmla="val 809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or: Elbow 271">
                <a:extLst>
                  <a:ext uri="{FF2B5EF4-FFF2-40B4-BE49-F238E27FC236}">
                    <a16:creationId xmlns:a16="http://schemas.microsoft.com/office/drawing/2014/main" id="{29B2E01D-7992-4EE1-B824-F8480A671E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09393" y="2901783"/>
                <a:ext cx="459542" cy="767060"/>
              </a:xfrm>
              <a:prstGeom prst="bentConnector3">
                <a:avLst>
                  <a:gd name="adj1" fmla="val -353"/>
                </a:avLst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or: Elbow 272">
                <a:extLst>
                  <a:ext uri="{FF2B5EF4-FFF2-40B4-BE49-F238E27FC236}">
                    <a16:creationId xmlns:a16="http://schemas.microsoft.com/office/drawing/2014/main" id="{7BFCAF1C-53AB-4711-9352-C7E9C9B65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1703" y="2874416"/>
                <a:ext cx="470932" cy="794426"/>
              </a:xfrm>
              <a:prstGeom prst="bentConnector3">
                <a:avLst>
                  <a:gd name="adj1" fmla="val 145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or: Elbow 273">
                <a:extLst>
                  <a:ext uri="{FF2B5EF4-FFF2-40B4-BE49-F238E27FC236}">
                    <a16:creationId xmlns:a16="http://schemas.microsoft.com/office/drawing/2014/main" id="{A85864B7-A3F2-42B9-AB72-D46961937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09393" y="2844314"/>
                <a:ext cx="480572" cy="831034"/>
              </a:xfrm>
              <a:prstGeom prst="bentConnector3">
                <a:avLst>
                  <a:gd name="adj1" fmla="val -796"/>
                </a:avLst>
              </a:prstGeom>
              <a:ln w="1905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ctor: Elbow 274">
                <a:extLst>
                  <a:ext uri="{FF2B5EF4-FFF2-40B4-BE49-F238E27FC236}">
                    <a16:creationId xmlns:a16="http://schemas.microsoft.com/office/drawing/2014/main" id="{7A567100-C76E-4482-8C4E-2B2A145F0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0223" y="2816947"/>
                <a:ext cx="494520" cy="851897"/>
              </a:xfrm>
              <a:prstGeom prst="bentConnector3">
                <a:avLst>
                  <a:gd name="adj1" fmla="val 294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ctor: Elbow 275">
                <a:extLst>
                  <a:ext uri="{FF2B5EF4-FFF2-40B4-BE49-F238E27FC236}">
                    <a16:creationId xmlns:a16="http://schemas.microsoft.com/office/drawing/2014/main" id="{A49E97EC-0959-4D60-B7EE-AEC157484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2019" y="2787482"/>
                <a:ext cx="499466" cy="881360"/>
              </a:xfrm>
              <a:prstGeom prst="bentConnector3">
                <a:avLst>
                  <a:gd name="adj1" fmla="val -28"/>
                </a:avLst>
              </a:prstGeom>
              <a:ln w="1905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F7096A72-6C7D-49C0-9233-8BAF343484CC}"/>
                </a:ext>
              </a:extLst>
            </p:cNvPr>
            <p:cNvGrpSpPr/>
            <p:nvPr/>
          </p:nvGrpSpPr>
          <p:grpSpPr>
            <a:xfrm flipH="1">
              <a:off x="6680122" y="3037956"/>
              <a:ext cx="499467" cy="630886"/>
              <a:chOff x="4312017" y="2787202"/>
              <a:chExt cx="499467" cy="881640"/>
            </a:xfrm>
          </p:grpSpPr>
          <p:cxnSp>
            <p:nvCxnSpPr>
              <p:cNvPr id="265" name="Connector: Elbow 264">
                <a:extLst>
                  <a:ext uri="{FF2B5EF4-FFF2-40B4-BE49-F238E27FC236}">
                    <a16:creationId xmlns:a16="http://schemas.microsoft.com/office/drawing/2014/main" id="{1BF57EE7-49D8-4ADC-9A10-CCA643F358AF}"/>
                  </a:ext>
                </a:extLst>
              </p:cNvPr>
              <p:cNvCxnSpPr/>
              <p:nvPr/>
            </p:nvCxnSpPr>
            <p:spPr>
              <a:xfrm rot="16200000" flipV="1">
                <a:off x="4120359" y="3205702"/>
                <a:ext cx="656060" cy="270217"/>
              </a:xfrm>
              <a:prstGeom prst="bentConnector3">
                <a:avLst>
                  <a:gd name="adj1" fmla="val 10033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or: Elbow 265">
                <a:extLst>
                  <a:ext uri="{FF2B5EF4-FFF2-40B4-BE49-F238E27FC236}">
                    <a16:creationId xmlns:a16="http://schemas.microsoft.com/office/drawing/2014/main" id="{BA544DA4-C080-4D1A-A685-6EF112693D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6109" y="3159637"/>
                <a:ext cx="705112" cy="313295"/>
              </a:xfrm>
              <a:prstGeom prst="bentConnector3">
                <a:avLst>
                  <a:gd name="adj1" fmla="val 99356"/>
                </a:avLst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or: Elbow 266">
                <a:extLst>
                  <a:ext uri="{FF2B5EF4-FFF2-40B4-BE49-F238E27FC236}">
                    <a16:creationId xmlns:a16="http://schemas.microsoft.com/office/drawing/2014/main" id="{FB1B9C8B-3FBE-4388-8C34-ADB008DF734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1196" y="3121889"/>
                <a:ext cx="737774" cy="356129"/>
              </a:xfrm>
              <a:prstGeom prst="bentConnector3">
                <a:avLst>
                  <a:gd name="adj1" fmla="val 99946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or: Elbow 267">
                <a:extLst>
                  <a:ext uri="{FF2B5EF4-FFF2-40B4-BE49-F238E27FC236}">
                    <a16:creationId xmlns:a16="http://schemas.microsoft.com/office/drawing/2014/main" id="{9A400384-360B-4F1E-AE9D-6EFA3B8C41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1878" y="3070156"/>
                <a:ext cx="788827" cy="408543"/>
              </a:xfrm>
              <a:prstGeom prst="bentConnector3">
                <a:avLst>
                  <a:gd name="adj1" fmla="val 98444"/>
                </a:avLst>
              </a:prstGeom>
              <a:ln w="1905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or: Elbow 268">
                <a:extLst>
                  <a:ext uri="{FF2B5EF4-FFF2-40B4-BE49-F238E27FC236}">
                    <a16:creationId xmlns:a16="http://schemas.microsoft.com/office/drawing/2014/main" id="{3ED6BEE6-6A01-4F76-8DD5-7766D8B769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6357" y="3025874"/>
                <a:ext cx="828630" cy="457306"/>
              </a:xfrm>
              <a:prstGeom prst="bentConnector3">
                <a:avLst>
                  <a:gd name="adj1" fmla="val 99823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or: Elbow 269">
                <a:extLst>
                  <a:ext uri="{FF2B5EF4-FFF2-40B4-BE49-F238E27FC236}">
                    <a16:creationId xmlns:a16="http://schemas.microsoft.com/office/drawing/2014/main" id="{0C6D778C-02E8-4207-ABD8-C78E444EAA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0932" y="2978289"/>
                <a:ext cx="881640" cy="499465"/>
              </a:xfrm>
              <a:prstGeom prst="bentConnector3">
                <a:avLst>
                  <a:gd name="adj1" fmla="val 99149"/>
                </a:avLst>
              </a:prstGeom>
              <a:ln w="1905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DCAF913-DF47-4B03-9CDC-CDCF0F1CDC57}"/>
                </a:ext>
              </a:extLst>
            </p:cNvPr>
            <p:cNvGrpSpPr/>
            <p:nvPr/>
          </p:nvGrpSpPr>
          <p:grpSpPr>
            <a:xfrm>
              <a:off x="4312017" y="3037954"/>
              <a:ext cx="499467" cy="630887"/>
              <a:chOff x="4312017" y="2787202"/>
              <a:chExt cx="499467" cy="881640"/>
            </a:xfrm>
          </p:grpSpPr>
          <p:cxnSp>
            <p:nvCxnSpPr>
              <p:cNvPr id="259" name="Connector: Elbow 258">
                <a:extLst>
                  <a:ext uri="{FF2B5EF4-FFF2-40B4-BE49-F238E27FC236}">
                    <a16:creationId xmlns:a16="http://schemas.microsoft.com/office/drawing/2014/main" id="{8211A92B-548D-4D8C-8DFE-B83127DEAF84}"/>
                  </a:ext>
                </a:extLst>
              </p:cNvPr>
              <p:cNvCxnSpPr/>
              <p:nvPr/>
            </p:nvCxnSpPr>
            <p:spPr>
              <a:xfrm rot="16200000" flipV="1">
                <a:off x="4120359" y="3205702"/>
                <a:ext cx="656060" cy="270217"/>
              </a:xfrm>
              <a:prstGeom prst="bentConnector3">
                <a:avLst>
                  <a:gd name="adj1" fmla="val 10033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or: Elbow 259">
                <a:extLst>
                  <a:ext uri="{FF2B5EF4-FFF2-40B4-BE49-F238E27FC236}">
                    <a16:creationId xmlns:a16="http://schemas.microsoft.com/office/drawing/2014/main" id="{0BD65BA1-1028-497F-92EC-E004994BDE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6109" y="3159637"/>
                <a:ext cx="705112" cy="313295"/>
              </a:xfrm>
              <a:prstGeom prst="bentConnector3">
                <a:avLst>
                  <a:gd name="adj1" fmla="val 99356"/>
                </a:avLst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or: Elbow 260">
                <a:extLst>
                  <a:ext uri="{FF2B5EF4-FFF2-40B4-BE49-F238E27FC236}">
                    <a16:creationId xmlns:a16="http://schemas.microsoft.com/office/drawing/2014/main" id="{3010CCEB-D80E-4A96-B82F-EC8DB3D727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1196" y="3121889"/>
                <a:ext cx="737774" cy="356129"/>
              </a:xfrm>
              <a:prstGeom prst="bentConnector3">
                <a:avLst>
                  <a:gd name="adj1" fmla="val 99946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or: Elbow 261">
                <a:extLst>
                  <a:ext uri="{FF2B5EF4-FFF2-40B4-BE49-F238E27FC236}">
                    <a16:creationId xmlns:a16="http://schemas.microsoft.com/office/drawing/2014/main" id="{533801A5-E9AE-4C74-8A0A-92F1A6556B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1878" y="3070156"/>
                <a:ext cx="788827" cy="408543"/>
              </a:xfrm>
              <a:prstGeom prst="bentConnector3">
                <a:avLst>
                  <a:gd name="adj1" fmla="val 98444"/>
                </a:avLst>
              </a:prstGeom>
              <a:ln w="1905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or: Elbow 262">
                <a:extLst>
                  <a:ext uri="{FF2B5EF4-FFF2-40B4-BE49-F238E27FC236}">
                    <a16:creationId xmlns:a16="http://schemas.microsoft.com/office/drawing/2014/main" id="{EFC12800-9D47-45C7-8661-9D30574F8D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6357" y="3025874"/>
                <a:ext cx="828630" cy="457306"/>
              </a:xfrm>
              <a:prstGeom prst="bentConnector3">
                <a:avLst>
                  <a:gd name="adj1" fmla="val 99823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or: Elbow 263">
                <a:extLst>
                  <a:ext uri="{FF2B5EF4-FFF2-40B4-BE49-F238E27FC236}">
                    <a16:creationId xmlns:a16="http://schemas.microsoft.com/office/drawing/2014/main" id="{5A94C9C4-FC1A-4CB4-81E9-D3CE68B89E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0932" y="2978289"/>
                <a:ext cx="881640" cy="499465"/>
              </a:xfrm>
              <a:prstGeom prst="bentConnector3">
                <a:avLst>
                  <a:gd name="adj1" fmla="val 99149"/>
                </a:avLst>
              </a:prstGeom>
              <a:ln w="1905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B04A399-9311-4982-9D6F-E261538C3110}"/>
                </a:ext>
              </a:extLst>
            </p:cNvPr>
            <p:cNvGrpSpPr/>
            <p:nvPr/>
          </p:nvGrpSpPr>
          <p:grpSpPr>
            <a:xfrm>
              <a:off x="4309310" y="1954828"/>
              <a:ext cx="2887104" cy="132524"/>
              <a:chOff x="3083859" y="3317875"/>
              <a:chExt cx="998072" cy="224558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E8E7BD8-0D95-46E4-903C-A3B0FAEC5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693E26D-775D-45C3-8DDA-7F03EC0AAE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5CB24ED-1DF0-4F0E-9EC5-1074E7FE0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AF46C4ED-1037-4153-A35A-EA0DD5276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1905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68BADBC9-5B70-4BB8-A37B-AABC342F4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F6D02AE-D6EF-4A83-AF25-05366D42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1905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90BBF00-FA74-42E9-ADE5-E28C31B3677D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24" y="4311695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B042C4B-046D-407B-A573-CB02DF0A9655}"/>
                </a:ext>
              </a:extLst>
            </p:cNvPr>
            <p:cNvGrpSpPr/>
            <p:nvPr/>
          </p:nvGrpSpPr>
          <p:grpSpPr>
            <a:xfrm>
              <a:off x="9023660" y="2562838"/>
              <a:ext cx="998072" cy="224558"/>
              <a:chOff x="3083859" y="3317875"/>
              <a:chExt cx="998072" cy="224558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31AEA7A-423E-4C71-90B9-C56A31DD1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F249CA11-8CF8-4804-80B8-EC3664BE4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C701423-84D0-415E-953D-5394DD0EE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C008CC1-35B4-4754-93A1-FA04E1B5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90EF274-543F-4C4C-AA1F-9E11E93F2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FD6B69-0B73-440C-A1C5-3E0D84DEE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13C985C-5FAF-419B-9981-A95376D77A39}"/>
                </a:ext>
              </a:extLst>
            </p:cNvPr>
            <p:cNvGrpSpPr/>
            <p:nvPr/>
          </p:nvGrpSpPr>
          <p:grpSpPr>
            <a:xfrm>
              <a:off x="1471534" y="2562838"/>
              <a:ext cx="998072" cy="224558"/>
              <a:chOff x="3083859" y="3317875"/>
              <a:chExt cx="998072" cy="224558"/>
            </a:xfrm>
          </p:grpSpPr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0A07A92-7C34-42EE-BB4C-19E9723EB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2CFCF7E-FEE6-406D-AFE2-F01FBE664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EF0F1536-C469-404B-AF5E-CC7F90E63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A7BA32F-69B1-4D98-86A2-501DF2615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AA1C911-B2CD-4C90-86A8-68BF22B90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FF08B38-C4B7-4F5E-BD5E-369AF72B5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D3128A4-AD6E-4423-9D66-EFDBAE445394}"/>
                </a:ext>
              </a:extLst>
            </p:cNvPr>
            <p:cNvSpPr txBox="1"/>
            <p:nvPr/>
          </p:nvSpPr>
          <p:spPr>
            <a:xfrm>
              <a:off x="469669" y="2490451"/>
              <a:ext cx="79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Line 1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8DB08F72-23F2-4CF8-A10C-1D8064576603}"/>
                </a:ext>
              </a:extLst>
            </p:cNvPr>
            <p:cNvSpPr/>
            <p:nvPr/>
          </p:nvSpPr>
          <p:spPr>
            <a:xfrm>
              <a:off x="7188887" y="1721519"/>
              <a:ext cx="1834773" cy="1707481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 anchorCtr="1"/>
            <a:lstStyle/>
            <a:p>
              <a:pPr algn="ctr"/>
              <a:r>
                <a:rPr lang="en-US" dirty="0"/>
                <a:t>Degree 2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62A9E14-A924-4D18-A0FA-C6522B1C6655}"/>
                </a:ext>
              </a:extLst>
            </p:cNvPr>
            <p:cNvCxnSpPr>
              <a:cxnSpLocks/>
            </p:cNvCxnSpPr>
            <p:nvPr/>
          </p:nvCxnSpPr>
          <p:spPr>
            <a:xfrm>
              <a:off x="4523712" y="5406042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75C62B6-AAF3-4E0B-890B-F8D8F1BC2CAB}"/>
                </a:ext>
              </a:extLst>
            </p:cNvPr>
            <p:cNvCxnSpPr>
              <a:cxnSpLocks/>
            </p:cNvCxnSpPr>
            <p:nvPr/>
          </p:nvCxnSpPr>
          <p:spPr>
            <a:xfrm>
              <a:off x="4720562" y="5406042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3249BBD-10B9-4E30-B9C8-A18F55FCECEA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5299856" y="5406042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7E2AC2A-003C-481D-A195-6968125AD2BC}"/>
                </a:ext>
              </a:extLst>
            </p:cNvPr>
            <p:cNvCxnSpPr>
              <a:cxnSpLocks/>
              <a:stCxn id="217" idx="2"/>
            </p:cNvCxnSpPr>
            <p:nvPr/>
          </p:nvCxnSpPr>
          <p:spPr>
            <a:xfrm flipH="1">
              <a:off x="6857567" y="5406042"/>
              <a:ext cx="1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BE266A3-574C-44CE-902C-4704F731ED1D}"/>
                </a:ext>
              </a:extLst>
            </p:cNvPr>
            <p:cNvCxnSpPr>
              <a:cxnSpLocks/>
            </p:cNvCxnSpPr>
            <p:nvPr/>
          </p:nvCxnSpPr>
          <p:spPr>
            <a:xfrm>
              <a:off x="6084886" y="5406042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7B1E5E-4E4E-4832-8CA0-271170B06315}"/>
                </a:ext>
              </a:extLst>
            </p:cNvPr>
            <p:cNvCxnSpPr>
              <a:cxnSpLocks/>
            </p:cNvCxnSpPr>
            <p:nvPr/>
          </p:nvCxnSpPr>
          <p:spPr>
            <a:xfrm>
              <a:off x="6281736" y="5406042"/>
              <a:ext cx="0" cy="4026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C69FBD1-FE5C-425E-BAD4-EC3FD6BB88D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4625312" y="4311695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8EA66B3-562F-4BB0-98AC-4F953D81DC78}"/>
                </a:ext>
              </a:extLst>
            </p:cNvPr>
            <p:cNvCxnSpPr>
              <a:cxnSpLocks/>
              <a:endCxn id="218" idx="0"/>
            </p:cNvCxnSpPr>
            <p:nvPr/>
          </p:nvCxnSpPr>
          <p:spPr>
            <a:xfrm>
              <a:off x="5299855" y="4317975"/>
              <a:ext cx="1" cy="49903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BB1388C-6C19-49DF-9FB4-B3A875EEA2CF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>
              <a:off x="6857567" y="4311695"/>
              <a:ext cx="1" cy="505316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3BEBD8CC-F47A-4D91-9F33-D21894089EA0}"/>
                </a:ext>
              </a:extLst>
            </p:cNvPr>
            <p:cNvSpPr/>
            <p:nvPr/>
          </p:nvSpPr>
          <p:spPr>
            <a:xfrm>
              <a:off x="2469606" y="1727441"/>
              <a:ext cx="1834773" cy="1701559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 anchorCtr="1"/>
            <a:lstStyle/>
            <a:p>
              <a:pPr algn="ctr"/>
              <a:r>
                <a:rPr lang="en-US" dirty="0"/>
                <a:t>Degree 1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04167AC2-33B4-4C93-8458-95A3BCAF71EC}"/>
                </a:ext>
              </a:extLst>
            </p:cNvPr>
            <p:cNvSpPr/>
            <p:nvPr/>
          </p:nvSpPr>
          <p:spPr>
            <a:xfrm rot="16200000">
              <a:off x="2496125" y="2436187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5A4C55EE-306D-45D1-8E89-FB7D9DADDECA}"/>
                </a:ext>
              </a:extLst>
            </p:cNvPr>
            <p:cNvSpPr/>
            <p:nvPr/>
          </p:nvSpPr>
          <p:spPr>
            <a:xfrm rot="5400000" flipH="1">
              <a:off x="8266891" y="2436187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A7E7483-102D-41FB-A457-05E01C4BD433}"/>
                </a:ext>
              </a:extLst>
            </p:cNvPr>
            <p:cNvSpPr/>
            <p:nvPr/>
          </p:nvSpPr>
          <p:spPr>
            <a:xfrm>
              <a:off x="3325015" y="2153175"/>
              <a:ext cx="763231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WSS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59945F8-042F-480B-994F-428D45C71937}"/>
                </a:ext>
              </a:extLst>
            </p:cNvPr>
            <p:cNvSpPr/>
            <p:nvPr/>
          </p:nvSpPr>
          <p:spPr>
            <a:xfrm>
              <a:off x="4420524" y="4817011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2EC92C6-E129-42C9-8DAC-107A5A5653C5}"/>
                </a:ext>
              </a:extLst>
            </p:cNvPr>
            <p:cNvSpPr/>
            <p:nvPr/>
          </p:nvSpPr>
          <p:spPr>
            <a:xfrm>
              <a:off x="6652780" y="4817011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01B9E5C-4612-4746-BB13-8D77295BFF82}"/>
                </a:ext>
              </a:extLst>
            </p:cNvPr>
            <p:cNvSpPr/>
            <p:nvPr/>
          </p:nvSpPr>
          <p:spPr>
            <a:xfrm>
              <a:off x="5095068" y="4817011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B1E0E40-0569-4DA0-8711-95E7A93B8973}"/>
                </a:ext>
              </a:extLst>
            </p:cNvPr>
            <p:cNvSpPr/>
            <p:nvPr/>
          </p:nvSpPr>
          <p:spPr>
            <a:xfrm>
              <a:off x="5978236" y="4817011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B7A14CC-A632-4A87-BB97-ACB8C3F1FF4A}"/>
                </a:ext>
              </a:extLst>
            </p:cNvPr>
            <p:cNvSpPr txBox="1"/>
            <p:nvPr/>
          </p:nvSpPr>
          <p:spPr>
            <a:xfrm>
              <a:off x="4520809" y="5810407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 Client Interfaces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3DDAA56-AEB9-42B1-ADCD-F72708D0B9DA}"/>
                </a:ext>
              </a:extLst>
            </p:cNvPr>
            <p:cNvSpPr txBox="1"/>
            <p:nvPr/>
          </p:nvSpPr>
          <p:spPr>
            <a:xfrm>
              <a:off x="2740324" y="4295262"/>
              <a:ext cx="168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Colored OT</a:t>
              </a:r>
              <a:br>
                <a:rPr lang="en-US" dirty="0"/>
              </a:br>
              <a:r>
                <a:rPr lang="en-US" dirty="0"/>
                <a:t>Line Interfaces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820A5E-5A23-42CA-85CD-62FF07C7F9A4}"/>
                </a:ext>
              </a:extLst>
            </p:cNvPr>
            <p:cNvSpPr/>
            <p:nvPr/>
          </p:nvSpPr>
          <p:spPr>
            <a:xfrm>
              <a:off x="7405020" y="2153175"/>
              <a:ext cx="763231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WSS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08490ABD-52BD-44FD-B314-E61DD00720FC}"/>
                </a:ext>
              </a:extLst>
            </p:cNvPr>
            <p:cNvSpPr/>
            <p:nvPr/>
          </p:nvSpPr>
          <p:spPr>
            <a:xfrm>
              <a:off x="4304379" y="3676951"/>
              <a:ext cx="1334227" cy="636837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1"/>
            <a:lstStyle/>
            <a:p>
              <a:pPr algn="ctr"/>
              <a:r>
                <a:rPr lang="en-US" dirty="0"/>
                <a:t>Add/Drop 1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49371523-CF28-4698-B7EE-E06BC119330E}"/>
                </a:ext>
              </a:extLst>
            </p:cNvPr>
            <p:cNvSpPr/>
            <p:nvPr/>
          </p:nvSpPr>
          <p:spPr>
            <a:xfrm>
              <a:off x="5854660" y="3676951"/>
              <a:ext cx="1334227" cy="636837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1"/>
            <a:lstStyle/>
            <a:p>
              <a:pPr algn="ctr"/>
              <a:r>
                <a:rPr lang="en-US" dirty="0"/>
                <a:t>Add/Drop 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3163B4-F433-4674-AAB3-9EC973750726}"/>
                </a:ext>
              </a:extLst>
            </p:cNvPr>
            <p:cNvSpPr txBox="1"/>
            <p:nvPr/>
          </p:nvSpPr>
          <p:spPr>
            <a:xfrm>
              <a:off x="10235697" y="2490451"/>
              <a:ext cx="79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Line 2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CF743BF-5B8E-4D95-9790-59A3F36DF46A}"/>
                </a:ext>
              </a:extLst>
            </p:cNvPr>
            <p:cNvSpPr txBox="1"/>
            <p:nvPr/>
          </p:nvSpPr>
          <p:spPr>
            <a:xfrm>
              <a:off x="7043217" y="4295262"/>
              <a:ext cx="168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Colored OT</a:t>
              </a:r>
              <a:br>
                <a:rPr lang="en-US" dirty="0"/>
              </a:br>
              <a:r>
                <a:rPr lang="en-US" dirty="0"/>
                <a:t>Line Interfaces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6701D3A-0EB7-4038-B89B-D489A31D7068}"/>
              </a:ext>
            </a:extLst>
          </p:cNvPr>
          <p:cNvSpPr/>
          <p:nvPr/>
        </p:nvSpPr>
        <p:spPr>
          <a:xfrm>
            <a:off x="3670318" y="1938639"/>
            <a:ext cx="4845403" cy="251075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E275D7-BFB4-4B2A-B580-5A93DC57AAF4}"/>
              </a:ext>
            </a:extLst>
          </p:cNvPr>
          <p:cNvSpPr/>
          <p:nvPr/>
        </p:nvSpPr>
        <p:spPr>
          <a:xfrm>
            <a:off x="3227219" y="1728754"/>
            <a:ext cx="5720133" cy="3814133"/>
          </a:xfrm>
          <a:prstGeom prst="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allout: Line 82">
            <a:extLst>
              <a:ext uri="{FF2B5EF4-FFF2-40B4-BE49-F238E27FC236}">
                <a16:creationId xmlns:a16="http://schemas.microsoft.com/office/drawing/2014/main" id="{2EFF80B1-9472-446A-8C10-28C3A313B9EE}"/>
              </a:ext>
            </a:extLst>
          </p:cNvPr>
          <p:cNvSpPr/>
          <p:nvPr/>
        </p:nvSpPr>
        <p:spPr>
          <a:xfrm flipH="1">
            <a:off x="9192461" y="5331990"/>
            <a:ext cx="1295666" cy="621694"/>
          </a:xfrm>
          <a:prstGeom prst="borderCallout1">
            <a:avLst>
              <a:gd name="adj1" fmla="val -11335"/>
              <a:gd name="adj2" fmla="val 88859"/>
              <a:gd name="adj3" fmla="val -54845"/>
              <a:gd name="adj4" fmla="val 11300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Abstracted</a:t>
            </a:r>
          </a:p>
          <a:p>
            <a:r>
              <a:rPr lang="en-US" dirty="0">
                <a:solidFill>
                  <a:schemeClr val="tx1"/>
                </a:solidFill>
              </a:rPr>
              <a:t>ROADM</a:t>
            </a:r>
          </a:p>
        </p:txBody>
      </p:sp>
      <p:sp>
        <p:nvSpPr>
          <p:cNvPr id="84" name="Callout: Line 83">
            <a:extLst>
              <a:ext uri="{FF2B5EF4-FFF2-40B4-BE49-F238E27FC236}">
                <a16:creationId xmlns:a16="http://schemas.microsoft.com/office/drawing/2014/main" id="{75BCE0B0-171B-480B-9EDB-F4D9F7945895}"/>
              </a:ext>
            </a:extLst>
          </p:cNvPr>
          <p:cNvSpPr/>
          <p:nvPr/>
        </p:nvSpPr>
        <p:spPr>
          <a:xfrm>
            <a:off x="2346066" y="4702357"/>
            <a:ext cx="690467" cy="428217"/>
          </a:xfrm>
          <a:prstGeom prst="borderCallout1">
            <a:avLst>
              <a:gd name="adj1" fmla="val -6743"/>
              <a:gd name="adj2" fmla="val 103099"/>
              <a:gd name="adj3" fmla="val -86299"/>
              <a:gd name="adj4" fmla="val 183773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OCX</a:t>
            </a:r>
          </a:p>
        </p:txBody>
      </p:sp>
    </p:spTree>
    <p:extLst>
      <p:ext uri="{BB962C8B-B14F-4D97-AF65-F5344CB8AC3E}">
        <p14:creationId xmlns:p14="http://schemas.microsoft.com/office/powerpoint/2010/main" val="83938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E7C33-18F4-4DAB-A9F5-AEFCAEA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2 Optical Transponders (OTs) used as 3R regenerator</a:t>
            </a:r>
            <a:br>
              <a:rPr lang="en-US" sz="3600" dirty="0"/>
            </a:br>
            <a:r>
              <a:rPr lang="en-US" sz="3600" dirty="0"/>
              <a:t>Option 1: bi-directional back-to-back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70C2-8B49-4475-ACE8-D2948C3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A6442E-0F7A-45A9-84A0-BFEEFD3EA781}"/>
              </a:ext>
            </a:extLst>
          </p:cNvPr>
          <p:cNvGrpSpPr/>
          <p:nvPr/>
        </p:nvGrpSpPr>
        <p:grpSpPr>
          <a:xfrm>
            <a:off x="1493574" y="1951639"/>
            <a:ext cx="7653638" cy="4143759"/>
            <a:chOff x="2269181" y="1912293"/>
            <a:chExt cx="7653638" cy="41437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0355FF-4DEB-4235-A006-C926FE47F7E5}"/>
                </a:ext>
              </a:extLst>
            </p:cNvPr>
            <p:cNvSpPr/>
            <p:nvPr/>
          </p:nvSpPr>
          <p:spPr>
            <a:xfrm>
              <a:off x="5339595" y="5263900"/>
              <a:ext cx="1403350" cy="417750"/>
            </a:xfrm>
            <a:custGeom>
              <a:avLst/>
              <a:gdLst>
                <a:gd name="connsiteX0" fmla="*/ 0 w 1403350"/>
                <a:gd name="connsiteY0" fmla="*/ 0 h 266700"/>
                <a:gd name="connsiteX1" fmla="*/ 0 w 1403350"/>
                <a:gd name="connsiteY1" fmla="*/ 266700 h 266700"/>
                <a:gd name="connsiteX2" fmla="*/ 1403350 w 1403350"/>
                <a:gd name="connsiteY2" fmla="*/ 266700 h 266700"/>
                <a:gd name="connsiteX3" fmla="*/ 1403350 w 1403350"/>
                <a:gd name="connsiteY3" fmla="*/ 12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350" h="266700">
                  <a:moveTo>
                    <a:pt x="0" y="0"/>
                  </a:moveTo>
                  <a:lnTo>
                    <a:pt x="0" y="266700"/>
                  </a:lnTo>
                  <a:lnTo>
                    <a:pt x="1403350" y="266700"/>
                  </a:lnTo>
                  <a:lnTo>
                    <a:pt x="1403350" y="12700"/>
                  </a:lnTo>
                </a:path>
              </a:pathLst>
            </a:custGeom>
            <a:ln w="25400">
              <a:tailEnd type="triangle" w="med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91B62C-D8A4-4D26-931A-6D3373EE6D92}"/>
                </a:ext>
              </a:extLst>
            </p:cNvPr>
            <p:cNvSpPr/>
            <p:nvPr/>
          </p:nvSpPr>
          <p:spPr>
            <a:xfrm>
              <a:off x="5550842" y="5284650"/>
              <a:ext cx="1000373" cy="235190"/>
            </a:xfrm>
            <a:custGeom>
              <a:avLst/>
              <a:gdLst>
                <a:gd name="connsiteX0" fmla="*/ 0 w 1403350"/>
                <a:gd name="connsiteY0" fmla="*/ 0 h 266700"/>
                <a:gd name="connsiteX1" fmla="*/ 0 w 1403350"/>
                <a:gd name="connsiteY1" fmla="*/ 266700 h 266700"/>
                <a:gd name="connsiteX2" fmla="*/ 1403350 w 1403350"/>
                <a:gd name="connsiteY2" fmla="*/ 266700 h 266700"/>
                <a:gd name="connsiteX3" fmla="*/ 1403350 w 1403350"/>
                <a:gd name="connsiteY3" fmla="*/ 12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350" h="266700">
                  <a:moveTo>
                    <a:pt x="0" y="0"/>
                  </a:moveTo>
                  <a:lnTo>
                    <a:pt x="0" y="266700"/>
                  </a:lnTo>
                  <a:lnTo>
                    <a:pt x="1403350" y="266700"/>
                  </a:lnTo>
                  <a:lnTo>
                    <a:pt x="1403350" y="12700"/>
                  </a:lnTo>
                </a:path>
              </a:pathLst>
            </a:custGeom>
            <a:ln w="25400">
              <a:headEnd type="triangle" w="med" len="lg"/>
              <a:tailEnd type="none" w="med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FF7F43-EF7F-4CF7-8EB5-613474FE5D03}"/>
                </a:ext>
              </a:extLst>
            </p:cNvPr>
            <p:cNvGrpSpPr/>
            <p:nvPr/>
          </p:nvGrpSpPr>
          <p:grpSpPr>
            <a:xfrm>
              <a:off x="3597454" y="2896952"/>
              <a:ext cx="998072" cy="224558"/>
              <a:chOff x="3083859" y="3317875"/>
              <a:chExt cx="998072" cy="22455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1E974CE-8B37-4BEC-A803-D7C3939DB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D76E24-B199-4180-AC4B-380BCB275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53A3C87-4006-448A-99BB-C5A8CA348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5888AB-AC8A-4C26-968F-31C4BC897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3453E62-F32F-45D6-896B-66161F98F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E242BDF-CBC3-454A-BCB2-4C7850D9D2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177F19-BE7C-46E9-BD46-3FDAD83BCB11}"/>
                </a:ext>
              </a:extLst>
            </p:cNvPr>
            <p:cNvGrpSpPr/>
            <p:nvPr/>
          </p:nvGrpSpPr>
          <p:grpSpPr>
            <a:xfrm>
              <a:off x="7488137" y="2896952"/>
              <a:ext cx="998072" cy="224558"/>
              <a:chOff x="3083859" y="3317875"/>
              <a:chExt cx="998072" cy="22455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4A844E7-B837-4EC5-A471-F72C7CB117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19B1780-5938-4DDA-B607-9051A5B7E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819793F-AE37-46BC-A38E-FF6C3D88E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96C85AB-5323-42E6-BDEF-C100F6763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AD6A30-A7F3-4814-9581-F2C64B198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44AAF0-9BE5-4F30-A0E8-E22913464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33EFB7-F227-4628-95B9-CDC9D831462D}"/>
                </a:ext>
              </a:extLst>
            </p:cNvPr>
            <p:cNvSpPr/>
            <p:nvPr/>
          </p:nvSpPr>
          <p:spPr>
            <a:xfrm>
              <a:off x="4595526" y="1912293"/>
              <a:ext cx="2892611" cy="3374643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ROADM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9D04B8F-5C21-4DA9-A686-CE50E60DBFBC}"/>
                </a:ext>
              </a:extLst>
            </p:cNvPr>
            <p:cNvSpPr/>
            <p:nvPr/>
          </p:nvSpPr>
          <p:spPr>
            <a:xfrm rot="16200000">
              <a:off x="4622045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BF39A8F-ECDC-4194-8239-F8ED6B813E01}"/>
                </a:ext>
              </a:extLst>
            </p:cNvPr>
            <p:cNvSpPr/>
            <p:nvPr/>
          </p:nvSpPr>
          <p:spPr>
            <a:xfrm rot="5400000" flipH="1">
              <a:off x="6731368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6E1C4E-258D-495D-BC5F-83F5F0ED24DA}"/>
                </a:ext>
              </a:extLst>
            </p:cNvPr>
            <p:cNvSpPr/>
            <p:nvPr/>
          </p:nvSpPr>
          <p:spPr>
            <a:xfrm>
              <a:off x="5494914" y="2478586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OCX</a:t>
              </a:r>
            </a:p>
          </p:txBody>
        </p:sp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C2ED247D-026A-4420-8BB0-8BF68AC8C538}"/>
                </a:ext>
              </a:extLst>
            </p:cNvPr>
            <p:cNvSpPr txBox="1"/>
            <p:nvPr/>
          </p:nvSpPr>
          <p:spPr>
            <a:xfrm>
              <a:off x="4825228" y="5686720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 Client Interfaces</a:t>
              </a: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F75D3607-76C1-41C7-9BD0-97167349B036}"/>
                </a:ext>
              </a:extLst>
            </p:cNvPr>
            <p:cNvSpPr txBox="1"/>
            <p:nvPr/>
          </p:nvSpPr>
          <p:spPr>
            <a:xfrm>
              <a:off x="8706219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east</a:t>
              </a:r>
            </a:p>
          </p:txBody>
        </p:sp>
        <p:sp>
          <p:nvSpPr>
            <p:cNvPr id="17" name="TextBox 33">
              <a:extLst>
                <a:ext uri="{FF2B5EF4-FFF2-40B4-BE49-F238E27FC236}">
                  <a16:creationId xmlns:a16="http://schemas.microsoft.com/office/drawing/2014/main" id="{83DC1AAC-F6CB-4E38-86D7-5634D776C3DF}"/>
                </a:ext>
              </a:extLst>
            </p:cNvPr>
            <p:cNvSpPr txBox="1"/>
            <p:nvPr/>
          </p:nvSpPr>
          <p:spPr>
            <a:xfrm>
              <a:off x="2269181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west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D3D5D4-D30E-4109-BF38-72EEEB02522B}"/>
                </a:ext>
              </a:extLst>
            </p:cNvPr>
            <p:cNvCxnSpPr>
              <a:cxnSpLocks/>
            </p:cNvCxnSpPr>
            <p:nvPr/>
          </p:nvCxnSpPr>
          <p:spPr>
            <a:xfrm>
              <a:off x="4595526" y="2896952"/>
              <a:ext cx="838553" cy="124755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0443A8-8770-46BD-9867-B1EC7523A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813" y="3031688"/>
              <a:ext cx="835324" cy="1112817"/>
            </a:xfrm>
            <a:prstGeom prst="line">
              <a:avLst/>
            </a:prstGeom>
            <a:ln w="19050">
              <a:solidFill>
                <a:srgbClr val="33CC33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4367D3-F466-446E-B30A-F0B867CEB26B}"/>
                </a:ext>
              </a:extLst>
            </p:cNvPr>
            <p:cNvCxnSpPr>
              <a:cxnSpLocks/>
            </p:cNvCxnSpPr>
            <p:nvPr/>
          </p:nvCxnSpPr>
          <p:spPr>
            <a:xfrm>
              <a:off x="5337991" y="4188008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E6344D-BB0D-48AE-9096-083EBC218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841" y="4188008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F3AECA-8EE9-49EB-823A-E1227DF21F5C}"/>
                </a:ext>
              </a:extLst>
            </p:cNvPr>
            <p:cNvCxnSpPr>
              <a:cxnSpLocks/>
            </p:cNvCxnSpPr>
            <p:nvPr/>
          </p:nvCxnSpPr>
          <p:spPr>
            <a:xfrm>
              <a:off x="655121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20A6F7-6966-4D7A-8F9B-1B70476D8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06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0C576D-6117-4D1C-97AE-B9FF206C1FD8}"/>
                </a:ext>
              </a:extLst>
            </p:cNvPr>
            <p:cNvSpPr/>
            <p:nvPr/>
          </p:nvSpPr>
          <p:spPr>
            <a:xfrm>
              <a:off x="5234803" y="469561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0A98AC-1D37-4EBF-AF75-72026363890D}"/>
                </a:ext>
              </a:extLst>
            </p:cNvPr>
            <p:cNvSpPr/>
            <p:nvPr/>
          </p:nvSpPr>
          <p:spPr>
            <a:xfrm>
              <a:off x="6439253" y="4693084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26" name="TextBox 40">
              <a:extLst>
                <a:ext uri="{FF2B5EF4-FFF2-40B4-BE49-F238E27FC236}">
                  <a16:creationId xmlns:a16="http://schemas.microsoft.com/office/drawing/2014/main" id="{7B6CA875-C53C-4D6A-B7D1-575C30F4084B}"/>
                </a:ext>
              </a:extLst>
            </p:cNvPr>
            <p:cNvSpPr txBox="1"/>
            <p:nvPr/>
          </p:nvSpPr>
          <p:spPr>
            <a:xfrm>
              <a:off x="7489618" y="4746084"/>
              <a:ext cx="2433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OTs can only be used</a:t>
              </a:r>
              <a:br>
                <a:rPr lang="en-US" dirty="0"/>
              </a:br>
              <a:r>
                <a:rPr lang="en-US" dirty="0"/>
                <a:t>as 3R regenerators</a:t>
              </a:r>
            </a:p>
          </p:txBody>
        </p:sp>
        <p:sp>
          <p:nvSpPr>
            <p:cNvPr id="27" name="Callout: Line 26">
              <a:extLst>
                <a:ext uri="{FF2B5EF4-FFF2-40B4-BE49-F238E27FC236}">
                  <a16:creationId xmlns:a16="http://schemas.microsoft.com/office/drawing/2014/main" id="{4FDF8CAB-7BBE-4731-8DCC-DA07DBF2E545}"/>
                </a:ext>
              </a:extLst>
            </p:cNvPr>
            <p:cNvSpPr/>
            <p:nvPr/>
          </p:nvSpPr>
          <p:spPr>
            <a:xfrm>
              <a:off x="4070169" y="5722971"/>
              <a:ext cx="917001" cy="309038"/>
            </a:xfrm>
            <a:prstGeom prst="borderCallout1">
              <a:avLst>
                <a:gd name="adj1" fmla="val 18750"/>
                <a:gd name="adj2" fmla="val 105070"/>
                <a:gd name="adj3" fmla="val -39926"/>
                <a:gd name="adj4" fmla="val 131801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8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E7C33-18F4-4DAB-A9F5-AEFCAEA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2 Optical Transponders used as 3R regenerator</a:t>
            </a:r>
            <a:br>
              <a:rPr lang="en-US" sz="3600" dirty="0"/>
            </a:br>
            <a:r>
              <a:rPr lang="en-US" sz="3600" dirty="0"/>
              <a:t>Option 2: </a:t>
            </a:r>
            <a:r>
              <a:rPr lang="en-US" sz="3600" dirty="0" err="1"/>
              <a:t>uni-dir</a:t>
            </a:r>
            <a:r>
              <a:rPr lang="en-US" sz="3600" dirty="0"/>
              <a:t> 3R configuration (internal loop)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70C2-8B49-4475-ACE8-D2948C3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4F17EA-CEBE-43CF-BA93-3C420BEEC0F5}"/>
              </a:ext>
            </a:extLst>
          </p:cNvPr>
          <p:cNvGrpSpPr/>
          <p:nvPr/>
        </p:nvGrpSpPr>
        <p:grpSpPr>
          <a:xfrm>
            <a:off x="1493574" y="1951639"/>
            <a:ext cx="8978152" cy="3914003"/>
            <a:chOff x="1606924" y="2066517"/>
            <a:chExt cx="8978152" cy="3914003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9CAF7C3-B7C5-4783-A576-F0391547F5E0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>
              <a:off x="4777334" y="5436333"/>
              <a:ext cx="0" cy="17423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043A2A-E9E6-40E4-A34B-024FB01C60C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5981784" y="5436338"/>
              <a:ext cx="0" cy="17422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0AA8FC9-2B8C-441D-91D3-F60987096151}"/>
                </a:ext>
              </a:extLst>
            </p:cNvPr>
            <p:cNvGrpSpPr/>
            <p:nvPr/>
          </p:nvGrpSpPr>
          <p:grpSpPr>
            <a:xfrm>
              <a:off x="2935197" y="3051175"/>
              <a:ext cx="998072" cy="224558"/>
              <a:chOff x="3083859" y="3317875"/>
              <a:chExt cx="998072" cy="224558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FF548AF-5F2B-4B24-B727-A3CF16A2EB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9DB6F7-F5F7-487B-B9F7-171CADDE3C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86416E6-9BAC-44BD-AD57-75BB67E0A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45DAAD7-ED38-45FE-91B6-EEF7E8390A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5714C66-E350-46AA-8668-5018AA7BB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8BB591E-24EE-432F-BF11-1B5585B71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AD677D9-746D-4592-9262-79CB0FC431F9}"/>
                </a:ext>
              </a:extLst>
            </p:cNvPr>
            <p:cNvGrpSpPr/>
            <p:nvPr/>
          </p:nvGrpSpPr>
          <p:grpSpPr>
            <a:xfrm>
              <a:off x="6825880" y="3051175"/>
              <a:ext cx="998072" cy="224558"/>
              <a:chOff x="3083859" y="3317875"/>
              <a:chExt cx="998072" cy="22455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1A4CA52-27AE-4029-AAE0-6BE11FA181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954F757-AF00-48A6-9E4A-B9028E491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5D7ADA-76B4-46B9-B2CB-605D6842A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3115240-916D-47AD-9BE9-09EABDB59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75E3971-748B-468E-8675-43AD248D7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87C737F-DDE4-4CAC-B3C0-11ABE1C5D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16810E8-C3E0-4890-AC65-79F0A37D8EC5}"/>
                </a:ext>
              </a:extLst>
            </p:cNvPr>
            <p:cNvSpPr/>
            <p:nvPr/>
          </p:nvSpPr>
          <p:spPr>
            <a:xfrm>
              <a:off x="3933269" y="2066517"/>
              <a:ext cx="2892611" cy="3369816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ROADM</a:t>
              </a: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D822465-BFAA-4E1A-8A34-8B34E312B6E7}"/>
                </a:ext>
              </a:extLst>
            </p:cNvPr>
            <p:cNvSpPr/>
            <p:nvPr/>
          </p:nvSpPr>
          <p:spPr>
            <a:xfrm rot="16200000">
              <a:off x="3959788" y="2915821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2D7CBE7D-4C66-466A-826A-E91CA6503675}"/>
                </a:ext>
              </a:extLst>
            </p:cNvPr>
            <p:cNvSpPr/>
            <p:nvPr/>
          </p:nvSpPr>
          <p:spPr>
            <a:xfrm rot="5400000" flipH="1">
              <a:off x="6069111" y="2915821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FEC8D0B-DAA0-49C4-98E6-A98A99D20ED2}"/>
                </a:ext>
              </a:extLst>
            </p:cNvPr>
            <p:cNvSpPr/>
            <p:nvPr/>
          </p:nvSpPr>
          <p:spPr>
            <a:xfrm>
              <a:off x="4832657" y="2632809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OCX</a:t>
              </a:r>
            </a:p>
          </p:txBody>
        </p:sp>
        <p:sp>
          <p:nvSpPr>
            <p:cNvPr id="118" name="TextBox 32">
              <a:extLst>
                <a:ext uri="{FF2B5EF4-FFF2-40B4-BE49-F238E27FC236}">
                  <a16:creationId xmlns:a16="http://schemas.microsoft.com/office/drawing/2014/main" id="{773B81FB-CD12-4930-ADF8-96DB3955C587}"/>
                </a:ext>
              </a:extLst>
            </p:cNvPr>
            <p:cNvSpPr txBox="1"/>
            <p:nvPr/>
          </p:nvSpPr>
          <p:spPr>
            <a:xfrm>
              <a:off x="8043962" y="2976131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east</a:t>
              </a:r>
            </a:p>
          </p:txBody>
        </p:sp>
        <p:sp>
          <p:nvSpPr>
            <p:cNvPr id="119" name="TextBox 33">
              <a:extLst>
                <a:ext uri="{FF2B5EF4-FFF2-40B4-BE49-F238E27FC236}">
                  <a16:creationId xmlns:a16="http://schemas.microsoft.com/office/drawing/2014/main" id="{E2A23E78-02D1-46D7-AAEE-8296C97F14B7}"/>
                </a:ext>
              </a:extLst>
            </p:cNvPr>
            <p:cNvSpPr txBox="1"/>
            <p:nvPr/>
          </p:nvSpPr>
          <p:spPr>
            <a:xfrm>
              <a:off x="1606924" y="2976131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Line west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972F7E4-5722-478E-A415-5C6313FA152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269" y="3051175"/>
              <a:ext cx="742465" cy="129105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6898A02-B60E-49F5-8E89-4015D9223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584" y="3185911"/>
              <a:ext cx="1953296" cy="1156320"/>
            </a:xfrm>
            <a:prstGeom prst="line">
              <a:avLst/>
            </a:prstGeom>
            <a:ln w="19050">
              <a:solidFill>
                <a:srgbClr val="33CC33"/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7BC247-8B8D-4F4B-B651-063253449297}"/>
                </a:ext>
              </a:extLst>
            </p:cNvPr>
            <p:cNvCxnSpPr>
              <a:cxnSpLocks/>
            </p:cNvCxnSpPr>
            <p:nvPr/>
          </p:nvCxnSpPr>
          <p:spPr>
            <a:xfrm>
              <a:off x="3932072" y="3060834"/>
              <a:ext cx="2153736" cy="127746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3FD1E9C-71B3-4030-AF10-4272B5665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958" y="3185911"/>
              <a:ext cx="936922" cy="1162047"/>
            </a:xfrm>
            <a:prstGeom prst="line">
              <a:avLst/>
            </a:prstGeom>
            <a:ln w="19050">
              <a:solidFill>
                <a:srgbClr val="33CC33"/>
              </a:solidFill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22B5A09-A7F4-4645-B79B-3D22492678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5734" y="4342231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793333D-4BB1-4187-8118-5ACB85993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584" y="4342231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686CCD-DF81-4B83-B942-55528CF0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888958" y="4342231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EA5854-8066-47AC-B669-22B93693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5808" y="4342231"/>
              <a:ext cx="0" cy="505316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1F1BD58-67F5-4F3F-A7F7-44397FD179AE}"/>
                </a:ext>
              </a:extLst>
            </p:cNvPr>
            <p:cNvSpPr/>
            <p:nvPr/>
          </p:nvSpPr>
          <p:spPr>
            <a:xfrm>
              <a:off x="4572546" y="4849842"/>
              <a:ext cx="409575" cy="5864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6D64694-61AD-40B9-B031-C7221135D0C4}"/>
                </a:ext>
              </a:extLst>
            </p:cNvPr>
            <p:cNvSpPr/>
            <p:nvPr/>
          </p:nvSpPr>
          <p:spPr>
            <a:xfrm>
              <a:off x="5776996" y="4847307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OT</a:t>
              </a:r>
            </a:p>
          </p:txBody>
        </p:sp>
        <p:sp>
          <p:nvSpPr>
            <p:cNvPr id="130" name="TextBox 43">
              <a:extLst>
                <a:ext uri="{FF2B5EF4-FFF2-40B4-BE49-F238E27FC236}">
                  <a16:creationId xmlns:a16="http://schemas.microsoft.com/office/drawing/2014/main" id="{E697F686-79D9-48C9-9772-3E94BAB0DB90}"/>
                </a:ext>
              </a:extLst>
            </p:cNvPr>
            <p:cNvSpPr txBox="1"/>
            <p:nvPr/>
          </p:nvSpPr>
          <p:spPr>
            <a:xfrm>
              <a:off x="6827360" y="4900307"/>
              <a:ext cx="3757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OTs can be used as 3R regenerators</a:t>
              </a:r>
              <a:br>
                <a:rPr lang="en-US" dirty="0"/>
              </a:br>
              <a:r>
                <a:rPr lang="en-US" dirty="0"/>
                <a:t>or as service end-point OT (flexibility!)</a:t>
              </a:r>
            </a:p>
          </p:txBody>
        </p:sp>
        <p:sp>
          <p:nvSpPr>
            <p:cNvPr id="131" name="TextBox 44">
              <a:extLst>
                <a:ext uri="{FF2B5EF4-FFF2-40B4-BE49-F238E27FC236}">
                  <a16:creationId xmlns:a16="http://schemas.microsoft.com/office/drawing/2014/main" id="{9F3F0A18-569D-4CDB-8D46-1264B8D7C9BB}"/>
                </a:ext>
              </a:extLst>
            </p:cNvPr>
            <p:cNvSpPr txBox="1"/>
            <p:nvPr/>
          </p:nvSpPr>
          <p:spPr>
            <a:xfrm>
              <a:off x="4162971" y="5611188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Client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66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1402BC5-1A46-47E2-B58E-ED5697CD9276}">
  <ds:schemaRefs>
    <ds:schemaRef ds:uri="http://purl.org/dc/terms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b4d06219-a142-4c5f-be55-53f74cb980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607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Yang Data Model for Optical Impairment-aware Topology</vt:lpstr>
      <vt:lpstr>Major Activities since IETF 105</vt:lpstr>
      <vt:lpstr>ROADM modeling: express (through) path, add path, drop path</vt:lpstr>
      <vt:lpstr>ROADM modeling</vt:lpstr>
      <vt:lpstr>Integrated ROADM architecture with integrated optical transponders (OTs) providing client interfaces</vt:lpstr>
      <vt:lpstr>Integrated ROADMs with integrated OTs and single channel add/drop interfaces for remote OTs</vt:lpstr>
      <vt:lpstr>Disaggregated ROADMs that are subdivided into degree, add/drop, and optical transponder subsystems</vt:lpstr>
      <vt:lpstr>2 Optical Transponders (OTs) used as 3R regenerator Option 1: bi-directional back-to-back configuration</vt:lpstr>
      <vt:lpstr>2 Optical Transponders used as 3R regenerator Option 2: uni-dir 3R configuration (internal loop)</vt:lpstr>
      <vt:lpstr>Major Changes since IETF 105</vt:lpstr>
      <vt:lpstr>YANG model and draft on GitHub</vt:lpstr>
      <vt:lpstr>Open Issues - listed on GitHub https://github.com/younglee-ietf/ietf-optical-impairment-yang/issues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Beller, Dieter (Nokia - DE/Stuttgart)</dc:creator>
  <cp:lastModifiedBy>Beller, Dieter (Nokia - DE/Stuttgart)</cp:lastModifiedBy>
  <cp:revision>12</cp:revision>
  <dcterms:created xsi:type="dcterms:W3CDTF">2019-11-16T13:34:03Z</dcterms:created>
  <dcterms:modified xsi:type="dcterms:W3CDTF">2019-11-20T07:27:48Z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