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32"/>
  </p:normalViewPr>
  <p:slideViewPr>
    <p:cSldViewPr>
      <p:cViewPr varScale="1">
        <p:scale>
          <a:sx n="71" d="100"/>
          <a:sy n="71" d="100"/>
        </p:scale>
        <p:origin x="760" y="1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63" y="10286979"/>
                </a:moveTo>
                <a:lnTo>
                  <a:pt x="0" y="10286979"/>
                </a:lnTo>
                <a:lnTo>
                  <a:pt x="0" y="0"/>
                </a:lnTo>
                <a:lnTo>
                  <a:pt x="18287963" y="0"/>
                </a:lnTo>
                <a:lnTo>
                  <a:pt x="18287963" y="10286979"/>
                </a:lnTo>
                <a:close/>
              </a:path>
            </a:pathLst>
          </a:custGeom>
          <a:solidFill>
            <a:srgbClr val="000000"/>
          </a:solidFill>
        </p:spPr>
        <p:txBody>
          <a:bodyPr wrap="square" lIns="0" tIns="0" rIns="0" bIns="0" rtlCol="0"/>
          <a:lstStyle/>
          <a:p>
            <a:endParaRPr/>
          </a:p>
        </p:txBody>
      </p:sp>
      <p:sp>
        <p:nvSpPr>
          <p:cNvPr id="2" name="Holder 2"/>
          <p:cNvSpPr>
            <a:spLocks noGrp="1"/>
          </p:cNvSpPr>
          <p:nvPr>
            <p:ph type="ctrTitle"/>
          </p:nvPr>
        </p:nvSpPr>
        <p:spPr>
          <a:xfrm>
            <a:off x="2884350" y="2775122"/>
            <a:ext cx="12519299" cy="3579495"/>
          </a:xfrm>
          <a:prstGeom prst="rect">
            <a:avLst/>
          </a:prstGeom>
        </p:spPr>
        <p:txBody>
          <a:bodyPr wrap="square" lIns="0" tIns="0" rIns="0" bIns="0">
            <a:spAutoFit/>
          </a:bodyPr>
          <a:lstStyle>
            <a:lvl1pPr>
              <a:defRPr sz="11000" b="0" i="0">
                <a:solidFill>
                  <a:srgbClr val="FDD431"/>
                </a:solidFill>
                <a:latin typeface="Arial"/>
                <a:cs typeface="Arial"/>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2D2D2B"/>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3600" b="1" i="0">
                <a:solidFill>
                  <a:srgbClr val="2D2D2B"/>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2D2D2B"/>
                </a:solidFill>
                <a:latin typeface="Arial"/>
                <a:cs typeface="Arial"/>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2D2D2B"/>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9543415"/>
          </a:xfrm>
          <a:custGeom>
            <a:avLst/>
            <a:gdLst/>
            <a:ahLst/>
            <a:cxnLst/>
            <a:rect l="l" t="t" r="r" b="b"/>
            <a:pathLst>
              <a:path w="18288000" h="9543415">
                <a:moveTo>
                  <a:pt x="0" y="9543406"/>
                </a:moveTo>
                <a:lnTo>
                  <a:pt x="18287963" y="9543406"/>
                </a:lnTo>
                <a:lnTo>
                  <a:pt x="18287963" y="0"/>
                </a:lnTo>
                <a:lnTo>
                  <a:pt x="0" y="0"/>
                </a:lnTo>
                <a:lnTo>
                  <a:pt x="0" y="9543406"/>
                </a:lnTo>
                <a:close/>
              </a:path>
            </a:pathLst>
          </a:custGeom>
          <a:solidFill>
            <a:srgbClr val="FDD431"/>
          </a:solidFill>
        </p:spPr>
        <p:txBody>
          <a:bodyPr wrap="square" lIns="0" tIns="0" rIns="0" bIns="0" rtlCol="0"/>
          <a:lstStyle/>
          <a:p>
            <a:endParaRPr/>
          </a:p>
        </p:txBody>
      </p:sp>
      <p:sp>
        <p:nvSpPr>
          <p:cNvPr id="2" name="Holder 2"/>
          <p:cNvSpPr>
            <a:spLocks noGrp="1"/>
          </p:cNvSpPr>
          <p:nvPr>
            <p:ph type="title"/>
          </p:nvPr>
        </p:nvSpPr>
        <p:spPr>
          <a:xfrm>
            <a:off x="1126792" y="863286"/>
            <a:ext cx="4669790" cy="574040"/>
          </a:xfrm>
          <a:prstGeom prst="rect">
            <a:avLst/>
          </a:prstGeom>
        </p:spPr>
        <p:txBody>
          <a:bodyPr wrap="square" lIns="0" tIns="0" rIns="0" bIns="0">
            <a:spAutoFit/>
          </a:bodyPr>
          <a:lstStyle>
            <a:lvl1pPr>
              <a:defRPr sz="3600" b="1" i="0">
                <a:solidFill>
                  <a:srgbClr val="2D2D2B"/>
                </a:solidFill>
                <a:latin typeface="Arial"/>
                <a:cs typeface="Arial"/>
              </a:defRPr>
            </a:lvl1pPr>
          </a:lstStyle>
          <a:p>
            <a:endParaRPr/>
          </a:p>
        </p:txBody>
      </p:sp>
      <p:sp>
        <p:nvSpPr>
          <p:cNvPr id="3" name="Holder 3"/>
          <p:cNvSpPr>
            <a:spLocks noGrp="1"/>
          </p:cNvSpPr>
          <p:nvPr>
            <p:ph type="body" idx="1"/>
          </p:nvPr>
        </p:nvSpPr>
        <p:spPr>
          <a:xfrm>
            <a:off x="1126802" y="1732385"/>
            <a:ext cx="8032750" cy="2559050"/>
          </a:xfrm>
          <a:prstGeom prst="rect">
            <a:avLst/>
          </a:prstGeom>
        </p:spPr>
        <p:txBody>
          <a:bodyPr wrap="square" lIns="0" tIns="0" rIns="0" bIns="0">
            <a:spAutoFit/>
          </a:bodyPr>
          <a:lstStyle>
            <a:lvl1pPr>
              <a:defRPr sz="3600" b="1" i="0">
                <a:solidFill>
                  <a:srgbClr val="2D2D2B"/>
                </a:solidFill>
                <a:latin typeface="Arial"/>
                <a:cs typeface="Aria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10/26/21</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3070860" marR="5080">
              <a:lnSpc>
                <a:spcPct val="106000"/>
              </a:lnSpc>
              <a:spcBef>
                <a:spcPts val="100"/>
              </a:spcBef>
            </a:pPr>
            <a:r>
              <a:rPr spc="1145" dirty="0"/>
              <a:t>My </a:t>
            </a:r>
            <a:r>
              <a:rPr spc="-185" dirty="0"/>
              <a:t>GameUp  </a:t>
            </a:r>
            <a:r>
              <a:rPr spc="500" dirty="0"/>
              <a:t>Africa</a:t>
            </a:r>
            <a:r>
              <a:rPr spc="-765" dirty="0"/>
              <a:t> </a:t>
            </a:r>
            <a:r>
              <a:rPr spc="235" dirty="0"/>
              <a:t>Journey</a:t>
            </a:r>
          </a:p>
        </p:txBody>
      </p:sp>
      <p:sp>
        <p:nvSpPr>
          <p:cNvPr id="3" name="object 3"/>
          <p:cNvSpPr txBox="1"/>
          <p:nvPr/>
        </p:nvSpPr>
        <p:spPr>
          <a:xfrm>
            <a:off x="5956163" y="6523387"/>
            <a:ext cx="11331575" cy="698268"/>
          </a:xfrm>
          <a:prstGeom prst="rect">
            <a:avLst/>
          </a:prstGeom>
          <a:solidFill>
            <a:srgbClr val="FDD431"/>
          </a:solidFill>
        </p:spPr>
        <p:txBody>
          <a:bodyPr vert="horz" wrap="square" lIns="0" tIns="234315" rIns="0" bIns="0" rtlCol="0">
            <a:spAutoFit/>
          </a:bodyPr>
          <a:lstStyle/>
          <a:p>
            <a:pPr marL="360045">
              <a:lnSpc>
                <a:spcPct val="100000"/>
              </a:lnSpc>
              <a:spcBef>
                <a:spcPts val="1845"/>
              </a:spcBef>
            </a:pPr>
            <a:r>
              <a:rPr lang="en-US" sz="3000" spc="-75" dirty="0">
                <a:latin typeface="Arial"/>
                <a:cs typeface="Arial"/>
              </a:rPr>
              <a:t>Esther O </a:t>
            </a:r>
            <a:r>
              <a:rPr lang="en-US" sz="3000" spc="-75" dirty="0" err="1">
                <a:latin typeface="Arial"/>
                <a:cs typeface="Arial"/>
              </a:rPr>
              <a:t>Epelle</a:t>
            </a:r>
            <a:endParaRPr sz="3000" dirty="0">
              <a:latin typeface="Arial"/>
              <a:cs typeface="Arial"/>
            </a:endParaRPr>
          </a:p>
        </p:txBody>
      </p:sp>
      <p:sp>
        <p:nvSpPr>
          <p:cNvPr id="4" name="object 4"/>
          <p:cNvSpPr/>
          <p:nvPr/>
        </p:nvSpPr>
        <p:spPr>
          <a:xfrm>
            <a:off x="708248" y="1710149"/>
            <a:ext cx="4674365" cy="682413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126508" y="216081"/>
            <a:ext cx="1161492" cy="169566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015997" y="973583"/>
            <a:ext cx="5211445" cy="1366520"/>
          </a:xfrm>
          <a:prstGeom prst="rect">
            <a:avLst/>
          </a:prstGeom>
        </p:spPr>
        <p:txBody>
          <a:bodyPr vert="horz" wrap="square" lIns="0" tIns="12700" rIns="0" bIns="0" rtlCol="0">
            <a:spAutoFit/>
          </a:bodyPr>
          <a:lstStyle/>
          <a:p>
            <a:pPr marL="12700">
              <a:lnSpc>
                <a:spcPct val="100000"/>
              </a:lnSpc>
              <a:spcBef>
                <a:spcPts val="100"/>
              </a:spcBef>
            </a:pPr>
            <a:r>
              <a:rPr sz="8800" spc="80" dirty="0"/>
              <a:t>About</a:t>
            </a:r>
            <a:r>
              <a:rPr sz="8800" spc="-490" dirty="0"/>
              <a:t> </a:t>
            </a:r>
            <a:r>
              <a:rPr sz="8800" spc="370" dirty="0"/>
              <a:t>Me</a:t>
            </a:r>
            <a:endParaRPr sz="8800"/>
          </a:p>
        </p:txBody>
      </p:sp>
      <p:sp>
        <p:nvSpPr>
          <p:cNvPr id="4" name="object 4"/>
          <p:cNvSpPr/>
          <p:nvPr/>
        </p:nvSpPr>
        <p:spPr>
          <a:xfrm>
            <a:off x="0" y="9543405"/>
            <a:ext cx="18287365" cy="743585"/>
          </a:xfrm>
          <a:custGeom>
            <a:avLst/>
            <a:gdLst/>
            <a:ahLst/>
            <a:cxnLst/>
            <a:rect l="l" t="t" r="r" b="b"/>
            <a:pathLst>
              <a:path w="18287365" h="743584">
                <a:moveTo>
                  <a:pt x="0" y="0"/>
                </a:moveTo>
                <a:lnTo>
                  <a:pt x="18286863" y="0"/>
                </a:lnTo>
                <a:lnTo>
                  <a:pt x="18286863" y="743572"/>
                </a:lnTo>
                <a:lnTo>
                  <a:pt x="0" y="743572"/>
                </a:lnTo>
                <a:lnTo>
                  <a:pt x="0" y="0"/>
                </a:lnTo>
                <a:close/>
              </a:path>
            </a:pathLst>
          </a:custGeom>
          <a:solidFill>
            <a:srgbClr val="2D2D2B"/>
          </a:solidFill>
        </p:spPr>
        <p:txBody>
          <a:bodyPr wrap="square" lIns="0" tIns="0" rIns="0" bIns="0" rtlCol="0"/>
          <a:lstStyle/>
          <a:p>
            <a:endParaRPr/>
          </a:p>
        </p:txBody>
      </p:sp>
      <p:sp>
        <p:nvSpPr>
          <p:cNvPr id="5" name="object 5"/>
          <p:cNvSpPr txBox="1"/>
          <p:nvPr/>
        </p:nvSpPr>
        <p:spPr>
          <a:xfrm>
            <a:off x="14706600" y="9779806"/>
            <a:ext cx="2333888" cy="259045"/>
          </a:xfrm>
          <a:prstGeom prst="rect">
            <a:avLst/>
          </a:prstGeom>
        </p:spPr>
        <p:txBody>
          <a:bodyPr vert="horz" wrap="square" lIns="0" tIns="12700" rIns="0" bIns="0" rtlCol="0">
            <a:spAutoFit/>
          </a:bodyPr>
          <a:lstStyle/>
          <a:p>
            <a:pPr marL="12700">
              <a:lnSpc>
                <a:spcPct val="100000"/>
              </a:lnSpc>
              <a:spcBef>
                <a:spcPts val="100"/>
              </a:spcBef>
            </a:pPr>
            <a:r>
              <a:rPr lang="en-US" sz="1600" spc="20" dirty="0">
                <a:solidFill>
                  <a:srgbClr val="FDD431"/>
                </a:solidFill>
                <a:latin typeface="Arial"/>
                <a:cs typeface="Arial"/>
              </a:rPr>
              <a:t>Esther O </a:t>
            </a:r>
            <a:r>
              <a:rPr lang="en-US" sz="1600" spc="20" dirty="0" err="1">
                <a:solidFill>
                  <a:srgbClr val="FDD431"/>
                </a:solidFill>
                <a:latin typeface="Arial"/>
                <a:cs typeface="Arial"/>
              </a:rPr>
              <a:t>Epelle</a:t>
            </a:r>
            <a:endParaRPr sz="1600" dirty="0">
              <a:latin typeface="Arial"/>
              <a:cs typeface="Arial"/>
            </a:endParaRPr>
          </a:p>
        </p:txBody>
      </p:sp>
      <p:sp>
        <p:nvSpPr>
          <p:cNvPr id="6" name="object 6"/>
          <p:cNvSpPr txBox="1"/>
          <p:nvPr/>
        </p:nvSpPr>
        <p:spPr>
          <a:xfrm>
            <a:off x="6448079" y="825634"/>
            <a:ext cx="11224962" cy="7855997"/>
          </a:xfrm>
          <a:prstGeom prst="rect">
            <a:avLst/>
          </a:prstGeom>
        </p:spPr>
        <p:txBody>
          <a:bodyPr vert="horz" wrap="square" lIns="0" tIns="241300" rIns="0" bIns="0" rtlCol="0">
            <a:spAutoFit/>
          </a:bodyPr>
          <a:lstStyle/>
          <a:p>
            <a:pPr marL="12700">
              <a:spcBef>
                <a:spcPts val="1900"/>
              </a:spcBef>
            </a:pPr>
            <a:r>
              <a:rPr lang="en-US" sz="3600" b="1" spc="-75" dirty="0">
                <a:solidFill>
                  <a:srgbClr val="2D2D2B"/>
                </a:solidFill>
                <a:latin typeface="Arial"/>
                <a:cs typeface="Arial"/>
              </a:rPr>
              <a:t>Esther O </a:t>
            </a:r>
            <a:r>
              <a:rPr lang="en-US" sz="3600" b="1" spc="-75" dirty="0" err="1">
                <a:solidFill>
                  <a:srgbClr val="2D2D2B"/>
                </a:solidFill>
                <a:latin typeface="Arial"/>
                <a:cs typeface="Arial"/>
              </a:rPr>
              <a:t>Epelle</a:t>
            </a:r>
            <a:endParaRPr sz="3600" dirty="0">
              <a:latin typeface="Arial"/>
              <a:cs typeface="Arial"/>
            </a:endParaRPr>
          </a:p>
          <a:p>
            <a:pPr marL="27940" marR="5080">
              <a:spcBef>
                <a:spcPts val="170"/>
              </a:spcBef>
            </a:pPr>
            <a:r>
              <a:rPr lang="en-US" sz="2400" dirty="0">
                <a:solidFill>
                  <a:srgbClr val="2D2D2B"/>
                </a:solidFill>
                <a:latin typeface="Arial" panose="020B0604020202020204" pitchFamily="34" charset="0"/>
                <a:cs typeface="Arial" panose="020B0604020202020204" pitchFamily="34" charset="0"/>
              </a:rPr>
              <a:t>I’m a Game developer and data analyst in Nigeria, I specialize in game developing, app </a:t>
            </a:r>
            <a:r>
              <a:rPr lang="en-US" sz="2400" dirty="0" err="1">
                <a:solidFill>
                  <a:srgbClr val="2D2D2B"/>
                </a:solidFill>
                <a:latin typeface="Arial" panose="020B0604020202020204" pitchFamily="34" charset="0"/>
                <a:cs typeface="Arial" panose="020B0604020202020204" pitchFamily="34" charset="0"/>
              </a:rPr>
              <a:t>developing,front</a:t>
            </a:r>
            <a:r>
              <a:rPr lang="en-US" sz="2400" dirty="0">
                <a:solidFill>
                  <a:srgbClr val="2D2D2B"/>
                </a:solidFill>
                <a:latin typeface="Arial" panose="020B0604020202020204" pitchFamily="34" charset="0"/>
                <a:cs typeface="Arial" panose="020B0604020202020204" pitchFamily="34" charset="0"/>
              </a:rPr>
              <a:t> end development.</a:t>
            </a:r>
            <a:r>
              <a:rPr lang="en-GB" sz="2400" dirty="0">
                <a:latin typeface="Arial" panose="020B0604020202020204" pitchFamily="34" charset="0"/>
                <a:cs typeface="Arial" panose="020B0604020202020204" pitchFamily="34" charset="0"/>
              </a:rPr>
              <a:t> I thrive on challenge and constantly set goals for myself, so I have something to strive toward. I’m not comfortable with settling, and I’m always looking for an opportunity to do better and achieve greatness</a:t>
            </a:r>
            <a:r>
              <a:rPr lang="en-GB" sz="2400" i="1" dirty="0"/>
              <a:t>.</a:t>
            </a:r>
            <a:endParaRPr sz="2400" dirty="0">
              <a:latin typeface="Arial"/>
              <a:cs typeface="Arial"/>
            </a:endParaRPr>
          </a:p>
          <a:p>
            <a:pPr marL="27940" marR="5104130">
              <a:spcBef>
                <a:spcPts val="2680"/>
              </a:spcBef>
            </a:pPr>
            <a:r>
              <a:rPr sz="2700" b="1" spc="-5" dirty="0">
                <a:solidFill>
                  <a:srgbClr val="2D2D2B"/>
                </a:solidFill>
                <a:latin typeface="Arial"/>
                <a:cs typeface="Arial"/>
              </a:rPr>
              <a:t>Location: </a:t>
            </a:r>
            <a:r>
              <a:rPr lang="en-US" sz="2700" spc="-45" dirty="0">
                <a:solidFill>
                  <a:srgbClr val="2D2D2B"/>
                </a:solidFill>
                <a:latin typeface="Arial"/>
                <a:cs typeface="Arial"/>
              </a:rPr>
              <a:t>Lagos, Nigeria</a:t>
            </a:r>
            <a:r>
              <a:rPr sz="2700" spc="-45" dirty="0">
                <a:solidFill>
                  <a:srgbClr val="2D2D2B"/>
                </a:solidFill>
                <a:latin typeface="Arial"/>
                <a:cs typeface="Arial"/>
              </a:rPr>
              <a:t>, </a:t>
            </a:r>
            <a:r>
              <a:rPr sz="2700" spc="-5" dirty="0">
                <a:solidFill>
                  <a:srgbClr val="2D2D2B"/>
                </a:solidFill>
                <a:latin typeface="Arial"/>
                <a:cs typeface="Arial"/>
              </a:rPr>
              <a:t>Country  </a:t>
            </a:r>
            <a:r>
              <a:rPr sz="2700" b="1" spc="-5" dirty="0">
                <a:solidFill>
                  <a:srgbClr val="2D2D2B"/>
                </a:solidFill>
                <a:latin typeface="Arial"/>
                <a:cs typeface="Arial"/>
              </a:rPr>
              <a:t>Gender: </a:t>
            </a:r>
            <a:r>
              <a:rPr sz="2700" spc="-5" dirty="0">
                <a:solidFill>
                  <a:srgbClr val="2D2D2B"/>
                </a:solidFill>
                <a:latin typeface="Arial"/>
                <a:cs typeface="Arial"/>
              </a:rPr>
              <a:t>Female</a:t>
            </a:r>
            <a:endParaRPr lang="en-US" sz="2700" spc="-5" dirty="0">
              <a:solidFill>
                <a:srgbClr val="2D2D2B"/>
              </a:solidFill>
              <a:latin typeface="Arial"/>
              <a:cs typeface="Arial"/>
            </a:endParaRPr>
          </a:p>
          <a:p>
            <a:pPr marL="27940" marR="5104130">
              <a:spcBef>
                <a:spcPts val="2680"/>
              </a:spcBef>
            </a:pPr>
            <a:r>
              <a:rPr lang="en-GB" sz="2700" b="1" spc="-5" dirty="0">
                <a:solidFill>
                  <a:srgbClr val="2D2D2B"/>
                </a:solidFill>
                <a:latin typeface="Arial"/>
                <a:cs typeface="Arial"/>
              </a:rPr>
              <a:t>Interest</a:t>
            </a:r>
            <a:r>
              <a:rPr lang="en-GB" sz="2700" spc="-5" dirty="0">
                <a:solidFill>
                  <a:srgbClr val="2D2D2B"/>
                </a:solidFill>
                <a:latin typeface="Arial"/>
                <a:cs typeface="Arial"/>
              </a:rPr>
              <a:t>: Baking, Gaming, Playing Chess, outing</a:t>
            </a:r>
          </a:p>
          <a:p>
            <a:pPr marL="27940" marR="5104130">
              <a:spcBef>
                <a:spcPts val="2680"/>
              </a:spcBef>
            </a:pPr>
            <a:r>
              <a:rPr lang="en-GB" sz="2700" b="1" spc="-5" dirty="0">
                <a:solidFill>
                  <a:srgbClr val="2D2D2B"/>
                </a:solidFill>
                <a:latin typeface="Arial"/>
                <a:cs typeface="Arial"/>
              </a:rPr>
              <a:t>Ambition</a:t>
            </a:r>
          </a:p>
          <a:p>
            <a:pPr marL="27940" marR="5104130" algn="just">
              <a:spcBef>
                <a:spcPts val="2680"/>
              </a:spcBef>
            </a:pPr>
            <a:r>
              <a:rPr lang="en-GB" sz="2800" dirty="0">
                <a:latin typeface="Arial" panose="020B0604020202020204" pitchFamily="34" charset="0"/>
                <a:cs typeface="Arial" panose="020B0604020202020204" pitchFamily="34" charset="0"/>
              </a:rPr>
              <a:t>I’d like to become an expert in the field of game  as it relates to this industry, and the prospect of working in this role would allow me to hone my skills.</a:t>
            </a:r>
            <a:endParaRPr sz="2700" dirty="0">
              <a:latin typeface="Arial"/>
              <a:cs typeface="Arial"/>
            </a:endParaRPr>
          </a:p>
        </p:txBody>
      </p:sp>
      <p:sp>
        <p:nvSpPr>
          <p:cNvPr id="8" name="object 8"/>
          <p:cNvSpPr txBox="1"/>
          <p:nvPr/>
        </p:nvSpPr>
        <p:spPr>
          <a:xfrm>
            <a:off x="2836173" y="8933562"/>
            <a:ext cx="1802130" cy="391160"/>
          </a:xfrm>
          <a:prstGeom prst="rect">
            <a:avLst/>
          </a:prstGeom>
        </p:spPr>
        <p:txBody>
          <a:bodyPr vert="horz" wrap="square" lIns="0" tIns="12700" rIns="0" bIns="0" rtlCol="0">
            <a:spAutoFit/>
          </a:bodyPr>
          <a:lstStyle/>
          <a:p>
            <a:pPr marL="12700">
              <a:lnSpc>
                <a:spcPct val="100000"/>
              </a:lnSpc>
              <a:spcBef>
                <a:spcPts val="100"/>
              </a:spcBef>
            </a:pPr>
            <a:r>
              <a:rPr sz="2400" i="1" spc="-30" dirty="0">
                <a:solidFill>
                  <a:srgbClr val="FF0000"/>
                </a:solidFill>
                <a:latin typeface="Arial"/>
                <a:cs typeface="Arial"/>
              </a:rPr>
              <a:t>*Your</a:t>
            </a:r>
            <a:r>
              <a:rPr sz="2400" i="1" spc="-90" dirty="0">
                <a:solidFill>
                  <a:srgbClr val="FF0000"/>
                </a:solidFill>
                <a:latin typeface="Arial"/>
                <a:cs typeface="Arial"/>
              </a:rPr>
              <a:t> </a:t>
            </a:r>
            <a:r>
              <a:rPr sz="2400" i="1" spc="-5" dirty="0">
                <a:solidFill>
                  <a:srgbClr val="FF0000"/>
                </a:solidFill>
                <a:latin typeface="Arial"/>
                <a:cs typeface="Arial"/>
              </a:rPr>
              <a:t>Picture</a:t>
            </a:r>
            <a:endParaRPr sz="2400">
              <a:latin typeface="Arial"/>
              <a:cs typeface="Arial"/>
            </a:endParaRPr>
          </a:p>
        </p:txBody>
      </p:sp>
      <p:pic>
        <p:nvPicPr>
          <p:cNvPr id="10" name="Picture 9">
            <a:extLst>
              <a:ext uri="{FF2B5EF4-FFF2-40B4-BE49-F238E27FC236}">
                <a16:creationId xmlns:a16="http://schemas.microsoft.com/office/drawing/2014/main" id="{FDF70B94-44B5-2D46-AC88-54750C8ED8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238" y="2340103"/>
            <a:ext cx="5946204" cy="6210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9" y="9543405"/>
            <a:ext cx="18287365" cy="743585"/>
          </a:xfrm>
          <a:custGeom>
            <a:avLst/>
            <a:gdLst/>
            <a:ahLst/>
            <a:cxnLst/>
            <a:rect l="l" t="t" r="r" b="b"/>
            <a:pathLst>
              <a:path w="18287365" h="743584">
                <a:moveTo>
                  <a:pt x="0" y="0"/>
                </a:moveTo>
                <a:lnTo>
                  <a:pt x="18287013" y="0"/>
                </a:lnTo>
                <a:lnTo>
                  <a:pt x="18287013" y="743572"/>
                </a:lnTo>
                <a:lnTo>
                  <a:pt x="0" y="743572"/>
                </a:lnTo>
                <a:lnTo>
                  <a:pt x="0" y="0"/>
                </a:lnTo>
                <a:close/>
              </a:path>
            </a:pathLst>
          </a:custGeom>
          <a:solidFill>
            <a:srgbClr val="2D2D2B"/>
          </a:solidFill>
        </p:spPr>
        <p:txBody>
          <a:bodyPr wrap="square" lIns="0" tIns="0" rIns="0" bIns="0" rtlCol="0"/>
          <a:lstStyle/>
          <a:p>
            <a:endParaRPr dirty="0"/>
          </a:p>
        </p:txBody>
      </p:sp>
      <p:sp>
        <p:nvSpPr>
          <p:cNvPr id="3" name="object 3"/>
          <p:cNvSpPr txBox="1"/>
          <p:nvPr/>
        </p:nvSpPr>
        <p:spPr>
          <a:xfrm>
            <a:off x="15849601" y="9779806"/>
            <a:ext cx="1725240" cy="259045"/>
          </a:xfrm>
          <a:prstGeom prst="rect">
            <a:avLst/>
          </a:prstGeom>
        </p:spPr>
        <p:txBody>
          <a:bodyPr vert="horz" wrap="square" lIns="0" tIns="12700" rIns="0" bIns="0" rtlCol="0">
            <a:spAutoFit/>
          </a:bodyPr>
          <a:lstStyle/>
          <a:p>
            <a:pPr marL="12700">
              <a:lnSpc>
                <a:spcPct val="100000"/>
              </a:lnSpc>
              <a:spcBef>
                <a:spcPts val="100"/>
              </a:spcBef>
            </a:pPr>
            <a:r>
              <a:rPr lang="en-US" sz="1600" spc="20" dirty="0">
                <a:solidFill>
                  <a:srgbClr val="FDD431"/>
                </a:solidFill>
                <a:latin typeface="Arial"/>
                <a:cs typeface="Arial"/>
              </a:rPr>
              <a:t>Esther O </a:t>
            </a:r>
            <a:r>
              <a:rPr lang="en-US" sz="1600" spc="20" dirty="0" err="1">
                <a:solidFill>
                  <a:srgbClr val="FDD431"/>
                </a:solidFill>
                <a:latin typeface="Arial"/>
                <a:cs typeface="Arial"/>
              </a:rPr>
              <a:t>Epelle</a:t>
            </a:r>
            <a:endParaRPr sz="1600" dirty="0">
              <a:latin typeface="Arial"/>
              <a:cs typeface="Arial"/>
            </a:endParaRPr>
          </a:p>
        </p:txBody>
      </p:sp>
      <p:sp>
        <p:nvSpPr>
          <p:cNvPr id="4" name="object 4"/>
          <p:cNvSpPr txBox="1">
            <a:spLocks noGrp="1"/>
          </p:cNvSpPr>
          <p:nvPr>
            <p:ph type="title"/>
          </p:nvPr>
        </p:nvSpPr>
        <p:spPr>
          <a:xfrm>
            <a:off x="7322859" y="900570"/>
            <a:ext cx="10140315" cy="1107440"/>
          </a:xfrm>
          <a:prstGeom prst="rect">
            <a:avLst/>
          </a:prstGeom>
        </p:spPr>
        <p:txBody>
          <a:bodyPr vert="horz" wrap="square" lIns="0" tIns="12700" rIns="0" bIns="0" rtlCol="0">
            <a:spAutoFit/>
          </a:bodyPr>
          <a:lstStyle/>
          <a:p>
            <a:pPr marL="12700">
              <a:lnSpc>
                <a:spcPct val="100000"/>
              </a:lnSpc>
              <a:spcBef>
                <a:spcPts val="100"/>
              </a:spcBef>
            </a:pPr>
            <a:r>
              <a:rPr sz="7100" spc="695" dirty="0"/>
              <a:t>My </a:t>
            </a:r>
            <a:r>
              <a:rPr sz="7100" spc="-95" dirty="0"/>
              <a:t>Learning</a:t>
            </a:r>
            <a:r>
              <a:rPr sz="7100" spc="-1420" dirty="0"/>
              <a:t> </a:t>
            </a:r>
            <a:r>
              <a:rPr sz="7100" spc="-204" dirty="0"/>
              <a:t>Experience</a:t>
            </a:r>
            <a:endParaRPr sz="7100"/>
          </a:p>
        </p:txBody>
      </p:sp>
      <p:sp>
        <p:nvSpPr>
          <p:cNvPr id="7" name="object 7"/>
          <p:cNvSpPr txBox="1"/>
          <p:nvPr/>
        </p:nvSpPr>
        <p:spPr>
          <a:xfrm>
            <a:off x="7275308" y="2275166"/>
            <a:ext cx="9032240" cy="6139629"/>
          </a:xfrm>
          <a:prstGeom prst="rect">
            <a:avLst/>
          </a:prstGeom>
        </p:spPr>
        <p:txBody>
          <a:bodyPr vert="horz" wrap="square" lIns="0" tIns="262255" rIns="0" bIns="0" rtlCol="0">
            <a:spAutoFit/>
          </a:bodyPr>
          <a:lstStyle/>
          <a:p>
            <a:pPr marL="516890" indent="-504825">
              <a:lnSpc>
                <a:spcPct val="100000"/>
              </a:lnSpc>
              <a:spcBef>
                <a:spcPts val="2065"/>
              </a:spcBef>
              <a:buChar char="●"/>
              <a:tabLst>
                <a:tab pos="516890" algn="l"/>
                <a:tab pos="517525" algn="l"/>
              </a:tabLst>
            </a:pPr>
            <a:r>
              <a:rPr sz="3600" b="1" spc="-10" dirty="0">
                <a:solidFill>
                  <a:srgbClr val="2D2D2B"/>
                </a:solidFill>
                <a:latin typeface="Arial"/>
                <a:cs typeface="Arial"/>
              </a:rPr>
              <a:t>What </a:t>
            </a:r>
            <a:r>
              <a:rPr sz="3600" b="1" spc="-5" dirty="0">
                <a:solidFill>
                  <a:srgbClr val="2D2D2B"/>
                </a:solidFill>
                <a:latin typeface="Arial"/>
                <a:cs typeface="Arial"/>
              </a:rPr>
              <a:t>you</a:t>
            </a:r>
            <a:r>
              <a:rPr sz="3600" b="1" spc="-10" dirty="0">
                <a:solidFill>
                  <a:srgbClr val="2D2D2B"/>
                </a:solidFill>
                <a:latin typeface="Arial"/>
                <a:cs typeface="Arial"/>
              </a:rPr>
              <a:t> </a:t>
            </a:r>
            <a:r>
              <a:rPr sz="3600" b="1" spc="-5" dirty="0">
                <a:solidFill>
                  <a:srgbClr val="2D2D2B"/>
                </a:solidFill>
                <a:latin typeface="Arial"/>
                <a:cs typeface="Arial"/>
              </a:rPr>
              <a:t>enjoyed</a:t>
            </a:r>
            <a:endParaRPr sz="3600" dirty="0">
              <a:latin typeface="Arial"/>
              <a:cs typeface="Arial"/>
            </a:endParaRPr>
          </a:p>
          <a:p>
            <a:pPr marL="604520" marR="5080">
              <a:lnSpc>
                <a:spcPts val="4320"/>
              </a:lnSpc>
              <a:spcBef>
                <a:spcPts val="254"/>
              </a:spcBef>
            </a:pPr>
            <a:r>
              <a:rPr lang="en-US" sz="2400" spc="-5" dirty="0">
                <a:solidFill>
                  <a:srgbClr val="2D2D2B"/>
                </a:solidFill>
                <a:latin typeface="Arial" panose="020B0604020202020204" pitchFamily="34" charset="0"/>
                <a:cs typeface="Arial" panose="020B0604020202020204" pitchFamily="34" charset="0"/>
              </a:rPr>
              <a:t>Learnt how to create  games in 3D and how </a:t>
            </a:r>
            <a:r>
              <a:rPr lang="en-GB" sz="2400" dirty="0">
                <a:latin typeface="Arial" panose="020B0604020202020204" pitchFamily="34" charset="0"/>
                <a:cs typeface="Arial" panose="020B0604020202020204" pitchFamily="34" charset="0"/>
              </a:rPr>
              <a:t>it allows for very fast iteration and can be extremely useful when brainstorming for a new game concept</a:t>
            </a:r>
            <a:r>
              <a:rPr sz="2400" spc="-5" dirty="0">
                <a:solidFill>
                  <a:srgbClr val="2D2D2B"/>
                </a:solidFill>
                <a:latin typeface="Arial" panose="020B0604020202020204" pitchFamily="34" charset="0"/>
                <a:cs typeface="Arial" panose="020B0604020202020204" pitchFamily="34" charset="0"/>
              </a:rPr>
              <a:t>.</a:t>
            </a:r>
            <a:r>
              <a:rPr lang="en-US" sz="2400" spc="-5" dirty="0">
                <a:solidFill>
                  <a:srgbClr val="2D2D2B"/>
                </a:solidFill>
                <a:latin typeface="Arial" panose="020B0604020202020204" pitchFamily="34" charset="0"/>
                <a:cs typeface="Arial" panose="020B0604020202020204" pitchFamily="34" charset="0"/>
              </a:rPr>
              <a:t> Meeting various people from different background in the game industry.</a:t>
            </a:r>
            <a:endParaRPr lang="en-GB" sz="2400" dirty="0">
              <a:latin typeface="Arial" panose="020B0604020202020204" pitchFamily="34" charset="0"/>
              <a:cs typeface="Arial" panose="020B0604020202020204" pitchFamily="34" charset="0"/>
            </a:endParaRPr>
          </a:p>
          <a:p>
            <a:pPr marL="516890" indent="-504825">
              <a:lnSpc>
                <a:spcPct val="100000"/>
              </a:lnSpc>
              <a:spcBef>
                <a:spcPts val="1800"/>
              </a:spcBef>
              <a:buChar char="●"/>
              <a:tabLst>
                <a:tab pos="516890" algn="l"/>
                <a:tab pos="517525" algn="l"/>
              </a:tabLst>
            </a:pPr>
            <a:r>
              <a:rPr lang="en-GB" sz="3600" b="1" spc="-10" dirty="0">
                <a:solidFill>
                  <a:srgbClr val="2D2D2B"/>
                </a:solidFill>
                <a:latin typeface="Arial"/>
                <a:cs typeface="Arial"/>
              </a:rPr>
              <a:t>What </a:t>
            </a:r>
            <a:r>
              <a:rPr lang="en-GB" sz="3600" b="1" spc="-5" dirty="0">
                <a:solidFill>
                  <a:srgbClr val="2D2D2B"/>
                </a:solidFill>
                <a:latin typeface="Arial"/>
                <a:cs typeface="Arial"/>
              </a:rPr>
              <a:t>you</a:t>
            </a:r>
            <a:r>
              <a:rPr lang="en-GB" sz="3600" b="1" spc="-10" dirty="0">
                <a:solidFill>
                  <a:srgbClr val="2D2D2B"/>
                </a:solidFill>
                <a:latin typeface="Arial"/>
                <a:cs typeface="Arial"/>
              </a:rPr>
              <a:t> </a:t>
            </a:r>
            <a:r>
              <a:rPr lang="en-GB" sz="3600" b="1" spc="-5" dirty="0">
                <a:solidFill>
                  <a:srgbClr val="2D2D2B"/>
                </a:solidFill>
                <a:latin typeface="Arial"/>
                <a:cs typeface="Arial"/>
              </a:rPr>
              <a:t>learnt</a:t>
            </a:r>
            <a:endParaRPr lang="en-GB" sz="3600" dirty="0">
              <a:latin typeface="Arial"/>
              <a:cs typeface="Arial"/>
            </a:endParaRPr>
          </a:p>
          <a:p>
            <a:pPr marL="1061720" marR="5080" indent="-457200">
              <a:lnSpc>
                <a:spcPts val="4320"/>
              </a:lnSpc>
              <a:spcBef>
                <a:spcPts val="254"/>
              </a:spcBef>
              <a:buFont typeface="+mj-lt"/>
              <a:buAutoNum type="arabicPeriod"/>
            </a:pPr>
            <a:r>
              <a:rPr lang="en-US" sz="2400" spc="-5" dirty="0">
                <a:solidFill>
                  <a:srgbClr val="2D2D2B"/>
                </a:solidFill>
                <a:latin typeface="Arial"/>
                <a:cs typeface="Arial"/>
              </a:rPr>
              <a:t>Manage my time </a:t>
            </a:r>
          </a:p>
          <a:p>
            <a:pPr marL="1061720" marR="5080" indent="-457200">
              <a:lnSpc>
                <a:spcPts val="4320"/>
              </a:lnSpc>
              <a:spcBef>
                <a:spcPts val="254"/>
              </a:spcBef>
              <a:buFont typeface="+mj-lt"/>
              <a:buAutoNum type="arabicPeriod"/>
            </a:pPr>
            <a:r>
              <a:rPr lang="en-GB" sz="2400" b="0" i="0" dirty="0">
                <a:effectLst/>
              </a:rPr>
              <a:t>Creating Game systems and mechanics</a:t>
            </a:r>
            <a:endParaRPr lang="en-US" sz="2400" spc="-5" dirty="0">
              <a:solidFill>
                <a:srgbClr val="2D2D2B"/>
              </a:solidFill>
              <a:latin typeface="Arial"/>
              <a:cs typeface="Arial"/>
            </a:endParaRPr>
          </a:p>
          <a:p>
            <a:pPr marL="1061720" marR="5080" indent="-457200">
              <a:lnSpc>
                <a:spcPts val="4320"/>
              </a:lnSpc>
              <a:spcBef>
                <a:spcPts val="254"/>
              </a:spcBef>
              <a:buFont typeface="+mj-lt"/>
              <a:buAutoNum type="arabicPeriod"/>
            </a:pPr>
            <a:endParaRPr lang="en-US" sz="2400" spc="-5" dirty="0">
              <a:solidFill>
                <a:srgbClr val="2D2D2B"/>
              </a:solidFill>
              <a:latin typeface="Arial"/>
              <a:cs typeface="Arial"/>
            </a:endParaRPr>
          </a:p>
          <a:p>
            <a:pPr marL="604520" marR="5080">
              <a:lnSpc>
                <a:spcPts val="4320"/>
              </a:lnSpc>
              <a:spcBef>
                <a:spcPts val="254"/>
              </a:spcBef>
            </a:pPr>
            <a:endParaRPr sz="2400" dirty="0">
              <a:latin typeface="Arial"/>
              <a:cs typeface="Arial"/>
            </a:endParaRPr>
          </a:p>
        </p:txBody>
      </p:sp>
      <p:sp>
        <p:nvSpPr>
          <p:cNvPr id="8" name="object 8"/>
          <p:cNvSpPr txBox="1"/>
          <p:nvPr/>
        </p:nvSpPr>
        <p:spPr>
          <a:xfrm>
            <a:off x="7275356" y="6878138"/>
            <a:ext cx="9031605" cy="2096087"/>
          </a:xfrm>
          <a:prstGeom prst="rect">
            <a:avLst/>
          </a:prstGeom>
        </p:spPr>
        <p:txBody>
          <a:bodyPr vert="horz" wrap="square" lIns="0" tIns="262255" rIns="0" bIns="0" rtlCol="0">
            <a:spAutoFit/>
          </a:bodyPr>
          <a:lstStyle/>
          <a:p>
            <a:pPr marL="516890" indent="-504825">
              <a:lnSpc>
                <a:spcPct val="100000"/>
              </a:lnSpc>
              <a:spcBef>
                <a:spcPts val="2065"/>
              </a:spcBef>
              <a:buChar char="●"/>
              <a:tabLst>
                <a:tab pos="516890" algn="l"/>
                <a:tab pos="517525" algn="l"/>
              </a:tabLst>
            </a:pPr>
            <a:r>
              <a:rPr sz="3600" b="1" spc="-10" dirty="0">
                <a:solidFill>
                  <a:srgbClr val="2D2D2B"/>
                </a:solidFill>
                <a:latin typeface="Arial"/>
                <a:cs typeface="Arial"/>
              </a:rPr>
              <a:t>Some new discoveries </a:t>
            </a:r>
            <a:r>
              <a:rPr sz="3600" b="1" spc="-5" dirty="0">
                <a:solidFill>
                  <a:srgbClr val="2D2D2B"/>
                </a:solidFill>
                <a:latin typeface="Arial"/>
                <a:cs typeface="Arial"/>
              </a:rPr>
              <a:t>along the</a:t>
            </a:r>
            <a:r>
              <a:rPr sz="3600" b="1" spc="-45" dirty="0">
                <a:solidFill>
                  <a:srgbClr val="2D2D2B"/>
                </a:solidFill>
                <a:latin typeface="Arial"/>
                <a:cs typeface="Arial"/>
              </a:rPr>
              <a:t> </a:t>
            </a:r>
            <a:r>
              <a:rPr sz="3600" b="1" spc="-5" dirty="0">
                <a:solidFill>
                  <a:srgbClr val="2D2D2B"/>
                </a:solidFill>
                <a:latin typeface="Arial"/>
                <a:cs typeface="Arial"/>
              </a:rPr>
              <a:t>way</a:t>
            </a:r>
            <a:endParaRPr lang="en-US" sz="3600" b="1" spc="-5" dirty="0">
              <a:solidFill>
                <a:srgbClr val="2D2D2B"/>
              </a:solidFill>
              <a:latin typeface="Arial"/>
              <a:cs typeface="Arial"/>
            </a:endParaRPr>
          </a:p>
          <a:p>
            <a:pPr marL="1212215" lvl="1" indent="-742950">
              <a:spcBef>
                <a:spcPts val="2065"/>
              </a:spcBef>
              <a:buFont typeface="+mj-lt"/>
              <a:buAutoNum type="arabicPeriod"/>
              <a:tabLst>
                <a:tab pos="516890" algn="l"/>
                <a:tab pos="517525" algn="l"/>
              </a:tabLst>
            </a:pPr>
            <a:r>
              <a:rPr lang="en-GB" sz="2400" spc="-5" dirty="0">
                <a:solidFill>
                  <a:srgbClr val="2D2D2B"/>
                </a:solidFill>
                <a:latin typeface="Arial"/>
                <a:cs typeface="Arial"/>
              </a:rPr>
              <a:t>Learnt how to create  animation behaviour script</a:t>
            </a:r>
          </a:p>
          <a:p>
            <a:pPr marL="1212215" lvl="1" indent="-742950">
              <a:spcBef>
                <a:spcPts val="2065"/>
              </a:spcBef>
              <a:buFont typeface="+mj-lt"/>
              <a:buAutoNum type="arabicPeriod"/>
              <a:tabLst>
                <a:tab pos="516890" algn="l"/>
                <a:tab pos="517525" algn="l"/>
              </a:tabLst>
            </a:pPr>
            <a:endParaRPr sz="2400" dirty="0">
              <a:latin typeface="Arial"/>
              <a:cs typeface="Arial"/>
            </a:endParaRPr>
          </a:p>
        </p:txBody>
      </p:sp>
      <p:sp>
        <p:nvSpPr>
          <p:cNvPr id="9" name="object 9"/>
          <p:cNvSpPr/>
          <p:nvPr/>
        </p:nvSpPr>
        <p:spPr>
          <a:xfrm>
            <a:off x="16871441" y="7572987"/>
            <a:ext cx="1161492" cy="1695668"/>
          </a:xfrm>
          <a:prstGeom prst="rect">
            <a:avLst/>
          </a:prstGeom>
          <a:blipFill>
            <a:blip r:embed="rId2" cstate="print"/>
            <a:stretch>
              <a:fillRect/>
            </a:stretch>
          </a:blipFill>
        </p:spPr>
        <p:txBody>
          <a:bodyPr wrap="square" lIns="0" tIns="0" rIns="0" bIns="0" rtlCol="0"/>
          <a:lstStyle/>
          <a:p>
            <a:endParaRPr/>
          </a:p>
        </p:txBody>
      </p:sp>
      <p:sp>
        <p:nvSpPr>
          <p:cNvPr id="10" name="object 10"/>
          <p:cNvSpPr txBox="1"/>
          <p:nvPr/>
        </p:nvSpPr>
        <p:spPr>
          <a:xfrm>
            <a:off x="1125248" y="7333365"/>
            <a:ext cx="5223510" cy="391160"/>
          </a:xfrm>
          <a:prstGeom prst="rect">
            <a:avLst/>
          </a:prstGeom>
        </p:spPr>
        <p:txBody>
          <a:bodyPr vert="horz" wrap="square" lIns="0" tIns="12700" rIns="0" bIns="0" rtlCol="0">
            <a:spAutoFit/>
          </a:bodyPr>
          <a:lstStyle/>
          <a:p>
            <a:pPr marL="12700">
              <a:lnSpc>
                <a:spcPct val="100000"/>
              </a:lnSpc>
              <a:spcBef>
                <a:spcPts val="100"/>
              </a:spcBef>
            </a:pPr>
            <a:r>
              <a:rPr sz="2400" i="1" spc="-5" dirty="0">
                <a:solidFill>
                  <a:srgbClr val="FF0000"/>
                </a:solidFill>
                <a:latin typeface="Arial"/>
                <a:cs typeface="Arial"/>
              </a:rPr>
              <a:t>*Picture of </a:t>
            </a:r>
            <a:r>
              <a:rPr sz="2400" i="1" dirty="0">
                <a:solidFill>
                  <a:srgbClr val="FF0000"/>
                </a:solidFill>
                <a:latin typeface="Arial"/>
                <a:cs typeface="Arial"/>
              </a:rPr>
              <a:t>yourself </a:t>
            </a:r>
            <a:r>
              <a:rPr sz="2400" i="1" spc="-5" dirty="0">
                <a:solidFill>
                  <a:srgbClr val="FF0000"/>
                </a:solidFill>
                <a:latin typeface="Arial"/>
                <a:cs typeface="Arial"/>
              </a:rPr>
              <a:t>at </a:t>
            </a:r>
            <a:r>
              <a:rPr sz="2400" i="1" dirty="0">
                <a:solidFill>
                  <a:srgbClr val="FF0000"/>
                </a:solidFill>
                <a:latin typeface="Arial"/>
                <a:cs typeface="Arial"/>
              </a:rPr>
              <a:t>your</a:t>
            </a:r>
            <a:r>
              <a:rPr sz="2400" i="1" spc="-95" dirty="0">
                <a:solidFill>
                  <a:srgbClr val="FF0000"/>
                </a:solidFill>
                <a:latin typeface="Arial"/>
                <a:cs typeface="Arial"/>
              </a:rPr>
              <a:t> </a:t>
            </a:r>
            <a:r>
              <a:rPr sz="2400" i="1" spc="-5" dirty="0">
                <a:solidFill>
                  <a:srgbClr val="FF0000"/>
                </a:solidFill>
                <a:latin typeface="Arial"/>
                <a:cs typeface="Arial"/>
              </a:rPr>
              <a:t>workstation</a:t>
            </a:r>
            <a:endParaRPr sz="2400">
              <a:latin typeface="Arial"/>
              <a:cs typeface="Arial"/>
            </a:endParaRPr>
          </a:p>
        </p:txBody>
      </p:sp>
      <p:pic>
        <p:nvPicPr>
          <p:cNvPr id="12" name="Picture 11">
            <a:extLst>
              <a:ext uri="{FF2B5EF4-FFF2-40B4-BE49-F238E27FC236}">
                <a16:creationId xmlns:a16="http://schemas.microsoft.com/office/drawing/2014/main" id="{78B5C9A6-BE81-CE4E-9617-C2FC5053B042}"/>
              </a:ext>
            </a:extLst>
          </p:cNvPr>
          <p:cNvPicPr>
            <a:picLocks noChangeAspect="1"/>
          </p:cNvPicPr>
          <p:nvPr/>
        </p:nvPicPr>
        <p:blipFill rotWithShape="1">
          <a:blip r:embed="rId3">
            <a:extLst>
              <a:ext uri="{28A0092B-C50C-407E-A947-70E740481C1C}">
                <a14:useLocalDpi xmlns:a14="http://schemas.microsoft.com/office/drawing/2010/main" val="0"/>
              </a:ext>
            </a:extLst>
          </a:blip>
          <a:srcRect l="32748" r="8473"/>
          <a:stretch/>
        </p:blipFill>
        <p:spPr>
          <a:xfrm>
            <a:off x="533400" y="950438"/>
            <a:ext cx="5815358" cy="653289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9" y="9543405"/>
            <a:ext cx="18287365" cy="743585"/>
          </a:xfrm>
          <a:custGeom>
            <a:avLst/>
            <a:gdLst/>
            <a:ahLst/>
            <a:cxnLst/>
            <a:rect l="l" t="t" r="r" b="b"/>
            <a:pathLst>
              <a:path w="18287365" h="743584">
                <a:moveTo>
                  <a:pt x="0" y="0"/>
                </a:moveTo>
                <a:lnTo>
                  <a:pt x="18287113" y="0"/>
                </a:lnTo>
                <a:lnTo>
                  <a:pt x="18287113" y="743572"/>
                </a:lnTo>
                <a:lnTo>
                  <a:pt x="0" y="743572"/>
                </a:lnTo>
                <a:lnTo>
                  <a:pt x="0" y="0"/>
                </a:lnTo>
                <a:close/>
              </a:path>
            </a:pathLst>
          </a:custGeom>
          <a:solidFill>
            <a:srgbClr val="2D2D2B"/>
          </a:solidFill>
        </p:spPr>
        <p:txBody>
          <a:bodyPr wrap="square" lIns="0" tIns="0" rIns="0" bIns="0" rtlCol="0"/>
          <a:lstStyle/>
          <a:p>
            <a:endParaRPr/>
          </a:p>
        </p:txBody>
      </p:sp>
      <p:sp>
        <p:nvSpPr>
          <p:cNvPr id="6" name="object 6"/>
          <p:cNvSpPr txBox="1">
            <a:spLocks noGrp="1"/>
          </p:cNvSpPr>
          <p:nvPr>
            <p:ph type="title"/>
          </p:nvPr>
        </p:nvSpPr>
        <p:spPr>
          <a:xfrm>
            <a:off x="1126802" y="459613"/>
            <a:ext cx="7694295" cy="1198880"/>
          </a:xfrm>
          <a:prstGeom prst="rect">
            <a:avLst/>
          </a:prstGeom>
        </p:spPr>
        <p:txBody>
          <a:bodyPr vert="horz" wrap="square" lIns="0" tIns="12700" rIns="0" bIns="0" rtlCol="0">
            <a:spAutoFit/>
          </a:bodyPr>
          <a:lstStyle/>
          <a:p>
            <a:pPr marL="12700">
              <a:lnSpc>
                <a:spcPct val="100000"/>
              </a:lnSpc>
              <a:spcBef>
                <a:spcPts val="100"/>
              </a:spcBef>
            </a:pPr>
            <a:r>
              <a:rPr sz="7700" spc="755" dirty="0"/>
              <a:t>My </a:t>
            </a:r>
            <a:r>
              <a:rPr sz="7700" spc="-340" dirty="0"/>
              <a:t>Game</a:t>
            </a:r>
            <a:r>
              <a:rPr sz="7700" spc="-1570" dirty="0"/>
              <a:t> </a:t>
            </a:r>
            <a:r>
              <a:rPr sz="7700" spc="-220" dirty="0"/>
              <a:t>Project</a:t>
            </a:r>
            <a:endParaRPr sz="7700"/>
          </a:p>
        </p:txBody>
      </p:sp>
      <p:sp>
        <p:nvSpPr>
          <p:cNvPr id="11" name="object 11"/>
          <p:cNvSpPr txBox="1"/>
          <p:nvPr/>
        </p:nvSpPr>
        <p:spPr>
          <a:xfrm>
            <a:off x="15912411" y="9819430"/>
            <a:ext cx="1052830" cy="228600"/>
          </a:xfrm>
          <a:prstGeom prst="rect">
            <a:avLst/>
          </a:prstGeom>
        </p:spPr>
        <p:txBody>
          <a:bodyPr vert="horz" wrap="square" lIns="0" tIns="0" rIns="0" bIns="0" rtlCol="0">
            <a:spAutoFit/>
          </a:bodyPr>
          <a:lstStyle/>
          <a:p>
            <a:pPr marL="12700">
              <a:lnSpc>
                <a:spcPts val="1710"/>
              </a:lnSpc>
            </a:pPr>
            <a:r>
              <a:rPr sz="1600" spc="20" dirty="0">
                <a:solidFill>
                  <a:srgbClr val="FDD431"/>
                </a:solidFill>
                <a:latin typeface="Arial"/>
                <a:cs typeface="Arial"/>
              </a:rPr>
              <a:t>Your</a:t>
            </a:r>
            <a:r>
              <a:rPr sz="1600" spc="-175" dirty="0">
                <a:solidFill>
                  <a:srgbClr val="FDD431"/>
                </a:solidFill>
                <a:latin typeface="Arial"/>
                <a:cs typeface="Arial"/>
              </a:rPr>
              <a:t> </a:t>
            </a:r>
            <a:r>
              <a:rPr sz="1600" dirty="0">
                <a:solidFill>
                  <a:srgbClr val="FDD431"/>
                </a:solidFill>
                <a:latin typeface="Arial"/>
                <a:cs typeface="Arial"/>
              </a:rPr>
              <a:t>Name</a:t>
            </a:r>
            <a:endParaRPr sz="1600">
              <a:latin typeface="Arial"/>
              <a:cs typeface="Arial"/>
            </a:endParaRPr>
          </a:p>
        </p:txBody>
      </p:sp>
      <p:sp>
        <p:nvSpPr>
          <p:cNvPr id="7" name="object 7"/>
          <p:cNvSpPr txBox="1">
            <a:spLocks noGrp="1"/>
          </p:cNvSpPr>
          <p:nvPr>
            <p:ph type="body" idx="1"/>
          </p:nvPr>
        </p:nvSpPr>
        <p:spPr>
          <a:xfrm>
            <a:off x="1126802" y="1732385"/>
            <a:ext cx="8032750" cy="4215385"/>
          </a:xfrm>
          <a:prstGeom prst="rect">
            <a:avLst/>
          </a:prstGeom>
        </p:spPr>
        <p:txBody>
          <a:bodyPr vert="horz" wrap="square" lIns="0" tIns="325755" rIns="0" bIns="0" rtlCol="0">
            <a:spAutoFit/>
          </a:bodyPr>
          <a:lstStyle/>
          <a:p>
            <a:pPr marL="27305">
              <a:lnSpc>
                <a:spcPct val="100000"/>
              </a:lnSpc>
              <a:spcBef>
                <a:spcPts val="2565"/>
              </a:spcBef>
            </a:pPr>
            <a:r>
              <a:rPr lang="en-US" spc="-10" dirty="0" err="1"/>
              <a:t>HalTown</a:t>
            </a:r>
            <a:endParaRPr lang="en-US" spc="-10" dirty="0"/>
          </a:p>
          <a:p>
            <a:pPr marL="12700" marR="5080">
              <a:lnSpc>
                <a:spcPct val="150000"/>
              </a:lnSpc>
              <a:spcBef>
                <a:spcPts val="200"/>
              </a:spcBef>
            </a:pPr>
            <a:r>
              <a:rPr lang="en-GB" sz="2400" b="0" spc="-5" dirty="0">
                <a:latin typeface="Arial"/>
                <a:cs typeface="Arial"/>
              </a:rPr>
              <a:t>It is a town FPS Game, to restore immersive atmosphere of classic FPS. It </a:t>
            </a:r>
            <a:r>
              <a:rPr lang="en-GB" sz="2400" b="0" spc="-5" dirty="0"/>
              <a:t>is an </a:t>
            </a:r>
            <a:r>
              <a:rPr lang="en-GB" sz="2400" b="0" spc="-5" dirty="0">
                <a:latin typeface="Arial"/>
                <a:cs typeface="Arial"/>
              </a:rPr>
              <a:t>offline  adventure  which involves fighting  game against  mystic beasts, talking to individual in the game </a:t>
            </a:r>
          </a:p>
          <a:p>
            <a:pPr marL="12700" marR="5080">
              <a:lnSpc>
                <a:spcPct val="150000"/>
              </a:lnSpc>
              <a:spcBef>
                <a:spcPts val="200"/>
              </a:spcBef>
            </a:pPr>
            <a:r>
              <a:rPr lang="en-GB" sz="2400" b="0" spc="-5" dirty="0"/>
              <a:t>It Will lead you on  fighting quest in the jungle or a city</a:t>
            </a:r>
            <a:endParaRPr lang="en-GB" sz="2400" b="0" spc="-5" dirty="0">
              <a:latin typeface="Arial"/>
              <a:cs typeface="Arial"/>
            </a:endParaRPr>
          </a:p>
          <a:p>
            <a:pPr marL="12700" marR="5080">
              <a:lnSpc>
                <a:spcPct val="150000"/>
              </a:lnSpc>
              <a:spcBef>
                <a:spcPts val="200"/>
              </a:spcBef>
            </a:pPr>
            <a:endParaRPr lang="en-GB" sz="2400" dirty="0">
              <a:latin typeface="Arial"/>
              <a:cs typeface="Arial"/>
            </a:endParaRPr>
          </a:p>
        </p:txBody>
      </p:sp>
      <p:sp>
        <p:nvSpPr>
          <p:cNvPr id="9" name="object 9"/>
          <p:cNvSpPr txBox="1"/>
          <p:nvPr/>
        </p:nvSpPr>
        <p:spPr>
          <a:xfrm>
            <a:off x="1255059" y="5132294"/>
            <a:ext cx="7473950" cy="3350276"/>
          </a:xfrm>
          <a:prstGeom prst="rect">
            <a:avLst/>
          </a:prstGeom>
        </p:spPr>
        <p:txBody>
          <a:bodyPr vert="horz" wrap="square" lIns="0" tIns="325755" rIns="0" bIns="0" rtlCol="0">
            <a:spAutoFit/>
          </a:bodyPr>
          <a:lstStyle/>
          <a:p>
            <a:pPr marL="27305">
              <a:lnSpc>
                <a:spcPct val="100000"/>
              </a:lnSpc>
              <a:spcBef>
                <a:spcPts val="2565"/>
              </a:spcBef>
            </a:pPr>
            <a:r>
              <a:rPr sz="3600" b="1" spc="-50" dirty="0">
                <a:solidFill>
                  <a:srgbClr val="2D2D2B"/>
                </a:solidFill>
                <a:latin typeface="Arial"/>
                <a:cs typeface="Arial"/>
              </a:rPr>
              <a:t>Target</a:t>
            </a:r>
            <a:r>
              <a:rPr sz="3600" b="1" spc="-145" dirty="0">
                <a:solidFill>
                  <a:srgbClr val="2D2D2B"/>
                </a:solidFill>
                <a:latin typeface="Arial"/>
                <a:cs typeface="Arial"/>
              </a:rPr>
              <a:t> </a:t>
            </a:r>
            <a:r>
              <a:rPr sz="3600" b="1" spc="-5" dirty="0">
                <a:solidFill>
                  <a:srgbClr val="2D2D2B"/>
                </a:solidFill>
                <a:latin typeface="Arial"/>
                <a:cs typeface="Arial"/>
              </a:rPr>
              <a:t>Audience</a:t>
            </a:r>
            <a:endParaRPr sz="3600" dirty="0">
              <a:latin typeface="Arial"/>
              <a:cs typeface="Arial"/>
            </a:endParaRPr>
          </a:p>
          <a:p>
            <a:pPr marL="12700" marR="5080">
              <a:lnSpc>
                <a:spcPct val="150000"/>
              </a:lnSpc>
              <a:spcBef>
                <a:spcPts val="200"/>
              </a:spcBef>
            </a:pPr>
            <a:r>
              <a:rPr lang="en-US" sz="2400" spc="-5" dirty="0">
                <a:solidFill>
                  <a:srgbClr val="2D2D2B"/>
                </a:solidFill>
                <a:latin typeface="Arial"/>
                <a:cs typeface="Arial"/>
              </a:rPr>
              <a:t> It is made for everyone to enjoy adventure   on either a phone or tablet.  </a:t>
            </a:r>
            <a:endParaRPr sz="2400" dirty="0">
              <a:latin typeface="Arial"/>
              <a:cs typeface="Arial"/>
            </a:endParaRPr>
          </a:p>
          <a:p>
            <a:pPr marL="41910">
              <a:lnSpc>
                <a:spcPct val="100000"/>
              </a:lnSpc>
              <a:spcBef>
                <a:spcPts val="1620"/>
              </a:spcBef>
            </a:pPr>
            <a:r>
              <a:rPr sz="3600" b="1" spc="-5" dirty="0">
                <a:solidFill>
                  <a:srgbClr val="2D2D2B"/>
                </a:solidFill>
                <a:latin typeface="Arial"/>
                <a:cs typeface="Arial"/>
              </a:rPr>
              <a:t>Genre</a:t>
            </a:r>
            <a:endParaRPr sz="3600" dirty="0">
              <a:latin typeface="Arial"/>
              <a:cs typeface="Arial"/>
            </a:endParaRPr>
          </a:p>
          <a:p>
            <a:pPr marL="27305">
              <a:lnSpc>
                <a:spcPct val="100000"/>
              </a:lnSpc>
              <a:spcBef>
                <a:spcPts val="1645"/>
              </a:spcBef>
            </a:pPr>
            <a:r>
              <a:rPr sz="2400" dirty="0">
                <a:solidFill>
                  <a:srgbClr val="2D2D2B"/>
                </a:solidFill>
                <a:latin typeface="Arial"/>
                <a:cs typeface="Arial"/>
              </a:rPr>
              <a:t>I </a:t>
            </a:r>
            <a:r>
              <a:rPr sz="2400" spc="-5" dirty="0">
                <a:solidFill>
                  <a:srgbClr val="2D2D2B"/>
                </a:solidFill>
                <a:latin typeface="Arial"/>
                <a:cs typeface="Arial"/>
              </a:rPr>
              <a:t>want to build </a:t>
            </a:r>
            <a:r>
              <a:rPr sz="2400" dirty="0">
                <a:solidFill>
                  <a:srgbClr val="2D2D2B"/>
                </a:solidFill>
                <a:latin typeface="Arial"/>
                <a:cs typeface="Arial"/>
              </a:rPr>
              <a:t>a </a:t>
            </a:r>
            <a:r>
              <a:rPr lang="en-US" sz="2400" dirty="0">
                <a:solidFill>
                  <a:srgbClr val="2D2D2B"/>
                </a:solidFill>
                <a:latin typeface="Arial"/>
                <a:cs typeface="Arial"/>
              </a:rPr>
              <a:t>adventure, </a:t>
            </a:r>
            <a:r>
              <a:rPr lang="en-US" sz="2400" spc="-20" dirty="0">
                <a:solidFill>
                  <a:srgbClr val="2D2D2B"/>
                </a:solidFill>
                <a:latin typeface="Arial"/>
                <a:cs typeface="Arial"/>
              </a:rPr>
              <a:t>fps(TPs), </a:t>
            </a:r>
            <a:endParaRPr sz="2400" dirty="0">
              <a:latin typeface="Arial"/>
              <a:cs typeface="Arial"/>
            </a:endParaRPr>
          </a:p>
        </p:txBody>
      </p:sp>
      <p:sp>
        <p:nvSpPr>
          <p:cNvPr id="10" name="object 10"/>
          <p:cNvSpPr txBox="1"/>
          <p:nvPr/>
        </p:nvSpPr>
        <p:spPr>
          <a:xfrm>
            <a:off x="1219200" y="8115299"/>
            <a:ext cx="4263713" cy="1457450"/>
          </a:xfrm>
          <a:prstGeom prst="rect">
            <a:avLst/>
          </a:prstGeom>
        </p:spPr>
        <p:txBody>
          <a:bodyPr vert="horz" wrap="square" lIns="0" tIns="325755" rIns="0" bIns="0" rtlCol="0">
            <a:spAutoFit/>
          </a:bodyPr>
          <a:lstStyle/>
          <a:p>
            <a:pPr marL="27305">
              <a:lnSpc>
                <a:spcPct val="100000"/>
              </a:lnSpc>
              <a:spcBef>
                <a:spcPts val="2565"/>
              </a:spcBef>
            </a:pPr>
            <a:r>
              <a:rPr sz="3600" b="1" spc="-5" dirty="0">
                <a:solidFill>
                  <a:srgbClr val="2D2D2B"/>
                </a:solidFill>
                <a:latin typeface="Arial"/>
                <a:cs typeface="Arial"/>
              </a:rPr>
              <a:t>Platform</a:t>
            </a:r>
            <a:endParaRPr sz="3600" dirty="0">
              <a:latin typeface="Arial"/>
              <a:cs typeface="Arial"/>
            </a:endParaRPr>
          </a:p>
          <a:p>
            <a:pPr marL="12700">
              <a:lnSpc>
                <a:spcPct val="100000"/>
              </a:lnSpc>
              <a:spcBef>
                <a:spcPts val="1639"/>
              </a:spcBef>
            </a:pPr>
            <a:r>
              <a:rPr lang="en-US" sz="2400" spc="-5" dirty="0">
                <a:solidFill>
                  <a:srgbClr val="2D2D2B"/>
                </a:solidFill>
                <a:latin typeface="Arial"/>
                <a:cs typeface="Arial"/>
              </a:rPr>
              <a:t>Android, Mac</a:t>
            </a:r>
            <a:endParaRPr sz="2400" dirty="0">
              <a:latin typeface="Arial"/>
              <a:cs typeface="Arial"/>
            </a:endParaRPr>
          </a:p>
        </p:txBody>
      </p:sp>
      <p:pic>
        <p:nvPicPr>
          <p:cNvPr id="13" name="Picture 12">
            <a:extLst>
              <a:ext uri="{FF2B5EF4-FFF2-40B4-BE49-F238E27FC236}">
                <a16:creationId xmlns:a16="http://schemas.microsoft.com/office/drawing/2014/main" id="{84D49234-398C-1E49-8D92-66953FBEB0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6651" y="459613"/>
            <a:ext cx="8305800" cy="3860800"/>
          </a:xfrm>
          <a:prstGeom prst="rect">
            <a:avLst/>
          </a:prstGeom>
        </p:spPr>
      </p:pic>
      <p:pic>
        <p:nvPicPr>
          <p:cNvPr id="15" name="Picture 14">
            <a:extLst>
              <a:ext uri="{FF2B5EF4-FFF2-40B4-BE49-F238E27FC236}">
                <a16:creationId xmlns:a16="http://schemas.microsoft.com/office/drawing/2014/main" id="{8CB86F3D-31CA-B44D-AB09-6AE55B3BDF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4580" y="4680147"/>
            <a:ext cx="8559800" cy="42291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9" y="9543405"/>
            <a:ext cx="18287365" cy="743585"/>
          </a:xfrm>
          <a:custGeom>
            <a:avLst/>
            <a:gdLst/>
            <a:ahLst/>
            <a:cxnLst/>
            <a:rect l="l" t="t" r="r" b="b"/>
            <a:pathLst>
              <a:path w="18287365" h="743584">
                <a:moveTo>
                  <a:pt x="0" y="0"/>
                </a:moveTo>
                <a:lnTo>
                  <a:pt x="18287113" y="0"/>
                </a:lnTo>
                <a:lnTo>
                  <a:pt x="18287113" y="743572"/>
                </a:lnTo>
                <a:lnTo>
                  <a:pt x="0" y="743572"/>
                </a:lnTo>
                <a:lnTo>
                  <a:pt x="0" y="0"/>
                </a:lnTo>
                <a:close/>
              </a:path>
            </a:pathLst>
          </a:custGeom>
          <a:solidFill>
            <a:srgbClr val="2D2D2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Gameplay</a:t>
            </a:r>
            <a:r>
              <a:rPr spc="-90" dirty="0"/>
              <a:t> </a:t>
            </a:r>
            <a:r>
              <a:rPr dirty="0"/>
              <a:t>Mechanics</a:t>
            </a:r>
          </a:p>
        </p:txBody>
      </p:sp>
      <p:sp>
        <p:nvSpPr>
          <p:cNvPr id="10" name="object 10"/>
          <p:cNvSpPr txBox="1"/>
          <p:nvPr/>
        </p:nvSpPr>
        <p:spPr>
          <a:xfrm>
            <a:off x="15912411" y="9819430"/>
            <a:ext cx="1052830" cy="228600"/>
          </a:xfrm>
          <a:prstGeom prst="rect">
            <a:avLst/>
          </a:prstGeom>
        </p:spPr>
        <p:txBody>
          <a:bodyPr vert="horz" wrap="square" lIns="0" tIns="0" rIns="0" bIns="0" rtlCol="0">
            <a:spAutoFit/>
          </a:bodyPr>
          <a:lstStyle/>
          <a:p>
            <a:pPr marL="12700">
              <a:lnSpc>
                <a:spcPts val="1710"/>
              </a:lnSpc>
            </a:pPr>
            <a:r>
              <a:rPr sz="1600" spc="20" dirty="0">
                <a:solidFill>
                  <a:srgbClr val="FDD431"/>
                </a:solidFill>
                <a:latin typeface="Arial"/>
                <a:cs typeface="Arial"/>
              </a:rPr>
              <a:t>Your</a:t>
            </a:r>
            <a:r>
              <a:rPr sz="1600" spc="-175" dirty="0">
                <a:solidFill>
                  <a:srgbClr val="FDD431"/>
                </a:solidFill>
                <a:latin typeface="Arial"/>
                <a:cs typeface="Arial"/>
              </a:rPr>
              <a:t> </a:t>
            </a:r>
            <a:r>
              <a:rPr sz="1600" dirty="0">
                <a:solidFill>
                  <a:srgbClr val="FDD431"/>
                </a:solidFill>
                <a:latin typeface="Arial"/>
                <a:cs typeface="Arial"/>
              </a:rPr>
              <a:t>Name</a:t>
            </a:r>
            <a:endParaRPr sz="1600">
              <a:latin typeface="Arial"/>
              <a:cs typeface="Arial"/>
            </a:endParaRPr>
          </a:p>
        </p:txBody>
      </p:sp>
      <p:sp>
        <p:nvSpPr>
          <p:cNvPr id="7" name="object 7"/>
          <p:cNvSpPr txBox="1"/>
          <p:nvPr/>
        </p:nvSpPr>
        <p:spPr>
          <a:xfrm>
            <a:off x="10549486" y="8680140"/>
            <a:ext cx="6120130" cy="391160"/>
          </a:xfrm>
          <a:prstGeom prst="rect">
            <a:avLst/>
          </a:prstGeom>
        </p:spPr>
        <p:txBody>
          <a:bodyPr vert="horz" wrap="square" lIns="0" tIns="12700" rIns="0" bIns="0" rtlCol="0">
            <a:spAutoFit/>
          </a:bodyPr>
          <a:lstStyle/>
          <a:p>
            <a:pPr marL="12700">
              <a:lnSpc>
                <a:spcPct val="100000"/>
              </a:lnSpc>
              <a:spcBef>
                <a:spcPts val="100"/>
              </a:spcBef>
            </a:pPr>
            <a:r>
              <a:rPr sz="2400" i="1" spc="-5" dirty="0">
                <a:solidFill>
                  <a:srgbClr val="FF0000"/>
                </a:solidFill>
                <a:latin typeface="Arial"/>
                <a:cs typeface="Arial"/>
              </a:rPr>
              <a:t>*Screenshots of </a:t>
            </a:r>
            <a:r>
              <a:rPr sz="2400" i="1" dirty="0">
                <a:solidFill>
                  <a:srgbClr val="FF0000"/>
                </a:solidFill>
                <a:latin typeface="Arial"/>
                <a:cs typeface="Arial"/>
              </a:rPr>
              <a:t>your </a:t>
            </a:r>
            <a:r>
              <a:rPr sz="2400" i="1" spc="-5" dirty="0">
                <a:solidFill>
                  <a:srgbClr val="FF0000"/>
                </a:solidFill>
                <a:latin typeface="Arial"/>
                <a:cs typeface="Arial"/>
              </a:rPr>
              <a:t>game or </a:t>
            </a:r>
            <a:r>
              <a:rPr sz="2400" i="1" dirty="0">
                <a:solidFill>
                  <a:srgbClr val="FF0000"/>
                </a:solidFill>
                <a:latin typeface="Arial"/>
                <a:cs typeface="Arial"/>
              </a:rPr>
              <a:t>a similar</a:t>
            </a:r>
            <a:r>
              <a:rPr sz="2400" i="1" spc="-95" dirty="0">
                <a:solidFill>
                  <a:srgbClr val="FF0000"/>
                </a:solidFill>
                <a:latin typeface="Arial"/>
                <a:cs typeface="Arial"/>
              </a:rPr>
              <a:t> </a:t>
            </a:r>
            <a:r>
              <a:rPr sz="2400" i="1" spc="-5" dirty="0">
                <a:solidFill>
                  <a:srgbClr val="FF0000"/>
                </a:solidFill>
                <a:latin typeface="Arial"/>
                <a:cs typeface="Arial"/>
              </a:rPr>
              <a:t>game</a:t>
            </a:r>
            <a:endParaRPr sz="2400">
              <a:latin typeface="Arial"/>
              <a:cs typeface="Arial"/>
            </a:endParaRPr>
          </a:p>
        </p:txBody>
      </p:sp>
      <p:sp>
        <p:nvSpPr>
          <p:cNvPr id="8" name="object 8"/>
          <p:cNvSpPr txBox="1"/>
          <p:nvPr/>
        </p:nvSpPr>
        <p:spPr>
          <a:xfrm>
            <a:off x="1065451" y="1374126"/>
            <a:ext cx="8094345" cy="5307992"/>
          </a:xfrm>
          <a:prstGeom prst="rect">
            <a:avLst/>
          </a:prstGeom>
        </p:spPr>
        <p:txBody>
          <a:bodyPr vert="horz" wrap="square" lIns="0" tIns="12700" rIns="0" bIns="0" rtlCol="0">
            <a:spAutoFit/>
          </a:bodyPr>
          <a:lstStyle/>
          <a:p>
            <a:pPr marL="584200" indent="-571500">
              <a:lnSpc>
                <a:spcPct val="100000"/>
              </a:lnSpc>
              <a:buFont typeface="Arial" panose="020B0604020202020204" pitchFamily="34" charset="0"/>
              <a:buChar char="•"/>
            </a:pPr>
            <a:r>
              <a:rPr lang="en-GB" sz="2400" dirty="0">
                <a:latin typeface="Arial" panose="020B0604020202020204" pitchFamily="34" charset="0"/>
                <a:cs typeface="Arial" panose="020B0604020202020204" pitchFamily="34" charset="0"/>
              </a:rPr>
              <a:t>The aim of the game is to improve your character over the course of the game by increasing his statistics or levels.</a:t>
            </a:r>
          </a:p>
          <a:p>
            <a:pPr marL="584200" indent="-571500">
              <a:lnSpc>
                <a:spcPct val="100000"/>
              </a:lnSpc>
              <a:buFont typeface="Arial" panose="020B0604020202020204" pitchFamily="34" charset="0"/>
              <a:buChar char="•"/>
            </a:pPr>
            <a:r>
              <a:rPr lang="en-GB" sz="2400" dirty="0">
                <a:latin typeface="Arial" panose="020B0604020202020204" pitchFamily="34" charset="0"/>
                <a:cs typeface="Arial" panose="020B0604020202020204" pitchFamily="34" charset="0"/>
              </a:rPr>
              <a:t>The ability to interact with elements of the environment or storyline through additional abilities</a:t>
            </a:r>
            <a:endParaRPr lang="en-US" sz="2400" spc="-10" dirty="0">
              <a:solidFill>
                <a:srgbClr val="2D2D2B"/>
              </a:solidFill>
              <a:latin typeface="Arial" panose="020B0604020202020204" pitchFamily="34" charset="0"/>
              <a:cs typeface="Arial" panose="020B0604020202020204" pitchFamily="34" charset="0"/>
            </a:endParaRPr>
          </a:p>
          <a:p>
            <a:pPr marL="584200" indent="-571500">
              <a:lnSpc>
                <a:spcPct val="100000"/>
              </a:lnSpc>
              <a:buFont typeface="Arial" panose="020B0604020202020204" pitchFamily="34" charset="0"/>
              <a:buChar char="•"/>
            </a:pPr>
            <a:r>
              <a:rPr lang="en-US" sz="2400" spc="-10" dirty="0">
                <a:solidFill>
                  <a:srgbClr val="2D2D2B"/>
                </a:solidFill>
                <a:latin typeface="Arial" panose="020B0604020202020204" pitchFamily="34" charset="0"/>
                <a:cs typeface="Arial" panose="020B0604020202020204" pitchFamily="34" charset="0"/>
              </a:rPr>
              <a:t>To kill a  mystic creature and  collect either gold or  resources which is centered around a gun or a creature either in a town or a jungle</a:t>
            </a:r>
          </a:p>
          <a:p>
            <a:pPr marL="584200" indent="-571500">
              <a:lnSpc>
                <a:spcPct val="100000"/>
              </a:lnSpc>
              <a:buFont typeface="Arial" panose="020B0604020202020204" pitchFamily="34" charset="0"/>
              <a:buChar char="•"/>
            </a:pPr>
            <a:r>
              <a:rPr lang="en-US" sz="2400" spc="-10" dirty="0">
                <a:solidFill>
                  <a:srgbClr val="2D2D2B"/>
                </a:solidFill>
                <a:latin typeface="Arial" panose="020B0604020202020204" pitchFamily="34" charset="0"/>
                <a:cs typeface="Arial" panose="020B0604020202020204" pitchFamily="34" charset="0"/>
              </a:rPr>
              <a:t>Search and destroy</a:t>
            </a:r>
          </a:p>
          <a:p>
            <a:pPr marL="584200" indent="-571500">
              <a:lnSpc>
                <a:spcPct val="100000"/>
              </a:lnSpc>
              <a:buFont typeface="Arial" panose="020B0604020202020204" pitchFamily="34" charset="0"/>
              <a:buChar char="•"/>
            </a:pPr>
            <a:r>
              <a:rPr lang="en-US" sz="2400" spc="-10" dirty="0">
                <a:solidFill>
                  <a:srgbClr val="2D2D2B"/>
                </a:solidFill>
                <a:latin typeface="Arial" panose="020B0604020202020204" pitchFamily="34" charset="0"/>
                <a:cs typeface="Arial" panose="020B0604020202020204" pitchFamily="34" charset="0"/>
              </a:rPr>
              <a:t>May be have Last man Standing</a:t>
            </a:r>
            <a:endParaRPr lang="en-GB" sz="3600" b="1" spc="-10" dirty="0">
              <a:solidFill>
                <a:srgbClr val="2D2D2B"/>
              </a:solidFill>
              <a:latin typeface="Arial"/>
              <a:cs typeface="Arial"/>
            </a:endParaRPr>
          </a:p>
          <a:p>
            <a:pPr marL="12700">
              <a:lnSpc>
                <a:spcPct val="100000"/>
              </a:lnSpc>
            </a:pPr>
            <a:r>
              <a:rPr sz="3600" b="1" spc="-10" dirty="0">
                <a:solidFill>
                  <a:srgbClr val="2D2D2B"/>
                </a:solidFill>
                <a:latin typeface="Arial"/>
                <a:cs typeface="Arial"/>
              </a:rPr>
              <a:t>Player</a:t>
            </a:r>
            <a:r>
              <a:rPr sz="3600" b="1" spc="-20" dirty="0">
                <a:solidFill>
                  <a:srgbClr val="2D2D2B"/>
                </a:solidFill>
                <a:latin typeface="Arial"/>
                <a:cs typeface="Arial"/>
              </a:rPr>
              <a:t> </a:t>
            </a:r>
            <a:r>
              <a:rPr sz="3600" b="1" spc="-5" dirty="0">
                <a:solidFill>
                  <a:srgbClr val="2D2D2B"/>
                </a:solidFill>
                <a:latin typeface="Arial"/>
                <a:cs typeface="Arial"/>
              </a:rPr>
              <a:t>Control</a:t>
            </a:r>
            <a:endParaRPr sz="3600" dirty="0">
              <a:latin typeface="Arial"/>
              <a:cs typeface="Arial"/>
            </a:endParaRPr>
          </a:p>
          <a:p>
            <a:pPr marL="12700" marR="167640">
              <a:lnSpc>
                <a:spcPts val="4320"/>
              </a:lnSpc>
              <a:spcBef>
                <a:spcPts val="90"/>
              </a:spcBef>
            </a:pPr>
            <a:r>
              <a:rPr lang="en-US" sz="2400" spc="-5" dirty="0">
                <a:solidFill>
                  <a:srgbClr val="2D2D2B"/>
                </a:solidFill>
                <a:latin typeface="Arial"/>
                <a:cs typeface="Arial"/>
              </a:rPr>
              <a:t>The game can be played using the control found on the game</a:t>
            </a:r>
            <a:endParaRPr sz="2400" dirty="0">
              <a:latin typeface="Arial"/>
              <a:cs typeface="Arial"/>
            </a:endParaRPr>
          </a:p>
        </p:txBody>
      </p:sp>
      <p:sp>
        <p:nvSpPr>
          <p:cNvPr id="9" name="object 9"/>
          <p:cNvSpPr txBox="1"/>
          <p:nvPr/>
        </p:nvSpPr>
        <p:spPr>
          <a:xfrm>
            <a:off x="1126792" y="6797926"/>
            <a:ext cx="6695440" cy="1461770"/>
          </a:xfrm>
          <a:prstGeom prst="rect">
            <a:avLst/>
          </a:prstGeom>
        </p:spPr>
        <p:txBody>
          <a:bodyPr vert="horz" wrap="square" lIns="0" tIns="325755" rIns="0" bIns="0" rtlCol="0">
            <a:spAutoFit/>
          </a:bodyPr>
          <a:lstStyle/>
          <a:p>
            <a:pPr marL="27305">
              <a:lnSpc>
                <a:spcPct val="100000"/>
              </a:lnSpc>
              <a:spcBef>
                <a:spcPts val="2565"/>
              </a:spcBef>
            </a:pPr>
            <a:r>
              <a:rPr sz="3600" b="1" spc="-10" dirty="0">
                <a:solidFill>
                  <a:srgbClr val="2D2D2B"/>
                </a:solidFill>
                <a:latin typeface="Arial"/>
                <a:cs typeface="Arial"/>
              </a:rPr>
              <a:t>Game</a:t>
            </a:r>
            <a:r>
              <a:rPr sz="3600" b="1" spc="-15" dirty="0">
                <a:solidFill>
                  <a:srgbClr val="2D2D2B"/>
                </a:solidFill>
                <a:latin typeface="Arial"/>
                <a:cs typeface="Arial"/>
              </a:rPr>
              <a:t> </a:t>
            </a:r>
            <a:r>
              <a:rPr sz="3600" b="1" spc="-75" dirty="0">
                <a:solidFill>
                  <a:srgbClr val="2D2D2B"/>
                </a:solidFill>
                <a:latin typeface="Arial"/>
                <a:cs typeface="Arial"/>
              </a:rPr>
              <a:t>Type</a:t>
            </a:r>
            <a:endParaRPr sz="3600" dirty="0">
              <a:latin typeface="Arial"/>
              <a:cs typeface="Arial"/>
            </a:endParaRPr>
          </a:p>
          <a:p>
            <a:pPr marL="12700">
              <a:lnSpc>
                <a:spcPct val="100000"/>
              </a:lnSpc>
              <a:spcBef>
                <a:spcPts val="1639"/>
              </a:spcBef>
            </a:pPr>
            <a:r>
              <a:rPr sz="2400" dirty="0">
                <a:solidFill>
                  <a:srgbClr val="2D2D2B"/>
                </a:solidFill>
                <a:latin typeface="Arial"/>
                <a:cs typeface="Arial"/>
              </a:rPr>
              <a:t>I </a:t>
            </a:r>
            <a:r>
              <a:rPr sz="2400" spc="-5" dirty="0">
                <a:solidFill>
                  <a:srgbClr val="2D2D2B"/>
                </a:solidFill>
                <a:latin typeface="Arial"/>
                <a:cs typeface="Arial"/>
              </a:rPr>
              <a:t>am building </a:t>
            </a:r>
            <a:r>
              <a:rPr sz="2400" dirty="0">
                <a:solidFill>
                  <a:srgbClr val="2D2D2B"/>
                </a:solidFill>
                <a:latin typeface="Arial"/>
                <a:cs typeface="Arial"/>
              </a:rPr>
              <a:t>a </a:t>
            </a:r>
            <a:r>
              <a:rPr lang="en-US" sz="2400" spc="-5" dirty="0">
                <a:solidFill>
                  <a:srgbClr val="2D2D2B"/>
                </a:solidFill>
                <a:latin typeface="Arial"/>
                <a:cs typeface="Arial"/>
              </a:rPr>
              <a:t>mid core action game</a:t>
            </a:r>
            <a:endParaRPr sz="2400" dirty="0">
              <a:latin typeface="Arial"/>
              <a:cs typeface="Arial"/>
            </a:endParaRPr>
          </a:p>
        </p:txBody>
      </p:sp>
      <p:pic>
        <p:nvPicPr>
          <p:cNvPr id="12" name="Picture 11">
            <a:extLst>
              <a:ext uri="{FF2B5EF4-FFF2-40B4-BE49-F238E27FC236}">
                <a16:creationId xmlns:a16="http://schemas.microsoft.com/office/drawing/2014/main" id="{91CA43FD-B0D8-E24D-9D44-7BC74228A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5004" y="828026"/>
            <a:ext cx="5552966" cy="3248674"/>
          </a:xfrm>
          <a:prstGeom prst="rect">
            <a:avLst/>
          </a:prstGeom>
        </p:spPr>
      </p:pic>
      <p:pic>
        <p:nvPicPr>
          <p:cNvPr id="14" name="Picture 13">
            <a:extLst>
              <a:ext uri="{FF2B5EF4-FFF2-40B4-BE49-F238E27FC236}">
                <a16:creationId xmlns:a16="http://schemas.microsoft.com/office/drawing/2014/main" id="{DAE6839B-8015-9647-8F5F-6655001AA9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1831" y="4548805"/>
            <a:ext cx="6695440" cy="374944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72189"/>
            <a:ext cx="18288000" cy="10287000"/>
          </a:xfrm>
          <a:custGeom>
            <a:avLst/>
            <a:gdLst/>
            <a:ahLst/>
            <a:cxnLst/>
            <a:rect l="l" t="t" r="r" b="b"/>
            <a:pathLst>
              <a:path w="18288000" h="10287000">
                <a:moveTo>
                  <a:pt x="18287963" y="10286979"/>
                </a:moveTo>
                <a:lnTo>
                  <a:pt x="0" y="10286979"/>
                </a:lnTo>
                <a:lnTo>
                  <a:pt x="0" y="0"/>
                </a:lnTo>
                <a:lnTo>
                  <a:pt x="18287963" y="0"/>
                </a:lnTo>
                <a:lnTo>
                  <a:pt x="18287963" y="10286979"/>
                </a:lnTo>
                <a:close/>
              </a:path>
            </a:pathLst>
          </a:custGeom>
          <a:solidFill>
            <a:srgbClr val="2D2D2B"/>
          </a:solidFill>
        </p:spPr>
        <p:txBody>
          <a:bodyPr wrap="square" lIns="0" tIns="0" rIns="0" bIns="0" rtlCol="0"/>
          <a:lstStyle/>
          <a:p>
            <a:endParaRPr/>
          </a:p>
        </p:txBody>
      </p:sp>
      <p:sp>
        <p:nvSpPr>
          <p:cNvPr id="3" name="object 3"/>
          <p:cNvSpPr/>
          <p:nvPr/>
        </p:nvSpPr>
        <p:spPr>
          <a:xfrm>
            <a:off x="689398" y="1133372"/>
            <a:ext cx="5322089" cy="7769734"/>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6510528" y="3179921"/>
            <a:ext cx="9593580" cy="1854200"/>
          </a:xfrm>
          <a:prstGeom prst="rect">
            <a:avLst/>
          </a:prstGeom>
        </p:spPr>
        <p:txBody>
          <a:bodyPr vert="horz" wrap="square" lIns="0" tIns="12700" rIns="0" bIns="0" rtlCol="0">
            <a:spAutoFit/>
          </a:bodyPr>
          <a:lstStyle/>
          <a:p>
            <a:pPr marL="12700">
              <a:lnSpc>
                <a:spcPct val="100000"/>
              </a:lnSpc>
              <a:spcBef>
                <a:spcPts val="100"/>
              </a:spcBef>
            </a:pPr>
            <a:r>
              <a:rPr sz="12000" spc="665" dirty="0">
                <a:solidFill>
                  <a:srgbClr val="FDD431"/>
                </a:solidFill>
              </a:rPr>
              <a:t>THANK</a:t>
            </a:r>
            <a:r>
              <a:rPr sz="12000" spc="-640" dirty="0">
                <a:solidFill>
                  <a:srgbClr val="FDD431"/>
                </a:solidFill>
              </a:rPr>
              <a:t> </a:t>
            </a:r>
            <a:r>
              <a:rPr sz="12000" spc="405" dirty="0">
                <a:solidFill>
                  <a:srgbClr val="FDD431"/>
                </a:solidFill>
              </a:rPr>
              <a:t>YOU</a:t>
            </a:r>
            <a:endParaRPr sz="12000"/>
          </a:p>
        </p:txBody>
      </p:sp>
      <p:grpSp>
        <p:nvGrpSpPr>
          <p:cNvPr id="8" name="object 8"/>
          <p:cNvGrpSpPr/>
          <p:nvPr/>
        </p:nvGrpSpPr>
        <p:grpSpPr>
          <a:xfrm>
            <a:off x="6726241" y="5066160"/>
            <a:ext cx="2059305" cy="2059305"/>
            <a:chOff x="10277416" y="5401401"/>
            <a:chExt cx="2059305" cy="2059305"/>
          </a:xfrm>
        </p:grpSpPr>
        <p:sp>
          <p:nvSpPr>
            <p:cNvPr id="9" name="object 9"/>
            <p:cNvSpPr/>
            <p:nvPr/>
          </p:nvSpPr>
          <p:spPr>
            <a:xfrm>
              <a:off x="10291704" y="5415689"/>
              <a:ext cx="2030730" cy="2030730"/>
            </a:xfrm>
            <a:custGeom>
              <a:avLst/>
              <a:gdLst/>
              <a:ahLst/>
              <a:cxnLst/>
              <a:rect l="l" t="t" r="r" b="b"/>
              <a:pathLst>
                <a:path w="2030729" h="2030729">
                  <a:moveTo>
                    <a:pt x="0" y="0"/>
                  </a:moveTo>
                  <a:lnTo>
                    <a:pt x="2030695" y="0"/>
                  </a:lnTo>
                  <a:lnTo>
                    <a:pt x="2030695" y="2030695"/>
                  </a:lnTo>
                  <a:lnTo>
                    <a:pt x="0" y="2030695"/>
                  </a:lnTo>
                  <a:lnTo>
                    <a:pt x="0" y="0"/>
                  </a:lnTo>
                  <a:close/>
                </a:path>
              </a:pathLst>
            </a:custGeom>
            <a:ln w="28574">
              <a:solidFill>
                <a:srgbClr val="FDD431"/>
              </a:solidFill>
            </a:ln>
          </p:spPr>
          <p:txBody>
            <a:bodyPr wrap="square" lIns="0" tIns="0" rIns="0" bIns="0" rtlCol="0"/>
            <a:lstStyle/>
            <a:p>
              <a:endParaRPr/>
            </a:p>
          </p:txBody>
        </p:sp>
        <p:sp>
          <p:nvSpPr>
            <p:cNvPr id="10" name="object 10"/>
            <p:cNvSpPr/>
            <p:nvPr/>
          </p:nvSpPr>
          <p:spPr>
            <a:xfrm>
              <a:off x="10697453" y="5821438"/>
              <a:ext cx="1219197" cy="1219197"/>
            </a:xfrm>
            <a:prstGeom prst="rect">
              <a:avLst/>
            </a:prstGeom>
            <a:blipFill>
              <a:blip r:embed="rId3" cstate="print"/>
              <a:stretch>
                <a:fillRect/>
              </a:stretch>
            </a:blipFill>
          </p:spPr>
          <p:txBody>
            <a:bodyPr wrap="square" lIns="0" tIns="0" rIns="0" bIns="0" rtlCol="0"/>
            <a:lstStyle/>
            <a:p>
              <a:endParaRPr/>
            </a:p>
          </p:txBody>
        </p:sp>
      </p:grpSp>
      <p:grpSp>
        <p:nvGrpSpPr>
          <p:cNvPr id="11" name="object 11"/>
          <p:cNvGrpSpPr/>
          <p:nvPr/>
        </p:nvGrpSpPr>
        <p:grpSpPr>
          <a:xfrm>
            <a:off x="12901136" y="5401401"/>
            <a:ext cx="2059305" cy="2059305"/>
            <a:chOff x="12901136" y="5401401"/>
            <a:chExt cx="2059305" cy="2059305"/>
          </a:xfrm>
        </p:grpSpPr>
        <p:sp>
          <p:nvSpPr>
            <p:cNvPr id="12" name="object 12"/>
            <p:cNvSpPr/>
            <p:nvPr/>
          </p:nvSpPr>
          <p:spPr>
            <a:xfrm>
              <a:off x="12915424" y="5415689"/>
              <a:ext cx="2030730" cy="2030730"/>
            </a:xfrm>
            <a:custGeom>
              <a:avLst/>
              <a:gdLst/>
              <a:ahLst/>
              <a:cxnLst/>
              <a:rect l="l" t="t" r="r" b="b"/>
              <a:pathLst>
                <a:path w="2030730" h="2030729">
                  <a:moveTo>
                    <a:pt x="0" y="0"/>
                  </a:moveTo>
                  <a:lnTo>
                    <a:pt x="2030695" y="0"/>
                  </a:lnTo>
                  <a:lnTo>
                    <a:pt x="2030695" y="2030695"/>
                  </a:lnTo>
                  <a:lnTo>
                    <a:pt x="0" y="2030695"/>
                  </a:lnTo>
                  <a:lnTo>
                    <a:pt x="0" y="0"/>
                  </a:lnTo>
                  <a:close/>
                </a:path>
              </a:pathLst>
            </a:custGeom>
            <a:ln w="28574">
              <a:solidFill>
                <a:srgbClr val="FDD431"/>
              </a:solidFill>
            </a:ln>
          </p:spPr>
          <p:txBody>
            <a:bodyPr wrap="square" lIns="0" tIns="0" rIns="0" bIns="0" rtlCol="0"/>
            <a:lstStyle/>
            <a:p>
              <a:endParaRPr/>
            </a:p>
          </p:txBody>
        </p:sp>
        <p:sp>
          <p:nvSpPr>
            <p:cNvPr id="13" name="object 13"/>
            <p:cNvSpPr/>
            <p:nvPr/>
          </p:nvSpPr>
          <p:spPr>
            <a:xfrm>
              <a:off x="13321148" y="5821438"/>
              <a:ext cx="1219197" cy="1219197"/>
            </a:xfrm>
            <a:prstGeom prst="rect">
              <a:avLst/>
            </a:prstGeom>
            <a:blipFill>
              <a:blip r:embed="rId4" cstate="print"/>
              <a:stretch>
                <a:fillRect/>
              </a:stretch>
            </a:blipFill>
          </p:spPr>
          <p:txBody>
            <a:bodyPr wrap="square" lIns="0" tIns="0" rIns="0" bIns="0" rtlCol="0"/>
            <a:lstStyle/>
            <a:p>
              <a:endParaRPr dirty="0"/>
            </a:p>
          </p:txBody>
        </p:sp>
      </p:grpSp>
      <p:sp>
        <p:nvSpPr>
          <p:cNvPr id="14" name="object 14"/>
          <p:cNvSpPr txBox="1"/>
          <p:nvPr/>
        </p:nvSpPr>
        <p:spPr>
          <a:xfrm>
            <a:off x="6700886" y="7583103"/>
            <a:ext cx="8465620" cy="412934"/>
          </a:xfrm>
          <a:prstGeom prst="rect">
            <a:avLst/>
          </a:prstGeom>
        </p:spPr>
        <p:txBody>
          <a:bodyPr vert="horz" wrap="square" lIns="0" tIns="12700" rIns="0" bIns="0" rtlCol="0">
            <a:spAutoFit/>
          </a:bodyPr>
          <a:lstStyle/>
          <a:p>
            <a:pPr marL="12700">
              <a:lnSpc>
                <a:spcPct val="100000"/>
              </a:lnSpc>
              <a:spcBef>
                <a:spcPts val="100"/>
              </a:spcBef>
              <a:tabLst>
                <a:tab pos="2657475" algn="l"/>
                <a:tab pos="5281295" algn="l"/>
              </a:tabLst>
            </a:pPr>
            <a:r>
              <a:rPr lang="en-US" sz="2600" spc="-5" dirty="0">
                <a:solidFill>
                  <a:srgbClr val="FDD431"/>
                </a:solidFill>
                <a:latin typeface="Arial"/>
                <a:cs typeface="Arial"/>
              </a:rPr>
              <a:t>@Esther90682956                                    @</a:t>
            </a:r>
            <a:r>
              <a:rPr lang="en-US" sz="2600" spc="-5" dirty="0" err="1">
                <a:solidFill>
                  <a:srgbClr val="FDD431"/>
                </a:solidFill>
                <a:latin typeface="Arial"/>
                <a:cs typeface="Arial"/>
              </a:rPr>
              <a:t>essyba</a:t>
            </a:r>
            <a:endParaRPr sz="2600" dirty="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231</TotalTime>
  <Words>417</Words>
  <Application>Microsoft Macintosh PowerPoint</Application>
  <PresentationFormat>Custom</PresentationFormat>
  <Paragraphs>46</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My GameUp  Africa Journey</vt:lpstr>
      <vt:lpstr>About Me</vt:lpstr>
      <vt:lpstr>My Learning Experience</vt:lpstr>
      <vt:lpstr>My Game Project</vt:lpstr>
      <vt:lpstr>Gameplay Mechanics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Presentation</dc:title>
  <cp:lastModifiedBy>Microsoft Office User</cp:lastModifiedBy>
  <cp:revision>2</cp:revision>
  <dcterms:created xsi:type="dcterms:W3CDTF">2021-10-21T10:17:50Z</dcterms:created>
  <dcterms:modified xsi:type="dcterms:W3CDTF">2021-10-26T18:23:26Z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2021-10-21T00:00:00Z</vt:filetime>
  </property>
  <property fmtid="{D5CDD505-2E9C-101B-9397-08002B2CF9AE}" pid="3" name="Creator">
    <vt:lpwstr>Google</vt:lpwstr>
  </property>
  <property fmtid="{D5CDD505-2E9C-101B-9397-08002B2CF9AE}" pid="4" name="LastSaved">
    <vt:filetime>2021-10-21T00:00:00Z</vt:filetime>
  </property>
</Properties>
</file>