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8" r:id="rId9"/>
    <p:sldId id="262" r:id="rId10"/>
    <p:sldId id="265" r:id="rId11"/>
    <p:sldId id="263" r:id="rId12"/>
    <p:sldId id="264" r:id="rId13"/>
    <p:sldId id="268" r:id="rId14"/>
    <p:sldId id="267" r:id="rId15"/>
    <p:sldId id="269" r:id="rId16"/>
    <p:sldId id="270" r:id="rId17"/>
    <p:sldId id="318" r:id="rId18"/>
    <p:sldId id="273" r:id="rId19"/>
    <p:sldId id="317" r:id="rId20"/>
    <p:sldId id="323" r:id="rId21"/>
    <p:sldId id="324" r:id="rId22"/>
    <p:sldId id="321" r:id="rId23"/>
    <p:sldId id="294" r:id="rId24"/>
    <p:sldId id="295" r:id="rId25"/>
    <p:sldId id="319" r:id="rId26"/>
    <p:sldId id="266" r:id="rId27"/>
    <p:sldId id="315" r:id="rId28"/>
    <p:sldId id="316" r:id="rId29"/>
    <p:sldId id="298" r:id="rId30"/>
    <p:sldId id="299" r:id="rId31"/>
    <p:sldId id="320" r:id="rId32"/>
    <p:sldId id="296" r:id="rId33"/>
    <p:sldId id="305" r:id="rId34"/>
    <p:sldId id="313" r:id="rId35"/>
    <p:sldId id="297" r:id="rId36"/>
    <p:sldId id="275" r:id="rId37"/>
    <p:sldId id="274" r:id="rId38"/>
    <p:sldId id="309" r:id="rId39"/>
    <p:sldId id="276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2"/>
    <p:restoredTop sz="93165"/>
  </p:normalViewPr>
  <p:slideViewPr>
    <p:cSldViewPr snapToGrid="0">
      <p:cViewPr varScale="1">
        <p:scale>
          <a:sx n="77" d="100"/>
          <a:sy n="77" d="100"/>
        </p:scale>
        <p:origin x="208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84167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811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fca3b3b1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3fca3b3b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449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fca3b3b1e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fca3b3b1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6271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fca3b3b1e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fca3b3b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8149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fca3b3b1e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fca3b3b1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805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fca3b3b1e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fca3b3b1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1765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fca3b3b1e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fca3b3b1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152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These are Nicholls’ five steps for curriculum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2553E-C223-4843-95D8-90D76750FA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67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These are Nicholls’ five steps for curriculum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2553E-C223-4843-95D8-90D76750FA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78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ca3b3b1e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fca3b3b1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338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fca3b3b1e_0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3fca3b3b1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839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fca3b3b1e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3fca3b3b1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468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fca3b3b1e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3fca3b3b1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0253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434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edc43a2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edc43a25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3edc43a25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1054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ca3b3b1e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3fca3b3b1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5084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fca3b3b1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fca3b3b1e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3fca3b3b1e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1701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edc43a25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edc43a258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3edc43a258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3976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fca3b3b1e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3fca3b3b1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384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974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104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EXCELERATE">
  <p:cSld name="Title slide EXCELERA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5232400" y="6106564"/>
            <a:ext cx="6398684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</a:t>
            </a:r>
            <a:endParaRPr sz="2400" b="0" i="1" u="none" strike="noStrike" cap="none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" name="Google Shape;16;p2" descr="Excelerate_whitebackgroun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873" y="5374689"/>
            <a:ext cx="2425174" cy="89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951" y="5398563"/>
            <a:ext cx="1368383" cy="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276727" y="6336051"/>
            <a:ext cx="50624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4061019" y="4316358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rbel"/>
              <a:buNone/>
              <a:defRPr sz="2800" b="0" i="1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4496047" y="5311210"/>
            <a:ext cx="73204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ELIXIR All Hands 2018, 4-7 June 2018, Berlin, Germany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CELERATE slide content">
  <p:cSld name="EXCELERATE slide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 descr="Excelerate_whitebackgroun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3201" y="5798634"/>
            <a:ext cx="2129367" cy="77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XCELERATE slide content">
  <p:cSld name="1_EXCELERATE slide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 descr="Excelerate_whitebackgroun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3201" y="5798634"/>
            <a:ext cx="2129367" cy="77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LIXIR-thank-you">
  <p:cSld name="1_ELIXIR-thank-you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2" y="-26988"/>
            <a:ext cx="12240684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 descr="Excelerate_whitebackgroun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873" y="5374689"/>
            <a:ext cx="2425174" cy="89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951" y="5398563"/>
            <a:ext cx="1368383" cy="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/>
          <p:nvPr/>
        </p:nvSpPr>
        <p:spPr>
          <a:xfrm>
            <a:off x="276727" y="6336051"/>
            <a:ext cx="50624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 descr="ELIXIR_log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13484" y="5742879"/>
            <a:ext cx="1320800" cy="95319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IXIR-thank-you">
  <p:cSld name="ELIXIR-thank-you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2" y="-26988"/>
            <a:ext cx="12240684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4300" y="6159500"/>
            <a:ext cx="660400" cy="5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/>
        </p:nvSpPr>
        <p:spPr>
          <a:xfrm>
            <a:off x="6905971" y="6265174"/>
            <a:ext cx="3615267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@ELIXIREurope</a:t>
            </a:r>
            <a:endParaRPr sz="2000" i="1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4681" y="6159500"/>
            <a:ext cx="552451" cy="52001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/>
        </p:nvSpPr>
        <p:spPr>
          <a:xfrm>
            <a:off x="9494433" y="6265174"/>
            <a:ext cx="4116916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/company/elixir-europe</a:t>
            </a:r>
            <a:endParaRPr sz="2000" i="1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0" name="Google Shape;50;p7" descr="Excelerate_whitebackgroun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70873" y="5374689"/>
            <a:ext cx="2425174" cy="89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951" y="5398563"/>
            <a:ext cx="1368383" cy="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/>
          <p:nvPr/>
        </p:nvSpPr>
        <p:spPr>
          <a:xfrm>
            <a:off x="276727" y="6336051"/>
            <a:ext cx="50624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ELIXIR">
  <p:cSld name="Title slide ELIXI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8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 descr="elixir_1_RZ_mac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434" y="4760686"/>
            <a:ext cx="2427817" cy="185125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ubTitle" idx="1"/>
          </p:nvPr>
        </p:nvSpPr>
        <p:spPr>
          <a:xfrm>
            <a:off x="4061019" y="4316358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rbel"/>
              <a:buNone/>
              <a:defRPr sz="2800" b="0" i="1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/>
          <p:nvPr/>
        </p:nvSpPr>
        <p:spPr>
          <a:xfrm>
            <a:off x="4496047" y="5311210"/>
            <a:ext cx="73204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ELIXIR All Hands 2018, 4-7 June 2018, Berlin, Germany</a:t>
            </a:r>
            <a:endParaRPr/>
          </a:p>
        </p:txBody>
      </p:sp>
      <p:sp>
        <p:nvSpPr>
          <p:cNvPr id="60" name="Google Shape;60;p8"/>
          <p:cNvSpPr txBox="1"/>
          <p:nvPr/>
        </p:nvSpPr>
        <p:spPr>
          <a:xfrm>
            <a:off x="5232400" y="6106564"/>
            <a:ext cx="6398684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</a:t>
            </a:r>
            <a:endParaRPr sz="2400" i="1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1173" y="188640"/>
            <a:ext cx="11137237" cy="53437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C61F16"/>
                </a:solidFill>
                <a:latin typeface="Noto Serif" pitchFamily="18" charset="0"/>
                <a:ea typeface="Noto Serif" pitchFamily="18" charset="0"/>
                <a:cs typeface="Noto Serif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7382" y="946298"/>
            <a:ext cx="11137237" cy="48498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C61F16"/>
              </a:buClr>
              <a:defRPr sz="1800" baseline="0">
                <a:solidFill>
                  <a:srgbClr val="4E515A"/>
                </a:solidFill>
                <a:latin typeface="Roboto" pitchFamily="2" charset="0"/>
                <a:ea typeface="Roboto" pitchFamily="2" charset="0"/>
              </a:defRPr>
            </a:lvl1pPr>
            <a:lvl2pPr>
              <a:buClr>
                <a:srgbClr val="C61F16"/>
              </a:buClr>
              <a:defRPr sz="1600">
                <a:solidFill>
                  <a:srgbClr val="4E515A"/>
                </a:solidFill>
                <a:latin typeface="Roboto" pitchFamily="2" charset="0"/>
                <a:ea typeface="Roboto" pitchFamily="2" charset="0"/>
              </a:defRPr>
            </a:lvl2pPr>
            <a:lvl3pPr>
              <a:defRPr>
                <a:solidFill>
                  <a:srgbClr val="4E515A"/>
                </a:solidFill>
              </a:defRPr>
            </a:lvl3pPr>
            <a:lvl4pPr>
              <a:defRPr>
                <a:solidFill>
                  <a:srgbClr val="4E515A"/>
                </a:solidFill>
              </a:defRPr>
            </a:lvl4pPr>
            <a:lvl5pPr>
              <a:defRPr>
                <a:solidFill>
                  <a:srgbClr val="4E515A"/>
                </a:solidFill>
              </a:defRPr>
            </a:lvl5pPr>
          </a:lstStyle>
          <a:p>
            <a:pPr lvl="0"/>
            <a:r>
              <a:rPr lang="en-US" dirty="0"/>
              <a:t>Click to edit content bullet point one</a:t>
            </a:r>
          </a:p>
          <a:p>
            <a:pPr lvl="1"/>
            <a:r>
              <a:rPr lang="en-US" dirty="0"/>
              <a:t>Click to edit content bullet point two</a:t>
            </a:r>
          </a:p>
        </p:txBody>
      </p:sp>
    </p:spTree>
    <p:extLst>
      <p:ext uri="{BB962C8B-B14F-4D97-AF65-F5344CB8AC3E}">
        <p14:creationId xmlns:p14="http://schemas.microsoft.com/office/powerpoint/2010/main" val="57997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map.ihmc.us/Publications/ResearchPapers/TheoryUnderlyingConceptMaps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ftp://gtpb.igc.gulbenkian.pt/bicourses/posters/Calix_March2013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inton.edu/curriculumcommittee/listofmeasurableverbs.cxml" TargetMode="External"/><Relationship Id="rId5" Type="http://schemas.openxmlformats.org/officeDocument/2006/relationships/hyperlink" Target="https://tess.elixir-europe.org/" TargetMode="External"/><Relationship Id="rId4" Type="http://schemas.openxmlformats.org/officeDocument/2006/relationships/hyperlink" Target="https://www.mygoblet.org/training-porta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nton.edu/curriculumcommittee/listofmeasurableverbs.cx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and plan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session, course, materials </a:t>
            </a:r>
            <a:endParaRPr sz="5000" b="1" i="0" u="none" strike="noStrike" cap="none" dirty="0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270200" y="5093775"/>
            <a:ext cx="6486300" cy="1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 dirty="0">
                <a:solidFill>
                  <a:schemeClr val="accent3"/>
                </a:solidFill>
                <a:latin typeface="Corbel"/>
                <a:ea typeface="Corbel"/>
                <a:cs typeface="Corbel"/>
                <a:sym typeface="Corbel"/>
              </a:rPr>
              <a:t>Patricia </a:t>
            </a:r>
            <a:r>
              <a:rPr lang="fr-CH" sz="2400" dirty="0" err="1">
                <a:solidFill>
                  <a:schemeClr val="accent3"/>
                </a:solidFill>
                <a:latin typeface="Corbel"/>
                <a:ea typeface="Corbel"/>
                <a:cs typeface="Corbel"/>
                <a:sym typeface="Corbel"/>
              </a:rPr>
              <a:t>Palagi</a:t>
            </a:r>
            <a:endParaRPr sz="2400" dirty="0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 err="1">
                <a:solidFill>
                  <a:schemeClr val="accent3"/>
                </a:solidFill>
                <a:latin typeface="Corbel"/>
                <a:ea typeface="Corbel"/>
                <a:cs typeface="Corbel"/>
                <a:sym typeface="Corbel"/>
              </a:rPr>
              <a:t>Patricia.Palagi@sib.swiss</a:t>
            </a:r>
            <a:r>
              <a:rPr lang="en-US" sz="2400" dirty="0">
                <a:solidFill>
                  <a:schemeClr val="accent3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sz="2400" dirty="0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 dirty="0">
                <a:solidFill>
                  <a:schemeClr val="accent3"/>
                </a:solidFill>
              </a:rPr>
              <a:t>@</a:t>
            </a:r>
            <a:r>
              <a:rPr lang="fr-CH" sz="2400" dirty="0" err="1">
                <a:solidFill>
                  <a:schemeClr val="accent3"/>
                </a:solidFill>
              </a:rPr>
              <a:t>P_Palagi</a:t>
            </a:r>
            <a:endParaRPr sz="2400" dirty="0">
              <a:solidFill>
                <a:schemeClr val="accent3"/>
              </a:solidFill>
            </a:endParaRPr>
          </a:p>
        </p:txBody>
      </p:sp>
      <p:pic>
        <p:nvPicPr>
          <p:cNvPr id="4" name="Google Shape;7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2794" y="5938725"/>
            <a:ext cx="534050" cy="4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Concept maps in curriculum planning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F7F7F"/>
                </a:solidFill>
              </a:rPr>
              <a:t>They present  key concepts in a highly concise manner </a:t>
            </a:r>
            <a:endParaRPr>
              <a:solidFill>
                <a:srgbClr val="7F7F7F"/>
              </a:solidFill>
            </a:endParaRPr>
          </a:p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F7F7F"/>
                </a:solidFill>
              </a:rPr>
              <a:t>This helps in the teaching plan to measure how much you can cover</a:t>
            </a:r>
            <a:endParaRPr>
              <a:solidFill>
                <a:srgbClr val="7F7F7F"/>
              </a:solidFill>
            </a:endParaRPr>
          </a:p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F7F7F"/>
                </a:solidFill>
              </a:rPr>
              <a:t>The hierarchical organization suggests a sequence to cover material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799525" y="4789725"/>
            <a:ext cx="10791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Further reading </a:t>
            </a:r>
            <a:r>
              <a:rPr lang="en-US" sz="18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http://cmap.ihmc.us/Publications/ResearchPapers/TheoryUnderlyingConceptMaps.pdf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66597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2 (10 min)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4294967295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>
                <a:solidFill>
                  <a:srgbClr val="7F7F7F"/>
                </a:solidFill>
              </a:rPr>
              <a:t>Draw a concept map of your topic of interest, start with a question </a:t>
            </a:r>
            <a:endParaRPr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>
                <a:solidFill>
                  <a:srgbClr val="7F7F7F"/>
                </a:solidFill>
              </a:rPr>
              <a:t>Include 7 (+ - 2) concepts</a:t>
            </a:r>
            <a:endParaRPr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>
                <a:solidFill>
                  <a:srgbClr val="7F7F7F"/>
                </a:solidFill>
              </a:rPr>
              <a:t>Include relationships and cross-links between these concepts</a:t>
            </a:r>
            <a:endParaRPr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>
                <a:solidFill>
                  <a:srgbClr val="7F7F7F"/>
                </a:solidFill>
              </a:rPr>
              <a:t>Arrange it in a hierarchical structure with the key concepts on top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3 (8 min)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4294967295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dirty="0">
                <a:solidFill>
                  <a:srgbClr val="7F7F7F"/>
                </a:solidFill>
              </a:rPr>
              <a:t>In a group of 3 exchange concept maps. Do not explain the map.</a:t>
            </a:r>
            <a:endParaRPr dirty="0"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dirty="0">
                <a:solidFill>
                  <a:srgbClr val="7F7F7F"/>
                </a:solidFill>
              </a:rPr>
              <a:t>Write one thing you are confused/not sure about the map</a:t>
            </a:r>
            <a:endParaRPr dirty="0"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dirty="0">
                <a:solidFill>
                  <a:srgbClr val="7F7F7F"/>
                </a:solidFill>
              </a:rPr>
              <a:t>Write one thing you like/it is clear about the map </a:t>
            </a:r>
            <a:endParaRPr dirty="0">
              <a:solidFill>
                <a:srgbClr val="7F7F7F"/>
              </a:solidFill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F7F7F"/>
                </a:solidFill>
              </a:rPr>
              <a:t>Each person will give and receive two feedbacks: </a:t>
            </a:r>
            <a:endParaRPr dirty="0">
              <a:solidFill>
                <a:srgbClr val="7F7F7F"/>
              </a:solidFill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F7F7F"/>
                </a:solidFill>
              </a:rPr>
              <a:t>Positive and Negative on content </a:t>
            </a:r>
            <a:endParaRPr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Content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●"/>
            </a:pPr>
            <a:r>
              <a:rPr lang="en-US" b="1">
                <a:solidFill>
                  <a:srgbClr val="7F7F7F"/>
                </a:solidFill>
              </a:rPr>
              <a:t>Content collection</a:t>
            </a:r>
            <a:endParaRPr b="1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        Appropriate content to the needs and capabilities of your target audience</a:t>
            </a:r>
            <a:endParaRPr>
              <a:solidFill>
                <a:srgbClr val="7F7F7F"/>
              </a:solidFill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●"/>
            </a:pPr>
            <a:r>
              <a:rPr lang="en-US" b="1">
                <a:solidFill>
                  <a:srgbClr val="7F7F7F"/>
                </a:solidFill>
              </a:rPr>
              <a:t>Content reduction</a:t>
            </a:r>
            <a:endParaRPr b="1">
              <a:solidFill>
                <a:srgbClr val="7F7F7F"/>
              </a:solidFill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 One of the biggest challenges in designing training courses is the reduction of content to the training format. </a:t>
            </a:r>
            <a:r>
              <a:rPr lang="en-US" b="1">
                <a:solidFill>
                  <a:srgbClr val="7F7F7F"/>
                </a:solidFill>
              </a:rPr>
              <a:t>key points!</a:t>
            </a:r>
            <a:endParaRPr b="1">
              <a:solidFill>
                <a:srgbClr val="7F7F7F"/>
              </a:solidFill>
            </a:endParaRPr>
          </a:p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4 - Delivery planning (5 min)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>
                <a:solidFill>
                  <a:srgbClr val="7F7F7F"/>
                </a:solidFill>
              </a:rPr>
              <a:t>Think if you want to make your training interactive </a:t>
            </a:r>
            <a:endParaRPr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>
                <a:solidFill>
                  <a:srgbClr val="7F7F7F"/>
                </a:solidFill>
              </a:rPr>
              <a:t>Think whether you need or want to use a visual support (images)</a:t>
            </a:r>
            <a:endParaRPr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>
                <a:solidFill>
                  <a:srgbClr val="7F7F7F"/>
                </a:solidFill>
              </a:rPr>
              <a:t>Think whether you need t</a:t>
            </a:r>
            <a:r>
              <a:rPr lang="en-US">
                <a:solidFill>
                  <a:schemeClr val="accent6"/>
                </a:solidFill>
              </a:rPr>
              <a:t>o distribute material in advance to the audience </a:t>
            </a:r>
            <a:endParaRPr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>
                <a:solidFill>
                  <a:schemeClr val="accent6"/>
                </a:solidFill>
              </a:rPr>
              <a:t>Prepare for your choices</a:t>
            </a:r>
            <a:endParaRPr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>
                <a:solidFill>
                  <a:schemeClr val="accent6"/>
                </a:solidFill>
              </a:rPr>
              <a:t>Be creative!</a:t>
            </a:r>
            <a:endParaRPr>
              <a:solidFill>
                <a:schemeClr val="accent6"/>
              </a:solidFill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16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5 - Prepare content (15 min)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You have 15 min to prepare the content of your mini-training</a:t>
            </a:r>
            <a:endParaRPr>
              <a:solidFill>
                <a:schemeClr val="accent6"/>
              </a:solidFill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The structure of your mini-training should be something like </a:t>
            </a:r>
            <a:endParaRPr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>
                <a:solidFill>
                  <a:schemeClr val="accent6"/>
                </a:solidFill>
              </a:rPr>
              <a:t>40 seconds </a:t>
            </a:r>
            <a:r>
              <a:rPr lang="en-US" b="1">
                <a:solidFill>
                  <a:schemeClr val="accent6"/>
                </a:solidFill>
              </a:rPr>
              <a:t>introduction</a:t>
            </a:r>
            <a:endParaRPr b="1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>
                <a:solidFill>
                  <a:schemeClr val="accent6"/>
                </a:solidFill>
              </a:rPr>
              <a:t>2 minutes on </a:t>
            </a:r>
            <a:r>
              <a:rPr lang="en-US" b="1">
                <a:solidFill>
                  <a:schemeClr val="accent6"/>
                </a:solidFill>
              </a:rPr>
              <a:t>topic</a:t>
            </a:r>
            <a:endParaRPr b="1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>
                <a:solidFill>
                  <a:schemeClr val="accent6"/>
                </a:solidFill>
              </a:rPr>
              <a:t>20 seconds </a:t>
            </a:r>
            <a:r>
              <a:rPr lang="en-US" b="1">
                <a:solidFill>
                  <a:schemeClr val="accent6"/>
                </a:solidFill>
              </a:rPr>
              <a:t>conclusion</a:t>
            </a:r>
            <a:endParaRPr b="1">
              <a:solidFill>
                <a:schemeClr val="accent6"/>
              </a:solidFill>
            </a:endParaRPr>
          </a:p>
          <a:p>
            <a:pPr marL="13716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6"/>
                </a:solidFill>
              </a:rPr>
              <a:t>Use your concept map and adapt as needed</a:t>
            </a:r>
            <a:endParaRPr b="1">
              <a:solidFill>
                <a:schemeClr val="accent6"/>
              </a:solidFill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6 - Mini-training practice (20 min)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719667" y="1171646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Split into groups of 3 or 2</a:t>
            </a:r>
            <a:endParaRPr dirty="0">
              <a:solidFill>
                <a:schemeClr val="accent6"/>
              </a:solidFill>
            </a:endParaRPr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Each will deliver their 3 minute session to the others</a:t>
            </a:r>
            <a:endParaRPr dirty="0">
              <a:solidFill>
                <a:schemeClr val="accent6"/>
              </a:solidFill>
            </a:endParaRPr>
          </a:p>
          <a:p>
            <a:pPr marL="1371600" indent="-457200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chemeClr val="accent6"/>
                </a:solidFill>
              </a:rPr>
              <a:t>One person delivers the session</a:t>
            </a:r>
            <a:endParaRPr dirty="0">
              <a:solidFill>
                <a:schemeClr val="accent6"/>
              </a:solidFill>
            </a:endParaRPr>
          </a:p>
          <a:p>
            <a:pPr marL="1371600" indent="-457200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chemeClr val="accent6"/>
                </a:solidFill>
              </a:rPr>
              <a:t>One person records on the phone (optional) </a:t>
            </a:r>
            <a:endParaRPr dirty="0">
              <a:solidFill>
                <a:schemeClr val="accent6"/>
              </a:solidFill>
            </a:endParaRPr>
          </a:p>
          <a:p>
            <a:pPr marL="1371600" indent="-457200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chemeClr val="accent6"/>
                </a:solidFill>
              </a:rPr>
              <a:t>One person notes down feedback in real-time</a:t>
            </a:r>
            <a:endParaRPr dirty="0">
              <a:solidFill>
                <a:schemeClr val="accent6"/>
              </a:solidFill>
            </a:endParaRPr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+mj-lt"/>
              <a:buAutoNum type="arabicPeriod" startAt="2"/>
            </a:pPr>
            <a:r>
              <a:rPr lang="en-US" dirty="0">
                <a:solidFill>
                  <a:schemeClr val="accent6"/>
                </a:solidFill>
              </a:rPr>
              <a:t>You describe your own feedback (self-feedback) on your delivery</a:t>
            </a:r>
            <a:endParaRPr dirty="0">
              <a:solidFill>
                <a:schemeClr val="accent6"/>
              </a:solidFill>
            </a:endParaRPr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+mj-lt"/>
              <a:buAutoNum type="arabicPeriod" startAt="2"/>
            </a:pPr>
            <a:r>
              <a:rPr lang="en-US" dirty="0">
                <a:solidFill>
                  <a:schemeClr val="accent6"/>
                </a:solidFill>
              </a:rPr>
              <a:t>The other two provide feedback to the presenter</a:t>
            </a:r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+mj-lt"/>
              <a:buAutoNum type="arabicPeriod" startAt="2"/>
            </a:pPr>
            <a:r>
              <a:rPr lang="en-US" dirty="0">
                <a:solidFill>
                  <a:schemeClr val="accent6"/>
                </a:solidFill>
              </a:rPr>
              <a:t>Then rotate within the group (and restart from 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60B79-AB59-7243-8387-464228F46BFC}"/>
              </a:ext>
            </a:extLst>
          </p:cNvPr>
          <p:cNvSpPr txBox="1"/>
          <p:nvPr/>
        </p:nvSpPr>
        <p:spPr>
          <a:xfrm>
            <a:off x="2032000" y="5522846"/>
            <a:ext cx="4976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>
                <a:latin typeface="Corbel" panose="020B0503020204020204" pitchFamily="34" charset="0"/>
              </a:rPr>
              <a:t>How to give feedback?</a:t>
            </a:r>
          </a:p>
        </p:txBody>
      </p:sp>
    </p:spTree>
    <p:extLst>
      <p:ext uri="{BB962C8B-B14F-4D97-AF65-F5344CB8AC3E}">
        <p14:creationId xmlns:p14="http://schemas.microsoft.com/office/powerpoint/2010/main" val="1087107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9C0A-3547-C342-B5F9-43C3FA5A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Constructive feedback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FCD67B-535C-5F41-B51F-B66B1650E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613993"/>
              </p:ext>
            </p:extLst>
          </p:nvPr>
        </p:nvGraphicFramePr>
        <p:xfrm>
          <a:off x="955040" y="1999826"/>
          <a:ext cx="9916161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5387">
                  <a:extLst>
                    <a:ext uri="{9D8B030D-6E8A-4147-A177-3AD203B41FA5}">
                      <a16:colId xmlns:a16="http://schemas.microsoft.com/office/drawing/2014/main" val="776863055"/>
                    </a:ext>
                  </a:extLst>
                </a:gridCol>
                <a:gridCol w="3305387">
                  <a:extLst>
                    <a:ext uri="{9D8B030D-6E8A-4147-A177-3AD203B41FA5}">
                      <a16:colId xmlns:a16="http://schemas.microsoft.com/office/drawing/2014/main" val="3367885774"/>
                    </a:ext>
                  </a:extLst>
                </a:gridCol>
                <a:gridCol w="3305387">
                  <a:extLst>
                    <a:ext uri="{9D8B030D-6E8A-4147-A177-3AD203B41FA5}">
                      <a16:colId xmlns:a16="http://schemas.microsoft.com/office/drawing/2014/main" val="1109344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80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8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63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4000"/>
                        <a:t>Content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6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400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83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603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Discussions / feedback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914400" y="124110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Listen actively and attentively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Ask for clarification if you are confused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Do not interrupt one another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Challenge one another, but do so respectfully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Critique ideas, not people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Do not offer opinions without supporting evidence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Take responsibility for the quality of the discussion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Build on one another ’s comments; work toward shared understanding.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Do not </a:t>
            </a:r>
            <a:r>
              <a:rPr lang="en-US" dirty="0" err="1">
                <a:solidFill>
                  <a:schemeClr val="accent6"/>
                </a:solidFill>
              </a:rPr>
              <a:t>monopolise</a:t>
            </a:r>
            <a:r>
              <a:rPr lang="en-US" dirty="0">
                <a:solidFill>
                  <a:schemeClr val="accent6"/>
                </a:solidFill>
              </a:rPr>
              <a:t> discussion.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Speak from your own experience, without generalizing.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If you are offended by anything said during discussion, acknowledge it immediately.</a:t>
            </a:r>
            <a:endParaRPr dirty="0">
              <a:solidFill>
                <a:schemeClr val="accent6"/>
              </a:solidFill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048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12A0-C096-6F48-A68E-6E3A8B94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0" y="2873375"/>
            <a:ext cx="10749280" cy="503238"/>
          </a:xfrm>
        </p:spPr>
        <p:txBody>
          <a:bodyPr/>
          <a:lstStyle/>
          <a:p>
            <a:r>
              <a:rPr lang="it-IT" sz="4400"/>
              <a:t>From a 3-min presentation to a lesson/session</a:t>
            </a:r>
          </a:p>
        </p:txBody>
      </p:sp>
    </p:spTree>
    <p:extLst>
      <p:ext uri="{BB962C8B-B14F-4D97-AF65-F5344CB8AC3E}">
        <p14:creationId xmlns:p14="http://schemas.microsoft.com/office/powerpoint/2010/main" val="216352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Goals of the session</a:t>
            </a:r>
            <a:endParaRPr sz="17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4294967295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Summarise, demonstrate and employ the following topics to a training example</a:t>
            </a:r>
            <a:endParaRPr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orbel"/>
              <a:buChar char="•"/>
            </a:pPr>
            <a:r>
              <a:rPr lang="en-US">
                <a:solidFill>
                  <a:srgbClr val="7F7F7F"/>
                </a:solidFill>
              </a:rPr>
              <a:t>Audience</a:t>
            </a:r>
            <a:endParaRPr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>
                <a:solidFill>
                  <a:srgbClr val="7F7F7F"/>
                </a:solidFill>
              </a:rPr>
              <a:t>Concept maps</a:t>
            </a:r>
            <a:endParaRPr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>
                <a:solidFill>
                  <a:srgbClr val="7F7F7F"/>
                </a:solidFill>
              </a:rPr>
              <a:t>Delivery planning</a:t>
            </a:r>
            <a:endParaRPr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>
                <a:solidFill>
                  <a:srgbClr val="7F7F7F"/>
                </a:solidFill>
              </a:rPr>
              <a:t>Content</a:t>
            </a:r>
            <a:endParaRPr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>
                <a:solidFill>
                  <a:srgbClr val="7F7F7F"/>
                </a:solidFill>
              </a:rPr>
              <a:t>Targeted feedback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58" y="914717"/>
            <a:ext cx="8786554" cy="614824"/>
          </a:xfrm>
        </p:spPr>
        <p:txBody>
          <a:bodyPr>
            <a:noAutofit/>
          </a:bodyPr>
          <a:lstStyle/>
          <a:p>
            <a:r>
              <a:rPr lang="en-US" sz="3600" b="1" dirty="0"/>
              <a:t>Tools for curriculum, course, session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846" y="2514919"/>
            <a:ext cx="9260379" cy="1126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rbel" panose="020B0503020204020204" pitchFamily="34" charset="0"/>
              </a:rPr>
              <a:t>1. FIVE STEPS for c</a:t>
            </a:r>
            <a:r>
              <a:rPr lang="en-US" sz="3200" dirty="0"/>
              <a:t>urriculum, course, session design</a:t>
            </a:r>
            <a:endParaRPr lang="en-US" sz="32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orbel" panose="020B0503020204020204" pitchFamily="34" charset="0"/>
              </a:rPr>
              <a:t>2. </a:t>
            </a:r>
            <a:r>
              <a:rPr lang="it-IT" sz="3200"/>
              <a:t>Lesson/session plan</a:t>
            </a:r>
            <a:endParaRPr lang="en-US" sz="3200" dirty="0">
              <a:latin typeface="Corbel" panose="020B0503020204020204" pitchFamily="34" charset="0"/>
            </a:endParaRPr>
          </a:p>
          <a:p>
            <a:endParaRPr lang="en-US" sz="3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28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055" y="399330"/>
            <a:ext cx="8379229" cy="61482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FIVE STEPS for c</a:t>
            </a:r>
            <a:r>
              <a:rPr lang="en-US" b="1" dirty="0"/>
              <a:t>urriculum, course, session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578" y="1450889"/>
            <a:ext cx="11222181" cy="5121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Generally, five steps/features characterise development: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rbel" panose="020B0503020204020204" pitchFamily="34" charset="0"/>
              </a:rPr>
              <a:t>ID learning outcomes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rbel" panose="020B0503020204020204" pitchFamily="34" charset="0"/>
              </a:rPr>
              <a:t>Select learning experiences (lectures, exercises, readings, etc.) that can lead to outcomes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rbel" panose="020B0503020204020204" pitchFamily="34" charset="0"/>
              </a:rPr>
              <a:t>ID content that is relevant to outcomes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rbel" panose="020B0503020204020204" pitchFamily="34" charset="0"/>
              </a:rPr>
              <a:t>ID/development assessments to ensure learner is progressing towards outcomes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rbel" panose="020B0503020204020204" pitchFamily="34" charset="0"/>
              </a:rPr>
              <a:t>Evaluate the effectiveness of the learning experiences for leading/developing learners to the outcomes</a:t>
            </a:r>
          </a:p>
          <a:p>
            <a:pPr marL="0" indent="0">
              <a:buNone/>
            </a:pPr>
            <a:endParaRPr lang="en-US" sz="26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orbel" panose="020B0503020204020204" pitchFamily="34" charset="0"/>
              </a:rPr>
              <a:t>Nicholls G (2002). </a:t>
            </a:r>
            <a:r>
              <a:rPr lang="en-US" sz="2000" i="1" dirty="0">
                <a:latin typeface="Corbel" panose="020B0503020204020204" pitchFamily="34" charset="0"/>
              </a:rPr>
              <a:t>Developing teaching and learning in higher education</a:t>
            </a:r>
            <a:r>
              <a:rPr lang="en-US" sz="2000" dirty="0">
                <a:latin typeface="Corbel" panose="020B0503020204020204" pitchFamily="34" charset="0"/>
              </a:rPr>
              <a:t>. London, UK: </a:t>
            </a:r>
            <a:r>
              <a:rPr lang="en-US" sz="2000" dirty="0" err="1">
                <a:latin typeface="Corbel" panose="020B0503020204020204" pitchFamily="34" charset="0"/>
              </a:rPr>
              <a:t>Routledge</a:t>
            </a:r>
            <a:r>
              <a:rPr lang="en-US" sz="2000" dirty="0">
                <a:latin typeface="Corbel" panose="020B0503020204020204" pitchFamily="34" charset="0"/>
              </a:rPr>
              <a:t>. Pp 51-75</a:t>
            </a:r>
          </a:p>
          <a:p>
            <a:endParaRPr lang="en-US" sz="15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641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9BC0-CAD8-2B48-8BF8-A12DC9FF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981767"/>
            <a:ext cx="4284595" cy="503238"/>
          </a:xfrm>
        </p:spPr>
        <p:txBody>
          <a:bodyPr/>
          <a:lstStyle/>
          <a:p>
            <a:r>
              <a:rPr lang="it-IT" sz="4000"/>
              <a:t>Lesson/session plan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70FB65-F1A0-D34A-8DF3-43689D892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973551"/>
              </p:ext>
            </p:extLst>
          </p:nvPr>
        </p:nvGraphicFramePr>
        <p:xfrm>
          <a:off x="719667" y="2162386"/>
          <a:ext cx="10871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23928325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210766615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293758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500240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60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2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7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177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325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fr-FR" dirty="0"/>
              <a:t>: Plan for a 1h15 session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224568"/>
            <a:ext cx="11041963" cy="5260490"/>
          </a:xfrm>
        </p:spPr>
      </p:pic>
    </p:spTree>
    <p:extLst>
      <p:ext uri="{BB962C8B-B14F-4D97-AF65-F5344CB8AC3E}">
        <p14:creationId xmlns:p14="http://schemas.microsoft.com/office/powerpoint/2010/main" val="993951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Activity (group) - Challenge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9403" y="1363029"/>
            <a:ext cx="10871200" cy="4351337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/>
              <a:t>In </a:t>
            </a:r>
            <a:r>
              <a:rPr lang="fr-FR" sz="2800" dirty="0" err="1"/>
              <a:t>your</a:t>
            </a:r>
            <a:r>
              <a:rPr lang="fr-FR" sz="2800" dirty="0"/>
              <a:t> group…</a:t>
            </a:r>
          </a:p>
          <a:p>
            <a:r>
              <a:rPr lang="fr-FR" sz="2800" dirty="0" err="1"/>
              <a:t>Take</a:t>
            </a:r>
            <a:r>
              <a:rPr lang="fr-FR" sz="2800" dirty="0"/>
              <a:t> one session </a:t>
            </a:r>
            <a:r>
              <a:rPr lang="fr-FR" sz="2800" dirty="0" err="1"/>
              <a:t>idea</a:t>
            </a:r>
            <a:r>
              <a:rPr lang="fr-FR" sz="2800" dirty="0"/>
              <a:t> and </a:t>
            </a:r>
            <a:r>
              <a:rPr lang="fr-FR" sz="2800" dirty="0" err="1"/>
              <a:t>expand</a:t>
            </a:r>
            <a:r>
              <a:rPr lang="fr-FR" sz="2800" dirty="0"/>
              <a:t> to a “real” training session</a:t>
            </a:r>
          </a:p>
          <a:p>
            <a:r>
              <a:rPr lang="fr-FR" sz="2800" dirty="0"/>
              <a:t>You </a:t>
            </a:r>
            <a:r>
              <a:rPr lang="fr-FR" sz="2800" dirty="0" err="1"/>
              <a:t>will</a:t>
            </a:r>
            <a:r>
              <a:rPr lang="fr-FR" sz="2800" dirty="0"/>
              <a:t> </a:t>
            </a:r>
            <a:r>
              <a:rPr lang="fr-FR" sz="2800" dirty="0" err="1"/>
              <a:t>need</a:t>
            </a:r>
            <a:r>
              <a:rPr lang="fr-FR" sz="2800" dirty="0"/>
              <a:t> to:</a:t>
            </a:r>
          </a:p>
          <a:p>
            <a:pPr lvl="1"/>
            <a:r>
              <a:rPr lang="fr-FR" sz="2400" dirty="0" err="1"/>
              <a:t>Identify</a:t>
            </a:r>
            <a:r>
              <a:rPr lang="fr-FR" sz="2400" dirty="0"/>
              <a:t> </a:t>
            </a:r>
            <a:r>
              <a:rPr lang="fr-FR" sz="2400" dirty="0" err="1"/>
              <a:t>target</a:t>
            </a:r>
            <a:r>
              <a:rPr lang="fr-FR" sz="2400" dirty="0"/>
              <a:t> audience</a:t>
            </a:r>
          </a:p>
          <a:p>
            <a:pPr lvl="1"/>
            <a:r>
              <a:rPr lang="fr-FR" sz="2400" dirty="0" err="1"/>
              <a:t>Define</a:t>
            </a:r>
            <a:r>
              <a:rPr lang="fr-FR" sz="2400" dirty="0"/>
              <a:t> training session structure (</a:t>
            </a:r>
            <a:r>
              <a:rPr lang="fr-FR" sz="2400" dirty="0" err="1"/>
              <a:t>include</a:t>
            </a:r>
            <a:r>
              <a:rPr lang="fr-FR" sz="2400" dirty="0"/>
              <a:t> indicative content, </a:t>
            </a:r>
            <a:r>
              <a:rPr lang="fr-FR" sz="2400" dirty="0" err="1"/>
              <a:t>length</a:t>
            </a:r>
            <a:r>
              <a:rPr lang="fr-FR" sz="2400" dirty="0"/>
              <a:t>, breakdown and timings)</a:t>
            </a:r>
          </a:p>
          <a:p>
            <a:pPr lvl="1"/>
            <a:r>
              <a:rPr lang="fr-FR" sz="2400" dirty="0"/>
              <a:t>Set </a:t>
            </a:r>
            <a:r>
              <a:rPr lang="fr-FR" sz="2400" dirty="0" err="1"/>
              <a:t>learning</a:t>
            </a:r>
            <a:r>
              <a:rPr lang="fr-FR" sz="2400" dirty="0"/>
              <a:t> objectives and </a:t>
            </a:r>
            <a:r>
              <a:rPr lang="fr-FR" sz="2400" dirty="0" err="1"/>
              <a:t>outcomes</a:t>
            </a:r>
            <a:endParaRPr lang="fr-FR" sz="2400" dirty="0"/>
          </a:p>
          <a:p>
            <a:pPr lvl="1"/>
            <a:r>
              <a:rPr lang="fr-FR" sz="2400" dirty="0" err="1"/>
              <a:t>Decide</a:t>
            </a:r>
            <a:r>
              <a:rPr lang="fr-FR" sz="2400" dirty="0"/>
              <a:t> </a:t>
            </a:r>
            <a:r>
              <a:rPr lang="fr-FR" sz="2400" dirty="0" err="1"/>
              <a:t>learning</a:t>
            </a:r>
            <a:r>
              <a:rPr lang="fr-FR" sz="2400" dirty="0"/>
              <a:t> </a:t>
            </a:r>
            <a:r>
              <a:rPr lang="fr-FR" sz="2400" dirty="0" err="1"/>
              <a:t>activities</a:t>
            </a:r>
            <a:endParaRPr lang="fr-FR" sz="2400" dirty="0"/>
          </a:p>
          <a:p>
            <a:pPr lvl="1"/>
            <a:r>
              <a:rPr lang="fr-FR" sz="2400" dirty="0" err="1"/>
              <a:t>Suggest</a:t>
            </a:r>
            <a:r>
              <a:rPr lang="fr-FR" sz="2400" dirty="0"/>
              <a:t> how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assess</a:t>
            </a:r>
            <a:r>
              <a:rPr lang="fr-FR" sz="2400" dirty="0"/>
              <a:t> </a:t>
            </a:r>
            <a:r>
              <a:rPr lang="fr-FR" sz="2400" dirty="0" err="1"/>
              <a:t>trainee</a:t>
            </a:r>
            <a:r>
              <a:rPr lang="fr-FR" sz="2400" dirty="0"/>
              <a:t> </a:t>
            </a:r>
            <a:r>
              <a:rPr lang="fr-FR" sz="2400" dirty="0" err="1"/>
              <a:t>progress</a:t>
            </a:r>
            <a:endParaRPr lang="fr-FR" sz="2400" dirty="0"/>
          </a:p>
          <a:p>
            <a:r>
              <a:rPr lang="fr-FR" sz="2800" dirty="0"/>
              <a:t>Let us know of </a:t>
            </a:r>
            <a:r>
              <a:rPr lang="fr-FR" sz="2800" dirty="0" err="1"/>
              <a:t>anything</a:t>
            </a:r>
            <a:r>
              <a:rPr lang="fr-FR" sz="2800" dirty="0"/>
              <a:t> </a:t>
            </a:r>
            <a:r>
              <a:rPr lang="fr-FR" sz="2800" dirty="0" err="1"/>
              <a:t>else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will</a:t>
            </a:r>
            <a:r>
              <a:rPr lang="fr-FR" sz="2800" dirty="0"/>
              <a:t> </a:t>
            </a:r>
            <a:r>
              <a:rPr lang="fr-FR" sz="2800" dirty="0" err="1"/>
              <a:t>need</a:t>
            </a:r>
            <a:r>
              <a:rPr lang="fr-FR" sz="2800" dirty="0"/>
              <a:t> to </a:t>
            </a:r>
            <a:r>
              <a:rPr lang="fr-FR" sz="2800" dirty="0" err="1"/>
              <a:t>think</a:t>
            </a:r>
            <a:r>
              <a:rPr lang="fr-FR" sz="2800" dirty="0"/>
              <a:t> about….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6691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12A0-C096-6F48-A68E-6E3A8B94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480" y="2832735"/>
            <a:ext cx="8900159" cy="503238"/>
          </a:xfrm>
        </p:spPr>
        <p:txBody>
          <a:bodyPr/>
          <a:lstStyle/>
          <a:p>
            <a:r>
              <a:rPr lang="it-IT" sz="4400"/>
              <a:t>From a lesson/session to a course</a:t>
            </a:r>
          </a:p>
        </p:txBody>
      </p:sp>
    </p:spTree>
    <p:extLst>
      <p:ext uri="{BB962C8B-B14F-4D97-AF65-F5344CB8AC3E}">
        <p14:creationId xmlns:p14="http://schemas.microsoft.com/office/powerpoint/2010/main" val="1195084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Delivery planning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19667" y="113950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buClr>
                <a:srgbClr val="7F7F7F"/>
              </a:buClr>
              <a:buChar char="●"/>
            </a:pPr>
            <a:r>
              <a:rPr lang="en-GB" dirty="0">
                <a:solidFill>
                  <a:srgbClr val="7F7F7F"/>
                </a:solidFill>
              </a:rPr>
              <a:t>Is it part of an extended curricula?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rgbClr val="7F7F7F"/>
              </a:buClr>
              <a:buFont typeface="Corbel"/>
              <a:buChar char="●"/>
            </a:pPr>
            <a:r>
              <a:rPr lang="en-GB" dirty="0">
                <a:solidFill>
                  <a:srgbClr val="7F7F7F"/>
                </a:solidFill>
              </a:rPr>
              <a:t>Is the training a requirement, or optional career development?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rgbClr val="7F7F7F"/>
              </a:buClr>
              <a:buFont typeface="Corbel"/>
              <a:buChar char="●"/>
            </a:pPr>
            <a:r>
              <a:rPr lang="en-GB" dirty="0">
                <a:solidFill>
                  <a:srgbClr val="7F7F7F"/>
                </a:solidFill>
              </a:rPr>
              <a:t>Format: workshop, seminar, lecture, online training or mix online/in-person?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●"/>
            </a:pPr>
            <a:r>
              <a:rPr lang="en-GB" dirty="0">
                <a:solidFill>
                  <a:srgbClr val="7F7F7F"/>
                </a:solidFill>
              </a:rPr>
              <a:t>Timing: what is the content and depth of the training?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●"/>
            </a:pPr>
            <a:r>
              <a:rPr lang="en-GB" dirty="0">
                <a:solidFill>
                  <a:srgbClr val="7F7F7F"/>
                </a:solidFill>
              </a:rPr>
              <a:t>Do you need to invite any other external experts? 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●"/>
            </a:pPr>
            <a:r>
              <a:rPr lang="en-GB" dirty="0">
                <a:solidFill>
                  <a:srgbClr val="7F7F7F"/>
                </a:solidFill>
              </a:rPr>
              <a:t>What sort of venue/equipment do you need for this format?</a:t>
            </a:r>
          </a:p>
        </p:txBody>
      </p:sp>
    </p:spTree>
    <p:extLst>
      <p:ext uri="{BB962C8B-B14F-4D97-AF65-F5344CB8AC3E}">
        <p14:creationId xmlns:p14="http://schemas.microsoft.com/office/powerpoint/2010/main" val="4124108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5183" y="595268"/>
            <a:ext cx="10871200" cy="648072"/>
          </a:xfrm>
        </p:spPr>
        <p:txBody>
          <a:bodyPr/>
          <a:lstStyle/>
          <a:p>
            <a:r>
              <a:rPr lang="fr-FR" b="1" dirty="0" err="1"/>
              <a:t>From</a:t>
            </a:r>
            <a:r>
              <a:rPr lang="fr-FR" b="1" dirty="0"/>
              <a:t> session to course – </a:t>
            </a:r>
            <a:r>
              <a:rPr lang="fr-FR" b="1" dirty="0" err="1"/>
              <a:t>defining</a:t>
            </a:r>
            <a:r>
              <a:rPr lang="fr-FR" b="1" dirty="0"/>
              <a:t> the </a:t>
            </a:r>
            <a:r>
              <a:rPr lang="fr-FR" b="1" dirty="0" err="1"/>
              <a:t>aim</a:t>
            </a:r>
            <a:endParaRPr lang="fr-FR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60300" y="1505951"/>
            <a:ext cx="11160967" cy="4351338"/>
          </a:xfrm>
        </p:spPr>
        <p:txBody>
          <a:bodyPr>
            <a:noAutofit/>
          </a:bodyPr>
          <a:lstStyle/>
          <a:p>
            <a:pPr marL="182563" indent="-182563"/>
            <a:r>
              <a:rPr lang="en-GB" sz="2800" dirty="0"/>
              <a:t>Combine the </a:t>
            </a:r>
            <a:r>
              <a:rPr lang="en-GB" sz="2800" b="1" dirty="0"/>
              <a:t>who</a:t>
            </a:r>
            <a:r>
              <a:rPr lang="en-GB" sz="2800" dirty="0"/>
              <a:t>, </a:t>
            </a:r>
            <a:r>
              <a:rPr lang="en-GB" sz="2800" b="1" dirty="0"/>
              <a:t>what</a:t>
            </a:r>
            <a:r>
              <a:rPr lang="en-GB" sz="2800" dirty="0"/>
              <a:t> and </a:t>
            </a:r>
            <a:r>
              <a:rPr lang="en-GB" sz="2800" b="1" dirty="0"/>
              <a:t>why</a:t>
            </a:r>
            <a:r>
              <a:rPr lang="en-GB" sz="2800" dirty="0"/>
              <a:t> requirements into a </a:t>
            </a:r>
            <a:r>
              <a:rPr lang="en-GB" sz="2800" b="1" dirty="0"/>
              <a:t>course aim</a:t>
            </a:r>
          </a:p>
          <a:p>
            <a:pPr marL="627063" lvl="1" indent="-227013"/>
            <a:r>
              <a:rPr lang="en-GB" sz="2800" b="1" dirty="0"/>
              <a:t>Who:</a:t>
            </a:r>
            <a:r>
              <a:rPr lang="en-GB" sz="2800" dirty="0"/>
              <a:t> write clear trainee specifications;</a:t>
            </a:r>
          </a:p>
          <a:p>
            <a:pPr marL="857250" lvl="2" indent="0">
              <a:buNone/>
            </a:pPr>
            <a:r>
              <a:rPr lang="en-GB" sz="2800" dirty="0"/>
              <a:t> </a:t>
            </a:r>
            <a:r>
              <a:rPr lang="en-GB" sz="2800" i="1" dirty="0"/>
              <a:t>e.g.</a:t>
            </a:r>
            <a:r>
              <a:rPr lang="en-GB" sz="2800" dirty="0"/>
              <a:t> undergraduate biologists with basic knowledge of Unix and R</a:t>
            </a:r>
          </a:p>
          <a:p>
            <a:pPr marL="627063" lvl="1" indent="-227013"/>
            <a:r>
              <a:rPr lang="en-GB" sz="2800" b="1" dirty="0"/>
              <a:t>What &amp; why:</a:t>
            </a:r>
            <a:r>
              <a:rPr lang="en-GB" sz="2800" dirty="0"/>
              <a:t> describe what trainees will learn, and the benefit of that</a:t>
            </a:r>
          </a:p>
          <a:p>
            <a:pPr marL="227013" indent="-227013">
              <a:spcBef>
                <a:spcPts val="1800"/>
              </a:spcBef>
            </a:pPr>
            <a:r>
              <a:rPr lang="en-GB" sz="2800" dirty="0"/>
              <a:t>Consider the </a:t>
            </a:r>
            <a:r>
              <a:rPr lang="en-GB" sz="2800" b="1" dirty="0"/>
              <a:t>where</a:t>
            </a:r>
            <a:r>
              <a:rPr lang="en-GB" sz="2800" dirty="0"/>
              <a:t> and </a:t>
            </a:r>
            <a:r>
              <a:rPr lang="en-GB" sz="2800" b="1" dirty="0"/>
              <a:t>when</a:t>
            </a:r>
            <a:r>
              <a:rPr lang="en-GB" sz="2800" dirty="0"/>
              <a:t> requirements (</a:t>
            </a:r>
            <a:r>
              <a:rPr lang="en-GB" sz="2800" i="1" dirty="0"/>
              <a:t>i</a:t>
            </a:r>
            <a:r>
              <a:rPr lang="en-GB" sz="2800" dirty="0"/>
              <a:t>.</a:t>
            </a:r>
            <a:r>
              <a:rPr lang="en-GB" sz="2800" i="1" dirty="0"/>
              <a:t>e</a:t>
            </a:r>
            <a:r>
              <a:rPr lang="en-GB" sz="2800" dirty="0"/>
              <a:t>. the logistics)</a:t>
            </a:r>
          </a:p>
          <a:p>
            <a:pPr marL="627063" lvl="1" indent="-227013"/>
            <a:r>
              <a:rPr lang="en-GB" sz="2800" dirty="0"/>
              <a:t>How much can you do in the time available (including tests, feedback)</a:t>
            </a:r>
          </a:p>
          <a:p>
            <a:pPr marL="627063" lvl="1" indent="-227013"/>
            <a:r>
              <a:rPr lang="en-GB" sz="2800" dirty="0"/>
              <a:t>Resources limitations (space, equipment, assistants)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19456" y="6382512"/>
            <a:ext cx="1204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quote</a:t>
            </a:r>
            <a:r>
              <a:rPr lang="fr-FR" dirty="0"/>
              <a:t> </a:t>
            </a:r>
            <a:r>
              <a:rPr lang="fr-FR" i="1" dirty="0"/>
              <a:t>Chris Taylor – </a:t>
            </a:r>
            <a:r>
              <a:rPr lang="fr-FR" i="1" dirty="0" err="1"/>
              <a:t>Earlham</a:t>
            </a:r>
            <a:r>
              <a:rPr lang="fr-FR" i="1" dirty="0"/>
              <a:t> Institute - https://</a:t>
            </a:r>
            <a:r>
              <a:rPr lang="fr-FR" i="1" dirty="0" err="1"/>
              <a:t>www.mygoblet.org</a:t>
            </a:r>
            <a:r>
              <a:rPr lang="fr-FR" i="1" dirty="0"/>
              <a:t>/training-portal/</a:t>
            </a:r>
            <a:r>
              <a:rPr lang="fr-FR" i="1" dirty="0" err="1"/>
              <a:t>materials</a:t>
            </a:r>
            <a:r>
              <a:rPr lang="fr-FR" i="1" dirty="0"/>
              <a:t>/train-trainer-course-</a:t>
            </a:r>
            <a:r>
              <a:rPr lang="fr-FR" i="1" dirty="0" err="1"/>
              <a:t>materials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942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>
                <a:solidFill>
                  <a:schemeClr val="tx1"/>
                </a:solidFill>
                <a:latin typeface="Corbel" panose="020B0503020204020204" pitchFamily="34" charset="0"/>
                <a:ea typeface="+mj-ea"/>
                <a:cs typeface="+mj-cs"/>
              </a:rPr>
              <a:t>From</a:t>
            </a:r>
            <a:r>
              <a:rPr lang="en-GB" sz="3600" dirty="0">
                <a:latin typeface="Corbel" panose="020B0503020204020204" pitchFamily="34" charset="0"/>
              </a:rPr>
              <a:t> </a:t>
            </a:r>
            <a:r>
              <a:rPr lang="en-GB" sz="3600" b="1" dirty="0">
                <a:solidFill>
                  <a:schemeClr val="tx1"/>
                </a:solidFill>
                <a:latin typeface="Corbel" panose="020B0503020204020204" pitchFamily="34" charset="0"/>
                <a:ea typeface="+mj-ea"/>
                <a:cs typeface="+mj-cs"/>
              </a:rPr>
              <a:t>learning outcomes to a 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2" y="858882"/>
            <a:ext cx="11386667" cy="5271952"/>
          </a:xfrm>
        </p:spPr>
        <p:txBody>
          <a:bodyPr>
            <a:noAutofit/>
          </a:bodyPr>
          <a:lstStyle/>
          <a:p>
            <a:pPr marL="180975" indent="-180975">
              <a:spcBef>
                <a:spcPts val="0"/>
              </a:spcBef>
            </a:pPr>
            <a:r>
              <a:rPr lang="en-GB" sz="2400">
                <a:latin typeface="Corbel" panose="020B0503020204020204" pitchFamily="34" charset="0"/>
              </a:rPr>
              <a:t>A well-written course aim will guide the generation of LOs</a:t>
            </a:r>
          </a:p>
          <a:p>
            <a:pPr marL="0" indent="0">
              <a:spcBef>
                <a:spcPts val="0"/>
              </a:spcBef>
              <a:buNone/>
            </a:pPr>
            <a:endParaRPr lang="en-GB" sz="2400" dirty="0">
              <a:latin typeface="Corbel" panose="020B05030202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800" dirty="0">
              <a:latin typeface="Corbel" panose="020B05030202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800" dirty="0">
              <a:latin typeface="Corbel" panose="020B05030202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400" dirty="0">
              <a:latin typeface="Corbel" panose="020B05030202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400" dirty="0">
              <a:latin typeface="Corbel" panose="020B0503020204020204" pitchFamily="34" charset="0"/>
            </a:endParaRPr>
          </a:p>
          <a:p>
            <a:pPr marL="180975" indent="-180975">
              <a:spcBef>
                <a:spcPts val="1200"/>
              </a:spcBef>
            </a:pPr>
            <a:r>
              <a:rPr lang="en-GB" sz="2400" dirty="0">
                <a:latin typeface="Corbel" panose="020B0503020204020204" pitchFamily="34" charset="0"/>
              </a:rPr>
              <a:t>LOs should then be instantiated as activities and quality checks</a:t>
            </a:r>
          </a:p>
          <a:p>
            <a:pPr marL="581025" lvl="1" indent="-180975">
              <a:spcBef>
                <a:spcPts val="600"/>
              </a:spcBef>
            </a:pPr>
            <a:r>
              <a:rPr lang="en-GB" sz="2000" b="1" dirty="0">
                <a:latin typeface="Corbel" panose="020B0503020204020204" pitchFamily="34" charset="0"/>
              </a:rPr>
              <a:t>Learning activities</a:t>
            </a:r>
            <a:r>
              <a:rPr lang="en-GB" sz="2000" dirty="0">
                <a:latin typeface="Corbel" panose="020B0503020204020204" pitchFamily="34" charset="0"/>
              </a:rPr>
              <a:t>: scripts, slides, exercises, tutorials, …</a:t>
            </a:r>
          </a:p>
          <a:p>
            <a:pPr marL="581025" lvl="1" indent="-180975">
              <a:spcBef>
                <a:spcPts val="600"/>
              </a:spcBef>
            </a:pPr>
            <a:r>
              <a:rPr lang="en-GB" sz="2000" b="1" dirty="0">
                <a:latin typeface="Corbel" panose="020B0503020204020204" pitchFamily="34" charset="0"/>
              </a:rPr>
              <a:t>Assessment tools:</a:t>
            </a:r>
            <a:r>
              <a:rPr lang="en-GB" sz="2000" dirty="0">
                <a:latin typeface="Corbel" panose="020B0503020204020204" pitchFamily="34" charset="0"/>
              </a:rPr>
              <a:t> creative activities, written tests, …</a:t>
            </a:r>
          </a:p>
          <a:p>
            <a:pPr marL="581025" lvl="1" indent="-180975">
              <a:spcBef>
                <a:spcPts val="600"/>
              </a:spcBef>
            </a:pPr>
            <a:r>
              <a:rPr lang="en-GB" sz="2000" b="1" dirty="0">
                <a:latin typeface="Corbel" panose="020B0503020204020204" pitchFamily="34" charset="0"/>
              </a:rPr>
              <a:t>Feedback tools:</a:t>
            </a:r>
            <a:r>
              <a:rPr lang="en-GB" sz="2000" dirty="0">
                <a:latin typeface="Corbel" panose="020B0503020204020204" pitchFamily="34" charset="0"/>
              </a:rPr>
              <a:t> observation, interaction, forms, …</a:t>
            </a:r>
            <a:endParaRPr lang="en-GB" sz="2000" b="1" dirty="0">
              <a:latin typeface="Corbel" panose="020B0503020204020204" pitchFamily="34" charset="0"/>
            </a:endParaRPr>
          </a:p>
          <a:p>
            <a:pPr marL="180975" indent="-180975">
              <a:spcBef>
                <a:spcPts val="1200"/>
              </a:spcBef>
            </a:pPr>
            <a:r>
              <a:rPr lang="en-GB" sz="2400" dirty="0">
                <a:latin typeface="Corbel" panose="020B0503020204020204" pitchFamily="34" charset="0"/>
              </a:rPr>
              <a:t>Learning activities (LAs) should be tightly-linked to quality checks</a:t>
            </a:r>
          </a:p>
          <a:p>
            <a:pPr marL="581025" lvl="1" indent="-180975">
              <a:spcBef>
                <a:spcPts val="600"/>
              </a:spcBef>
            </a:pPr>
            <a:r>
              <a:rPr lang="en-GB" sz="2400" dirty="0">
                <a:latin typeface="Corbel" panose="020B0503020204020204" pitchFamily="34" charset="0"/>
              </a:rPr>
              <a:t>This is not ‘teaching to the test’ because it’s training not education</a:t>
            </a:r>
          </a:p>
          <a:p>
            <a:pPr marL="180975" indent="-180975">
              <a:spcBef>
                <a:spcPts val="1200"/>
              </a:spcBef>
            </a:pPr>
            <a:r>
              <a:rPr lang="en-GB" sz="2400" dirty="0">
                <a:latin typeface="Corbel" panose="020B0503020204020204" pitchFamily="34" charset="0"/>
              </a:rPr>
              <a:t>When all the LOs are expanded, you have your course outline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852634" y="1417532"/>
            <a:ext cx="6486735" cy="1676400"/>
          </a:xfrm>
          <a:prstGeom prst="roundRect">
            <a:avLst>
              <a:gd name="adj" fmla="val 8564"/>
            </a:avLst>
          </a:prstGeom>
          <a:solidFill>
            <a:schemeClr val="bg1"/>
          </a:solidFill>
          <a:ln>
            <a:solidFill>
              <a:srgbClr val="4E515A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  <a:solidFill>
                <a:srgbClr val="4E515A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66592" y="1573107"/>
            <a:ext cx="2095500" cy="1365250"/>
          </a:xfrm>
          <a:prstGeom prst="roundRect">
            <a:avLst>
              <a:gd name="adj" fmla="val 8564"/>
            </a:avLst>
          </a:prstGeom>
          <a:solidFill>
            <a:schemeClr val="bg1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  <a:solidFill>
                <a:srgbClr val="4E515A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126649" y="1629172"/>
            <a:ext cx="1978748" cy="383177"/>
          </a:xfrm>
          <a:prstGeom prst="roundRect">
            <a:avLst/>
          </a:prstGeom>
          <a:solidFill>
            <a:srgbClr val="92D050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Activities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126649" y="2495944"/>
            <a:ext cx="1978748" cy="383177"/>
          </a:xfrm>
          <a:prstGeom prst="roundRect">
            <a:avLst/>
          </a:prstGeom>
          <a:solidFill>
            <a:srgbClr val="92D050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Feedback Tools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129098" y="2062558"/>
            <a:ext cx="1978748" cy="383177"/>
          </a:xfrm>
          <a:prstGeom prst="roundRect">
            <a:avLst/>
          </a:prstGeom>
          <a:solidFill>
            <a:srgbClr val="92D050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Assessment Tools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985259" y="2010305"/>
            <a:ext cx="1436565" cy="487680"/>
            <a:chOff x="1461258" y="2050945"/>
            <a:chExt cx="1436565" cy="487680"/>
          </a:xfrm>
        </p:grpSpPr>
        <p:sp>
          <p:nvSpPr>
            <p:cNvPr id="21" name="Rounded Rectangle 20"/>
            <p:cNvSpPr/>
            <p:nvPr/>
          </p:nvSpPr>
          <p:spPr>
            <a:xfrm>
              <a:off x="1461258" y="2050945"/>
              <a:ext cx="1436565" cy="487680"/>
            </a:xfrm>
            <a:prstGeom prst="roundRect">
              <a:avLst>
                <a:gd name="adj" fmla="val 22526"/>
              </a:avLst>
            </a:prstGeom>
            <a:solidFill>
              <a:schemeClr val="bg1"/>
            </a:solidFill>
            <a:ln>
              <a:solidFill>
                <a:srgbClr val="4E51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 w="3175">
                  <a:solidFill>
                    <a:schemeClr val="tx1"/>
                  </a:solidFill>
                </a:ln>
                <a:solidFill>
                  <a:srgbClr val="4E515A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509496" y="2103197"/>
              <a:ext cx="1336075" cy="38317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4E51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Course Aim</a:t>
              </a:r>
            </a:p>
          </p:txBody>
        </p:sp>
      </p:grpSp>
      <p:sp>
        <p:nvSpPr>
          <p:cNvPr id="6" name="Right Arrow 5"/>
          <p:cNvSpPr/>
          <p:nvPr/>
        </p:nvSpPr>
        <p:spPr>
          <a:xfrm>
            <a:off x="4370320" y="2084329"/>
            <a:ext cx="841600" cy="339635"/>
          </a:xfrm>
          <a:prstGeom prst="rightArrow">
            <a:avLst/>
          </a:prstGeom>
          <a:solidFill>
            <a:srgbClr val="4E515A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  <a:solidFill>
                <a:srgbClr val="4E515A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4339366" y="2114407"/>
            <a:ext cx="853507" cy="284241"/>
          </a:xfrm>
          <a:prstGeom prst="rightArrow">
            <a:avLst>
              <a:gd name="adj1" fmla="val 50000"/>
              <a:gd name="adj2" fmla="val 49162"/>
            </a:avLst>
          </a:prstGeom>
          <a:gradFill flip="none" rotWithShape="1">
            <a:gsLst>
              <a:gs pos="20000">
                <a:srgbClr val="E46C0A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  <a:solidFill>
                <a:srgbClr val="4E515A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262286" y="1573107"/>
            <a:ext cx="968356" cy="1365250"/>
          </a:xfrm>
          <a:prstGeom prst="roundRect">
            <a:avLst>
              <a:gd name="adj" fmla="val 8564"/>
            </a:avLst>
          </a:prstGeom>
          <a:solidFill>
            <a:schemeClr val="bg1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  <a:solidFill>
                <a:srgbClr val="4E515A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16710" y="1629334"/>
            <a:ext cx="857569" cy="383177"/>
          </a:xfrm>
          <a:prstGeom prst="roundRect">
            <a:avLst/>
          </a:prstGeom>
          <a:solidFill>
            <a:srgbClr val="FFC000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 #1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16075" y="2503092"/>
            <a:ext cx="857569" cy="383177"/>
          </a:xfrm>
          <a:prstGeom prst="roundRect">
            <a:avLst/>
          </a:prstGeom>
          <a:solidFill>
            <a:srgbClr val="FFC000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 #3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16075" y="2066213"/>
            <a:ext cx="857569" cy="383177"/>
          </a:xfrm>
          <a:prstGeom prst="roundRect">
            <a:avLst/>
          </a:prstGeom>
          <a:solidFill>
            <a:srgbClr val="FFC000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 #2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6174593" y="2084328"/>
            <a:ext cx="841600" cy="339635"/>
          </a:xfrm>
          <a:prstGeom prst="rightArrow">
            <a:avLst/>
          </a:prstGeom>
          <a:solidFill>
            <a:srgbClr val="4E515A"/>
          </a:solidFill>
          <a:ln>
            <a:solidFill>
              <a:srgbClr val="4E5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  <a:solidFill>
                <a:srgbClr val="4E515A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6143639" y="2114406"/>
            <a:ext cx="853507" cy="284241"/>
          </a:xfrm>
          <a:prstGeom prst="rightArrow">
            <a:avLst>
              <a:gd name="adj1" fmla="val 50000"/>
              <a:gd name="adj2" fmla="val 49162"/>
            </a:avLst>
          </a:prstGeom>
          <a:gradFill flip="none" rotWithShape="1">
            <a:gsLst>
              <a:gs pos="0">
                <a:srgbClr val="FFC000"/>
              </a:gs>
              <a:gs pos="82000">
                <a:srgbClr val="92D0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175">
                <a:solidFill>
                  <a:schemeClr val="tx1"/>
                </a:solidFill>
              </a:ln>
              <a:solidFill>
                <a:srgbClr val="4E515A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09314" y="6545458"/>
            <a:ext cx="1204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quote</a:t>
            </a:r>
            <a:r>
              <a:rPr lang="fr-FR" dirty="0"/>
              <a:t> </a:t>
            </a:r>
            <a:r>
              <a:rPr lang="fr-FR" i="1" dirty="0"/>
              <a:t>Chris Taylor – </a:t>
            </a:r>
            <a:r>
              <a:rPr lang="fr-FR" i="1" dirty="0" err="1"/>
              <a:t>Earlham</a:t>
            </a:r>
            <a:r>
              <a:rPr lang="fr-FR" i="1" dirty="0"/>
              <a:t> Institute - https://</a:t>
            </a:r>
            <a:r>
              <a:rPr lang="fr-FR" i="1" dirty="0" err="1"/>
              <a:t>www.mygoblet.org</a:t>
            </a:r>
            <a:r>
              <a:rPr lang="fr-FR" i="1" dirty="0"/>
              <a:t>/training-portal/</a:t>
            </a:r>
            <a:r>
              <a:rPr lang="fr-FR" i="1" dirty="0" err="1"/>
              <a:t>materials</a:t>
            </a:r>
            <a:r>
              <a:rPr lang="fr-FR" i="1" dirty="0"/>
              <a:t>/train-trainer-course-</a:t>
            </a:r>
            <a:r>
              <a:rPr lang="fr-FR" i="1" dirty="0" err="1"/>
              <a:t>materials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69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808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808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808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808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808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808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80808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7" grpId="0" animBg="1"/>
      <p:bldP spid="25" grpId="0" animBg="1"/>
      <p:bldP spid="17" grpId="0" animBg="1"/>
      <p:bldP spid="18" grpId="0" animBg="1"/>
      <p:bldP spid="18" grpId="1" animBg="1"/>
      <p:bldP spid="20" grpId="0" animBg="1"/>
      <p:bldP spid="20" grpId="1" animBg="1"/>
      <p:bldP spid="6" grpId="0" animBg="1"/>
      <p:bldP spid="30" grpId="0" animBg="1"/>
      <p:bldP spid="41" grpId="0" animBg="1"/>
      <p:bldP spid="9" grpId="0" animBg="1"/>
      <p:bldP spid="9" grpId="1" animBg="1"/>
      <p:bldP spid="7" grpId="0" animBg="1"/>
      <p:bldP spid="7" grpId="1" animBg="1"/>
      <p:bldP spid="8" grpId="0" animBg="1"/>
      <p:bldP spid="31" grpId="0" animBg="1"/>
      <p:bldP spid="32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1200" y="678096"/>
            <a:ext cx="10871200" cy="648072"/>
          </a:xfrm>
        </p:spPr>
        <p:txBody>
          <a:bodyPr>
            <a:normAutofit/>
          </a:bodyPr>
          <a:lstStyle/>
          <a:p>
            <a:r>
              <a:rPr lang="fr-FR" b="1" dirty="0" err="1"/>
              <a:t>Reproducibility</a:t>
            </a:r>
            <a:r>
              <a:rPr lang="fr-FR" b="1" dirty="0"/>
              <a:t> of </a:t>
            </a:r>
            <a:r>
              <a:rPr lang="fr-FR" b="1" dirty="0" err="1"/>
              <a:t>compute</a:t>
            </a:r>
            <a:r>
              <a:rPr lang="fr-FR" b="1" dirty="0"/>
              <a:t> </a:t>
            </a:r>
            <a:r>
              <a:rPr lang="fr-FR" b="1" dirty="0" err="1"/>
              <a:t>environments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dirty="0" err="1"/>
              <a:t>Different</a:t>
            </a:r>
            <a:r>
              <a:rPr lang="fr-FR" dirty="0"/>
              <a:t> courses,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r>
              <a:rPr lang="fr-FR" dirty="0"/>
              <a:t>: Unix, R, Python, </a:t>
            </a:r>
            <a:r>
              <a:rPr lang="fr-FR" dirty="0" err="1"/>
              <a:t>metagenomics</a:t>
            </a:r>
            <a:r>
              <a:rPr lang="fr-FR" dirty="0"/>
              <a:t>, long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sequencing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Installation </a:t>
            </a:r>
            <a:r>
              <a:rPr lang="fr-FR" dirty="0" err="1"/>
              <a:t>process</a:t>
            </a:r>
            <a:r>
              <a:rPr lang="fr-FR" dirty="0"/>
              <a:t> time-</a:t>
            </a:r>
            <a:r>
              <a:rPr lang="fr-FR" dirty="0" err="1"/>
              <a:t>consuming</a:t>
            </a:r>
            <a:r>
              <a:rPr lang="fr-FR" dirty="0"/>
              <a:t> and </a:t>
            </a:r>
            <a:r>
              <a:rPr lang="fr-FR" dirty="0" err="1"/>
              <a:t>technically</a:t>
            </a:r>
            <a:r>
              <a:rPr lang="fr-FR" dirty="0"/>
              <a:t> </a:t>
            </a:r>
            <a:r>
              <a:rPr lang="fr-FR" dirty="0" err="1"/>
              <a:t>challenging</a:t>
            </a:r>
            <a:endParaRPr lang="fr-FR" dirty="0"/>
          </a:p>
          <a:p>
            <a:pPr>
              <a:lnSpc>
                <a:spcPct val="100000"/>
              </a:lnSpc>
            </a:pPr>
            <a:r>
              <a:rPr lang="fr-FR" dirty="0" err="1"/>
              <a:t>Every</a:t>
            </a:r>
            <a:r>
              <a:rPr lang="fr-FR" dirty="0"/>
              <a:t> computer </a:t>
            </a:r>
            <a:r>
              <a:rPr lang="fr-FR" dirty="0" err="1"/>
              <a:t>should</a:t>
            </a:r>
            <a:r>
              <a:rPr lang="fr-FR" dirty="0"/>
              <a:t> have an </a:t>
            </a:r>
            <a:r>
              <a:rPr lang="fr-FR" dirty="0" err="1"/>
              <a:t>identical</a:t>
            </a:r>
            <a:r>
              <a:rPr lang="fr-FR" dirty="0"/>
              <a:t> installation setup and </a:t>
            </a:r>
            <a:r>
              <a:rPr lang="fr-FR" dirty="0" err="1"/>
              <a:t>sufficient</a:t>
            </a:r>
            <a:r>
              <a:rPr lang="fr-FR" dirty="0"/>
              <a:t> hardware (power and memory) to </a:t>
            </a:r>
            <a:r>
              <a:rPr lang="fr-FR" dirty="0" err="1"/>
              <a:t>run</a:t>
            </a:r>
            <a:r>
              <a:rPr lang="fr-FR" dirty="0"/>
              <a:t> the </a:t>
            </a:r>
            <a:r>
              <a:rPr lang="fr-FR" dirty="0" err="1"/>
              <a:t>tools</a:t>
            </a:r>
            <a:r>
              <a:rPr lang="fr-FR" dirty="0"/>
              <a:t> </a:t>
            </a:r>
          </a:p>
          <a:p>
            <a:pPr>
              <a:lnSpc>
                <a:spcPct val="150000"/>
              </a:lnSpc>
            </a:pPr>
            <a:r>
              <a:rPr lang="fr-FR" dirty="0"/>
              <a:t>Virtual machines, cloud </a:t>
            </a:r>
            <a:r>
              <a:rPr lang="fr-FR" dirty="0" err="1"/>
              <a:t>computing</a:t>
            </a:r>
            <a:r>
              <a:rPr lang="fr-FR" dirty="0"/>
              <a:t>, containers, software images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88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Learning outcomes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dirty="0">
                <a:solidFill>
                  <a:srgbClr val="7F7F7F"/>
                </a:solidFill>
              </a:rPr>
              <a:t>Design the content of a </a:t>
            </a:r>
            <a:r>
              <a:rPr lang="en-US" dirty="0" err="1">
                <a:solidFill>
                  <a:srgbClr val="7F7F7F"/>
                </a:solidFill>
              </a:rPr>
              <a:t>minitraining</a:t>
            </a:r>
            <a:endParaRPr dirty="0"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dirty="0">
                <a:solidFill>
                  <a:srgbClr val="7F7F7F"/>
                </a:solidFill>
              </a:rPr>
              <a:t>Prepare and plan for deliver training </a:t>
            </a:r>
            <a:endParaRPr dirty="0"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dirty="0">
                <a:solidFill>
                  <a:srgbClr val="7F7F7F"/>
                </a:solidFill>
              </a:rPr>
              <a:t>Revise feedback then adjust/improve/modify (according to feedback) for a 3 minute presentation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1200" y="617136"/>
            <a:ext cx="10871200" cy="648072"/>
          </a:xfrm>
        </p:spPr>
        <p:txBody>
          <a:bodyPr>
            <a:normAutofit/>
          </a:bodyPr>
          <a:lstStyle/>
          <a:p>
            <a:r>
              <a:rPr lang="fr-FR" b="1" dirty="0"/>
              <a:t>Training </a:t>
            </a:r>
            <a:r>
              <a:rPr lang="fr-FR" b="1" dirty="0" err="1"/>
              <a:t>rooms</a:t>
            </a:r>
            <a:r>
              <a:rPr lang="fr-FR" b="1" dirty="0"/>
              <a:t> for </a:t>
            </a:r>
            <a:r>
              <a:rPr lang="fr-FR" b="1" dirty="0" err="1"/>
              <a:t>bioinformatics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/>
              <a:t>Physical </a:t>
            </a:r>
            <a:r>
              <a:rPr lang="fr-FR" dirty="0" err="1"/>
              <a:t>environment</a:t>
            </a:r>
            <a:r>
              <a:rPr lang="fr-FR" dirty="0"/>
              <a:t> </a:t>
            </a:r>
          </a:p>
          <a:p>
            <a:pPr>
              <a:lnSpc>
                <a:spcPct val="150000"/>
              </a:lnSpc>
            </a:pPr>
            <a:r>
              <a:rPr lang="fr-FR" dirty="0"/>
              <a:t>Room </a:t>
            </a:r>
            <a:r>
              <a:rPr lang="fr-FR" dirty="0" err="1"/>
              <a:t>geometry</a:t>
            </a:r>
            <a:r>
              <a:rPr lang="fr-FR" dirty="0"/>
              <a:t>: </a:t>
            </a:r>
            <a:r>
              <a:rPr lang="fr-FR" dirty="0" err="1"/>
              <a:t>seats</a:t>
            </a:r>
            <a:r>
              <a:rPr lang="fr-FR" dirty="0"/>
              <a:t>’ </a:t>
            </a:r>
            <a:r>
              <a:rPr lang="fr-FR" dirty="0" err="1"/>
              <a:t>quality</a:t>
            </a:r>
            <a:r>
              <a:rPr lang="fr-FR" dirty="0"/>
              <a:t>, the </a:t>
            </a:r>
            <a:r>
              <a:rPr lang="fr-FR" dirty="0" err="1"/>
              <a:t>lighting</a:t>
            </a:r>
            <a:r>
              <a:rPr lang="fr-FR" dirty="0"/>
              <a:t>, the room </a:t>
            </a:r>
            <a:r>
              <a:rPr lang="fr-FR" dirty="0" err="1"/>
              <a:t>temperature</a:t>
            </a:r>
            <a:r>
              <a:rPr lang="fr-FR" dirty="0"/>
              <a:t> control, the </a:t>
            </a:r>
            <a:r>
              <a:rPr lang="fr-FR" dirty="0" err="1"/>
              <a:t>stability</a:t>
            </a:r>
            <a:r>
              <a:rPr lang="fr-FR" dirty="0"/>
              <a:t> of power and network connections</a:t>
            </a:r>
          </a:p>
          <a:p>
            <a:pPr>
              <a:lnSpc>
                <a:spcPct val="150000"/>
              </a:lnSpc>
            </a:pPr>
            <a:r>
              <a:rPr lang="fr-FR" dirty="0" err="1"/>
              <a:t>Functionality</a:t>
            </a:r>
            <a:r>
              <a:rPr lang="fr-FR" dirty="0"/>
              <a:t> : </a:t>
            </a:r>
            <a:r>
              <a:rPr lang="fr-FR" dirty="0" err="1"/>
              <a:t>video</a:t>
            </a:r>
            <a:r>
              <a:rPr lang="fr-FR" dirty="0"/>
              <a:t>, audio, </a:t>
            </a:r>
            <a:r>
              <a:rPr lang="fr-FR" dirty="0" err="1"/>
              <a:t>drawing</a:t>
            </a:r>
            <a:r>
              <a:rPr lang="fr-FR" dirty="0"/>
              <a:t> surfaces (</a:t>
            </a:r>
            <a:r>
              <a:rPr lang="fr-FR" dirty="0" err="1"/>
              <a:t>whiteboard</a:t>
            </a:r>
            <a:r>
              <a:rPr lang="fr-FR" dirty="0"/>
              <a:t>, </a:t>
            </a:r>
            <a:r>
              <a:rPr lang="fr-FR" dirty="0" err="1"/>
              <a:t>flipchart</a:t>
            </a:r>
            <a:r>
              <a:rPr lang="fr-FR" dirty="0"/>
              <a:t> </a:t>
            </a:r>
            <a:r>
              <a:rPr lang="fr-FR" dirty="0" err="1"/>
              <a:t>paper</a:t>
            </a:r>
            <a:r>
              <a:rPr lang="fr-FR" dirty="0"/>
              <a:t>), a </a:t>
            </a:r>
            <a:r>
              <a:rPr lang="fr-FR" dirty="0" err="1"/>
              <a:t>corkboard</a:t>
            </a:r>
            <a:r>
              <a:rPr lang="fr-FR" dirty="0"/>
              <a:t>  to pin </a:t>
            </a:r>
            <a:r>
              <a:rPr lang="fr-FR" dirty="0" err="1"/>
              <a:t>materials</a:t>
            </a:r>
            <a:r>
              <a:rPr lang="fr-FR" dirty="0"/>
              <a:t> </a:t>
            </a:r>
          </a:p>
          <a:p>
            <a:pPr>
              <a:lnSpc>
                <a:spcPct val="150000"/>
              </a:lnSpc>
            </a:pPr>
            <a:r>
              <a:rPr lang="fr-FR" dirty="0"/>
              <a:t>Hardware </a:t>
            </a:r>
            <a:r>
              <a:rPr lang="fr-FR" dirty="0" err="1"/>
              <a:t>needs</a:t>
            </a:r>
            <a:r>
              <a:rPr lang="fr-FR" dirty="0"/>
              <a:t>: power </a:t>
            </a:r>
            <a:r>
              <a:rPr lang="fr-FR" dirty="0" err="1"/>
              <a:t>suppliers</a:t>
            </a:r>
            <a:r>
              <a:rPr lang="fr-FR" dirty="0"/>
              <a:t>, network connections </a:t>
            </a:r>
            <a:r>
              <a:rPr lang="fr-FR" dirty="0" err="1"/>
              <a:t>with</a:t>
            </a:r>
            <a:r>
              <a:rPr lang="fr-FR" dirty="0"/>
              <a:t> a good </a:t>
            </a:r>
            <a:r>
              <a:rPr lang="fr-FR" dirty="0" err="1"/>
              <a:t>quality</a:t>
            </a:r>
            <a:r>
              <a:rPr lang="fr-FR" dirty="0"/>
              <a:t> wifi </a:t>
            </a:r>
            <a:r>
              <a:rPr lang="fr-FR" dirty="0" err="1"/>
              <a:t>access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48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12A0-C096-6F48-A68E-6E3A8B94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1" y="2487294"/>
            <a:ext cx="9448800" cy="1922145"/>
          </a:xfrm>
        </p:spPr>
        <p:txBody>
          <a:bodyPr/>
          <a:lstStyle/>
          <a:p>
            <a:r>
              <a:rPr lang="fr-FR" sz="4400" dirty="0"/>
              <a:t>Training </a:t>
            </a:r>
            <a:r>
              <a:rPr lang="fr-FR" sz="4400" dirty="0" err="1"/>
              <a:t>materials</a:t>
            </a:r>
            <a:r>
              <a:rPr lang="fr-FR" sz="4400" dirty="0"/>
              <a:t>: sharing and </a:t>
            </a:r>
            <a:r>
              <a:rPr lang="fr-FR" sz="4400" dirty="0" err="1"/>
              <a:t>making</a:t>
            </a:r>
            <a:r>
              <a:rPr lang="fr-FR" sz="4400" dirty="0"/>
              <a:t> </a:t>
            </a:r>
            <a:r>
              <a:rPr lang="fr-FR" sz="4400" dirty="0" err="1"/>
              <a:t>re-use</a:t>
            </a:r>
            <a:r>
              <a:rPr lang="fr-FR" sz="4400" dirty="0"/>
              <a:t> possible</a:t>
            </a:r>
            <a:endParaRPr lang="it-IT" sz="4400"/>
          </a:p>
        </p:txBody>
      </p:sp>
    </p:spTree>
    <p:extLst>
      <p:ext uri="{BB962C8B-B14F-4D97-AF65-F5344CB8AC3E}">
        <p14:creationId xmlns:p14="http://schemas.microsoft.com/office/powerpoint/2010/main" val="3076052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9403" y="2006227"/>
            <a:ext cx="10515600" cy="2809295"/>
          </a:xfrm>
        </p:spPr>
        <p:txBody>
          <a:bodyPr/>
          <a:lstStyle/>
          <a:p>
            <a:r>
              <a:rPr lang="fr-FR" sz="4000" b="1" dirty="0"/>
              <a:t>Learning </a:t>
            </a:r>
            <a:r>
              <a:rPr lang="fr-FR" sz="4000" b="1" dirty="0" err="1"/>
              <a:t>outcome</a:t>
            </a:r>
            <a:r>
              <a:rPr lang="fr-FR" sz="4000" dirty="0"/>
              <a:t>: Be able to </a:t>
            </a:r>
            <a:r>
              <a:rPr lang="fr-FR" sz="4000" dirty="0" err="1"/>
              <a:t>identify</a:t>
            </a:r>
            <a:r>
              <a:rPr lang="fr-FR" sz="4000" dirty="0"/>
              <a:t> training </a:t>
            </a:r>
            <a:r>
              <a:rPr lang="fr-FR" sz="4000" dirty="0" err="1"/>
              <a:t>materials</a:t>
            </a:r>
            <a:r>
              <a:rPr lang="fr-FR" sz="4000" dirty="0"/>
              <a:t> </a:t>
            </a:r>
            <a:r>
              <a:rPr lang="fr-FR" sz="4000" dirty="0" err="1"/>
              <a:t>that</a:t>
            </a:r>
            <a:r>
              <a:rPr lang="fr-FR" sz="4000" dirty="0"/>
              <a:t> </a:t>
            </a:r>
            <a:r>
              <a:rPr lang="fr-FR" sz="4000" dirty="0" err="1"/>
              <a:t>exist</a:t>
            </a:r>
            <a:r>
              <a:rPr lang="fr-FR" sz="4000" dirty="0"/>
              <a:t> </a:t>
            </a:r>
            <a:r>
              <a:rPr lang="fr-FR" sz="4000" dirty="0" err="1"/>
              <a:t>already</a:t>
            </a:r>
            <a:r>
              <a:rPr lang="fr-FR" sz="4000" dirty="0"/>
              <a:t>, and </a:t>
            </a:r>
            <a:r>
              <a:rPr lang="fr-FR" sz="4000" dirty="0" err="1"/>
              <a:t>develop</a:t>
            </a:r>
            <a:r>
              <a:rPr lang="fr-FR" sz="4000" dirty="0"/>
              <a:t> a routine of sharing training </a:t>
            </a:r>
            <a:r>
              <a:rPr lang="fr-FR" sz="4000" dirty="0" err="1"/>
              <a:t>materials</a:t>
            </a:r>
            <a:r>
              <a:rPr lang="fr-FR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9254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FAIR </a:t>
            </a:r>
            <a:r>
              <a:rPr lang="fr-FR" sz="4000" b="1" dirty="0" err="1"/>
              <a:t>principles</a:t>
            </a:r>
            <a:endParaRPr lang="fr-FR" sz="4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Data and </a:t>
            </a:r>
            <a:r>
              <a:rPr lang="fr-FR" dirty="0" err="1"/>
              <a:t>models</a:t>
            </a:r>
            <a:r>
              <a:rPr lang="fr-FR" dirty="0"/>
              <a:t> are:</a:t>
            </a:r>
          </a:p>
          <a:p>
            <a:r>
              <a:rPr lang="fr-FR" dirty="0" err="1"/>
              <a:t>Findable</a:t>
            </a:r>
            <a:r>
              <a:rPr lang="fr-FR" dirty="0"/>
              <a:t> -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searched</a:t>
            </a:r>
            <a:r>
              <a:rPr lang="fr-FR" dirty="0"/>
              <a:t> for by the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publication</a:t>
            </a:r>
          </a:p>
          <a:p>
            <a:r>
              <a:rPr lang="fr-FR" dirty="0"/>
              <a:t>Accessible -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downloaded</a:t>
            </a:r>
            <a:r>
              <a:rPr lang="fr-FR" dirty="0"/>
              <a:t> by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researchers</a:t>
            </a:r>
            <a:endParaRPr lang="fr-FR" dirty="0"/>
          </a:p>
          <a:p>
            <a:r>
              <a:rPr lang="fr-FR" dirty="0" err="1"/>
              <a:t>Interoperable</a:t>
            </a:r>
            <a:r>
              <a:rPr lang="fr-FR" dirty="0"/>
              <a:t> -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understood</a:t>
            </a:r>
            <a:r>
              <a:rPr lang="fr-FR" dirty="0"/>
              <a:t> </a:t>
            </a:r>
            <a:r>
              <a:rPr lang="fr-FR" dirty="0" err="1"/>
              <a:t>clearly</a:t>
            </a:r>
            <a:r>
              <a:rPr lang="fr-FR" dirty="0"/>
              <a:t> in the </a:t>
            </a:r>
            <a:r>
              <a:rPr lang="fr-FR" dirty="0" err="1"/>
              <a:t>context</a:t>
            </a:r>
            <a:r>
              <a:rPr lang="fr-FR" dirty="0"/>
              <a:t> of the original </a:t>
            </a:r>
            <a:r>
              <a:rPr lang="fr-FR" dirty="0" err="1"/>
              <a:t>experiment</a:t>
            </a:r>
            <a:endParaRPr lang="fr-FR" dirty="0"/>
          </a:p>
          <a:p>
            <a:r>
              <a:rPr lang="fr-FR" dirty="0" err="1"/>
              <a:t>Re-usable</a:t>
            </a:r>
            <a:r>
              <a:rPr lang="fr-FR" dirty="0"/>
              <a:t> -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by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researchers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6303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1200" y="556176"/>
            <a:ext cx="10871200" cy="648072"/>
          </a:xfrm>
        </p:spPr>
        <p:txBody>
          <a:bodyPr/>
          <a:lstStyle/>
          <a:p>
            <a:r>
              <a:rPr lang="fr-FR" sz="3600" b="1" dirty="0"/>
              <a:t>FAIR </a:t>
            </a:r>
            <a:r>
              <a:rPr lang="fr-FR" sz="3600" b="1" dirty="0" err="1"/>
              <a:t>principles</a:t>
            </a:r>
            <a:r>
              <a:rPr lang="fr-FR" sz="3600" b="1" dirty="0"/>
              <a:t> – in the training </a:t>
            </a:r>
            <a:r>
              <a:rPr lang="fr-FR" sz="3600" b="1" dirty="0" err="1"/>
              <a:t>context</a:t>
            </a:r>
            <a:endParaRPr lang="fr-FR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200" dirty="0"/>
              <a:t>Training course </a:t>
            </a:r>
            <a:r>
              <a:rPr lang="fr-FR" sz="3200" dirty="0" err="1"/>
              <a:t>materials</a:t>
            </a:r>
            <a:r>
              <a:rPr lang="fr-FR" sz="3200" dirty="0"/>
              <a:t>: slides, </a:t>
            </a:r>
            <a:r>
              <a:rPr lang="fr-FR" sz="3200" dirty="0" err="1"/>
              <a:t>exercises</a:t>
            </a:r>
            <a:r>
              <a:rPr lang="fr-FR" sz="3200" dirty="0"/>
              <a:t>, </a:t>
            </a:r>
            <a:r>
              <a:rPr lang="fr-FR" sz="3200" dirty="0" err="1"/>
              <a:t>datasets</a:t>
            </a:r>
            <a:endParaRPr lang="fr-FR" sz="3200" dirty="0"/>
          </a:p>
          <a:p>
            <a:r>
              <a:rPr lang="fr-FR" sz="3200" dirty="0" err="1"/>
              <a:t>Findable</a:t>
            </a:r>
            <a:r>
              <a:rPr lang="fr-FR" sz="3200" dirty="0"/>
              <a:t> - </a:t>
            </a:r>
            <a:r>
              <a:rPr lang="fr-FR" sz="3200" dirty="0" err="1"/>
              <a:t>can</a:t>
            </a:r>
            <a:r>
              <a:rPr lang="fr-FR" sz="3200" dirty="0"/>
              <a:t> </a:t>
            </a:r>
            <a:r>
              <a:rPr lang="fr-FR" sz="3200" dirty="0" err="1"/>
              <a:t>be</a:t>
            </a:r>
            <a:r>
              <a:rPr lang="fr-FR" sz="3200" dirty="0"/>
              <a:t> </a:t>
            </a:r>
            <a:r>
              <a:rPr lang="fr-FR" sz="3200" dirty="0" err="1"/>
              <a:t>searched</a:t>
            </a:r>
            <a:r>
              <a:rPr lang="fr-FR" sz="3200" dirty="0"/>
              <a:t> and </a:t>
            </a:r>
            <a:r>
              <a:rPr lang="fr-FR" sz="3200" dirty="0" err="1"/>
              <a:t>found</a:t>
            </a:r>
            <a:r>
              <a:rPr lang="fr-FR" sz="3200" dirty="0"/>
              <a:t> by the </a:t>
            </a:r>
            <a:r>
              <a:rPr lang="fr-FR" sz="3200" dirty="0" err="1"/>
              <a:t>trainers</a:t>
            </a:r>
            <a:r>
              <a:rPr lang="fr-FR" sz="3200" dirty="0"/>
              <a:t> </a:t>
            </a:r>
            <a:r>
              <a:rPr lang="fr-FR" sz="3200" dirty="0" err="1"/>
              <a:t>community</a:t>
            </a:r>
            <a:endParaRPr lang="fr-FR" sz="3200" dirty="0"/>
          </a:p>
          <a:p>
            <a:r>
              <a:rPr lang="fr-FR" sz="3200" dirty="0"/>
              <a:t>Accessible - </a:t>
            </a:r>
            <a:r>
              <a:rPr lang="fr-FR" sz="3200" dirty="0" err="1"/>
              <a:t>can</a:t>
            </a:r>
            <a:r>
              <a:rPr lang="fr-FR" sz="3200" dirty="0"/>
              <a:t> </a:t>
            </a:r>
            <a:r>
              <a:rPr lang="fr-FR" sz="3200" dirty="0" err="1"/>
              <a:t>be</a:t>
            </a:r>
            <a:r>
              <a:rPr lang="fr-FR" sz="3200" dirty="0"/>
              <a:t> </a:t>
            </a:r>
            <a:r>
              <a:rPr lang="fr-FR" sz="3200" dirty="0" err="1"/>
              <a:t>read</a:t>
            </a:r>
            <a:r>
              <a:rPr lang="fr-FR" sz="3200" dirty="0"/>
              <a:t>/</a:t>
            </a:r>
            <a:r>
              <a:rPr lang="fr-FR" sz="3200" dirty="0" err="1"/>
              <a:t>downloaded</a:t>
            </a:r>
            <a:r>
              <a:rPr lang="fr-FR" sz="3200" dirty="0"/>
              <a:t> by </a:t>
            </a:r>
            <a:r>
              <a:rPr lang="fr-FR" sz="3200" dirty="0" err="1"/>
              <a:t>other</a:t>
            </a:r>
            <a:r>
              <a:rPr lang="fr-FR" sz="3200" dirty="0"/>
              <a:t> </a:t>
            </a:r>
            <a:r>
              <a:rPr lang="fr-FR" sz="3200" dirty="0" err="1"/>
              <a:t>trainers</a:t>
            </a:r>
            <a:endParaRPr lang="fr-FR" sz="3200" dirty="0"/>
          </a:p>
          <a:p>
            <a:r>
              <a:rPr lang="fr-FR" sz="3200" dirty="0" err="1"/>
              <a:t>Interoperable</a:t>
            </a:r>
            <a:r>
              <a:rPr lang="fr-FR" sz="3200" dirty="0"/>
              <a:t> - </a:t>
            </a:r>
            <a:r>
              <a:rPr lang="fr-FR" sz="3200" dirty="0" err="1"/>
              <a:t>can</a:t>
            </a:r>
            <a:r>
              <a:rPr lang="fr-FR" sz="3200" dirty="0"/>
              <a:t> </a:t>
            </a:r>
            <a:r>
              <a:rPr lang="fr-FR" sz="3200" dirty="0" err="1"/>
              <a:t>be</a:t>
            </a:r>
            <a:r>
              <a:rPr lang="fr-FR" sz="3200" dirty="0"/>
              <a:t> </a:t>
            </a:r>
            <a:r>
              <a:rPr lang="fr-FR" sz="3200" dirty="0" err="1"/>
              <a:t>understood</a:t>
            </a:r>
            <a:r>
              <a:rPr lang="fr-FR" sz="3200" dirty="0"/>
              <a:t> </a:t>
            </a:r>
            <a:r>
              <a:rPr lang="fr-FR" sz="3200" dirty="0" err="1"/>
              <a:t>clearly</a:t>
            </a:r>
            <a:r>
              <a:rPr lang="fr-FR" sz="3200" dirty="0"/>
              <a:t> in the </a:t>
            </a:r>
            <a:r>
              <a:rPr lang="fr-FR" sz="3200" dirty="0" err="1"/>
              <a:t>context</a:t>
            </a:r>
            <a:r>
              <a:rPr lang="fr-FR" sz="3200" dirty="0"/>
              <a:t> of the original course</a:t>
            </a:r>
          </a:p>
          <a:p>
            <a:r>
              <a:rPr lang="fr-FR" sz="3200" dirty="0" err="1"/>
              <a:t>Re-usable</a:t>
            </a:r>
            <a:r>
              <a:rPr lang="fr-FR" sz="3200" dirty="0"/>
              <a:t> - </a:t>
            </a:r>
            <a:r>
              <a:rPr lang="fr-FR" sz="3200" dirty="0" err="1"/>
              <a:t>can</a:t>
            </a:r>
            <a:r>
              <a:rPr lang="fr-FR" sz="3200" dirty="0"/>
              <a:t> </a:t>
            </a:r>
            <a:r>
              <a:rPr lang="fr-FR" sz="3200" dirty="0" err="1"/>
              <a:t>be</a:t>
            </a:r>
            <a:r>
              <a:rPr lang="fr-FR" sz="3200" dirty="0"/>
              <a:t> </a:t>
            </a:r>
            <a:r>
              <a:rPr lang="fr-FR" sz="3200" dirty="0" err="1"/>
              <a:t>used</a:t>
            </a:r>
            <a:r>
              <a:rPr lang="fr-FR" sz="3200" dirty="0"/>
              <a:t> by </a:t>
            </a:r>
            <a:r>
              <a:rPr lang="fr-FR" sz="3200" dirty="0" err="1"/>
              <a:t>other</a:t>
            </a:r>
            <a:r>
              <a:rPr lang="fr-FR" sz="3200" dirty="0"/>
              <a:t> </a:t>
            </a:r>
            <a:r>
              <a:rPr lang="fr-FR" sz="3200" dirty="0" err="1"/>
              <a:t>trainers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955462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Training </a:t>
            </a:r>
            <a:r>
              <a:rPr lang="fr-FR" b="1" dirty="0" err="1"/>
              <a:t>materials</a:t>
            </a:r>
            <a:r>
              <a:rPr lang="fr-FR" b="1" dirty="0"/>
              <a:t> </a:t>
            </a:r>
            <a:r>
              <a:rPr lang="fr-FR" b="1" dirty="0" err="1"/>
              <a:t>repositories</a:t>
            </a:r>
            <a:r>
              <a:rPr lang="fr-FR" b="1" dirty="0"/>
              <a:t> and </a:t>
            </a:r>
            <a:r>
              <a:rPr lang="fr-FR" b="1" dirty="0" err="1"/>
              <a:t>resources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GOBLET – http://</a:t>
            </a:r>
            <a:r>
              <a:rPr lang="fr-FR" b="1" dirty="0" err="1"/>
              <a:t>mygoblet.org</a:t>
            </a:r>
            <a:r>
              <a:rPr lang="fr-FR" b="1" dirty="0"/>
              <a:t>/training-portal</a:t>
            </a:r>
          </a:p>
          <a:p>
            <a:r>
              <a:rPr lang="fr-FR" b="1" dirty="0" err="1"/>
              <a:t>TeSS</a:t>
            </a:r>
            <a:r>
              <a:rPr lang="fr-FR" b="1" dirty="0"/>
              <a:t> - https://</a:t>
            </a:r>
            <a:r>
              <a:rPr lang="fr-FR" b="1" dirty="0" err="1"/>
              <a:t>tess.elixir-europe.org</a:t>
            </a:r>
            <a:r>
              <a:rPr lang="fr-FR" b="1" dirty="0"/>
              <a:t>/</a:t>
            </a:r>
          </a:p>
          <a:p>
            <a:r>
              <a:rPr lang="fr-FR" b="1" dirty="0"/>
              <a:t>GitHub - https://</a:t>
            </a:r>
            <a:r>
              <a:rPr lang="fr-FR" b="1" dirty="0" err="1"/>
              <a:t>github.com</a:t>
            </a:r>
            <a:endParaRPr lang="fr-FR" b="1" dirty="0"/>
          </a:p>
          <a:p>
            <a:r>
              <a:rPr lang="fr-FR" b="1" dirty="0"/>
              <a:t>Jupiter - http://</a:t>
            </a:r>
            <a:r>
              <a:rPr lang="fr-FR" b="1" dirty="0" err="1"/>
              <a:t>jupyter.org</a:t>
            </a:r>
            <a:r>
              <a:rPr lang="fr-FR" b="1" dirty="0"/>
              <a:t>/</a:t>
            </a:r>
          </a:p>
          <a:p>
            <a:r>
              <a:rPr lang="fr-FR" b="1" dirty="0" err="1"/>
              <a:t>Other</a:t>
            </a:r>
            <a:r>
              <a:rPr lang="fr-FR" b="1" dirty="0"/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926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Resources</a:t>
            </a:r>
            <a:endParaRPr sz="3200" b="0" i="0" u="none" strike="noStrike" cap="none" dirty="0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Design</a:t>
            </a:r>
            <a:r>
              <a:rPr lang="en-US"/>
              <a:t>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ftp://gtpb.igc.gulbenkian.pt/bicourses/posters/Calix_March2013.pdf</a:t>
            </a:r>
            <a:endParaRPr>
              <a:solidFill>
                <a:schemeClr val="accent6"/>
              </a:solidFill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Training materials: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https://www.mygoblet.org/training-portal</a:t>
            </a:r>
            <a:endParaRPr>
              <a:solidFill>
                <a:schemeClr val="accent6"/>
              </a:solidFill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TeSS: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https://tess.elixir-europe.org/</a:t>
            </a:r>
            <a:endParaRPr>
              <a:solidFill>
                <a:schemeClr val="accent6"/>
              </a:solidFill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https://www.clinton.edu/curriculumcommittee/listofmeasurableverbs.cxml</a:t>
            </a:r>
            <a:endParaRPr>
              <a:solidFill>
                <a:schemeClr val="accent6"/>
              </a:solidFill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Adopt collaborative platforms to support training activities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9 - Apply (5 min)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304800" y="168814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Articulate a goal of good teaching practice that you are ready to apply for your next training</a:t>
            </a:r>
            <a:endParaRPr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6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Wrapping up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What did you learn in this session?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One person a time, no repetition</a:t>
            </a:r>
          </a:p>
        </p:txBody>
      </p:sp>
    </p:spTree>
    <p:extLst>
      <p:ext uri="{BB962C8B-B14F-4D97-AF65-F5344CB8AC3E}">
        <p14:creationId xmlns:p14="http://schemas.microsoft.com/office/powerpoint/2010/main" val="586506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ctrTitle"/>
          </p:nvPr>
        </p:nvSpPr>
        <p:spPr>
          <a:xfrm>
            <a:off x="1502900" y="3664642"/>
            <a:ext cx="103632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Time to relax!</a:t>
            </a:r>
            <a:endParaRPr sz="5000" b="1" i="0" u="none" strike="noStrike" cap="none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Design of a three-minute training</a:t>
            </a:r>
            <a:endParaRPr sz="17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4294967295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>
                <a:solidFill>
                  <a:srgbClr val="7F7F7F"/>
                </a:solidFill>
              </a:rPr>
              <a:t>Choose a topic to demonstrate your training in three minutes. </a:t>
            </a:r>
            <a:endParaRPr>
              <a:solidFill>
                <a:srgbClr val="7F7F7F"/>
              </a:solidFill>
            </a:endParaRPr>
          </a:p>
          <a:p>
            <a:pPr marL="1371600" marR="0" lvl="1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>
                <a:solidFill>
                  <a:srgbClr val="7F7F7F"/>
                </a:solidFill>
              </a:rPr>
              <a:t>how to make an origami bird</a:t>
            </a:r>
            <a:endParaRPr sz="2400">
              <a:solidFill>
                <a:srgbClr val="7F7F7F"/>
              </a:solidFill>
            </a:endParaRPr>
          </a:p>
          <a:p>
            <a:pPr marL="1371600" marR="0" lvl="1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>
                <a:solidFill>
                  <a:srgbClr val="7F7F7F"/>
                </a:solidFill>
              </a:rPr>
              <a:t>introduction to biochemistry</a:t>
            </a:r>
            <a:endParaRPr sz="2400">
              <a:solidFill>
                <a:srgbClr val="7F7F7F"/>
              </a:solidFill>
            </a:endParaRPr>
          </a:p>
          <a:p>
            <a:pPr marL="1371600" marR="0" lvl="1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>
                <a:solidFill>
                  <a:srgbClr val="7F7F7F"/>
                </a:solidFill>
              </a:rPr>
              <a:t>how bats recognise the presence of obstacles</a:t>
            </a:r>
            <a:endParaRPr sz="2400">
              <a:solidFill>
                <a:srgbClr val="7F7F7F"/>
              </a:solidFill>
            </a:endParaRPr>
          </a:p>
          <a:p>
            <a:pPr marL="1371600" marR="0" lvl="1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>
                <a:solidFill>
                  <a:srgbClr val="7F7F7F"/>
                </a:solidFill>
              </a:rPr>
              <a:t>the second law of Newton</a:t>
            </a:r>
            <a:endParaRPr sz="2400">
              <a:solidFill>
                <a:srgbClr val="7F7F7F"/>
              </a:solidFill>
            </a:endParaRPr>
          </a:p>
          <a:p>
            <a:pPr marL="1371600" marR="0" lvl="1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>
                <a:solidFill>
                  <a:srgbClr val="7F7F7F"/>
                </a:solidFill>
              </a:rPr>
              <a:t>how to draw a comic strip</a:t>
            </a:r>
            <a:endParaRPr sz="24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1 - define the audience, goal and outcomes (7 min)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AutoNum type="arabicPeriod"/>
            </a:pPr>
            <a:r>
              <a:rPr lang="en-US" b="1" dirty="0">
                <a:solidFill>
                  <a:srgbClr val="7F7F7F"/>
                </a:solidFill>
              </a:rPr>
              <a:t>Identify the target audience and prerequisites</a:t>
            </a:r>
            <a:endParaRPr b="1" dirty="0">
              <a:solidFill>
                <a:srgbClr val="7F7F7F"/>
              </a:solidFill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AutoNum type="arabicPeriod"/>
            </a:pPr>
            <a:r>
              <a:rPr lang="en-US" b="1" dirty="0">
                <a:solidFill>
                  <a:srgbClr val="7F7F7F"/>
                </a:solidFill>
              </a:rPr>
              <a:t>Learning objectives</a:t>
            </a:r>
            <a:r>
              <a:rPr lang="en-US" dirty="0">
                <a:solidFill>
                  <a:srgbClr val="7F7F7F"/>
                </a:solidFill>
              </a:rPr>
              <a:t> describe the goals and intentions of the instructor </a:t>
            </a:r>
            <a:endParaRPr dirty="0">
              <a:solidFill>
                <a:srgbClr val="7F7F7F"/>
              </a:solidFill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AutoNum type="arabicPeriod"/>
            </a:pPr>
            <a:r>
              <a:rPr lang="en-US" b="1" dirty="0">
                <a:solidFill>
                  <a:srgbClr val="7F7F7F"/>
                </a:solidFill>
              </a:rPr>
              <a:t>Learning outcomes</a:t>
            </a:r>
            <a:r>
              <a:rPr lang="en-US" dirty="0">
                <a:solidFill>
                  <a:srgbClr val="7F7F7F"/>
                </a:solidFill>
              </a:rPr>
              <a:t>, think about what learners will be able to do by the end of instruction/session/workshop</a:t>
            </a:r>
            <a:endParaRPr dirty="0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https://www.clinton.edu/curriculumcommittee/listofmeasurableverbs.cxml</a:t>
            </a:r>
            <a:endParaRPr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Concept map	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441" y="836475"/>
            <a:ext cx="5724395" cy="5764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/>
                </a:solidFill>
              </a:rPr>
              <a:t>Concept </a:t>
            </a:r>
            <a:r>
              <a:rPr lang="fr-FR" dirty="0" err="1">
                <a:solidFill>
                  <a:schemeClr val="accent3"/>
                </a:solidFill>
              </a:rPr>
              <a:t>map</a:t>
            </a:r>
            <a:r>
              <a:rPr lang="fr-FR" dirty="0">
                <a:solidFill>
                  <a:schemeClr val="accent3"/>
                </a:solidFill>
              </a:rPr>
              <a:t> – FAIR </a:t>
            </a:r>
            <a:r>
              <a:rPr lang="fr-FR" dirty="0" err="1">
                <a:solidFill>
                  <a:schemeClr val="accent3"/>
                </a:solidFill>
              </a:rPr>
              <a:t>principles</a:t>
            </a:r>
            <a:endParaRPr lang="fr-FR" dirty="0">
              <a:solidFill>
                <a:schemeClr val="accent3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34" y="1825625"/>
            <a:ext cx="6949932" cy="4351338"/>
          </a:xfrm>
        </p:spPr>
      </p:pic>
    </p:spTree>
    <p:extLst>
      <p:ext uri="{BB962C8B-B14F-4D97-AF65-F5344CB8AC3E}">
        <p14:creationId xmlns:p14="http://schemas.microsoft.com/office/powerpoint/2010/main" val="190199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/>
                </a:solidFill>
              </a:rPr>
              <a:t>Concept </a:t>
            </a:r>
            <a:r>
              <a:rPr lang="fr-FR" dirty="0" err="1">
                <a:solidFill>
                  <a:schemeClr val="accent3"/>
                </a:solidFill>
              </a:rPr>
              <a:t>map</a:t>
            </a:r>
            <a:r>
              <a:rPr lang="fr-FR" dirty="0">
                <a:solidFill>
                  <a:schemeClr val="accent3"/>
                </a:solidFill>
              </a:rPr>
              <a:t> – FAIR </a:t>
            </a:r>
            <a:r>
              <a:rPr lang="fr-FR" dirty="0" err="1">
                <a:solidFill>
                  <a:schemeClr val="accent3"/>
                </a:solidFill>
              </a:rPr>
              <a:t>principles</a:t>
            </a:r>
            <a:endParaRPr lang="fr-FR" dirty="0">
              <a:solidFill>
                <a:schemeClr val="accent3"/>
              </a:solidFill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76" y="1328538"/>
            <a:ext cx="8567628" cy="5529462"/>
          </a:xfrm>
        </p:spPr>
      </p:pic>
    </p:spTree>
    <p:extLst>
      <p:ext uri="{BB962C8B-B14F-4D97-AF65-F5344CB8AC3E}">
        <p14:creationId xmlns:p14="http://schemas.microsoft.com/office/powerpoint/2010/main" val="153779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Concept maps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Concept maps are graphical tools for organizing and representing knowledge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Include concepts and relationships to link concepts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Good to start a concept map with a focus question - context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Help to organize knowledge and to structure it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Good concept maps are built with iterations and feedback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Joseph D. Novak , 1972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6744</TotalTime>
  <Words>1641</Words>
  <Application>Microsoft Macintosh PowerPoint</Application>
  <PresentationFormat>Widescreen</PresentationFormat>
  <Paragraphs>219</Paragraphs>
  <Slides>39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Corbel</vt:lpstr>
      <vt:lpstr>Noto Serif</vt:lpstr>
      <vt:lpstr>Roboto</vt:lpstr>
      <vt:lpstr>Times</vt:lpstr>
      <vt:lpstr>ELIXIR_template</vt:lpstr>
      <vt:lpstr>Design and plan session, course, materials </vt:lpstr>
      <vt:lpstr>Goals of the session </vt:lpstr>
      <vt:lpstr>Learning outcomes</vt:lpstr>
      <vt:lpstr>Design of a three-minute training </vt:lpstr>
      <vt:lpstr>Challenge 1 - define the audience, goal and outcomes (7 min)</vt:lpstr>
      <vt:lpstr>Concept map </vt:lpstr>
      <vt:lpstr>Concept map – FAIR principles</vt:lpstr>
      <vt:lpstr>Concept map – FAIR principles</vt:lpstr>
      <vt:lpstr>Concept maps</vt:lpstr>
      <vt:lpstr>Concept maps in curriculum planning</vt:lpstr>
      <vt:lpstr>Challenge 2 (10 min)</vt:lpstr>
      <vt:lpstr>Challenge 3 (8 min)</vt:lpstr>
      <vt:lpstr>Content</vt:lpstr>
      <vt:lpstr>Challenge 4 - Delivery planning (5 min)</vt:lpstr>
      <vt:lpstr>Challenge 5 - Prepare content (15 min)</vt:lpstr>
      <vt:lpstr>Challenge 6 - Mini-training practice (20 min)</vt:lpstr>
      <vt:lpstr>Constructive feedback</vt:lpstr>
      <vt:lpstr>Discussions / feedback</vt:lpstr>
      <vt:lpstr>From a 3-min presentation to a lesson/session</vt:lpstr>
      <vt:lpstr>Tools for curriculum, course, session design</vt:lpstr>
      <vt:lpstr>FIVE STEPS for curriculum, course, session design</vt:lpstr>
      <vt:lpstr>Lesson/session plan</vt:lpstr>
      <vt:lpstr>Example: Plan for a 1h15 session</vt:lpstr>
      <vt:lpstr>Activity (group) - Challenge</vt:lpstr>
      <vt:lpstr>From a lesson/session to a course</vt:lpstr>
      <vt:lpstr>Delivery planning</vt:lpstr>
      <vt:lpstr>From session to course – defining the aim</vt:lpstr>
      <vt:lpstr>From learning outcomes to a course outline</vt:lpstr>
      <vt:lpstr>Reproducibility of compute environments</vt:lpstr>
      <vt:lpstr>Training rooms for bioinformatics</vt:lpstr>
      <vt:lpstr>Training materials: sharing and making re-use possible</vt:lpstr>
      <vt:lpstr>PowerPoint Presentation</vt:lpstr>
      <vt:lpstr>FAIR principles</vt:lpstr>
      <vt:lpstr>FAIR principles – in the training context</vt:lpstr>
      <vt:lpstr>Training materials repositories and resources</vt:lpstr>
      <vt:lpstr>Resources</vt:lpstr>
      <vt:lpstr>Challenge 9 - Apply (5 min)</vt:lpstr>
      <vt:lpstr>Wrapping up</vt:lpstr>
      <vt:lpstr>Time to relax!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plan session, course, materials </dc:title>
  <dc:subject/>
  <dc:creator/>
  <cp:keywords/>
  <dc:description/>
  <cp:lastModifiedBy>allegra.via@gmail.com</cp:lastModifiedBy>
  <cp:revision>26</cp:revision>
  <dcterms:modified xsi:type="dcterms:W3CDTF">2019-05-30T15:14:58Z</dcterms:modified>
  <cp:category/>
</cp:coreProperties>
</file>