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5" r:id="rId1"/>
  </p:sldMasterIdLst>
  <p:notesMasterIdLst>
    <p:notesMasterId r:id="rId66"/>
  </p:notesMasterIdLst>
  <p:sldIdLst>
    <p:sldId id="256" r:id="rId2"/>
    <p:sldId id="289" r:id="rId3"/>
    <p:sldId id="455" r:id="rId4"/>
    <p:sldId id="258" r:id="rId5"/>
    <p:sldId id="259" r:id="rId6"/>
    <p:sldId id="260" r:id="rId7"/>
    <p:sldId id="261" r:id="rId8"/>
    <p:sldId id="296" r:id="rId9"/>
    <p:sldId id="262" r:id="rId10"/>
    <p:sldId id="456" r:id="rId11"/>
    <p:sldId id="457" r:id="rId12"/>
    <p:sldId id="458" r:id="rId13"/>
    <p:sldId id="345" r:id="rId14"/>
    <p:sldId id="452" r:id="rId15"/>
    <p:sldId id="312" r:id="rId16"/>
    <p:sldId id="299" r:id="rId17"/>
    <p:sldId id="300" r:id="rId18"/>
    <p:sldId id="346" r:id="rId19"/>
    <p:sldId id="366" r:id="rId20"/>
    <p:sldId id="301" r:id="rId21"/>
    <p:sldId id="450" r:id="rId22"/>
    <p:sldId id="303" r:id="rId23"/>
    <p:sldId id="348" r:id="rId24"/>
    <p:sldId id="349" r:id="rId25"/>
    <p:sldId id="350" r:id="rId26"/>
    <p:sldId id="351" r:id="rId27"/>
    <p:sldId id="352" r:id="rId28"/>
    <p:sldId id="353" r:id="rId29"/>
    <p:sldId id="354" r:id="rId30"/>
    <p:sldId id="355" r:id="rId31"/>
    <p:sldId id="356" r:id="rId32"/>
    <p:sldId id="357" r:id="rId33"/>
    <p:sldId id="359" r:id="rId34"/>
    <p:sldId id="361" r:id="rId35"/>
    <p:sldId id="362" r:id="rId36"/>
    <p:sldId id="364" r:id="rId37"/>
    <p:sldId id="365" r:id="rId38"/>
    <p:sldId id="268" r:id="rId39"/>
    <p:sldId id="269" r:id="rId40"/>
    <p:sldId id="451" r:id="rId41"/>
    <p:sldId id="313" r:id="rId42"/>
    <p:sldId id="263" r:id="rId43"/>
    <p:sldId id="315" r:id="rId44"/>
    <p:sldId id="267" r:id="rId45"/>
    <p:sldId id="286" r:id="rId46"/>
    <p:sldId id="288" r:id="rId47"/>
    <p:sldId id="280" r:id="rId48"/>
    <p:sldId id="281" r:id="rId49"/>
    <p:sldId id="264" r:id="rId50"/>
    <p:sldId id="282" r:id="rId51"/>
    <p:sldId id="279" r:id="rId52"/>
    <p:sldId id="284" r:id="rId53"/>
    <p:sldId id="283" r:id="rId54"/>
    <p:sldId id="278" r:id="rId55"/>
    <p:sldId id="257" r:id="rId56"/>
    <p:sldId id="311" r:id="rId57"/>
    <p:sldId id="271" r:id="rId58"/>
    <p:sldId id="272" r:id="rId59"/>
    <p:sldId id="273" r:id="rId60"/>
    <p:sldId id="274" r:id="rId61"/>
    <p:sldId id="275" r:id="rId62"/>
    <p:sldId id="276" r:id="rId63"/>
    <p:sldId id="277" r:id="rId64"/>
    <p:sldId id="270" r:id="rId6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C93FB7-CD5A-4084-92FE-CA03D8331992}">
  <a:tblStyle styleId="{80C93FB7-CD5A-4084-92FE-CA03D83319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1"/>
    <p:restoredTop sz="93233"/>
  </p:normalViewPr>
  <p:slideViewPr>
    <p:cSldViewPr snapToGrid="0">
      <p:cViewPr varScale="1">
        <p:scale>
          <a:sx n="61" d="100"/>
          <a:sy n="61" d="100"/>
        </p:scale>
        <p:origin x="376" y="20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3122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28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0" name="Google Shape;210;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1729017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0" name="Google Shape;210;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314875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8551340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rgbClr val="595959"/>
              </a:solidFill>
              <a:latin typeface="Corbel"/>
              <a:ea typeface="Corbel"/>
              <a:cs typeface="Corbel"/>
              <a:sym typeface="Corbel"/>
            </a:endParaRPr>
          </a:p>
          <a:p>
            <a:pPr marL="457200" lvl="0" indent="0" algn="l" rtl="0">
              <a:lnSpc>
                <a:spcPct val="115000"/>
              </a:lnSpc>
              <a:spcBef>
                <a:spcPts val="0"/>
              </a:spcBef>
              <a:spcAft>
                <a:spcPts val="0"/>
              </a:spcAft>
              <a:buClr>
                <a:schemeClr val="dk1"/>
              </a:buClr>
              <a:buSzPts val="1100"/>
              <a:buFont typeface="Arial"/>
              <a:buNone/>
            </a:pPr>
            <a:r>
              <a:rPr lang="en-US">
                <a:solidFill>
                  <a:srgbClr val="595959"/>
                </a:solidFill>
                <a:latin typeface="Corbel"/>
                <a:ea typeface="Corbel"/>
                <a:cs typeface="Corbel"/>
                <a:sym typeface="Corbel"/>
              </a:rPr>
              <a:t>Example:</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Don’t you know XYZ???? ( with a surprised tone of voice)</a:t>
            </a:r>
            <a:endParaRPr>
              <a:solidFill>
                <a:srgbClr val="595959"/>
              </a:solidFill>
              <a:latin typeface="Corbel"/>
              <a:ea typeface="Corbel"/>
              <a:cs typeface="Corbel"/>
              <a:sym typeface="Corbel"/>
            </a:endParaRPr>
          </a:p>
          <a:p>
            <a:pPr marL="0" lvl="0" indent="0" algn="l" rtl="0">
              <a:lnSpc>
                <a:spcPct val="115000"/>
              </a:lnSpc>
              <a:spcBef>
                <a:spcPts val="0"/>
              </a:spcBef>
              <a:spcAft>
                <a:spcPts val="0"/>
              </a:spcAft>
              <a:buClr>
                <a:schemeClr val="dk1"/>
              </a:buClr>
              <a:buSzPts val="1100"/>
              <a:buFont typeface="Arial"/>
              <a:buNone/>
            </a:pPr>
            <a:r>
              <a:rPr lang="en-US">
                <a:solidFill>
                  <a:srgbClr val="595959"/>
                </a:solidFill>
                <a:latin typeface="Corbel"/>
                <a:ea typeface="Corbel"/>
                <a:cs typeface="Corbel"/>
                <a:sym typeface="Corbel"/>
              </a:rPr>
              <a:t>        Alternative</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Oh you don’t know, that’s alright, I’ve just learned that myself! (Connecting)</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Oh let’ me show you how cool is this (Cheerful)</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When I’ve learned this it blew my mind! (Positive)</a:t>
            </a:r>
            <a:endParaRPr/>
          </a:p>
        </p:txBody>
      </p:sp>
      <p:sp>
        <p:nvSpPr>
          <p:cNvPr id="144" name="Google Shape;144;g338551340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241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fca4dc856_1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fca4dc856_1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3fca4dc856_1_2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2954562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10"/>
          </p:nvPr>
        </p:nvSpPr>
        <p:spPr/>
        <p:txBody>
          <a:bodyPr/>
          <a:lstStyle/>
          <a:p>
            <a:fld id="{82F5EADE-75B8-5C46-851C-DA2F9E886DE7}" type="slidenum">
              <a:rPr lang="it-IT" smtClean="0"/>
              <a:t>16</a:t>
            </a:fld>
            <a:endParaRPr lang="it-IT"/>
          </a:p>
        </p:txBody>
      </p:sp>
    </p:spTree>
    <p:extLst>
      <p:ext uri="{BB962C8B-B14F-4D97-AF65-F5344CB8AC3E}">
        <p14:creationId xmlns:p14="http://schemas.microsoft.com/office/powerpoint/2010/main" val="326677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fca4dc856_1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fca4dc856_1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3fca4dc856_1_2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476829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ed24bc11d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3ed24bc11d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5403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8551340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rgbClr val="595959"/>
              </a:solidFill>
              <a:latin typeface="Corbel"/>
              <a:ea typeface="Corbel"/>
              <a:cs typeface="Corbel"/>
              <a:sym typeface="Corbel"/>
            </a:endParaRPr>
          </a:p>
          <a:p>
            <a:pPr marL="457200" lvl="0" indent="0" algn="l" rtl="0">
              <a:lnSpc>
                <a:spcPct val="115000"/>
              </a:lnSpc>
              <a:spcBef>
                <a:spcPts val="0"/>
              </a:spcBef>
              <a:spcAft>
                <a:spcPts val="0"/>
              </a:spcAft>
              <a:buClr>
                <a:schemeClr val="dk1"/>
              </a:buClr>
              <a:buSzPts val="1100"/>
              <a:buFont typeface="Arial"/>
              <a:buNone/>
            </a:pPr>
            <a:r>
              <a:rPr lang="en-US">
                <a:solidFill>
                  <a:srgbClr val="595959"/>
                </a:solidFill>
                <a:latin typeface="Corbel"/>
                <a:ea typeface="Corbel"/>
                <a:cs typeface="Corbel"/>
                <a:sym typeface="Corbel"/>
              </a:rPr>
              <a:t>Example:</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Don’t you know XYZ???? ( with a surprised tone of voice)</a:t>
            </a:r>
            <a:endParaRPr>
              <a:solidFill>
                <a:srgbClr val="595959"/>
              </a:solidFill>
              <a:latin typeface="Corbel"/>
              <a:ea typeface="Corbel"/>
              <a:cs typeface="Corbel"/>
              <a:sym typeface="Corbel"/>
            </a:endParaRPr>
          </a:p>
          <a:p>
            <a:pPr marL="0" lvl="0" indent="0" algn="l" rtl="0">
              <a:lnSpc>
                <a:spcPct val="115000"/>
              </a:lnSpc>
              <a:spcBef>
                <a:spcPts val="0"/>
              </a:spcBef>
              <a:spcAft>
                <a:spcPts val="0"/>
              </a:spcAft>
              <a:buClr>
                <a:schemeClr val="dk1"/>
              </a:buClr>
              <a:buSzPts val="1100"/>
              <a:buFont typeface="Arial"/>
              <a:buNone/>
            </a:pPr>
            <a:r>
              <a:rPr lang="en-US">
                <a:solidFill>
                  <a:srgbClr val="595959"/>
                </a:solidFill>
                <a:latin typeface="Corbel"/>
                <a:ea typeface="Corbel"/>
                <a:cs typeface="Corbel"/>
                <a:sym typeface="Corbel"/>
              </a:rPr>
              <a:t>        Alternative</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Oh you don’t know, that’s alright, I’ve just learned that myself! (Connecting)</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Oh let’ me show you how cool is this (Cheerful)</a:t>
            </a:r>
            <a:endParaRPr>
              <a:solidFill>
                <a:srgbClr val="595959"/>
              </a:solidFill>
              <a:latin typeface="Corbel"/>
              <a:ea typeface="Corbel"/>
              <a:cs typeface="Corbel"/>
              <a:sym typeface="Corbel"/>
            </a:endParaRPr>
          </a:p>
          <a:p>
            <a:pPr marL="457200" lvl="0" indent="-304800" algn="l" rtl="0">
              <a:lnSpc>
                <a:spcPct val="115000"/>
              </a:lnSpc>
              <a:spcBef>
                <a:spcPts val="0"/>
              </a:spcBef>
              <a:spcAft>
                <a:spcPts val="0"/>
              </a:spcAft>
              <a:buClr>
                <a:srgbClr val="595959"/>
              </a:buClr>
              <a:buSzPts val="1200"/>
              <a:buFont typeface="Corbel"/>
              <a:buChar char="-"/>
            </a:pPr>
            <a:r>
              <a:rPr lang="en-US">
                <a:solidFill>
                  <a:srgbClr val="595959"/>
                </a:solidFill>
                <a:latin typeface="Corbel"/>
                <a:ea typeface="Corbel"/>
                <a:cs typeface="Corbel"/>
                <a:sym typeface="Corbel"/>
              </a:rPr>
              <a:t>When I’ve learned this it blew my mind! (Positive)</a:t>
            </a:r>
            <a:endParaRPr/>
          </a:p>
        </p:txBody>
      </p:sp>
      <p:sp>
        <p:nvSpPr>
          <p:cNvPr id="144" name="Google Shape;144;g338551340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67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ed24bc11d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ed24bc11d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298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ca4dc856_1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ca4dc856_1_2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3fca4dc856_1_2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92911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85ba17b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385ba17b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3385ba17b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630796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fca4dc856_1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3fca4dc856_1_2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3fca4dc856_1_2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692445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485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ca4dc856_1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ca4dc856_1_2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3fca4dc856_1_2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47991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ed24bc11d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ed24bc11d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33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ed24bc11d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ed24bc11d_0_1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3ed24bc11d_0_1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extLst>
      <p:ext uri="{BB962C8B-B14F-4D97-AF65-F5344CB8AC3E}">
        <p14:creationId xmlns:p14="http://schemas.microsoft.com/office/powerpoint/2010/main" val="670370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ed24bc11d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3ed24bc11d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162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ed24bc11d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3ed24bc11d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636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ed24bc11d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ed24bc11d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3ed24bc11d_0_1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6772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385513402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385513402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20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578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85ba17b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385ba17b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3385ba17b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33607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ed24bc11d_0_1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3ed24bc11d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0354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385513402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3385513402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233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456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fca4dc856_1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fca4dc856_1_2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3fca4dc856_1_2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2382793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ed24bc11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3ed24bc11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128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385ba17bd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3385ba17b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209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ed24bc11d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ed24bc11d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ed24bc11d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59</a:t>
            </a:fld>
            <a:endParaRPr/>
          </a:p>
        </p:txBody>
      </p:sp>
    </p:spTree>
    <p:extLst>
      <p:ext uri="{BB962C8B-B14F-4D97-AF65-F5344CB8AC3E}">
        <p14:creationId xmlns:p14="http://schemas.microsoft.com/office/powerpoint/2010/main" val="2593616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ed24bc11d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ed24bc11d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3ed24bc11d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extLst>
      <p:ext uri="{BB962C8B-B14F-4D97-AF65-F5344CB8AC3E}">
        <p14:creationId xmlns:p14="http://schemas.microsoft.com/office/powerpoint/2010/main" val="277633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ed24bc11d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ed24bc11d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3ed24bc11d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extLst>
      <p:ext uri="{BB962C8B-B14F-4D97-AF65-F5344CB8AC3E}">
        <p14:creationId xmlns:p14="http://schemas.microsoft.com/office/powerpoint/2010/main" val="1457225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ed24bc11d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ed24bc11d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3ed24bc11d_0_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extLst>
      <p:ext uri="{BB962C8B-B14F-4D97-AF65-F5344CB8AC3E}">
        <p14:creationId xmlns:p14="http://schemas.microsoft.com/office/powerpoint/2010/main" val="283196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767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ed24bc11d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ed24bc11d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3ed24bc11d_0_1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extLst>
      <p:ext uri="{BB962C8B-B14F-4D97-AF65-F5344CB8AC3E}">
        <p14:creationId xmlns:p14="http://schemas.microsoft.com/office/powerpoint/2010/main" val="3729802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ed24bc11d_0_1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ed24bc11d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86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ed24bc11d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3ed24bc11d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ed24bc11d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3ed24bc11d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58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10"/>
          </p:nvPr>
        </p:nvSpPr>
        <p:spPr/>
        <p:txBody>
          <a:bodyPr/>
          <a:lstStyle/>
          <a:p>
            <a:fld id="{82F5EADE-75B8-5C46-851C-DA2F9E886DE7}" type="slidenum">
              <a:rPr lang="it-IT" smtClean="0"/>
              <a:t>8</a:t>
            </a:fld>
            <a:endParaRPr lang="it-IT"/>
          </a:p>
        </p:txBody>
      </p:sp>
    </p:spTree>
    <p:extLst>
      <p:ext uri="{BB962C8B-B14F-4D97-AF65-F5344CB8AC3E}">
        <p14:creationId xmlns:p14="http://schemas.microsoft.com/office/powerpoint/2010/main" val="1270531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ed24bc11d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3ed24bc11d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4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4" name="Google Shape;244;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3650515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EXCELERATE">
  <p:cSld name="Title slide EXCELERATE">
    <p:spTree>
      <p:nvGrpSpPr>
        <p:cNvPr id="1" name="Shape 13"/>
        <p:cNvGrpSpPr/>
        <p:nvPr/>
      </p:nvGrpSpPr>
      <p:grpSpPr>
        <a:xfrm>
          <a:off x="0" y="0"/>
          <a:ext cx="0" cy="0"/>
          <a:chOff x="0" y="0"/>
          <a:chExt cx="0" cy="0"/>
        </a:xfrm>
      </p:grpSpPr>
      <p:pic>
        <p:nvPicPr>
          <p:cNvPr id="14" name="Google Shape;14;p2" descr="elixir_helix_200_2.eps"/>
          <p:cNvPicPr preferRelativeResize="0"/>
          <p:nvPr/>
        </p:nvPicPr>
        <p:blipFill rotWithShape="1">
          <a:blip r:embed="rId2">
            <a:alphaModFix/>
          </a:blip>
          <a:srcRect/>
          <a:stretch/>
        </p:blipFill>
        <p:spPr>
          <a:xfrm>
            <a:off x="-48683" y="-26988"/>
            <a:ext cx="12240683" cy="6186488"/>
          </a:xfrm>
          <a:prstGeom prst="rect">
            <a:avLst/>
          </a:prstGeom>
          <a:noFill/>
          <a:ln>
            <a:noFill/>
          </a:ln>
        </p:spPr>
      </p:pic>
      <p:sp>
        <p:nvSpPr>
          <p:cNvPr id="15" name="Google Shape;15;p2"/>
          <p:cNvSpPr txBox="1"/>
          <p:nvPr/>
        </p:nvSpPr>
        <p:spPr>
          <a:xfrm>
            <a:off x="5232400" y="6106564"/>
            <a:ext cx="6398684" cy="434975"/>
          </a:xfrm>
          <a:prstGeom prst="rect">
            <a:avLst/>
          </a:prstGeom>
          <a:noFill/>
          <a:ln>
            <a:noFill/>
          </a:ln>
        </p:spPr>
        <p:txBody>
          <a:bodyPr spcFirstLastPara="1" wrap="square" lIns="65300" tIns="32650" rIns="65300" bIns="32650" anchor="t" anchorCtr="0">
            <a:noAutofit/>
          </a:bodyPr>
          <a:lstStyle/>
          <a:p>
            <a:pPr marL="0" marR="0" lvl="0" indent="0" algn="r" rtl="0">
              <a:spcBef>
                <a:spcPts val="0"/>
              </a:spcBef>
              <a:spcAft>
                <a:spcPts val="0"/>
              </a:spcAft>
              <a:buNone/>
            </a:pPr>
            <a:r>
              <a:rPr lang="en-US" sz="2400" b="0" i="1" u="none" strike="noStrike" cap="none">
                <a:solidFill>
                  <a:srgbClr val="003F41"/>
                </a:solidFill>
                <a:latin typeface="Corbel"/>
                <a:ea typeface="Corbel"/>
                <a:cs typeface="Corbel"/>
                <a:sym typeface="Corbel"/>
              </a:rPr>
              <a:t>www.elixir-europe.org</a:t>
            </a:r>
            <a:endParaRPr sz="2400" b="0" i="1" u="none" strike="noStrike" cap="none">
              <a:solidFill>
                <a:srgbClr val="003F41"/>
              </a:solidFill>
              <a:latin typeface="Corbel"/>
              <a:ea typeface="Corbel"/>
              <a:cs typeface="Corbel"/>
              <a:sym typeface="Corbel"/>
            </a:endParaRPr>
          </a:p>
        </p:txBody>
      </p:sp>
      <p:pic>
        <p:nvPicPr>
          <p:cNvPr id="16" name="Google Shape;16;p2" descr="Excelerate_whitebackground.png"/>
          <p:cNvPicPr preferRelativeResize="0"/>
          <p:nvPr/>
        </p:nvPicPr>
        <p:blipFill rotWithShape="1">
          <a:blip r:embed="rId3">
            <a:alphaModFix/>
          </a:blip>
          <a:srcRect/>
          <a:stretch/>
        </p:blipFill>
        <p:spPr>
          <a:xfrm>
            <a:off x="2070873" y="5374689"/>
            <a:ext cx="2425174" cy="897883"/>
          </a:xfrm>
          <a:prstGeom prst="rect">
            <a:avLst/>
          </a:prstGeom>
          <a:noFill/>
          <a:ln>
            <a:noFill/>
          </a:ln>
        </p:spPr>
      </p:pic>
      <p:pic>
        <p:nvPicPr>
          <p:cNvPr id="17" name="Google Shape;17;p2"/>
          <p:cNvPicPr preferRelativeResize="0"/>
          <p:nvPr/>
        </p:nvPicPr>
        <p:blipFill rotWithShape="1">
          <a:blip r:embed="rId4">
            <a:alphaModFix/>
          </a:blip>
          <a:srcRect/>
          <a:stretch/>
        </p:blipFill>
        <p:spPr>
          <a:xfrm>
            <a:off x="360951" y="5398563"/>
            <a:ext cx="1368383" cy="874009"/>
          </a:xfrm>
          <a:prstGeom prst="rect">
            <a:avLst/>
          </a:prstGeom>
          <a:noFill/>
          <a:ln>
            <a:noFill/>
          </a:ln>
        </p:spPr>
      </p:pic>
      <p:sp>
        <p:nvSpPr>
          <p:cNvPr id="18" name="Google Shape;18;p2"/>
          <p:cNvSpPr/>
          <p:nvPr/>
        </p:nvSpPr>
        <p:spPr>
          <a:xfrm>
            <a:off x="276727" y="6336051"/>
            <a:ext cx="506245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rgbClr val="7F7F7F"/>
                </a:solidFill>
                <a:latin typeface="Arial"/>
                <a:ea typeface="Arial"/>
                <a:cs typeface="Arial"/>
                <a:sym typeface="Arial"/>
              </a:rPr>
              <a:t>ELIXIR-EXCELERATE is funded by the European Commission within the Research Infrastructures programme of Horizon 2020, grant agreement number 676559.</a:t>
            </a:r>
            <a:endParaRPr/>
          </a:p>
        </p:txBody>
      </p:sp>
      <p:sp>
        <p:nvSpPr>
          <p:cNvPr id="19" name="Google Shape;19;p2"/>
          <p:cNvSpPr txBox="1">
            <a:spLocks noGrp="1"/>
          </p:cNvSpPr>
          <p:nvPr>
            <p:ph type="ctrTitle"/>
          </p:nvPr>
        </p:nvSpPr>
        <p:spPr>
          <a:xfrm>
            <a:off x="1453286" y="3356993"/>
            <a:ext cx="10363200" cy="864096"/>
          </a:xfrm>
          <a:prstGeom prst="rect">
            <a:avLst/>
          </a:prstGeom>
          <a:noFill/>
          <a:ln>
            <a:noFill/>
          </a:ln>
        </p:spPr>
        <p:txBody>
          <a:bodyPr spcFirstLastPara="1" wrap="square" lIns="0" tIns="0" rIns="0" bIns="0" anchor="t" anchorCtr="0"/>
          <a:lstStyle>
            <a:lvl1pPr marR="0" lvl="0" algn="r" rtl="0">
              <a:spcBef>
                <a:spcPts val="0"/>
              </a:spcBef>
              <a:spcAft>
                <a:spcPts val="0"/>
              </a:spcAft>
              <a:buSzPts val="1400"/>
              <a:buNone/>
              <a:defRPr sz="5000" b="1" i="0" u="none" strike="noStrike" cap="none">
                <a:solidFill>
                  <a:srgbClr val="003F4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
        <p:nvSpPr>
          <p:cNvPr id="20" name="Google Shape;20;p2"/>
          <p:cNvSpPr txBox="1">
            <a:spLocks noGrp="1"/>
          </p:cNvSpPr>
          <p:nvPr>
            <p:ph type="subTitle" idx="1"/>
          </p:nvPr>
        </p:nvSpPr>
        <p:spPr>
          <a:xfrm>
            <a:off x="4061019" y="4316358"/>
            <a:ext cx="7755467" cy="899583"/>
          </a:xfrm>
          <a:prstGeom prst="rect">
            <a:avLst/>
          </a:prstGeom>
          <a:noFill/>
          <a:ln>
            <a:noFill/>
          </a:ln>
        </p:spPr>
        <p:txBody>
          <a:bodyPr spcFirstLastPara="1" wrap="square" lIns="0" tIns="0" rIns="0" bIns="0" anchor="t" anchorCtr="0"/>
          <a:lstStyle>
            <a:lvl1pPr marR="0" lvl="0" algn="r" rtl="0">
              <a:spcBef>
                <a:spcPts val="560"/>
              </a:spcBef>
              <a:spcAft>
                <a:spcPts val="0"/>
              </a:spcAft>
              <a:buClr>
                <a:schemeClr val="accent1"/>
              </a:buClr>
              <a:buSzPts val="2800"/>
              <a:buFont typeface="Corbel"/>
              <a:buNone/>
              <a:defRPr sz="2800" b="0" i="1" u="none" strike="noStrike" cap="none">
                <a:solidFill>
                  <a:schemeClr val="dk1"/>
                </a:solidFill>
                <a:latin typeface="Corbel"/>
                <a:ea typeface="Corbel"/>
                <a:cs typeface="Corbel"/>
                <a:sym typeface="Corbel"/>
              </a:defRPr>
            </a:lvl1pPr>
            <a:lvl2pPr marR="0" lvl="1"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2pPr>
            <a:lvl3pPr marR="0" lvl="2"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3pPr>
            <a:lvl4pPr marR="0" lvl="3"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4pPr>
            <a:lvl5pPr marR="0" lvl="4"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5pPr>
            <a:lvl6pPr marR="0" lvl="5" algn="ctr" rtl="0">
              <a:spcBef>
                <a:spcPts val="6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9pPr>
          </a:lstStyle>
          <a:p>
            <a:endParaRPr/>
          </a:p>
        </p:txBody>
      </p:sp>
      <p:sp>
        <p:nvSpPr>
          <p:cNvPr id="21" name="Google Shape;21;p2"/>
          <p:cNvSpPr txBox="1"/>
          <p:nvPr/>
        </p:nvSpPr>
        <p:spPr>
          <a:xfrm>
            <a:off x="4496047" y="5311210"/>
            <a:ext cx="7320439"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chemeClr val="accent1"/>
                </a:solidFill>
                <a:latin typeface="Corbel"/>
                <a:ea typeface="Corbel"/>
                <a:cs typeface="Corbel"/>
                <a:sym typeface="Corbel"/>
              </a:rPr>
              <a:t>ELIXIR All Hands 2018, 4-7 June 2018, Berlin, Germany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XCELERATE slide content">
  <p:cSld name="EXCELERATE slide content">
    <p:spTree>
      <p:nvGrpSpPr>
        <p:cNvPr id="1" name="Shape 22"/>
        <p:cNvGrpSpPr/>
        <p:nvPr/>
      </p:nvGrpSpPr>
      <p:grpSpPr>
        <a:xfrm>
          <a:off x="0" y="0"/>
          <a:ext cx="0" cy="0"/>
          <a:chOff x="0" y="0"/>
          <a:chExt cx="0" cy="0"/>
        </a:xfrm>
      </p:grpSpPr>
      <p:pic>
        <p:nvPicPr>
          <p:cNvPr id="23" name="Google Shape;23;p3" descr="Excelerate_whitebackground.png"/>
          <p:cNvPicPr preferRelativeResize="0"/>
          <p:nvPr/>
        </p:nvPicPr>
        <p:blipFill rotWithShape="1">
          <a:blip r:embed="rId2">
            <a:alphaModFix/>
          </a:blip>
          <a:srcRect/>
          <a:stretch/>
        </p:blipFill>
        <p:spPr>
          <a:xfrm>
            <a:off x="7823201" y="5798634"/>
            <a:ext cx="2129367" cy="779966"/>
          </a:xfrm>
          <a:prstGeom prst="rect">
            <a:avLst/>
          </a:prstGeom>
          <a:noFill/>
          <a:ln>
            <a:noFill/>
          </a:ln>
        </p:spPr>
      </p:pic>
      <p:pic>
        <p:nvPicPr>
          <p:cNvPr id="24" name="Google Shape;24;p3"/>
          <p:cNvPicPr preferRelativeResize="0"/>
          <p:nvPr/>
        </p:nvPicPr>
        <p:blipFill rotWithShape="1">
          <a:blip r:embed="rId3">
            <a:alphaModFix/>
          </a:blip>
          <a:srcRect/>
          <a:stretch/>
        </p:blipFill>
        <p:spPr>
          <a:xfrm>
            <a:off x="10320868" y="5786024"/>
            <a:ext cx="1335617" cy="844964"/>
          </a:xfrm>
          <a:prstGeom prst="rect">
            <a:avLst/>
          </a:prstGeom>
          <a:noFill/>
          <a:ln>
            <a:noFill/>
          </a:ln>
        </p:spPr>
      </p:pic>
      <p:sp>
        <p:nvSpPr>
          <p:cNvPr id="25" name="Google Shape;25;p3"/>
          <p:cNvSpPr txBox="1">
            <a:spLocks noGrp="1"/>
          </p:cNvSpPr>
          <p:nvPr>
            <p:ph type="title"/>
          </p:nvPr>
        </p:nvSpPr>
        <p:spPr>
          <a:xfrm>
            <a:off x="719667" y="333375"/>
            <a:ext cx="10871200" cy="503238"/>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711200" y="1525589"/>
            <a:ext cx="10871200" cy="4351337"/>
          </a:xfrm>
          <a:prstGeom prst="rect">
            <a:avLst/>
          </a:prstGeom>
          <a:noFill/>
          <a:ln>
            <a:noFill/>
          </a:ln>
        </p:spPr>
        <p:txBody>
          <a:bodyPr spcFirstLastPara="1" wrap="square" lIns="0" tIns="0" rIns="0" bIns="0" anchor="t" anchorCtr="0"/>
          <a:lstStyle>
            <a:lvl1pPr marL="457200" marR="0" lvl="0" indent="-381000" algn="l" rtl="0">
              <a:spcBef>
                <a:spcPts val="480"/>
              </a:spcBef>
              <a:spcAft>
                <a:spcPts val="0"/>
              </a:spcAft>
              <a:buClr>
                <a:schemeClr val="accent1"/>
              </a:buClr>
              <a:buSzPts val="2400"/>
              <a:buFont typeface="Corbel"/>
              <a:buChar char="•"/>
              <a:defRPr sz="2400" b="0" i="0" u="none" strike="noStrike" cap="none">
                <a:solidFill>
                  <a:schemeClr val="dk1"/>
                </a:solidFill>
                <a:latin typeface="Corbel"/>
                <a:ea typeface="Corbel"/>
                <a:cs typeface="Corbel"/>
                <a:sym typeface="Corbel"/>
              </a:defRPr>
            </a:lvl1pPr>
            <a:lvl2pPr marL="914400" marR="0" lvl="1"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2pPr>
            <a:lvl3pPr marL="1371600" marR="0" lvl="2"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3pPr>
            <a:lvl4pPr marL="1828800" marR="0" lvl="3"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4pPr>
            <a:lvl5pPr marL="2286000" marR="0" lvl="4"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5pPr>
            <a:lvl6pPr marL="2743200" marR="0" lvl="5" indent="-355600" algn="l" rtl="0">
              <a:spcBef>
                <a:spcPts val="6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27" name="Google Shape;27;p3"/>
          <p:cNvSpPr txBox="1">
            <a:spLocks noGrp="1"/>
          </p:cNvSpPr>
          <p:nvPr>
            <p:ph type="ftr" idx="11"/>
          </p:nvPr>
        </p:nvSpPr>
        <p:spPr>
          <a:xfrm>
            <a:off x="719667" y="6200777"/>
            <a:ext cx="5296122"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800">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EXCELERATE slide content">
  <p:cSld name="1_EXCELERATE slide content">
    <p:spTree>
      <p:nvGrpSpPr>
        <p:cNvPr id="1" name="Shape 28"/>
        <p:cNvGrpSpPr/>
        <p:nvPr/>
      </p:nvGrpSpPr>
      <p:grpSpPr>
        <a:xfrm>
          <a:off x="0" y="0"/>
          <a:ext cx="0" cy="0"/>
          <a:chOff x="0" y="0"/>
          <a:chExt cx="0" cy="0"/>
        </a:xfrm>
      </p:grpSpPr>
      <p:pic>
        <p:nvPicPr>
          <p:cNvPr id="29" name="Google Shape;29;p4" descr="Excelerate_whitebackground.png"/>
          <p:cNvPicPr preferRelativeResize="0"/>
          <p:nvPr/>
        </p:nvPicPr>
        <p:blipFill rotWithShape="1">
          <a:blip r:embed="rId2">
            <a:alphaModFix/>
          </a:blip>
          <a:srcRect/>
          <a:stretch/>
        </p:blipFill>
        <p:spPr>
          <a:xfrm>
            <a:off x="7823201" y="5798634"/>
            <a:ext cx="2129367" cy="779966"/>
          </a:xfrm>
          <a:prstGeom prst="rect">
            <a:avLst/>
          </a:prstGeom>
          <a:noFill/>
          <a:ln>
            <a:noFill/>
          </a:ln>
        </p:spPr>
      </p:pic>
      <p:pic>
        <p:nvPicPr>
          <p:cNvPr id="30" name="Google Shape;30;p4"/>
          <p:cNvPicPr preferRelativeResize="0"/>
          <p:nvPr/>
        </p:nvPicPr>
        <p:blipFill rotWithShape="1">
          <a:blip r:embed="rId3">
            <a:alphaModFix/>
          </a:blip>
          <a:srcRect/>
          <a:stretch/>
        </p:blipFill>
        <p:spPr>
          <a:xfrm>
            <a:off x="10320868" y="5786024"/>
            <a:ext cx="1335617" cy="844964"/>
          </a:xfrm>
          <a:prstGeom prst="rect">
            <a:avLst/>
          </a:prstGeom>
          <a:noFill/>
          <a:ln>
            <a:noFill/>
          </a:ln>
        </p:spPr>
      </p:pic>
      <p:sp>
        <p:nvSpPr>
          <p:cNvPr id="31" name="Google Shape;31;p4"/>
          <p:cNvSpPr txBox="1">
            <a:spLocks noGrp="1"/>
          </p:cNvSpPr>
          <p:nvPr>
            <p:ph type="title"/>
          </p:nvPr>
        </p:nvSpPr>
        <p:spPr>
          <a:xfrm>
            <a:off x="719667" y="333375"/>
            <a:ext cx="10871200" cy="503238"/>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
        <p:nvSpPr>
          <p:cNvPr id="32" name="Google Shape;32;p4"/>
          <p:cNvSpPr txBox="1">
            <a:spLocks noGrp="1"/>
          </p:cNvSpPr>
          <p:nvPr>
            <p:ph type="ftr" idx="11"/>
          </p:nvPr>
        </p:nvSpPr>
        <p:spPr>
          <a:xfrm>
            <a:off x="719667" y="6200777"/>
            <a:ext cx="5296122"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800">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ELIXIR-thank-you">
  <p:cSld name="1_ELIXIR-thank-you">
    <p:spTree>
      <p:nvGrpSpPr>
        <p:cNvPr id="1" name="Shape 33"/>
        <p:cNvGrpSpPr/>
        <p:nvPr/>
      </p:nvGrpSpPr>
      <p:grpSpPr>
        <a:xfrm>
          <a:off x="0" y="0"/>
          <a:ext cx="0" cy="0"/>
          <a:chOff x="0" y="0"/>
          <a:chExt cx="0" cy="0"/>
        </a:xfrm>
      </p:grpSpPr>
      <p:pic>
        <p:nvPicPr>
          <p:cNvPr id="34" name="Google Shape;34;p5" descr="elixir_helix_200_2.eps"/>
          <p:cNvPicPr preferRelativeResize="0"/>
          <p:nvPr/>
        </p:nvPicPr>
        <p:blipFill rotWithShape="1">
          <a:blip r:embed="rId2">
            <a:alphaModFix/>
          </a:blip>
          <a:srcRect/>
          <a:stretch/>
        </p:blipFill>
        <p:spPr>
          <a:xfrm>
            <a:off x="-48682" y="-26988"/>
            <a:ext cx="12240684" cy="6186488"/>
          </a:xfrm>
          <a:prstGeom prst="rect">
            <a:avLst/>
          </a:prstGeom>
          <a:noFill/>
          <a:ln>
            <a:noFill/>
          </a:ln>
        </p:spPr>
      </p:pic>
      <p:pic>
        <p:nvPicPr>
          <p:cNvPr id="35" name="Google Shape;35;p5" descr="Excelerate_whitebackground.png"/>
          <p:cNvPicPr preferRelativeResize="0"/>
          <p:nvPr/>
        </p:nvPicPr>
        <p:blipFill rotWithShape="1">
          <a:blip r:embed="rId3">
            <a:alphaModFix/>
          </a:blip>
          <a:srcRect/>
          <a:stretch/>
        </p:blipFill>
        <p:spPr>
          <a:xfrm>
            <a:off x="2070873" y="5374689"/>
            <a:ext cx="2425174" cy="897883"/>
          </a:xfrm>
          <a:prstGeom prst="rect">
            <a:avLst/>
          </a:prstGeom>
          <a:noFill/>
          <a:ln>
            <a:noFill/>
          </a:ln>
        </p:spPr>
      </p:pic>
      <p:pic>
        <p:nvPicPr>
          <p:cNvPr id="36" name="Google Shape;36;p5"/>
          <p:cNvPicPr preferRelativeResize="0"/>
          <p:nvPr/>
        </p:nvPicPr>
        <p:blipFill rotWithShape="1">
          <a:blip r:embed="rId4">
            <a:alphaModFix/>
          </a:blip>
          <a:srcRect/>
          <a:stretch/>
        </p:blipFill>
        <p:spPr>
          <a:xfrm>
            <a:off x="360951" y="5398563"/>
            <a:ext cx="1368383" cy="874009"/>
          </a:xfrm>
          <a:prstGeom prst="rect">
            <a:avLst/>
          </a:prstGeom>
          <a:noFill/>
          <a:ln>
            <a:noFill/>
          </a:ln>
        </p:spPr>
      </p:pic>
      <p:sp>
        <p:nvSpPr>
          <p:cNvPr id="37" name="Google Shape;37;p5"/>
          <p:cNvSpPr/>
          <p:nvPr/>
        </p:nvSpPr>
        <p:spPr>
          <a:xfrm>
            <a:off x="276727" y="6336051"/>
            <a:ext cx="506245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7F7F7F"/>
                </a:solidFill>
                <a:latin typeface="Arial"/>
                <a:ea typeface="Arial"/>
                <a:cs typeface="Arial"/>
                <a:sym typeface="Arial"/>
              </a:rPr>
              <a:t>ELIXIR-EXCELERATE is funded by the European Commission within the Research Infrastructures programme of Horizon 2020, grant agreement number 676559.</a:t>
            </a:r>
            <a:endParaRPr/>
          </a:p>
        </p:txBody>
      </p:sp>
      <p:sp>
        <p:nvSpPr>
          <p:cNvPr id="38" name="Google Shape;38;p5"/>
          <p:cNvSpPr txBox="1">
            <a:spLocks noGrp="1"/>
          </p:cNvSpPr>
          <p:nvPr>
            <p:ph type="ctrTitle"/>
          </p:nvPr>
        </p:nvSpPr>
        <p:spPr>
          <a:xfrm>
            <a:off x="1453286" y="3356993"/>
            <a:ext cx="10363200" cy="864096"/>
          </a:xfrm>
          <a:prstGeom prst="rect">
            <a:avLst/>
          </a:prstGeom>
          <a:noFill/>
          <a:ln>
            <a:noFill/>
          </a:ln>
        </p:spPr>
        <p:txBody>
          <a:bodyPr spcFirstLastPara="1" wrap="square" lIns="0" tIns="0" rIns="0" bIns="0" anchor="t" anchorCtr="0"/>
          <a:lstStyle>
            <a:lvl1pPr marR="0" lvl="0" algn="r" rtl="0">
              <a:spcBef>
                <a:spcPts val="0"/>
              </a:spcBef>
              <a:spcAft>
                <a:spcPts val="0"/>
              </a:spcAft>
              <a:buSzPts val="1400"/>
              <a:buNone/>
              <a:defRPr sz="5000" b="1" i="0" u="none" strike="noStrike" cap="none">
                <a:solidFill>
                  <a:srgbClr val="003F4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LIXIR-thank-you">
  <p:cSld name="ELIXIR-thank-you">
    <p:spTree>
      <p:nvGrpSpPr>
        <p:cNvPr id="1" name="Shape 44"/>
        <p:cNvGrpSpPr/>
        <p:nvPr/>
      </p:nvGrpSpPr>
      <p:grpSpPr>
        <a:xfrm>
          <a:off x="0" y="0"/>
          <a:ext cx="0" cy="0"/>
          <a:chOff x="0" y="0"/>
          <a:chExt cx="0" cy="0"/>
        </a:xfrm>
      </p:grpSpPr>
      <p:pic>
        <p:nvPicPr>
          <p:cNvPr id="45" name="Google Shape;45;p7" descr="elixir_helix_200_2.eps"/>
          <p:cNvPicPr preferRelativeResize="0"/>
          <p:nvPr/>
        </p:nvPicPr>
        <p:blipFill rotWithShape="1">
          <a:blip r:embed="rId2">
            <a:alphaModFix/>
          </a:blip>
          <a:srcRect/>
          <a:stretch/>
        </p:blipFill>
        <p:spPr>
          <a:xfrm>
            <a:off x="-48682" y="-26988"/>
            <a:ext cx="12240684" cy="6186488"/>
          </a:xfrm>
          <a:prstGeom prst="rect">
            <a:avLst/>
          </a:prstGeom>
          <a:noFill/>
          <a:ln>
            <a:noFill/>
          </a:ln>
        </p:spPr>
      </p:pic>
      <p:pic>
        <p:nvPicPr>
          <p:cNvPr id="46" name="Google Shape;46;p7"/>
          <p:cNvPicPr preferRelativeResize="0"/>
          <p:nvPr/>
        </p:nvPicPr>
        <p:blipFill rotWithShape="1">
          <a:blip r:embed="rId3">
            <a:alphaModFix/>
          </a:blip>
          <a:srcRect/>
          <a:stretch/>
        </p:blipFill>
        <p:spPr>
          <a:xfrm>
            <a:off x="6354300" y="6159500"/>
            <a:ext cx="660400" cy="508900"/>
          </a:xfrm>
          <a:prstGeom prst="rect">
            <a:avLst/>
          </a:prstGeom>
          <a:noFill/>
          <a:ln>
            <a:noFill/>
          </a:ln>
        </p:spPr>
      </p:pic>
      <p:sp>
        <p:nvSpPr>
          <p:cNvPr id="47" name="Google Shape;47;p7"/>
          <p:cNvSpPr txBox="1"/>
          <p:nvPr/>
        </p:nvSpPr>
        <p:spPr>
          <a:xfrm>
            <a:off x="6905971" y="6265174"/>
            <a:ext cx="3615267" cy="373062"/>
          </a:xfrm>
          <a:prstGeom prst="rect">
            <a:avLst/>
          </a:prstGeom>
          <a:noFill/>
          <a:ln>
            <a:noFill/>
          </a:ln>
        </p:spPr>
        <p:txBody>
          <a:bodyPr spcFirstLastPara="1" wrap="square" lIns="65300" tIns="32650" rIns="65300" bIns="32650" anchor="t" anchorCtr="0">
            <a:noAutofit/>
          </a:bodyPr>
          <a:lstStyle/>
          <a:p>
            <a:pPr marL="0" marR="0" lvl="0" indent="0" algn="l" rtl="0">
              <a:spcBef>
                <a:spcPts val="0"/>
              </a:spcBef>
              <a:spcAft>
                <a:spcPts val="0"/>
              </a:spcAft>
              <a:buNone/>
            </a:pPr>
            <a:r>
              <a:rPr lang="en-US" sz="2000" i="1">
                <a:solidFill>
                  <a:srgbClr val="003F41"/>
                </a:solidFill>
                <a:latin typeface="Corbel"/>
                <a:ea typeface="Corbel"/>
                <a:cs typeface="Corbel"/>
                <a:sym typeface="Corbel"/>
              </a:rPr>
              <a:t>@ELIXIREurope</a:t>
            </a:r>
            <a:endParaRPr sz="2000" i="1">
              <a:solidFill>
                <a:srgbClr val="003F41"/>
              </a:solidFill>
              <a:latin typeface="Corbel"/>
              <a:ea typeface="Corbel"/>
              <a:cs typeface="Corbel"/>
              <a:sym typeface="Corbel"/>
            </a:endParaRPr>
          </a:p>
        </p:txBody>
      </p:sp>
      <p:pic>
        <p:nvPicPr>
          <p:cNvPr id="48" name="Google Shape;48;p7"/>
          <p:cNvPicPr preferRelativeResize="0"/>
          <p:nvPr/>
        </p:nvPicPr>
        <p:blipFill rotWithShape="1">
          <a:blip r:embed="rId4">
            <a:alphaModFix/>
          </a:blip>
          <a:srcRect/>
          <a:stretch/>
        </p:blipFill>
        <p:spPr>
          <a:xfrm>
            <a:off x="8954681" y="6159500"/>
            <a:ext cx="552451" cy="520012"/>
          </a:xfrm>
          <a:prstGeom prst="rect">
            <a:avLst/>
          </a:prstGeom>
          <a:noFill/>
          <a:ln>
            <a:noFill/>
          </a:ln>
        </p:spPr>
      </p:pic>
      <p:sp>
        <p:nvSpPr>
          <p:cNvPr id="49" name="Google Shape;49;p7"/>
          <p:cNvSpPr txBox="1"/>
          <p:nvPr/>
        </p:nvSpPr>
        <p:spPr>
          <a:xfrm>
            <a:off x="9494433" y="6265174"/>
            <a:ext cx="4116916" cy="373062"/>
          </a:xfrm>
          <a:prstGeom prst="rect">
            <a:avLst/>
          </a:prstGeom>
          <a:noFill/>
          <a:ln>
            <a:noFill/>
          </a:ln>
        </p:spPr>
        <p:txBody>
          <a:bodyPr spcFirstLastPara="1" wrap="square" lIns="65300" tIns="32650" rIns="65300" bIns="32650" anchor="t" anchorCtr="0">
            <a:noAutofit/>
          </a:bodyPr>
          <a:lstStyle/>
          <a:p>
            <a:pPr marL="0" marR="0" lvl="0" indent="0" algn="l" rtl="0">
              <a:spcBef>
                <a:spcPts val="0"/>
              </a:spcBef>
              <a:spcAft>
                <a:spcPts val="0"/>
              </a:spcAft>
              <a:buNone/>
            </a:pPr>
            <a:r>
              <a:rPr lang="en-US" sz="2000" i="1">
                <a:solidFill>
                  <a:srgbClr val="003F41"/>
                </a:solidFill>
                <a:latin typeface="Corbel"/>
                <a:ea typeface="Corbel"/>
                <a:cs typeface="Corbel"/>
                <a:sym typeface="Corbel"/>
              </a:rPr>
              <a:t>/company/elixir-europe</a:t>
            </a:r>
            <a:endParaRPr sz="2000" i="1">
              <a:solidFill>
                <a:srgbClr val="003F41"/>
              </a:solidFill>
              <a:latin typeface="Corbel"/>
              <a:ea typeface="Corbel"/>
              <a:cs typeface="Corbel"/>
              <a:sym typeface="Corbel"/>
            </a:endParaRPr>
          </a:p>
        </p:txBody>
      </p:sp>
      <p:pic>
        <p:nvPicPr>
          <p:cNvPr id="50" name="Google Shape;50;p7" descr="Excelerate_whitebackground.png"/>
          <p:cNvPicPr preferRelativeResize="0"/>
          <p:nvPr/>
        </p:nvPicPr>
        <p:blipFill rotWithShape="1">
          <a:blip r:embed="rId5">
            <a:alphaModFix/>
          </a:blip>
          <a:srcRect/>
          <a:stretch/>
        </p:blipFill>
        <p:spPr>
          <a:xfrm>
            <a:off x="2070873" y="5374689"/>
            <a:ext cx="2425174" cy="897883"/>
          </a:xfrm>
          <a:prstGeom prst="rect">
            <a:avLst/>
          </a:prstGeom>
          <a:noFill/>
          <a:ln>
            <a:noFill/>
          </a:ln>
        </p:spPr>
      </p:pic>
      <p:pic>
        <p:nvPicPr>
          <p:cNvPr id="51" name="Google Shape;51;p7"/>
          <p:cNvPicPr preferRelativeResize="0"/>
          <p:nvPr/>
        </p:nvPicPr>
        <p:blipFill rotWithShape="1">
          <a:blip r:embed="rId6">
            <a:alphaModFix/>
          </a:blip>
          <a:srcRect/>
          <a:stretch/>
        </p:blipFill>
        <p:spPr>
          <a:xfrm>
            <a:off x="360951" y="5398563"/>
            <a:ext cx="1368383" cy="874009"/>
          </a:xfrm>
          <a:prstGeom prst="rect">
            <a:avLst/>
          </a:prstGeom>
          <a:noFill/>
          <a:ln>
            <a:noFill/>
          </a:ln>
        </p:spPr>
      </p:pic>
      <p:sp>
        <p:nvSpPr>
          <p:cNvPr id="52" name="Google Shape;52;p7"/>
          <p:cNvSpPr/>
          <p:nvPr/>
        </p:nvSpPr>
        <p:spPr>
          <a:xfrm>
            <a:off x="276727" y="6336051"/>
            <a:ext cx="506245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7F7F7F"/>
                </a:solidFill>
                <a:latin typeface="Arial"/>
                <a:ea typeface="Arial"/>
                <a:cs typeface="Arial"/>
                <a:sym typeface="Arial"/>
              </a:rPr>
              <a:t>ELIXIR-EXCELERATE is funded by the European Commission within the Research Infrastructures programme of Horizon 2020, grant agreement number 676559.</a:t>
            </a:r>
            <a:endParaRPr/>
          </a:p>
        </p:txBody>
      </p:sp>
      <p:sp>
        <p:nvSpPr>
          <p:cNvPr id="53" name="Google Shape;53;p7"/>
          <p:cNvSpPr txBox="1">
            <a:spLocks noGrp="1"/>
          </p:cNvSpPr>
          <p:nvPr>
            <p:ph type="ctrTitle"/>
          </p:nvPr>
        </p:nvSpPr>
        <p:spPr>
          <a:xfrm>
            <a:off x="1453286" y="3356993"/>
            <a:ext cx="10363200" cy="864096"/>
          </a:xfrm>
          <a:prstGeom prst="rect">
            <a:avLst/>
          </a:prstGeom>
          <a:noFill/>
          <a:ln>
            <a:noFill/>
          </a:ln>
        </p:spPr>
        <p:txBody>
          <a:bodyPr spcFirstLastPara="1" wrap="square" lIns="0" tIns="0" rIns="0" bIns="0" anchor="t" anchorCtr="0"/>
          <a:lstStyle>
            <a:lvl1pPr marR="0" lvl="0" algn="r" rtl="0">
              <a:spcBef>
                <a:spcPts val="0"/>
              </a:spcBef>
              <a:spcAft>
                <a:spcPts val="0"/>
              </a:spcAft>
              <a:buSzPts val="1400"/>
              <a:buNone/>
              <a:defRPr sz="5000" b="1" i="0" u="none" strike="noStrike" cap="none">
                <a:solidFill>
                  <a:srgbClr val="003F4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ELIXIR">
  <p:cSld name="Title slide ELIXIR">
    <p:spTree>
      <p:nvGrpSpPr>
        <p:cNvPr id="1" name="Shape 54"/>
        <p:cNvGrpSpPr/>
        <p:nvPr/>
      </p:nvGrpSpPr>
      <p:grpSpPr>
        <a:xfrm>
          <a:off x="0" y="0"/>
          <a:ext cx="0" cy="0"/>
          <a:chOff x="0" y="0"/>
          <a:chExt cx="0" cy="0"/>
        </a:xfrm>
      </p:grpSpPr>
      <p:pic>
        <p:nvPicPr>
          <p:cNvPr id="55" name="Google Shape;55;p8" descr="elixir_helix_200_2.eps"/>
          <p:cNvPicPr preferRelativeResize="0"/>
          <p:nvPr/>
        </p:nvPicPr>
        <p:blipFill rotWithShape="1">
          <a:blip r:embed="rId2">
            <a:alphaModFix/>
          </a:blip>
          <a:srcRect/>
          <a:stretch/>
        </p:blipFill>
        <p:spPr>
          <a:xfrm>
            <a:off x="-48683" y="-26988"/>
            <a:ext cx="12240683" cy="6186488"/>
          </a:xfrm>
          <a:prstGeom prst="rect">
            <a:avLst/>
          </a:prstGeom>
          <a:noFill/>
          <a:ln>
            <a:noFill/>
          </a:ln>
        </p:spPr>
      </p:pic>
      <p:pic>
        <p:nvPicPr>
          <p:cNvPr id="56" name="Google Shape;56;p8" descr="elixir_1_RZ_mac.eps"/>
          <p:cNvPicPr preferRelativeResize="0"/>
          <p:nvPr/>
        </p:nvPicPr>
        <p:blipFill rotWithShape="1">
          <a:blip r:embed="rId3">
            <a:alphaModFix/>
          </a:blip>
          <a:srcRect/>
          <a:stretch/>
        </p:blipFill>
        <p:spPr>
          <a:xfrm>
            <a:off x="334434" y="4760686"/>
            <a:ext cx="2427817" cy="1851252"/>
          </a:xfrm>
          <a:prstGeom prst="rect">
            <a:avLst/>
          </a:prstGeom>
          <a:noFill/>
          <a:ln>
            <a:noFill/>
          </a:ln>
        </p:spPr>
      </p:pic>
      <p:sp>
        <p:nvSpPr>
          <p:cNvPr id="57" name="Google Shape;57;p8"/>
          <p:cNvSpPr txBox="1">
            <a:spLocks noGrp="1"/>
          </p:cNvSpPr>
          <p:nvPr>
            <p:ph type="ctrTitle"/>
          </p:nvPr>
        </p:nvSpPr>
        <p:spPr>
          <a:xfrm>
            <a:off x="1453286" y="3356993"/>
            <a:ext cx="10363200" cy="864096"/>
          </a:xfrm>
          <a:prstGeom prst="rect">
            <a:avLst/>
          </a:prstGeom>
          <a:noFill/>
          <a:ln>
            <a:noFill/>
          </a:ln>
        </p:spPr>
        <p:txBody>
          <a:bodyPr spcFirstLastPara="1" wrap="square" lIns="0" tIns="0" rIns="0" bIns="0" anchor="t" anchorCtr="0"/>
          <a:lstStyle>
            <a:lvl1pPr marR="0" lvl="0" algn="r" rtl="0">
              <a:spcBef>
                <a:spcPts val="0"/>
              </a:spcBef>
              <a:spcAft>
                <a:spcPts val="0"/>
              </a:spcAft>
              <a:buSzPts val="1400"/>
              <a:buNone/>
              <a:defRPr sz="5000" b="1" i="0" u="none" strike="noStrike" cap="none">
                <a:solidFill>
                  <a:srgbClr val="003F4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
        <p:nvSpPr>
          <p:cNvPr id="58" name="Google Shape;58;p8"/>
          <p:cNvSpPr txBox="1">
            <a:spLocks noGrp="1"/>
          </p:cNvSpPr>
          <p:nvPr>
            <p:ph type="subTitle" idx="1"/>
          </p:nvPr>
        </p:nvSpPr>
        <p:spPr>
          <a:xfrm>
            <a:off x="4061019" y="4316358"/>
            <a:ext cx="7755467" cy="899583"/>
          </a:xfrm>
          <a:prstGeom prst="rect">
            <a:avLst/>
          </a:prstGeom>
          <a:noFill/>
          <a:ln>
            <a:noFill/>
          </a:ln>
        </p:spPr>
        <p:txBody>
          <a:bodyPr spcFirstLastPara="1" wrap="square" lIns="0" tIns="0" rIns="0" bIns="0" anchor="t" anchorCtr="0"/>
          <a:lstStyle>
            <a:lvl1pPr marR="0" lvl="0" algn="r" rtl="0">
              <a:spcBef>
                <a:spcPts val="560"/>
              </a:spcBef>
              <a:spcAft>
                <a:spcPts val="0"/>
              </a:spcAft>
              <a:buClr>
                <a:schemeClr val="accent1"/>
              </a:buClr>
              <a:buSzPts val="2800"/>
              <a:buFont typeface="Corbel"/>
              <a:buNone/>
              <a:defRPr sz="2800" b="0" i="1" u="none" strike="noStrike" cap="none">
                <a:solidFill>
                  <a:schemeClr val="dk1"/>
                </a:solidFill>
                <a:latin typeface="Corbel"/>
                <a:ea typeface="Corbel"/>
                <a:cs typeface="Corbel"/>
                <a:sym typeface="Corbel"/>
              </a:defRPr>
            </a:lvl1pPr>
            <a:lvl2pPr marR="0" lvl="1"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2pPr>
            <a:lvl3pPr marR="0" lvl="2"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3pPr>
            <a:lvl4pPr marR="0" lvl="3"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4pPr>
            <a:lvl5pPr marR="0" lvl="4" algn="ctr" rtl="0">
              <a:spcBef>
                <a:spcPts val="600"/>
              </a:spcBef>
              <a:spcAft>
                <a:spcPts val="0"/>
              </a:spcAft>
              <a:buClr>
                <a:schemeClr val="accent1"/>
              </a:buClr>
              <a:buSzPts val="2000"/>
              <a:buFont typeface="Times"/>
              <a:buNone/>
              <a:defRPr sz="2000" b="0" i="0" u="none" strike="noStrike" cap="none">
                <a:solidFill>
                  <a:srgbClr val="888888"/>
                </a:solidFill>
                <a:latin typeface="Corbel"/>
                <a:ea typeface="Corbel"/>
                <a:cs typeface="Corbel"/>
                <a:sym typeface="Corbel"/>
              </a:defRPr>
            </a:lvl5pPr>
            <a:lvl6pPr marR="0" lvl="5" algn="ctr" rtl="0">
              <a:spcBef>
                <a:spcPts val="6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chemeClr val="accent1"/>
              </a:buClr>
              <a:buSzPts val="2000"/>
              <a:buFont typeface="Times"/>
              <a:buNone/>
              <a:defRPr sz="2000" b="0" i="0" u="none" strike="noStrike" cap="none">
                <a:solidFill>
                  <a:srgbClr val="888888"/>
                </a:solidFill>
                <a:latin typeface="Arial"/>
                <a:ea typeface="Arial"/>
                <a:cs typeface="Arial"/>
                <a:sym typeface="Arial"/>
              </a:defRPr>
            </a:lvl9pPr>
          </a:lstStyle>
          <a:p>
            <a:endParaRPr/>
          </a:p>
        </p:txBody>
      </p:sp>
      <p:sp>
        <p:nvSpPr>
          <p:cNvPr id="59" name="Google Shape;59;p8"/>
          <p:cNvSpPr txBox="1"/>
          <p:nvPr/>
        </p:nvSpPr>
        <p:spPr>
          <a:xfrm>
            <a:off x="4496047" y="5311210"/>
            <a:ext cx="7320439"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chemeClr val="accent1"/>
                </a:solidFill>
                <a:latin typeface="Corbel"/>
                <a:ea typeface="Corbel"/>
                <a:cs typeface="Corbel"/>
                <a:sym typeface="Corbel"/>
              </a:rPr>
              <a:t>ELIXIR All Hands 2018, 4-7 June 2018, Berlin, Germany</a:t>
            </a:r>
            <a:endParaRPr/>
          </a:p>
        </p:txBody>
      </p:sp>
      <p:sp>
        <p:nvSpPr>
          <p:cNvPr id="60" name="Google Shape;60;p8"/>
          <p:cNvSpPr txBox="1"/>
          <p:nvPr/>
        </p:nvSpPr>
        <p:spPr>
          <a:xfrm>
            <a:off x="5232400" y="6106564"/>
            <a:ext cx="6398684" cy="434975"/>
          </a:xfrm>
          <a:prstGeom prst="rect">
            <a:avLst/>
          </a:prstGeom>
          <a:noFill/>
          <a:ln>
            <a:noFill/>
          </a:ln>
        </p:spPr>
        <p:txBody>
          <a:bodyPr spcFirstLastPara="1" wrap="square" lIns="65300" tIns="32650" rIns="65300" bIns="32650" anchor="t" anchorCtr="0">
            <a:noAutofit/>
          </a:bodyPr>
          <a:lstStyle/>
          <a:p>
            <a:pPr marL="0" marR="0" lvl="0" indent="0" algn="r" rtl="0">
              <a:spcBef>
                <a:spcPts val="0"/>
              </a:spcBef>
              <a:spcAft>
                <a:spcPts val="0"/>
              </a:spcAft>
              <a:buNone/>
            </a:pPr>
            <a:r>
              <a:rPr lang="en-US" sz="2400" i="1">
                <a:solidFill>
                  <a:srgbClr val="003F41"/>
                </a:solidFill>
                <a:latin typeface="Corbel"/>
                <a:ea typeface="Corbel"/>
                <a:cs typeface="Corbel"/>
                <a:sym typeface="Corbel"/>
              </a:rPr>
              <a:t>www.elixir-europe.org</a:t>
            </a:r>
            <a:endParaRPr sz="2400" i="1">
              <a:solidFill>
                <a:srgbClr val="003F4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9"/>
        <p:cNvGrpSpPr/>
        <p:nvPr/>
      </p:nvGrpSpPr>
      <p:grpSpPr>
        <a:xfrm>
          <a:off x="0" y="0"/>
          <a:ext cx="0" cy="0"/>
          <a:chOff x="0" y="0"/>
          <a:chExt cx="0" cy="0"/>
        </a:xfrm>
      </p:grpSpPr>
      <p:pic>
        <p:nvPicPr>
          <p:cNvPr id="40" name="Google Shape;40;p6" descr="ELIXIR_logo.jpg"/>
          <p:cNvPicPr preferRelativeResize="0"/>
          <p:nvPr/>
        </p:nvPicPr>
        <p:blipFill rotWithShape="1">
          <a:blip r:embed="rId2">
            <a:alphaModFix/>
          </a:blip>
          <a:srcRect/>
          <a:stretch/>
        </p:blipFill>
        <p:spPr>
          <a:xfrm>
            <a:off x="10513484" y="5742879"/>
            <a:ext cx="1320800" cy="953198"/>
          </a:xfrm>
          <a:prstGeom prst="rect">
            <a:avLst/>
          </a:prstGeom>
          <a:noFill/>
          <a:ln>
            <a:noFill/>
          </a:ln>
        </p:spPr>
      </p:pic>
      <p:sp>
        <p:nvSpPr>
          <p:cNvPr id="41" name="Google Shape;41;p6"/>
          <p:cNvSpPr txBox="1">
            <a:spLocks noGrp="1"/>
          </p:cNvSpPr>
          <p:nvPr>
            <p:ph type="title"/>
          </p:nvPr>
        </p:nvSpPr>
        <p:spPr>
          <a:xfrm>
            <a:off x="719403" y="332656"/>
            <a:ext cx="10871200" cy="648072"/>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
        <p:nvSpPr>
          <p:cNvPr id="42" name="Google Shape;42;p6"/>
          <p:cNvSpPr txBox="1">
            <a:spLocks noGrp="1"/>
          </p:cNvSpPr>
          <p:nvPr>
            <p:ph type="body" idx="1"/>
          </p:nvPr>
        </p:nvSpPr>
        <p:spPr>
          <a:xfrm>
            <a:off x="711200" y="1525589"/>
            <a:ext cx="10871200" cy="4351337"/>
          </a:xfrm>
          <a:prstGeom prst="rect">
            <a:avLst/>
          </a:prstGeom>
          <a:noFill/>
          <a:ln>
            <a:noFill/>
          </a:ln>
        </p:spPr>
        <p:txBody>
          <a:bodyPr spcFirstLastPara="1" wrap="square" lIns="0" tIns="0" rIns="0" bIns="0" anchor="t" anchorCtr="0"/>
          <a:lstStyle>
            <a:lvl1pPr marL="457200" marR="0" lvl="0" indent="-381000" algn="l" rtl="0">
              <a:spcBef>
                <a:spcPts val="480"/>
              </a:spcBef>
              <a:spcAft>
                <a:spcPts val="0"/>
              </a:spcAft>
              <a:buClr>
                <a:schemeClr val="accent1"/>
              </a:buClr>
              <a:buSzPts val="2400"/>
              <a:buFont typeface="Corbel"/>
              <a:buChar char="•"/>
              <a:defRPr sz="2400" b="0" i="0" u="none" strike="noStrike" cap="none">
                <a:solidFill>
                  <a:schemeClr val="dk1"/>
                </a:solidFill>
                <a:latin typeface="Corbel"/>
                <a:ea typeface="Corbel"/>
                <a:cs typeface="Corbel"/>
                <a:sym typeface="Corbel"/>
              </a:defRPr>
            </a:lvl1pPr>
            <a:lvl2pPr marL="914400" marR="0" lvl="1"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2pPr>
            <a:lvl3pPr marL="1371600" marR="0" lvl="2"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3pPr>
            <a:lvl4pPr marL="1828800" marR="0" lvl="3"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4pPr>
            <a:lvl5pPr marL="2286000" marR="0" lvl="4"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5pPr>
            <a:lvl6pPr marL="2743200" marR="0" lvl="5" indent="-355600" algn="l" rtl="0">
              <a:spcBef>
                <a:spcPts val="6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ftr" idx="11"/>
          </p:nvPr>
        </p:nvSpPr>
        <p:spPr>
          <a:xfrm>
            <a:off x="719667" y="6200777"/>
            <a:ext cx="5296122"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800">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8438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19667" y="333375"/>
            <a:ext cx="10871200" cy="503238"/>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2pPr>
            <a:lvl3pPr marR="0" lvl="2"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3pPr>
            <a:lvl4pPr marR="0" lvl="3"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4pPr>
            <a:lvl5pPr marR="0" lvl="4" algn="l" rtl="0">
              <a:spcBef>
                <a:spcPts val="0"/>
              </a:spcBef>
              <a:spcAft>
                <a:spcPts val="0"/>
              </a:spcAft>
              <a:buSzPts val="1400"/>
              <a:buNone/>
              <a:defRPr sz="3200" b="0" i="0" u="none" strike="noStrike" cap="none">
                <a:solidFill>
                  <a:schemeClr val="accent1"/>
                </a:solidFill>
                <a:latin typeface="Corbel"/>
                <a:ea typeface="Corbel"/>
                <a:cs typeface="Corbel"/>
                <a:sym typeface="Corbe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711200" y="1525589"/>
            <a:ext cx="10871200" cy="4351337"/>
          </a:xfrm>
          <a:prstGeom prst="rect">
            <a:avLst/>
          </a:prstGeom>
          <a:noFill/>
          <a:ln>
            <a:noFill/>
          </a:ln>
        </p:spPr>
        <p:txBody>
          <a:bodyPr spcFirstLastPara="1" wrap="square" lIns="0" tIns="0" rIns="0" bIns="0" anchor="t" anchorCtr="0"/>
          <a:lstStyle>
            <a:lvl1pPr marL="457200" marR="0" lvl="0" indent="-381000" algn="l" rtl="0">
              <a:spcBef>
                <a:spcPts val="480"/>
              </a:spcBef>
              <a:spcAft>
                <a:spcPts val="0"/>
              </a:spcAft>
              <a:buClr>
                <a:schemeClr val="accent1"/>
              </a:buClr>
              <a:buSzPts val="2400"/>
              <a:buFont typeface="Corbel"/>
              <a:buChar char="•"/>
              <a:defRPr sz="2400" b="0" i="0" u="none" strike="noStrike" cap="none">
                <a:solidFill>
                  <a:schemeClr val="dk1"/>
                </a:solidFill>
                <a:latin typeface="Corbel"/>
                <a:ea typeface="Corbel"/>
                <a:cs typeface="Corbel"/>
                <a:sym typeface="Corbel"/>
              </a:defRPr>
            </a:lvl1pPr>
            <a:lvl2pPr marL="914400" marR="0" lvl="1"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2pPr>
            <a:lvl3pPr marL="1371600" marR="0" lvl="2"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3pPr>
            <a:lvl4pPr marL="1828800" marR="0" lvl="3"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4pPr>
            <a:lvl5pPr marL="2286000" marR="0" lvl="4" indent="-355600" algn="l" rtl="0">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5pPr>
            <a:lvl6pPr marL="2743200" marR="0" lvl="5" indent="-355600" algn="l" rtl="0">
              <a:spcBef>
                <a:spcPts val="6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719667" y="6200777"/>
            <a:ext cx="5296122"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8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Z9orbxoRof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erc.carleton.edu/sp/library/interactiv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8" Type="http://schemas.openxmlformats.org/officeDocument/2006/relationships/hyperlink" Target="https://extend.ecampusontario.ca/teacher-for-learning-how-learning-works/" TargetMode="External"/><Relationship Id="rId3" Type="http://schemas.openxmlformats.org/officeDocument/2006/relationships/hyperlink" Target="https://www.cmu.edu/teaching/" TargetMode="External"/><Relationship Id="rId7" Type="http://schemas.openxmlformats.org/officeDocument/2006/relationships/hyperlink" Target="https://carpentries.github.io/instructor-trainin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ncsu.edu/effective_teaching" TargetMode="External"/><Relationship Id="rId5" Type="http://schemas.openxmlformats.org/officeDocument/2006/relationships/hyperlink" Target="https://ctl.yale.edu/ActiveLearning" TargetMode="External"/><Relationship Id="rId4" Type="http://schemas.openxmlformats.org/officeDocument/2006/relationships/hyperlink" Target="http://www.learningscientists.org/"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xtend.ecampusontario.ca/teacher-for-learning-how-learning-work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TrainTheTrainer/EXCELERATE-TtT/blob/master/docs/Ambrose_RandomThoughts_HowLearningWorks.pdf"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ygoblet.org/sites/default/files/goblet_events/GOBLET-TTT-061113.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txBox="1">
            <a:spLocks noGrp="1"/>
          </p:cNvSpPr>
          <p:nvPr>
            <p:ph type="ctrTitle"/>
          </p:nvPr>
        </p:nvSpPr>
        <p:spPr>
          <a:xfrm>
            <a:off x="1453286" y="3356993"/>
            <a:ext cx="10363200" cy="864096"/>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a:t>Training techniques to enhance learner participation and </a:t>
            </a:r>
            <a:endParaRPr/>
          </a:p>
          <a:p>
            <a:pPr marL="0" marR="0" lvl="0" indent="0" algn="r" rtl="0">
              <a:spcBef>
                <a:spcPts val="0"/>
              </a:spcBef>
              <a:spcAft>
                <a:spcPts val="0"/>
              </a:spcAft>
              <a:buNone/>
            </a:pPr>
            <a:r>
              <a:rPr lang="en-US"/>
              <a:t>engagement</a:t>
            </a:r>
            <a:endParaRPr sz="5000" b="1" i="0" u="none" strike="noStrike" cap="none">
              <a:solidFill>
                <a:srgbClr val="003F41"/>
              </a:solidFill>
              <a:latin typeface="Corbel"/>
              <a:ea typeface="Corbel"/>
              <a:cs typeface="Corbel"/>
              <a:sym typeface="Corbel"/>
            </a:endParaRPr>
          </a:p>
        </p:txBody>
      </p:sp>
      <p:sp>
        <p:nvSpPr>
          <p:cNvPr id="66" name="Google Shape;66;p9"/>
          <p:cNvSpPr txBox="1"/>
          <p:nvPr/>
        </p:nvSpPr>
        <p:spPr>
          <a:xfrm>
            <a:off x="5270200" y="5611775"/>
            <a:ext cx="6486300" cy="732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400" dirty="0">
              <a:solidFill>
                <a:srgbClr val="E6842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17"/>
          <p:cNvSpPr txBox="1">
            <a:spLocks noGrp="1"/>
          </p:cNvSpPr>
          <p:nvPr>
            <p:ph type="title"/>
          </p:nvPr>
        </p:nvSpPr>
        <p:spPr>
          <a:xfrm>
            <a:off x="2940353" y="228838"/>
            <a:ext cx="6432247" cy="50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3"/>
              </a:buClr>
              <a:buSzPts val="1400"/>
              <a:buFont typeface="Corbel"/>
              <a:buNone/>
            </a:pPr>
            <a:r>
              <a:rPr lang="en-US">
                <a:solidFill>
                  <a:schemeClr val="accent3"/>
                </a:solidFill>
              </a:rPr>
              <a:t>7 Evidence Based Learning Principles</a:t>
            </a:r>
            <a:endParaRPr>
              <a:solidFill>
                <a:schemeClr val="accent3"/>
              </a:solidFill>
            </a:endParaRPr>
          </a:p>
        </p:txBody>
      </p:sp>
      <p:sp>
        <p:nvSpPr>
          <p:cNvPr id="247" name="Google Shape;247;p17"/>
          <p:cNvSpPr txBox="1">
            <a:spLocks noGrp="1"/>
          </p:cNvSpPr>
          <p:nvPr>
            <p:ph type="body" idx="1"/>
          </p:nvPr>
        </p:nvSpPr>
        <p:spPr>
          <a:xfrm>
            <a:off x="385763" y="919602"/>
            <a:ext cx="11358562" cy="5609785"/>
          </a:xfrm>
          <a:prstGeom prst="rect">
            <a:avLst/>
          </a:prstGeom>
          <a:noFill/>
          <a:ln>
            <a:noFill/>
          </a:ln>
        </p:spPr>
        <p:txBody>
          <a:bodyPr spcFirstLastPara="1" wrap="square" lIns="0" tIns="0" rIns="0" bIns="0" anchor="t" anchorCtr="0">
            <a:noAutofit/>
          </a:bodyPr>
          <a:lstStyle/>
          <a:p>
            <a:pPr marL="0" lvl="0" indent="0" algn="l" rtl="0">
              <a:lnSpc>
                <a:spcPct val="90000"/>
              </a:lnSpc>
              <a:spcBef>
                <a:spcPts val="480"/>
              </a:spcBef>
              <a:spcAft>
                <a:spcPts val="0"/>
              </a:spcAft>
              <a:buSzPts val="2400"/>
              <a:buNone/>
            </a:pPr>
            <a:r>
              <a:rPr lang="en-US" sz="2000" b="1"/>
              <a:t>Principle</a:t>
            </a:r>
            <a:r>
              <a:rPr lang="en-US" sz="2000"/>
              <a:t> </a:t>
            </a:r>
            <a:r>
              <a:rPr lang="en-US" sz="2000" b="1"/>
              <a:t>P1</a:t>
            </a:r>
            <a:r>
              <a:rPr lang="en-US" sz="2000"/>
              <a:t>: Students' </a:t>
            </a:r>
            <a:r>
              <a:rPr lang="en-US" sz="2000" b="1">
                <a:solidFill>
                  <a:schemeClr val="dk2"/>
                </a:solidFill>
              </a:rPr>
              <a:t>prior knowledge</a:t>
            </a:r>
            <a:r>
              <a:rPr lang="en-US" sz="2000"/>
              <a:t> can help or hinder learning.</a:t>
            </a:r>
            <a:endParaRPr sz="2000"/>
          </a:p>
          <a:p>
            <a:pPr marL="0" lvl="0" indent="0" algn="l" rtl="0">
              <a:lnSpc>
                <a:spcPct val="90000"/>
              </a:lnSpc>
              <a:spcBef>
                <a:spcPts val="600"/>
              </a:spcBef>
              <a:spcAft>
                <a:spcPts val="0"/>
              </a:spcAft>
              <a:buClr>
                <a:schemeClr val="dk1"/>
              </a:buClr>
              <a:buSzPts val="1100"/>
              <a:buFont typeface="Arial"/>
              <a:buNone/>
            </a:pPr>
            <a:endParaRPr sz="1200"/>
          </a:p>
          <a:p>
            <a:pPr marL="0" lvl="0" indent="0" algn="l" rtl="0">
              <a:lnSpc>
                <a:spcPct val="90000"/>
              </a:lnSpc>
              <a:spcBef>
                <a:spcPts val="600"/>
              </a:spcBef>
              <a:spcAft>
                <a:spcPts val="0"/>
              </a:spcAft>
              <a:buSzPts val="2400"/>
              <a:buNone/>
            </a:pPr>
            <a:r>
              <a:rPr lang="en-US" sz="2000" b="1"/>
              <a:t>Principle</a:t>
            </a:r>
            <a:r>
              <a:rPr lang="en-US" sz="2000"/>
              <a:t> </a:t>
            </a:r>
            <a:r>
              <a:rPr lang="en-US" sz="2000" b="1"/>
              <a:t>P2</a:t>
            </a:r>
            <a:r>
              <a:rPr lang="en-US" sz="2000"/>
              <a:t>: How students </a:t>
            </a:r>
            <a:r>
              <a:rPr lang="en-US" sz="2000" b="1">
                <a:solidFill>
                  <a:schemeClr val="dk2"/>
                </a:solidFill>
              </a:rPr>
              <a:t>organise knowledge</a:t>
            </a:r>
            <a:r>
              <a:rPr lang="en-US" sz="2000"/>
              <a:t> influences how they learn and apply what </a:t>
            </a:r>
          </a:p>
          <a:p>
            <a:pPr marL="0" lvl="0" indent="0" algn="l" rtl="0">
              <a:lnSpc>
                <a:spcPct val="90000"/>
              </a:lnSpc>
              <a:spcBef>
                <a:spcPts val="600"/>
              </a:spcBef>
              <a:spcAft>
                <a:spcPts val="0"/>
              </a:spcAft>
              <a:buSzPts val="2400"/>
              <a:buNone/>
            </a:pPr>
            <a:r>
              <a:rPr lang="en-US" sz="2000"/>
              <a:t>	         they know.</a:t>
            </a:r>
            <a:endParaRPr sz="2000"/>
          </a:p>
          <a:p>
            <a:pPr marL="0" lvl="0" indent="0" algn="l" rtl="0">
              <a:lnSpc>
                <a:spcPct val="90000"/>
              </a:lnSpc>
              <a:spcBef>
                <a:spcPts val="600"/>
              </a:spcBef>
              <a:spcAft>
                <a:spcPts val="0"/>
              </a:spcAft>
              <a:buClr>
                <a:schemeClr val="dk1"/>
              </a:buClr>
              <a:buSzPts val="1100"/>
              <a:buFont typeface="Arial"/>
              <a:buNone/>
            </a:pPr>
            <a:endParaRPr sz="1200"/>
          </a:p>
          <a:p>
            <a:pPr marL="0" lvl="0" indent="0" algn="l" rtl="0">
              <a:lnSpc>
                <a:spcPct val="90000"/>
              </a:lnSpc>
              <a:spcBef>
                <a:spcPts val="600"/>
              </a:spcBef>
              <a:spcAft>
                <a:spcPts val="0"/>
              </a:spcAft>
              <a:buSzPts val="2400"/>
              <a:buNone/>
            </a:pPr>
            <a:r>
              <a:rPr lang="en-US" sz="2000" b="1"/>
              <a:t>Principle</a:t>
            </a:r>
            <a:r>
              <a:rPr lang="en-US" sz="2000"/>
              <a:t> </a:t>
            </a:r>
            <a:r>
              <a:rPr lang="en-US" sz="2000" b="1"/>
              <a:t>P3</a:t>
            </a:r>
            <a:r>
              <a:rPr lang="en-US" sz="2000"/>
              <a:t>: Students </a:t>
            </a:r>
            <a:r>
              <a:rPr lang="en-US" sz="2000" b="1">
                <a:solidFill>
                  <a:schemeClr val="dk2"/>
                </a:solidFill>
              </a:rPr>
              <a:t>motivation</a:t>
            </a:r>
            <a:r>
              <a:rPr lang="en-US" sz="2000"/>
              <a:t> determines, directs and sustains what they do learn.</a:t>
            </a:r>
            <a:endParaRPr sz="2000"/>
          </a:p>
          <a:p>
            <a:pPr marL="0" lvl="0" indent="0" algn="l" rtl="0">
              <a:lnSpc>
                <a:spcPct val="90000"/>
              </a:lnSpc>
              <a:spcBef>
                <a:spcPts val="600"/>
              </a:spcBef>
              <a:spcAft>
                <a:spcPts val="0"/>
              </a:spcAft>
              <a:buClr>
                <a:schemeClr val="dk1"/>
              </a:buClr>
              <a:buSzPts val="1100"/>
              <a:buFont typeface="Arial"/>
              <a:buNone/>
            </a:pPr>
            <a:endParaRPr sz="1200"/>
          </a:p>
          <a:p>
            <a:pPr marL="0" lvl="0" indent="0" algn="l" rtl="0">
              <a:lnSpc>
                <a:spcPct val="90000"/>
              </a:lnSpc>
              <a:spcBef>
                <a:spcPts val="600"/>
              </a:spcBef>
              <a:spcAft>
                <a:spcPts val="0"/>
              </a:spcAft>
              <a:buClr>
                <a:schemeClr val="dk1"/>
              </a:buClr>
              <a:buSzPts val="1100"/>
              <a:buFont typeface="Arial"/>
              <a:buNone/>
            </a:pPr>
            <a:r>
              <a:rPr lang="en-US" sz="2000" b="1"/>
              <a:t>Principle P4</a:t>
            </a:r>
            <a:r>
              <a:rPr lang="en-US" sz="2000"/>
              <a:t>: To develop mastery, students must acquire </a:t>
            </a:r>
            <a:r>
              <a:rPr lang="en-US" sz="2000" b="1">
                <a:solidFill>
                  <a:schemeClr val="dk2"/>
                </a:solidFill>
              </a:rPr>
              <a:t>component skills</a:t>
            </a:r>
            <a:r>
              <a:rPr lang="en-US" sz="2000"/>
              <a:t>, practice </a:t>
            </a:r>
            <a:r>
              <a:rPr lang="en-US" sz="2000" b="1">
                <a:solidFill>
                  <a:schemeClr val="dk2"/>
                </a:solidFill>
              </a:rPr>
              <a:t>integrating</a:t>
            </a:r>
            <a:r>
              <a:rPr lang="en-US" sz="2000"/>
              <a:t> them, and 	         know when to </a:t>
            </a:r>
            <a:r>
              <a:rPr lang="en-US" sz="2000" b="1">
                <a:solidFill>
                  <a:schemeClr val="dk2"/>
                </a:solidFill>
              </a:rPr>
              <a:t>apply</a:t>
            </a:r>
            <a:r>
              <a:rPr lang="en-US" sz="2000"/>
              <a:t> what they have learned</a:t>
            </a:r>
          </a:p>
          <a:p>
            <a:pPr marL="0" lvl="0" indent="0" algn="l" rtl="0">
              <a:lnSpc>
                <a:spcPct val="90000"/>
              </a:lnSpc>
              <a:spcBef>
                <a:spcPts val="600"/>
              </a:spcBef>
              <a:spcAft>
                <a:spcPts val="0"/>
              </a:spcAft>
              <a:buClr>
                <a:schemeClr val="dk1"/>
              </a:buClr>
              <a:buSzPts val="1100"/>
              <a:buFont typeface="Arial"/>
              <a:buNone/>
            </a:pPr>
            <a:endParaRPr lang="en-US" sz="1200"/>
          </a:p>
          <a:p>
            <a:pPr marL="0" lvl="0" indent="0">
              <a:lnSpc>
                <a:spcPct val="100000"/>
              </a:lnSpc>
              <a:spcBef>
                <a:spcPts val="0"/>
              </a:spcBef>
              <a:buNone/>
            </a:pPr>
            <a:r>
              <a:rPr lang="en-US" sz="2000" b="1"/>
              <a:t>Principle P5</a:t>
            </a:r>
            <a:r>
              <a:rPr lang="en-US" sz="2000"/>
              <a:t>: </a:t>
            </a:r>
            <a:r>
              <a:rPr lang="en-US" sz="2000" b="1">
                <a:solidFill>
                  <a:schemeClr val="dk2"/>
                </a:solidFill>
              </a:rPr>
              <a:t>Goal-directed</a:t>
            </a:r>
            <a:r>
              <a:rPr lang="en-US" sz="2000"/>
              <a:t> practice coupled with </a:t>
            </a:r>
            <a:r>
              <a:rPr lang="en-US" sz="2000" b="1">
                <a:solidFill>
                  <a:schemeClr val="dk2"/>
                </a:solidFill>
              </a:rPr>
              <a:t>targeted feedback</a:t>
            </a:r>
            <a:r>
              <a:rPr lang="en-US" sz="2000"/>
              <a:t> enhances the quality of </a:t>
            </a:r>
          </a:p>
          <a:p>
            <a:pPr marL="0" lvl="0" indent="0">
              <a:lnSpc>
                <a:spcPct val="100000"/>
              </a:lnSpc>
              <a:spcBef>
                <a:spcPts val="0"/>
              </a:spcBef>
              <a:buNone/>
            </a:pPr>
            <a:r>
              <a:rPr lang="en-US" sz="2000"/>
              <a:t>	         students' learning</a:t>
            </a:r>
          </a:p>
          <a:p>
            <a:pPr marL="0" lvl="0" indent="0">
              <a:spcBef>
                <a:spcPts val="600"/>
              </a:spcBef>
              <a:buNone/>
            </a:pPr>
            <a:endParaRPr lang="en-US" sz="1200"/>
          </a:p>
          <a:p>
            <a:pPr marL="0" lvl="0" indent="0">
              <a:spcBef>
                <a:spcPts val="600"/>
              </a:spcBef>
              <a:buNone/>
            </a:pPr>
            <a:r>
              <a:rPr lang="en-US" sz="2000" b="1"/>
              <a:t>Principle P6</a:t>
            </a:r>
            <a:r>
              <a:rPr lang="en-US" sz="2000"/>
              <a:t>: Students' current level of development interacts with the </a:t>
            </a:r>
            <a:r>
              <a:rPr lang="en-US" sz="2000" b="1">
                <a:solidFill>
                  <a:schemeClr val="dk2"/>
                </a:solidFill>
              </a:rPr>
              <a:t>social, emotional, and intellectual 	         climate</a:t>
            </a:r>
            <a:r>
              <a:rPr lang="en-US" sz="2000"/>
              <a:t> of the course to impact learning</a:t>
            </a:r>
          </a:p>
          <a:p>
            <a:pPr marL="0" lvl="0" indent="0">
              <a:spcBef>
                <a:spcPts val="600"/>
              </a:spcBef>
              <a:buNone/>
            </a:pPr>
            <a:endParaRPr lang="en-US" sz="1200"/>
          </a:p>
          <a:p>
            <a:pPr marL="0" lvl="0" indent="0">
              <a:spcBef>
                <a:spcPts val="600"/>
              </a:spcBef>
              <a:buNone/>
            </a:pPr>
            <a:r>
              <a:rPr lang="en-US" sz="2000" b="1"/>
              <a:t>Principle P7</a:t>
            </a:r>
            <a:r>
              <a:rPr lang="en-US" sz="2000"/>
              <a:t>: To become self-directed learners, students must learn to </a:t>
            </a:r>
            <a:r>
              <a:rPr lang="en-US" sz="2000" b="1">
                <a:solidFill>
                  <a:schemeClr val="dk2"/>
                </a:solidFill>
              </a:rPr>
              <a:t>monitor and adjust </a:t>
            </a:r>
            <a:r>
              <a:rPr lang="en-US" sz="2000"/>
              <a:t>their approaches 	         to learning.</a:t>
            </a:r>
          </a:p>
          <a:p>
            <a:pPr marL="0" lvl="0" indent="0" algn="l" rtl="0">
              <a:lnSpc>
                <a:spcPct val="90000"/>
              </a:lnSpc>
              <a:spcBef>
                <a:spcPts val="600"/>
              </a:spcBef>
              <a:spcAft>
                <a:spcPts val="0"/>
              </a:spcAft>
              <a:buClr>
                <a:schemeClr val="dk1"/>
              </a:buClr>
              <a:buSzPts val="1100"/>
              <a:buFont typeface="Arial"/>
              <a:buNone/>
            </a:pPr>
            <a:endParaRPr sz="2000"/>
          </a:p>
          <a:p>
            <a:pPr marL="0" lvl="0" indent="0" algn="l" rtl="0">
              <a:lnSpc>
                <a:spcPct val="90000"/>
              </a:lnSpc>
              <a:spcBef>
                <a:spcPts val="600"/>
              </a:spcBef>
              <a:spcAft>
                <a:spcPts val="600"/>
              </a:spcAft>
              <a:buSzPts val="2400"/>
              <a:buNone/>
            </a:pPr>
            <a:endParaRPr/>
          </a:p>
        </p:txBody>
      </p:sp>
      <p:pic>
        <p:nvPicPr>
          <p:cNvPr id="248" name="Google Shape;248;p17"/>
          <p:cNvPicPr preferRelativeResize="0"/>
          <p:nvPr/>
        </p:nvPicPr>
        <p:blipFill rotWithShape="1">
          <a:blip r:embed="rId3">
            <a:alphaModFix/>
          </a:blip>
          <a:srcRect/>
          <a:stretch/>
        </p:blipFill>
        <p:spPr>
          <a:xfrm>
            <a:off x="10249515" y="41173"/>
            <a:ext cx="1942485" cy="2043936"/>
          </a:xfrm>
          <a:prstGeom prst="rect">
            <a:avLst/>
          </a:prstGeom>
          <a:noFill/>
          <a:ln>
            <a:noFill/>
          </a:ln>
        </p:spPr>
      </p:pic>
    </p:spTree>
    <p:extLst>
      <p:ext uri="{BB962C8B-B14F-4D97-AF65-F5344CB8AC3E}">
        <p14:creationId xmlns:p14="http://schemas.microsoft.com/office/powerpoint/2010/main" val="31562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971960" y="518515"/>
            <a:ext cx="10871100" cy="10287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1400"/>
              <a:buFont typeface="Corbel"/>
              <a:buNone/>
            </a:pPr>
            <a:r>
              <a:rPr lang="en-US" b="1"/>
              <a:t>Challenge</a:t>
            </a:r>
            <a:r>
              <a:rPr lang="en-US"/>
              <a:t> </a:t>
            </a:r>
            <a:endParaRPr/>
          </a:p>
          <a:p>
            <a:pPr marL="0" lvl="0" indent="0" algn="l" rtl="0">
              <a:lnSpc>
                <a:spcPct val="90000"/>
              </a:lnSpc>
              <a:spcBef>
                <a:spcPts val="0"/>
              </a:spcBef>
              <a:spcAft>
                <a:spcPts val="0"/>
              </a:spcAft>
              <a:buClr>
                <a:schemeClr val="accent1"/>
              </a:buClr>
              <a:buSzPts val="1400"/>
              <a:buFont typeface="Corbel"/>
              <a:buNone/>
            </a:pPr>
            <a:r>
              <a:rPr lang="en-US"/>
              <a:t>How do you understand principles of learning? (10 min)</a:t>
            </a:r>
            <a:endParaRPr/>
          </a:p>
        </p:txBody>
      </p:sp>
      <p:sp useBgFill="1">
        <p:nvSpPr>
          <p:cNvPr id="213" name="Google Shape;213;p12"/>
          <p:cNvSpPr txBox="1"/>
          <p:nvPr/>
        </p:nvSpPr>
        <p:spPr>
          <a:xfrm>
            <a:off x="954030" y="1708657"/>
            <a:ext cx="10402389" cy="4405272"/>
          </a:xfrm>
          <a:prstGeom prst="rect">
            <a:avLst/>
          </a:prstGeom>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chemeClr val="dk1"/>
              </a:buClr>
              <a:buSzPts val="2800"/>
              <a:buFont typeface="Corbel"/>
              <a:buChar char="●"/>
            </a:pPr>
            <a:r>
              <a:rPr lang="en-US" sz="2800">
                <a:solidFill>
                  <a:schemeClr val="dk1"/>
                </a:solidFill>
                <a:latin typeface="Corbel"/>
                <a:ea typeface="Corbel"/>
                <a:cs typeface="Corbel"/>
                <a:sym typeface="Corbel"/>
              </a:rPr>
              <a:t>Work in groups of three</a:t>
            </a:r>
          </a:p>
          <a:p>
            <a:pPr marL="457200" marR="0" lvl="0" indent="-406400" algn="l" rtl="0">
              <a:lnSpc>
                <a:spcPct val="150000"/>
              </a:lnSpc>
              <a:spcBef>
                <a:spcPts val="0"/>
              </a:spcBef>
              <a:spcAft>
                <a:spcPts val="0"/>
              </a:spcAft>
              <a:buClr>
                <a:schemeClr val="dk1"/>
              </a:buClr>
              <a:buSzPts val="2800"/>
              <a:buFont typeface="Corbel"/>
              <a:buChar char="●"/>
            </a:pPr>
            <a:r>
              <a:rPr lang="en-US" sz="2800">
                <a:solidFill>
                  <a:schemeClr val="dk1"/>
                </a:solidFill>
                <a:latin typeface="Corbel"/>
                <a:ea typeface="Corbel"/>
                <a:cs typeface="Corbel"/>
                <a:sym typeface="Corbel"/>
              </a:rPr>
              <a:t>Carefully read the principles as a group</a:t>
            </a:r>
          </a:p>
          <a:p>
            <a:pPr marL="457200" marR="0" lvl="0" indent="-406400" algn="l" rtl="0">
              <a:lnSpc>
                <a:spcPct val="150000"/>
              </a:lnSpc>
              <a:spcBef>
                <a:spcPts val="0"/>
              </a:spcBef>
              <a:spcAft>
                <a:spcPts val="0"/>
              </a:spcAft>
              <a:buClr>
                <a:schemeClr val="dk1"/>
              </a:buClr>
              <a:buSzPts val="2800"/>
              <a:buFont typeface="Corbel"/>
              <a:buChar char="●"/>
            </a:pPr>
            <a:r>
              <a:rPr lang="en-US" sz="2800">
                <a:solidFill>
                  <a:schemeClr val="dk1"/>
                </a:solidFill>
                <a:latin typeface="Corbel"/>
                <a:ea typeface="Corbel"/>
                <a:cs typeface="Corbel"/>
                <a:sym typeface="Corbel"/>
              </a:rPr>
              <a:t>Pick one principle you like (with no overlapping with the other groups)</a:t>
            </a:r>
          </a:p>
          <a:p>
            <a:pPr marL="457200" marR="0" lvl="0" indent="-406400" algn="l" rtl="0">
              <a:lnSpc>
                <a:spcPct val="150000"/>
              </a:lnSpc>
              <a:spcBef>
                <a:spcPts val="0"/>
              </a:spcBef>
              <a:spcAft>
                <a:spcPts val="0"/>
              </a:spcAft>
              <a:buClr>
                <a:schemeClr val="dk1"/>
              </a:buClr>
              <a:buSzPts val="2800"/>
              <a:buFont typeface="Corbel"/>
              <a:buChar char="●"/>
            </a:pPr>
            <a:r>
              <a:rPr lang="en-US" sz="2800">
                <a:solidFill>
                  <a:schemeClr val="dk1"/>
                </a:solidFill>
                <a:latin typeface="Corbel"/>
                <a:ea typeface="Corbel"/>
                <a:cs typeface="Corbel"/>
                <a:sym typeface="Corbel"/>
              </a:rPr>
              <a:t>Discuss what you would do as a teacher/instructor to facilitate learning according to the principle</a:t>
            </a:r>
            <a:endParaRPr sz="2800">
              <a:solidFill>
                <a:schemeClr val="dk1"/>
              </a:solidFill>
              <a:latin typeface="Corbel"/>
              <a:ea typeface="Corbel"/>
              <a:cs typeface="Corbel"/>
              <a:sym typeface="Corbel"/>
            </a:endParaRPr>
          </a:p>
        </p:txBody>
      </p:sp>
    </p:spTree>
    <p:extLst>
      <p:ext uri="{BB962C8B-B14F-4D97-AF65-F5344CB8AC3E}">
        <p14:creationId xmlns:p14="http://schemas.microsoft.com/office/powerpoint/2010/main" val="159236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486592" y="500586"/>
            <a:ext cx="10871100" cy="8674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accent1"/>
              </a:buClr>
              <a:buSzPts val="1400"/>
              <a:buFont typeface="Corbel"/>
              <a:buNone/>
            </a:pPr>
            <a:r>
              <a:rPr lang="en-US" b="1"/>
              <a:t>Challenge</a:t>
            </a:r>
            <a:r>
              <a:rPr lang="en-US"/>
              <a:t> </a:t>
            </a:r>
            <a:endParaRPr/>
          </a:p>
          <a:p>
            <a:pPr marL="0" lvl="0" indent="0" algn="l" rtl="0">
              <a:lnSpc>
                <a:spcPct val="90000"/>
              </a:lnSpc>
              <a:spcBef>
                <a:spcPts val="0"/>
              </a:spcBef>
              <a:spcAft>
                <a:spcPts val="0"/>
              </a:spcAft>
              <a:buClr>
                <a:schemeClr val="accent1"/>
              </a:buClr>
              <a:buSzPts val="1400"/>
              <a:buFont typeface="Corbel"/>
              <a:buNone/>
            </a:pPr>
            <a:r>
              <a:rPr lang="en-US"/>
              <a:t>How do you understand principles of learning? (10 min)</a:t>
            </a:r>
            <a:endParaRPr/>
          </a:p>
        </p:txBody>
      </p:sp>
      <p:sp useBgFill="1">
        <p:nvSpPr>
          <p:cNvPr id="213" name="Google Shape;213;p12"/>
          <p:cNvSpPr txBox="1"/>
          <p:nvPr/>
        </p:nvSpPr>
        <p:spPr>
          <a:xfrm>
            <a:off x="720947" y="1493504"/>
            <a:ext cx="10933171" cy="4925226"/>
          </a:xfrm>
          <a:prstGeom prst="rect">
            <a:avLst/>
          </a:prstGeom>
          <a:ln>
            <a:noFill/>
          </a:ln>
        </p:spPr>
        <p:txBody>
          <a:bodyPr spcFirstLastPara="1" wrap="square" lIns="91425" tIns="91425" rIns="91425" bIns="91425" anchor="t" anchorCtr="0">
            <a:noAutofit/>
          </a:bodyPr>
          <a:lstStyle/>
          <a:p>
            <a:pPr marL="50800" marR="0" lvl="0" algn="l" rtl="0">
              <a:lnSpc>
                <a:spcPct val="150000"/>
              </a:lnSpc>
              <a:spcBef>
                <a:spcPts val="0"/>
              </a:spcBef>
              <a:spcAft>
                <a:spcPts val="0"/>
              </a:spcAft>
              <a:buClr>
                <a:schemeClr val="dk1"/>
              </a:buClr>
              <a:buSzPts val="2800"/>
            </a:pPr>
            <a:r>
              <a:rPr lang="en-US" sz="3200" b="1" u="sng">
                <a:solidFill>
                  <a:schemeClr val="dk1"/>
                </a:solidFill>
                <a:latin typeface="Corbel" panose="020B0503020204020204" pitchFamily="34" charset="0"/>
                <a:ea typeface="Corbel"/>
                <a:cs typeface="Corbel"/>
                <a:sym typeface="Corbel"/>
              </a:rPr>
              <a:t>Example</a:t>
            </a:r>
          </a:p>
          <a:p>
            <a:pPr lvl="0">
              <a:lnSpc>
                <a:spcPct val="90000"/>
              </a:lnSpc>
              <a:spcBef>
                <a:spcPts val="600"/>
              </a:spcBef>
              <a:buSzPts val="2400"/>
            </a:pPr>
            <a:r>
              <a:rPr lang="en-US" sz="2800" b="1">
                <a:latin typeface="Corbel" panose="020B0503020204020204" pitchFamily="34" charset="0"/>
              </a:rPr>
              <a:t>Principle</a:t>
            </a:r>
            <a:r>
              <a:rPr lang="en-US" sz="2800">
                <a:latin typeface="Corbel" panose="020B0503020204020204" pitchFamily="34" charset="0"/>
              </a:rPr>
              <a:t> </a:t>
            </a:r>
            <a:r>
              <a:rPr lang="en-US" sz="2800" b="1">
                <a:latin typeface="Corbel" panose="020B0503020204020204" pitchFamily="34" charset="0"/>
              </a:rPr>
              <a:t>P2</a:t>
            </a:r>
            <a:r>
              <a:rPr lang="en-US" sz="2800">
                <a:latin typeface="Corbel" panose="020B0503020204020204" pitchFamily="34" charset="0"/>
              </a:rPr>
              <a:t>: How students </a:t>
            </a:r>
            <a:r>
              <a:rPr lang="en-US" sz="2800" b="1">
                <a:solidFill>
                  <a:schemeClr val="dk2"/>
                </a:solidFill>
                <a:latin typeface="Corbel" panose="020B0503020204020204" pitchFamily="34" charset="0"/>
              </a:rPr>
              <a:t>organise knowledge</a:t>
            </a:r>
            <a:r>
              <a:rPr lang="en-US" sz="2800">
                <a:latin typeface="Corbel" panose="020B0503020204020204" pitchFamily="34" charset="0"/>
              </a:rPr>
              <a:t> influences how they learn and apply what they know.</a:t>
            </a:r>
          </a:p>
          <a:p>
            <a:pPr lvl="0">
              <a:lnSpc>
                <a:spcPct val="90000"/>
              </a:lnSpc>
              <a:spcBef>
                <a:spcPts val="600"/>
              </a:spcBef>
              <a:buSzPts val="2400"/>
            </a:pPr>
            <a:endParaRPr lang="en-US" sz="2800">
              <a:latin typeface="Corbel" panose="020B0503020204020204" pitchFamily="34" charset="0"/>
            </a:endParaRPr>
          </a:p>
          <a:p>
            <a:pPr lvl="0">
              <a:lnSpc>
                <a:spcPct val="90000"/>
              </a:lnSpc>
              <a:spcBef>
                <a:spcPts val="600"/>
              </a:spcBef>
              <a:buSzPts val="2400"/>
            </a:pPr>
            <a:r>
              <a:rPr lang="en-US" sz="2800" b="1">
                <a:latin typeface="Corbel" panose="020B0503020204020204" pitchFamily="34" charset="0"/>
              </a:rPr>
              <a:t>Possible teaching practices</a:t>
            </a:r>
            <a:r>
              <a:rPr lang="en-US" sz="2800">
                <a:latin typeface="Corbel" panose="020B0503020204020204" pitchFamily="34" charset="0"/>
              </a:rPr>
              <a:t>: </a:t>
            </a:r>
          </a:p>
          <a:p>
            <a:pPr marL="514350" lvl="0" indent="-514350">
              <a:lnSpc>
                <a:spcPct val="90000"/>
              </a:lnSpc>
              <a:spcBef>
                <a:spcPts val="600"/>
              </a:spcBef>
              <a:buSzPts val="2400"/>
              <a:buAutoNum type="arabicParenR"/>
            </a:pPr>
            <a:r>
              <a:rPr lang="en-US" sz="2800">
                <a:latin typeface="Corbel" panose="020B0503020204020204" pitchFamily="34" charset="0"/>
              </a:rPr>
              <a:t>Teach learners how to build and use concept maps</a:t>
            </a:r>
          </a:p>
          <a:p>
            <a:pPr marL="514350" lvl="0" indent="-514350">
              <a:lnSpc>
                <a:spcPct val="90000"/>
              </a:lnSpc>
              <a:spcBef>
                <a:spcPts val="600"/>
              </a:spcBef>
              <a:buSzPts val="2400"/>
              <a:buAutoNum type="arabicParenR"/>
            </a:pPr>
            <a:r>
              <a:rPr lang="en-US" sz="2800">
                <a:latin typeface="Corbel" panose="020B0503020204020204" pitchFamily="34" charset="0"/>
              </a:rPr>
              <a:t>Provide learners with a scheme and show them how every new concept/fact fits into the scheme</a:t>
            </a:r>
          </a:p>
          <a:p>
            <a:pPr marL="514350" lvl="0" indent="-514350">
              <a:lnSpc>
                <a:spcPct val="90000"/>
              </a:lnSpc>
              <a:spcBef>
                <a:spcPts val="600"/>
              </a:spcBef>
              <a:buSzPts val="2400"/>
              <a:buAutoNum type="arabicParenR"/>
            </a:pPr>
            <a:r>
              <a:rPr lang="en-US" sz="2800">
                <a:latin typeface="Corbel" panose="020B0503020204020204" pitchFamily="34" charset="0"/>
              </a:rPr>
              <a:t>Every time a new concept/fact is introduced, explain how it fits in the general picture</a:t>
            </a:r>
          </a:p>
          <a:p>
            <a:pPr marL="457200" marR="0" lvl="0" indent="-406400" algn="l" rtl="0">
              <a:lnSpc>
                <a:spcPct val="150000"/>
              </a:lnSpc>
              <a:spcBef>
                <a:spcPts val="0"/>
              </a:spcBef>
              <a:spcAft>
                <a:spcPts val="0"/>
              </a:spcAft>
              <a:buClr>
                <a:schemeClr val="dk1"/>
              </a:buClr>
              <a:buSzPts val="2800"/>
              <a:buFont typeface="Corbel"/>
              <a:buChar char="●"/>
            </a:pPr>
            <a:endParaRPr sz="2800">
              <a:solidFill>
                <a:schemeClr val="dk1"/>
              </a:solidFill>
              <a:latin typeface="Corbel"/>
              <a:ea typeface="Corbel"/>
              <a:cs typeface="Corbel"/>
              <a:sym typeface="Corbel"/>
            </a:endParaRPr>
          </a:p>
        </p:txBody>
      </p:sp>
    </p:spTree>
    <p:extLst>
      <p:ext uri="{BB962C8B-B14F-4D97-AF65-F5344CB8AC3E}">
        <p14:creationId xmlns:p14="http://schemas.microsoft.com/office/powerpoint/2010/main" val="290015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BBB5-C678-8349-93C9-677025024B7A}"/>
              </a:ext>
            </a:extLst>
          </p:cNvPr>
          <p:cNvSpPr>
            <a:spLocks noGrp="1"/>
          </p:cNvSpPr>
          <p:nvPr>
            <p:ph type="title"/>
          </p:nvPr>
        </p:nvSpPr>
        <p:spPr>
          <a:xfrm>
            <a:off x="2480798" y="2829572"/>
            <a:ext cx="7543735" cy="861896"/>
          </a:xfrm>
        </p:spPr>
        <p:txBody>
          <a:bodyPr/>
          <a:lstStyle/>
          <a:p>
            <a:r>
              <a:rPr lang="it-IT" sz="4800"/>
              <a:t>Motivation and demotivation</a:t>
            </a:r>
          </a:p>
        </p:txBody>
      </p:sp>
    </p:spTree>
    <p:extLst>
      <p:ext uri="{BB962C8B-B14F-4D97-AF65-F5344CB8AC3E}">
        <p14:creationId xmlns:p14="http://schemas.microsoft.com/office/powerpoint/2010/main" val="117387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 Motivation</a:t>
            </a:r>
            <a:endParaRPr sz="3200" b="0" i="0" u="none" strike="noStrike" cap="none">
              <a:solidFill>
                <a:schemeClr val="accent3"/>
              </a:solidFill>
              <a:latin typeface="Corbel"/>
              <a:ea typeface="Corbel"/>
              <a:cs typeface="Corbel"/>
              <a:sym typeface="Corbel"/>
            </a:endParaRPr>
          </a:p>
        </p:txBody>
      </p:sp>
      <p:sp>
        <p:nvSpPr>
          <p:cNvPr id="147" name="Google Shape;147;p21"/>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533400" marR="0" lvl="0" indent="0" algn="l" rtl="0">
              <a:lnSpc>
                <a:spcPct val="200000"/>
              </a:lnSpc>
              <a:spcBef>
                <a:spcPts val="0"/>
              </a:spcBef>
              <a:spcAft>
                <a:spcPts val="0"/>
              </a:spcAft>
              <a:buClr>
                <a:srgbClr val="595959"/>
              </a:buClr>
              <a:buSzPts val="2400"/>
              <a:buNone/>
            </a:pPr>
            <a:r>
              <a:rPr lang="en-US" dirty="0">
                <a:solidFill>
                  <a:srgbClr val="595959"/>
                </a:solidFill>
              </a:rPr>
              <a:t>Think about a motivating experience in your life (as a student or as an instructor/teacher) and share it in the GDoc</a:t>
            </a:r>
            <a:endParaRPr dirty="0">
              <a:solidFill>
                <a:srgbClr val="595959"/>
              </a:solidFill>
            </a:endParaRPr>
          </a:p>
          <a:p>
            <a:pPr marL="457200" marR="0" lvl="0" indent="0" algn="l" rtl="0">
              <a:lnSpc>
                <a:spcPct val="115000"/>
              </a:lnSpc>
              <a:spcBef>
                <a:spcPts val="0"/>
              </a:spcBef>
              <a:spcAft>
                <a:spcPts val="0"/>
              </a:spcAft>
              <a:buNone/>
            </a:pPr>
            <a:endParaRPr dirty="0">
              <a:solidFill>
                <a:srgbClr val="595959"/>
              </a:solidFill>
            </a:endParaRPr>
          </a:p>
          <a:p>
            <a:pPr marL="457200" marR="0" lvl="0" indent="0" algn="l" rtl="0">
              <a:lnSpc>
                <a:spcPct val="115000"/>
              </a:lnSpc>
              <a:spcBef>
                <a:spcPts val="0"/>
              </a:spcBef>
              <a:spcAft>
                <a:spcPts val="0"/>
              </a:spcAft>
              <a:buNone/>
            </a:pPr>
            <a:endParaRPr dirty="0">
              <a:solidFill>
                <a:srgbClr val="595959"/>
              </a:solidFill>
            </a:endParaRPr>
          </a:p>
          <a:p>
            <a:pPr marL="0" marR="0" lvl="0" indent="0" algn="l" rtl="0">
              <a:lnSpc>
                <a:spcPct val="115000"/>
              </a:lnSpc>
              <a:spcBef>
                <a:spcPts val="0"/>
              </a:spcBef>
              <a:spcAft>
                <a:spcPts val="0"/>
              </a:spcAft>
              <a:buNone/>
            </a:pPr>
            <a:endParaRPr dirty="0">
              <a:solidFill>
                <a:srgbClr val="595959"/>
              </a:solidFill>
            </a:endParaRPr>
          </a:p>
        </p:txBody>
      </p:sp>
    </p:spTree>
    <p:extLst>
      <p:ext uri="{BB962C8B-B14F-4D97-AF65-F5344CB8AC3E}">
        <p14:creationId xmlns:p14="http://schemas.microsoft.com/office/powerpoint/2010/main" val="19556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50"/>
        <p:cNvGrpSpPr/>
        <p:nvPr/>
      </p:nvGrpSpPr>
      <p:grpSpPr>
        <a:xfrm>
          <a:off x="0" y="0"/>
          <a:ext cx="0" cy="0"/>
          <a:chOff x="0" y="0"/>
          <a:chExt cx="0" cy="0"/>
        </a:xfrm>
      </p:grpSpPr>
      <p:pic>
        <p:nvPicPr>
          <p:cNvPr id="451" name="Google Shape;451;p65"/>
          <p:cNvPicPr preferRelativeResize="0"/>
          <p:nvPr/>
        </p:nvPicPr>
        <p:blipFill>
          <a:blip r:embed="rId3">
            <a:alphaModFix/>
          </a:blip>
          <a:stretch>
            <a:fillRect/>
          </a:stretch>
        </p:blipFill>
        <p:spPr>
          <a:xfrm>
            <a:off x="655983" y="484101"/>
            <a:ext cx="9597239" cy="6234751"/>
          </a:xfrm>
          <a:prstGeom prst="rect">
            <a:avLst/>
          </a:prstGeom>
          <a:noFill/>
          <a:ln>
            <a:noFill/>
          </a:ln>
        </p:spPr>
      </p:pic>
      <p:sp>
        <p:nvSpPr>
          <p:cNvPr id="2" name="Rectangle 1">
            <a:extLst>
              <a:ext uri="{FF2B5EF4-FFF2-40B4-BE49-F238E27FC236}">
                <a16:creationId xmlns:a16="http://schemas.microsoft.com/office/drawing/2014/main" id="{3E593BDA-CB53-5E45-9FD1-2C5377806EAD}"/>
              </a:ext>
            </a:extLst>
          </p:cNvPr>
          <p:cNvSpPr/>
          <p:nvPr/>
        </p:nvSpPr>
        <p:spPr>
          <a:xfrm>
            <a:off x="2975810" y="6054969"/>
            <a:ext cx="6096000" cy="523220"/>
          </a:xfrm>
          <a:prstGeom prst="rect">
            <a:avLst/>
          </a:prstGeom>
        </p:spPr>
        <p:txBody>
          <a:bodyPr>
            <a:spAutoFit/>
          </a:bodyPr>
          <a:lstStyle/>
          <a:p>
            <a:pPr lvl="0"/>
            <a:r>
              <a:rPr lang="en-US">
                <a:latin typeface="Corbel"/>
                <a:ea typeface="Corbel"/>
                <a:cs typeface="Corbel"/>
                <a:sym typeface="Corbel"/>
              </a:rPr>
              <a:t>Ambrose, Susan A., et al. </a:t>
            </a:r>
            <a:r>
              <a:rPr lang="en-US" b="1">
                <a:latin typeface="Corbel"/>
                <a:ea typeface="Corbel"/>
                <a:cs typeface="Corbel"/>
                <a:sym typeface="Corbel"/>
              </a:rPr>
              <a:t>How Learning Works</a:t>
            </a:r>
            <a:r>
              <a:rPr lang="en-US">
                <a:latin typeface="Corbel"/>
                <a:ea typeface="Corbel"/>
                <a:cs typeface="Corbel"/>
                <a:sym typeface="Corbel"/>
              </a:rPr>
              <a:t>, John Wiley &amp; Sons, Incorporated, 2010.</a:t>
            </a:r>
          </a:p>
        </p:txBody>
      </p:sp>
    </p:spTree>
    <p:extLst>
      <p:ext uri="{BB962C8B-B14F-4D97-AF65-F5344CB8AC3E}">
        <p14:creationId xmlns:p14="http://schemas.microsoft.com/office/powerpoint/2010/main" val="342817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42A1-D804-EE47-AEE0-09639451FE0A}"/>
              </a:ext>
            </a:extLst>
          </p:cNvPr>
          <p:cNvSpPr>
            <a:spLocks noGrp="1"/>
          </p:cNvSpPr>
          <p:nvPr>
            <p:ph type="title"/>
          </p:nvPr>
        </p:nvSpPr>
        <p:spPr>
          <a:xfrm>
            <a:off x="838200" y="430082"/>
            <a:ext cx="10515600" cy="1325563"/>
          </a:xfrm>
        </p:spPr>
        <p:txBody>
          <a:bodyPr/>
          <a:lstStyle/>
          <a:p>
            <a:r>
              <a:rPr lang="it-IT" b="1">
                <a:latin typeface="Corbel" panose="020B0503020204020204" pitchFamily="34" charset="0"/>
              </a:rPr>
              <a:t>Value</a:t>
            </a:r>
            <a:endParaRPr lang="it-IT">
              <a:latin typeface="Corbel" panose="020B0503020204020204" pitchFamily="34" charset="0"/>
            </a:endParaRPr>
          </a:p>
        </p:txBody>
      </p:sp>
      <p:sp>
        <p:nvSpPr>
          <p:cNvPr id="3" name="Content Placeholder 2">
            <a:extLst>
              <a:ext uri="{FF2B5EF4-FFF2-40B4-BE49-F238E27FC236}">
                <a16:creationId xmlns:a16="http://schemas.microsoft.com/office/drawing/2014/main" id="{4EFEAC93-394A-6647-80B0-52BFFFEDB3D5}"/>
              </a:ext>
            </a:extLst>
          </p:cNvPr>
          <p:cNvSpPr>
            <a:spLocks noGrp="1"/>
          </p:cNvSpPr>
          <p:nvPr>
            <p:ph idx="1"/>
          </p:nvPr>
        </p:nvSpPr>
        <p:spPr>
          <a:xfrm>
            <a:off x="838200" y="1229192"/>
            <a:ext cx="10515600" cy="5141627"/>
          </a:xfrm>
        </p:spPr>
        <p:txBody>
          <a:bodyPr>
            <a:normAutofit fontScale="92500" lnSpcReduction="20000"/>
          </a:bodyPr>
          <a:lstStyle/>
          <a:p>
            <a:pPr lvl="1"/>
            <a:r>
              <a:rPr lang="it-IT" sz="3200">
                <a:latin typeface="Corbel" panose="020B0503020204020204" pitchFamily="34" charset="0"/>
              </a:rPr>
              <a:t>attainment value</a:t>
            </a:r>
          </a:p>
          <a:p>
            <a:pPr lvl="2"/>
            <a:r>
              <a:rPr lang="it-IT" sz="2400">
                <a:latin typeface="Corbel" panose="020B0503020204020204" pitchFamily="34" charset="0"/>
              </a:rPr>
              <a:t>satisfaction that one gains from mastery and accomplishment of a goal or task </a:t>
            </a:r>
          </a:p>
          <a:p>
            <a:pPr lvl="1"/>
            <a:r>
              <a:rPr lang="it-IT" sz="3200">
                <a:latin typeface="Corbel" panose="020B0503020204020204" pitchFamily="34" charset="0"/>
              </a:rPr>
              <a:t>intrinsic value </a:t>
            </a:r>
          </a:p>
          <a:p>
            <a:pPr lvl="2"/>
            <a:r>
              <a:rPr lang="it-IT" sz="2400">
                <a:latin typeface="Corbel" panose="020B0503020204020204" pitchFamily="34" charset="0"/>
              </a:rPr>
              <a:t>the satisfaction that one gains simply from doing the task rather than from a particular outcome of the task</a:t>
            </a:r>
          </a:p>
          <a:p>
            <a:pPr lvl="2"/>
            <a:r>
              <a:rPr lang="en-US" sz="2400">
                <a:latin typeface="Corbel" panose="020B0503020204020204" pitchFamily="34" charset="0"/>
              </a:rPr>
              <a:t>I</a:t>
            </a:r>
            <a:r>
              <a:rPr lang="it-IT" sz="2400">
                <a:latin typeface="Corbel" panose="020B0503020204020204" pitchFamily="34" charset="0"/>
              </a:rPr>
              <a:t>t is the source of intrinsic motivation</a:t>
            </a:r>
          </a:p>
          <a:p>
            <a:pPr lvl="1"/>
            <a:r>
              <a:rPr lang="it-IT" sz="3200">
                <a:latin typeface="Corbel" panose="020B0503020204020204" pitchFamily="34" charset="0"/>
              </a:rPr>
              <a:t>instrumental value/extrinsic rewards </a:t>
            </a:r>
          </a:p>
          <a:p>
            <a:pPr lvl="2"/>
            <a:r>
              <a:rPr lang="it-IT" sz="2400">
                <a:latin typeface="Corbel" panose="020B0503020204020204" pitchFamily="34" charset="0"/>
              </a:rPr>
              <a:t>praise </a:t>
            </a:r>
          </a:p>
          <a:p>
            <a:pPr lvl="2"/>
            <a:r>
              <a:rPr lang="it-IT" sz="2400">
                <a:latin typeface="Corbel" panose="020B0503020204020204" pitchFamily="34" charset="0"/>
              </a:rPr>
              <a:t>public recognition </a:t>
            </a:r>
          </a:p>
          <a:p>
            <a:pPr lvl="2"/>
            <a:r>
              <a:rPr lang="it-IT" sz="2400">
                <a:latin typeface="Corbel" panose="020B0503020204020204" pitchFamily="34" charset="0"/>
              </a:rPr>
              <a:t>money</a:t>
            </a:r>
          </a:p>
          <a:p>
            <a:pPr lvl="2"/>
            <a:r>
              <a:rPr lang="it-IT" sz="2400">
                <a:latin typeface="Corbel" panose="020B0503020204020204" pitchFamily="34" charset="0"/>
              </a:rPr>
              <a:t>material goods</a:t>
            </a:r>
          </a:p>
          <a:p>
            <a:pPr lvl="2"/>
            <a:r>
              <a:rPr lang="it-IT" sz="2400">
                <a:latin typeface="Corbel" panose="020B0503020204020204" pitchFamily="34" charset="0"/>
              </a:rPr>
              <a:t>an interesting career</a:t>
            </a:r>
          </a:p>
          <a:p>
            <a:pPr lvl="2"/>
            <a:r>
              <a:rPr lang="it-IT" sz="2400">
                <a:latin typeface="Corbel" panose="020B0503020204020204" pitchFamily="34" charset="0"/>
              </a:rPr>
              <a:t>a high-status job, etc.) </a:t>
            </a:r>
          </a:p>
        </p:txBody>
      </p:sp>
    </p:spTree>
    <p:extLst>
      <p:ext uri="{BB962C8B-B14F-4D97-AF65-F5344CB8AC3E}">
        <p14:creationId xmlns:p14="http://schemas.microsoft.com/office/powerpoint/2010/main" val="386232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1766-0C1C-8C41-8622-49C74BFEEE44}"/>
              </a:ext>
            </a:extLst>
          </p:cNvPr>
          <p:cNvSpPr>
            <a:spLocks noGrp="1"/>
          </p:cNvSpPr>
          <p:nvPr>
            <p:ph type="title"/>
          </p:nvPr>
        </p:nvSpPr>
        <p:spPr/>
        <p:txBody>
          <a:bodyPr/>
          <a:lstStyle/>
          <a:p>
            <a:r>
              <a:rPr lang="it-IT" b="1"/>
              <a:t>Efficacy</a:t>
            </a:r>
            <a:endParaRPr lang="it-IT"/>
          </a:p>
        </p:txBody>
      </p:sp>
      <p:sp>
        <p:nvSpPr>
          <p:cNvPr id="3" name="Content Placeholder 2">
            <a:extLst>
              <a:ext uri="{FF2B5EF4-FFF2-40B4-BE49-F238E27FC236}">
                <a16:creationId xmlns:a16="http://schemas.microsoft.com/office/drawing/2014/main" id="{365E758A-718D-5E4A-A469-4769BBF32847}"/>
              </a:ext>
            </a:extLst>
          </p:cNvPr>
          <p:cNvSpPr>
            <a:spLocks noGrp="1"/>
          </p:cNvSpPr>
          <p:nvPr>
            <p:ph idx="1"/>
          </p:nvPr>
        </p:nvSpPr>
        <p:spPr>
          <a:xfrm>
            <a:off x="838200" y="1690688"/>
            <a:ext cx="10515600" cy="4351338"/>
          </a:xfrm>
        </p:spPr>
        <p:txBody>
          <a:bodyPr/>
          <a:lstStyle/>
          <a:p>
            <a:r>
              <a:rPr lang="it-IT"/>
              <a:t>positive outcomes expectancies for success</a:t>
            </a:r>
          </a:p>
          <a:p>
            <a:r>
              <a:rPr lang="it-IT"/>
              <a:t>growth vs fixed mindset  </a:t>
            </a:r>
          </a:p>
          <a:p>
            <a:r>
              <a:rPr lang="it-IT"/>
              <a:t>Efficacy expetancies represent the belief that one is capable of identifying, organising, initiating, and executing a course of action that will bring about a desired outcome (Bandura, 1997). </a:t>
            </a:r>
          </a:p>
          <a:p>
            <a:pPr marL="76200" indent="0">
              <a:buNone/>
            </a:pPr>
            <a:r>
              <a:rPr lang="it-IT">
                <a:solidFill>
                  <a:schemeClr val="bg1"/>
                </a:solidFill>
              </a:rPr>
              <a:t>In order to hold a positive expectancy for success, learners must not only believe that doing the assigned work can earn a passing grade (growth mindset), </a:t>
            </a:r>
            <a:r>
              <a:rPr lang="it-IT" b="1">
                <a:solidFill>
                  <a:schemeClr val="bg1"/>
                </a:solidFill>
              </a:rPr>
              <a:t>they must also believe that they are capable of doing the work necessary to earn a passing grade</a:t>
            </a:r>
            <a:br>
              <a:rPr lang="it-IT">
                <a:solidFill>
                  <a:schemeClr val="bg1"/>
                </a:solidFill>
              </a:rPr>
            </a:br>
            <a:endParaRPr lang="it-IT">
              <a:solidFill>
                <a:schemeClr val="bg1"/>
              </a:solidFill>
            </a:endParaRPr>
          </a:p>
        </p:txBody>
      </p:sp>
    </p:spTree>
    <p:extLst>
      <p:ext uri="{BB962C8B-B14F-4D97-AF65-F5344CB8AC3E}">
        <p14:creationId xmlns:p14="http://schemas.microsoft.com/office/powerpoint/2010/main" val="231092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1766-0C1C-8C41-8622-49C74BFEEE44}"/>
              </a:ext>
            </a:extLst>
          </p:cNvPr>
          <p:cNvSpPr>
            <a:spLocks noGrp="1"/>
          </p:cNvSpPr>
          <p:nvPr>
            <p:ph type="title"/>
          </p:nvPr>
        </p:nvSpPr>
        <p:spPr/>
        <p:txBody>
          <a:bodyPr/>
          <a:lstStyle/>
          <a:p>
            <a:r>
              <a:rPr lang="it-IT" b="1"/>
              <a:t>Efficacy</a:t>
            </a:r>
            <a:endParaRPr lang="it-IT"/>
          </a:p>
        </p:txBody>
      </p:sp>
      <p:sp>
        <p:nvSpPr>
          <p:cNvPr id="3" name="Content Placeholder 2">
            <a:extLst>
              <a:ext uri="{FF2B5EF4-FFF2-40B4-BE49-F238E27FC236}">
                <a16:creationId xmlns:a16="http://schemas.microsoft.com/office/drawing/2014/main" id="{365E758A-718D-5E4A-A469-4769BBF32847}"/>
              </a:ext>
            </a:extLst>
          </p:cNvPr>
          <p:cNvSpPr>
            <a:spLocks noGrp="1"/>
          </p:cNvSpPr>
          <p:nvPr>
            <p:ph idx="1"/>
          </p:nvPr>
        </p:nvSpPr>
        <p:spPr>
          <a:xfrm>
            <a:off x="838200" y="1690688"/>
            <a:ext cx="10515600" cy="4351338"/>
          </a:xfrm>
        </p:spPr>
        <p:txBody>
          <a:bodyPr/>
          <a:lstStyle/>
          <a:p>
            <a:r>
              <a:rPr lang="it-IT"/>
              <a:t>positive outcomes expectancies for success</a:t>
            </a:r>
          </a:p>
          <a:p>
            <a:r>
              <a:rPr lang="it-IT"/>
              <a:t>growth vs fixed mindset  </a:t>
            </a:r>
          </a:p>
          <a:p>
            <a:r>
              <a:rPr lang="it-IT"/>
              <a:t>Efficacy expetancies represent the belief that one is capable of identifying, organising, initiating, and executing a course of action that will bring about a desired outcome (Bandura, 1997). </a:t>
            </a:r>
          </a:p>
          <a:p>
            <a:r>
              <a:rPr lang="it-IT"/>
              <a:t>In order to hold a positive expectancy for success, learners must not only believe that doing the assigned work can earn a passing grade (growth mindset), </a:t>
            </a:r>
            <a:r>
              <a:rPr lang="it-IT" b="1"/>
              <a:t>they must also believe that they are capable of doing the work necessary to earn a passing grade</a:t>
            </a:r>
            <a:br>
              <a:rPr lang="it-IT"/>
            </a:br>
            <a:endParaRPr lang="it-IT"/>
          </a:p>
        </p:txBody>
      </p:sp>
    </p:spTree>
    <p:extLst>
      <p:ext uri="{BB962C8B-B14F-4D97-AF65-F5344CB8AC3E}">
        <p14:creationId xmlns:p14="http://schemas.microsoft.com/office/powerpoint/2010/main" val="252792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450"/>
        <p:cNvGrpSpPr/>
        <p:nvPr/>
      </p:nvGrpSpPr>
      <p:grpSpPr>
        <a:xfrm>
          <a:off x="0" y="0"/>
          <a:ext cx="0" cy="0"/>
          <a:chOff x="0" y="0"/>
          <a:chExt cx="0" cy="0"/>
        </a:xfrm>
      </p:grpSpPr>
      <p:pic>
        <p:nvPicPr>
          <p:cNvPr id="451" name="Google Shape;451;p65"/>
          <p:cNvPicPr preferRelativeResize="0"/>
          <p:nvPr/>
        </p:nvPicPr>
        <p:blipFill>
          <a:blip r:embed="rId3">
            <a:alphaModFix/>
          </a:blip>
          <a:stretch>
            <a:fillRect/>
          </a:stretch>
        </p:blipFill>
        <p:spPr>
          <a:xfrm>
            <a:off x="655983" y="484101"/>
            <a:ext cx="9597239" cy="6234751"/>
          </a:xfrm>
          <a:prstGeom prst="rect">
            <a:avLst/>
          </a:prstGeom>
          <a:noFill/>
          <a:ln>
            <a:noFill/>
          </a:ln>
        </p:spPr>
      </p:pic>
    </p:spTree>
    <p:extLst>
      <p:ext uri="{BB962C8B-B14F-4D97-AF65-F5344CB8AC3E}">
        <p14:creationId xmlns:p14="http://schemas.microsoft.com/office/powerpoint/2010/main" val="95806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3" name="Text Placeholder 2">
            <a:extLst>
              <a:ext uri="{FF2B5EF4-FFF2-40B4-BE49-F238E27FC236}">
                <a16:creationId xmlns:a16="http://schemas.microsoft.com/office/drawing/2014/main" id="{1EA6A04C-2CF2-A642-AC13-2278A89E1118}"/>
              </a:ext>
            </a:extLst>
          </p:cNvPr>
          <p:cNvSpPr>
            <a:spLocks noGrp="1"/>
          </p:cNvSpPr>
          <p:nvPr>
            <p:ph type="body" idx="1"/>
          </p:nvPr>
        </p:nvSpPr>
        <p:spPr>
          <a:xfrm>
            <a:off x="1840832" y="3001529"/>
            <a:ext cx="8241632" cy="647985"/>
          </a:xfrm>
        </p:spPr>
        <p:txBody>
          <a:bodyPr/>
          <a:lstStyle/>
          <a:p>
            <a:r>
              <a:rPr lang="it-IT" sz="2800" dirty="0">
                <a:hlinkClick r:id="rId3"/>
              </a:rPr>
              <a:t>Mazur's video on Peer Instruction for Active Learning</a:t>
            </a:r>
            <a:endParaRPr lang="it-IT" sz="2800" dirty="0"/>
          </a:p>
        </p:txBody>
      </p:sp>
    </p:spTree>
    <p:extLst>
      <p:ext uri="{BB962C8B-B14F-4D97-AF65-F5344CB8AC3E}">
        <p14:creationId xmlns:p14="http://schemas.microsoft.com/office/powerpoint/2010/main" val="259939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7727-3100-674E-807B-0BA94CB466C6}"/>
              </a:ext>
            </a:extLst>
          </p:cNvPr>
          <p:cNvSpPr>
            <a:spLocks noGrp="1"/>
          </p:cNvSpPr>
          <p:nvPr>
            <p:ph type="title"/>
          </p:nvPr>
        </p:nvSpPr>
        <p:spPr>
          <a:xfrm>
            <a:off x="4554609" y="490918"/>
            <a:ext cx="3184381" cy="648072"/>
          </a:xfrm>
        </p:spPr>
        <p:txBody>
          <a:bodyPr/>
          <a:lstStyle/>
          <a:p>
            <a:r>
              <a:rPr lang="it-IT" sz="4000" b="1">
                <a:latin typeface="Corbel" panose="020B0503020204020204" pitchFamily="34" charset="0"/>
              </a:rPr>
              <a:t>Environment</a:t>
            </a:r>
            <a:endParaRPr lang="it-IT" sz="4000">
              <a:latin typeface="Corbel" panose="020B0503020204020204" pitchFamily="34" charset="0"/>
            </a:endParaRPr>
          </a:p>
        </p:txBody>
      </p:sp>
      <p:sp>
        <p:nvSpPr>
          <p:cNvPr id="3" name="Content Placeholder 2">
            <a:extLst>
              <a:ext uri="{FF2B5EF4-FFF2-40B4-BE49-F238E27FC236}">
                <a16:creationId xmlns:a16="http://schemas.microsoft.com/office/drawing/2014/main" id="{E6D7B284-2C78-214D-A37F-94A10FF5477A}"/>
              </a:ext>
            </a:extLst>
          </p:cNvPr>
          <p:cNvSpPr>
            <a:spLocks noGrp="1"/>
          </p:cNvSpPr>
          <p:nvPr>
            <p:ph idx="1"/>
          </p:nvPr>
        </p:nvSpPr>
        <p:spPr/>
        <p:txBody>
          <a:bodyPr/>
          <a:lstStyle/>
          <a:p>
            <a:r>
              <a:rPr lang="it-IT" sz="2800">
                <a:latin typeface="Corbel" panose="020B0503020204020204" pitchFamily="34" charset="0"/>
              </a:rPr>
              <a:t>complex dynamics of the classroom </a:t>
            </a:r>
          </a:p>
          <a:p>
            <a:r>
              <a:rPr lang="it-IT" sz="2800">
                <a:latin typeface="Corbel" panose="020B0503020204020204" pitchFamily="34" charset="0"/>
              </a:rPr>
              <a:t>its tone </a:t>
            </a:r>
          </a:p>
          <a:p>
            <a:r>
              <a:rPr lang="it-IT" sz="2800">
                <a:latin typeface="Corbel" panose="020B0503020204020204" pitchFamily="34" charset="0"/>
              </a:rPr>
              <a:t>the interpersonal forces at play </a:t>
            </a:r>
          </a:p>
          <a:p>
            <a:r>
              <a:rPr lang="it-IT" sz="2800">
                <a:latin typeface="Corbel" panose="020B0503020204020204" pitchFamily="34" charset="0"/>
              </a:rPr>
              <a:t>the nature and structure of communication patterns. </a:t>
            </a:r>
          </a:p>
          <a:p>
            <a:r>
              <a:rPr lang="it-IT" sz="2800">
                <a:latin typeface="Corbel" panose="020B0503020204020204" pitchFamily="34" charset="0"/>
              </a:rPr>
              <a:t>e.g. "The instructor is approachable and several of my classmates seem willing to help me if I run into troubles". </a:t>
            </a:r>
          </a:p>
          <a:p>
            <a:r>
              <a:rPr lang="it-IT" sz="2800">
                <a:latin typeface="Corbel" panose="020B0503020204020204" pitchFamily="34" charset="0"/>
              </a:rPr>
              <a:t>inclusivity</a:t>
            </a:r>
          </a:p>
        </p:txBody>
      </p:sp>
    </p:spTree>
    <p:extLst>
      <p:ext uri="{BB962C8B-B14F-4D97-AF65-F5344CB8AC3E}">
        <p14:creationId xmlns:p14="http://schemas.microsoft.com/office/powerpoint/2010/main" val="341106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11200" y="6889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 What can I do to create a motivating environment?</a:t>
            </a:r>
            <a:endParaRPr sz="3200" b="0" i="0" u="none" strike="noStrike" cap="none">
              <a:solidFill>
                <a:schemeClr val="accent3"/>
              </a:solidFill>
              <a:latin typeface="Corbel"/>
              <a:ea typeface="Corbel"/>
              <a:cs typeface="Corbel"/>
              <a:sym typeface="Corbel"/>
            </a:endParaRPr>
          </a:p>
        </p:txBody>
      </p:sp>
      <p:sp>
        <p:nvSpPr>
          <p:cNvPr id="106" name="Google Shape;106;p15"/>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n-US">
                <a:solidFill>
                  <a:srgbClr val="595959"/>
                </a:solidFill>
              </a:rPr>
              <a:t>Think, pair, share</a:t>
            </a:r>
          </a:p>
          <a:p>
            <a:pPr marL="0" marR="0" lvl="0" indent="0" algn="l" rtl="0">
              <a:lnSpc>
                <a:spcPct val="115000"/>
              </a:lnSpc>
              <a:spcBef>
                <a:spcPts val="0"/>
              </a:spcBef>
              <a:spcAft>
                <a:spcPts val="0"/>
              </a:spcAft>
              <a:buNone/>
            </a:pPr>
            <a:r>
              <a:rPr lang="en-US">
                <a:solidFill>
                  <a:srgbClr val="595959"/>
                </a:solidFill>
              </a:rPr>
              <a:t>In pairs, think about what you could do to create a motivating environment in your classroom. </a:t>
            </a:r>
          </a:p>
          <a:p>
            <a:pPr marL="0" marR="0" lvl="0" indent="0" algn="l" rtl="0">
              <a:lnSpc>
                <a:spcPct val="115000"/>
              </a:lnSpc>
              <a:spcBef>
                <a:spcPts val="0"/>
              </a:spcBef>
              <a:spcAft>
                <a:spcPts val="0"/>
              </a:spcAft>
              <a:buNone/>
            </a:pPr>
            <a:r>
              <a:rPr lang="en-US">
                <a:solidFill>
                  <a:srgbClr val="595959"/>
                </a:solidFill>
              </a:rPr>
              <a:t>Share it with us.</a:t>
            </a:r>
            <a:endParaRPr>
              <a:solidFill>
                <a:srgbClr val="595959"/>
              </a:solidFill>
            </a:endParaRPr>
          </a:p>
        </p:txBody>
      </p:sp>
    </p:spTree>
    <p:extLst>
      <p:ext uri="{BB962C8B-B14F-4D97-AF65-F5344CB8AC3E}">
        <p14:creationId xmlns:p14="http://schemas.microsoft.com/office/powerpoint/2010/main" val="146987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r>
              <a:rPr lang="it-IT" sz="2800">
                <a:solidFill>
                  <a:schemeClr val="bg1"/>
                </a:solidFill>
                <a:latin typeface="Corbel" panose="020B0503020204020204" pitchFamily="34" charset="0"/>
              </a:rPr>
              <a:t>Provide authentic, real-world tasks</a:t>
            </a:r>
          </a:p>
          <a:p>
            <a:r>
              <a:rPr lang="it-IT" sz="2800">
                <a:solidFill>
                  <a:schemeClr val="bg1"/>
                </a:solidFill>
                <a:latin typeface="Corbel" panose="020B0503020204020204" pitchFamily="34" charset="0"/>
              </a:rPr>
              <a:t>Show relevance to students’ current academic lives</a:t>
            </a:r>
          </a:p>
          <a:p>
            <a:r>
              <a:rPr lang="it-IT" sz="2800">
                <a:solidFill>
                  <a:schemeClr val="bg1"/>
                </a:solidFill>
                <a:latin typeface="Corbel" panose="020B0503020204020204" pitchFamily="34" charset="0"/>
              </a:rPr>
              <a:t>Demonstrate the relevance of higher-level skills to students’ future professional lives</a:t>
            </a:r>
          </a:p>
          <a:p>
            <a:r>
              <a:rPr lang="it-IT" sz="2800">
                <a:solidFill>
                  <a:schemeClr val="bg1"/>
                </a:solidFill>
                <a:latin typeface="Corbel" panose="020B0503020204020204" pitchFamily="34" charset="0"/>
              </a:rPr>
              <a:t>Identify and reward what you value</a:t>
            </a:r>
          </a:p>
          <a:p>
            <a:r>
              <a:rPr lang="it-IT" sz="2800">
                <a:solidFill>
                  <a:schemeClr val="bg1"/>
                </a:solidFill>
                <a:latin typeface="Corbel" panose="020B0503020204020204" pitchFamily="34" charset="0"/>
              </a:rPr>
              <a:t>Show your own passion and enthusiasm for the discipline</a:t>
            </a:r>
          </a:p>
          <a:p>
            <a:r>
              <a:rPr lang="it-IT" sz="2800">
                <a:solidFill>
                  <a:schemeClr val="bg1"/>
                </a:solidFill>
                <a:latin typeface="Corbel" panose="020B0503020204020204" pitchFamily="34" charset="0"/>
              </a:rPr>
              <a:t>Strategies to build positive expectations</a:t>
            </a:r>
          </a:p>
          <a:p>
            <a:r>
              <a:rPr lang="it-IT" sz="2800">
                <a:solidFill>
                  <a:schemeClr val="bg1"/>
                </a:solidFill>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2" name="Rectangle 1">
            <a:extLst>
              <a:ext uri="{FF2B5EF4-FFF2-40B4-BE49-F238E27FC236}">
                <a16:creationId xmlns:a16="http://schemas.microsoft.com/office/drawing/2014/main" id="{A623AB78-B077-FE42-B722-B57B43943955}"/>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2798238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a:t>
            </a:r>
          </a:p>
          <a:p>
            <a:r>
              <a:rPr lang="it-IT" sz="2800">
                <a:solidFill>
                  <a:schemeClr val="bg1"/>
                </a:solidFill>
                <a:latin typeface="Corbel" panose="020B0503020204020204" pitchFamily="34" charset="0"/>
              </a:rPr>
              <a:t>Show relevance to students’ current academic lives</a:t>
            </a:r>
          </a:p>
          <a:p>
            <a:r>
              <a:rPr lang="it-IT" sz="2800">
                <a:solidFill>
                  <a:schemeClr val="bg1"/>
                </a:solidFill>
                <a:latin typeface="Corbel" panose="020B0503020204020204" pitchFamily="34" charset="0"/>
              </a:rPr>
              <a:t>Demonstrate the relevance of higher-level skills to students’ future professional lives</a:t>
            </a:r>
          </a:p>
          <a:p>
            <a:r>
              <a:rPr lang="it-IT" sz="2800">
                <a:solidFill>
                  <a:schemeClr val="bg1"/>
                </a:solidFill>
                <a:latin typeface="Corbel" panose="020B0503020204020204" pitchFamily="34" charset="0"/>
              </a:rPr>
              <a:t>Identify and reward what you value</a:t>
            </a:r>
          </a:p>
          <a:p>
            <a:r>
              <a:rPr lang="it-IT" sz="2800">
                <a:solidFill>
                  <a:schemeClr val="bg1"/>
                </a:solidFill>
                <a:latin typeface="Corbel" panose="020B0503020204020204" pitchFamily="34" charset="0"/>
              </a:rPr>
              <a:t>Show your own passion and enthusiasm for the discipline</a:t>
            </a:r>
          </a:p>
          <a:p>
            <a:r>
              <a:rPr lang="it-IT" sz="2800">
                <a:solidFill>
                  <a:schemeClr val="bg1"/>
                </a:solidFill>
                <a:latin typeface="Corbel" panose="020B0503020204020204" pitchFamily="34" charset="0"/>
              </a:rPr>
              <a:t>Strategies to build positive expectations</a:t>
            </a:r>
          </a:p>
          <a:p>
            <a:r>
              <a:rPr lang="it-IT" sz="2800">
                <a:solidFill>
                  <a:schemeClr val="bg1"/>
                </a:solidFill>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1F94DC81-9667-7A40-8C4A-037A59C8EDF2}"/>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329645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tasks/examples</a:t>
            </a:r>
          </a:p>
          <a:p>
            <a:pPr marL="285750" indent="-285750">
              <a:buFont typeface="Arial" panose="020B0604020202020204" pitchFamily="34" charset="0"/>
              <a:buChar char="•"/>
            </a:pPr>
            <a:r>
              <a:rPr lang="it-IT" sz="2800">
                <a:latin typeface="Corbel" panose="020B0503020204020204" pitchFamily="34" charset="0"/>
              </a:rPr>
              <a:t>Show relevance to students’ current academic lives</a:t>
            </a:r>
          </a:p>
          <a:p>
            <a:r>
              <a:rPr lang="it-IT" sz="2800">
                <a:solidFill>
                  <a:schemeClr val="bg1"/>
                </a:solidFill>
                <a:latin typeface="Corbel" panose="020B0503020204020204" pitchFamily="34" charset="0"/>
              </a:rPr>
              <a:t>Demonstrate the relevance of higher-level skills to students’ future professional lives</a:t>
            </a:r>
          </a:p>
          <a:p>
            <a:r>
              <a:rPr lang="it-IT" sz="2800">
                <a:solidFill>
                  <a:schemeClr val="bg1"/>
                </a:solidFill>
                <a:latin typeface="Corbel" panose="020B0503020204020204" pitchFamily="34" charset="0"/>
              </a:rPr>
              <a:t>Identify and reward what you value</a:t>
            </a:r>
          </a:p>
          <a:p>
            <a:r>
              <a:rPr lang="it-IT" sz="2800">
                <a:solidFill>
                  <a:schemeClr val="bg1"/>
                </a:solidFill>
                <a:latin typeface="Corbel" panose="020B0503020204020204" pitchFamily="34" charset="0"/>
              </a:rPr>
              <a:t>Show your own passion and enthusiasm for the discipline</a:t>
            </a:r>
          </a:p>
          <a:p>
            <a:r>
              <a:rPr lang="it-IT" sz="2800">
                <a:solidFill>
                  <a:schemeClr val="bg1"/>
                </a:solidFill>
                <a:latin typeface="Corbel" panose="020B0503020204020204" pitchFamily="34" charset="0"/>
              </a:rPr>
              <a:t>Strategies to build positive expectations</a:t>
            </a:r>
          </a:p>
          <a:p>
            <a:r>
              <a:rPr lang="it-IT" sz="2800">
                <a:solidFill>
                  <a:schemeClr val="bg1"/>
                </a:solidFill>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79228C75-B7AE-0C43-80FD-7209E60D3FB6}"/>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217211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tasks/examples</a:t>
            </a:r>
          </a:p>
          <a:p>
            <a:pPr marL="285750" indent="-285750">
              <a:buFont typeface="Arial" panose="020B0604020202020204" pitchFamily="34" charset="0"/>
              <a:buChar char="•"/>
            </a:pPr>
            <a:r>
              <a:rPr lang="it-IT" sz="2800">
                <a:latin typeface="Corbel" panose="020B0503020204020204" pitchFamily="34" charset="0"/>
              </a:rPr>
              <a:t>Show relevance to students’ current academic lives</a:t>
            </a:r>
          </a:p>
          <a:p>
            <a:pPr marL="285750" indent="-285750">
              <a:buFont typeface="Arial" panose="020B0604020202020204" pitchFamily="34" charset="0"/>
              <a:buChar char="•"/>
            </a:pPr>
            <a:r>
              <a:rPr lang="it-IT" sz="2800">
                <a:latin typeface="Corbel" panose="020B0503020204020204" pitchFamily="34" charset="0"/>
              </a:rPr>
              <a:t>Demonstrate the relevance of higher-level skills to students’ future professional lives</a:t>
            </a:r>
          </a:p>
          <a:p>
            <a:r>
              <a:rPr lang="it-IT" sz="2800">
                <a:solidFill>
                  <a:schemeClr val="bg1"/>
                </a:solidFill>
                <a:latin typeface="Corbel" panose="020B0503020204020204" pitchFamily="34" charset="0"/>
              </a:rPr>
              <a:t>Identify and reward what you value</a:t>
            </a:r>
          </a:p>
          <a:p>
            <a:r>
              <a:rPr lang="it-IT" sz="2800">
                <a:solidFill>
                  <a:schemeClr val="bg1"/>
                </a:solidFill>
                <a:latin typeface="Corbel" panose="020B0503020204020204" pitchFamily="34" charset="0"/>
              </a:rPr>
              <a:t>Show your own passion and enthusiasm for the discipline</a:t>
            </a:r>
          </a:p>
          <a:p>
            <a:r>
              <a:rPr lang="it-IT" sz="2800">
                <a:solidFill>
                  <a:schemeClr val="bg1"/>
                </a:solidFill>
                <a:latin typeface="Corbel" panose="020B0503020204020204" pitchFamily="34" charset="0"/>
              </a:rPr>
              <a:t>Strategies to build positive expectations</a:t>
            </a:r>
          </a:p>
          <a:p>
            <a:r>
              <a:rPr lang="it-IT" sz="2800">
                <a:solidFill>
                  <a:schemeClr val="bg1"/>
                </a:solidFill>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BE0B205E-8AAC-1E47-AA21-7ED233B7BE37}"/>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28243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tasks/examples</a:t>
            </a:r>
          </a:p>
          <a:p>
            <a:pPr marL="285750" indent="-285750">
              <a:buFont typeface="Arial" panose="020B0604020202020204" pitchFamily="34" charset="0"/>
              <a:buChar char="•"/>
            </a:pPr>
            <a:r>
              <a:rPr lang="it-IT" sz="2800">
                <a:latin typeface="Corbel" panose="020B0503020204020204" pitchFamily="34" charset="0"/>
              </a:rPr>
              <a:t>Show relevance to students’ current academic lives</a:t>
            </a:r>
          </a:p>
          <a:p>
            <a:pPr marL="285750" indent="-285750">
              <a:buFont typeface="Arial" panose="020B0604020202020204" pitchFamily="34" charset="0"/>
              <a:buChar char="•"/>
            </a:pPr>
            <a:r>
              <a:rPr lang="it-IT" sz="2800">
                <a:latin typeface="Corbel" panose="020B0503020204020204" pitchFamily="34" charset="0"/>
              </a:rPr>
              <a:t>Demonstrate the relevance of higher-level skills to students’ future professional lives</a:t>
            </a:r>
          </a:p>
          <a:p>
            <a:pPr marL="285750" indent="-285750">
              <a:buFont typeface="Arial" panose="020B0604020202020204" pitchFamily="34" charset="0"/>
              <a:buChar char="•"/>
            </a:pPr>
            <a:r>
              <a:rPr lang="it-IT" sz="2800">
                <a:latin typeface="Corbel" panose="020B0503020204020204" pitchFamily="34" charset="0"/>
              </a:rPr>
              <a:t>Identify and reward what you value</a:t>
            </a:r>
          </a:p>
          <a:p>
            <a:r>
              <a:rPr lang="it-IT" sz="2800">
                <a:solidFill>
                  <a:schemeClr val="bg1"/>
                </a:solidFill>
                <a:latin typeface="Corbel" panose="020B0503020204020204" pitchFamily="34" charset="0"/>
              </a:rPr>
              <a:t>Show your own passion and enthusiasm for the discipline</a:t>
            </a:r>
          </a:p>
          <a:p>
            <a:r>
              <a:rPr lang="it-IT" sz="2800">
                <a:solidFill>
                  <a:schemeClr val="bg1"/>
                </a:solidFill>
                <a:latin typeface="Corbel" panose="020B0503020204020204" pitchFamily="34" charset="0"/>
              </a:rPr>
              <a:t>Strategies to build positive expectations</a:t>
            </a:r>
          </a:p>
          <a:p>
            <a:r>
              <a:rPr lang="it-IT" sz="2800">
                <a:solidFill>
                  <a:schemeClr val="bg1"/>
                </a:solidFill>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16A25873-9DAD-5343-B6CC-87EDF44CD5A6}"/>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11117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tasks/examples</a:t>
            </a:r>
          </a:p>
          <a:p>
            <a:pPr marL="285750" indent="-285750">
              <a:buFont typeface="Arial" panose="020B0604020202020204" pitchFamily="34" charset="0"/>
              <a:buChar char="•"/>
            </a:pPr>
            <a:r>
              <a:rPr lang="it-IT" sz="2800">
                <a:latin typeface="Corbel" panose="020B0503020204020204" pitchFamily="34" charset="0"/>
              </a:rPr>
              <a:t>Show relevance to students’ current academic lives</a:t>
            </a:r>
          </a:p>
          <a:p>
            <a:pPr marL="285750" indent="-285750">
              <a:buFont typeface="Arial" panose="020B0604020202020204" pitchFamily="34" charset="0"/>
              <a:buChar char="•"/>
            </a:pPr>
            <a:r>
              <a:rPr lang="it-IT" sz="2800">
                <a:latin typeface="Corbel" panose="020B0503020204020204" pitchFamily="34" charset="0"/>
              </a:rPr>
              <a:t>Demonstrate the relevance of higher-level skills to students’ future professional lives</a:t>
            </a:r>
          </a:p>
          <a:p>
            <a:pPr marL="285750" indent="-285750">
              <a:buFont typeface="Arial" panose="020B0604020202020204" pitchFamily="34" charset="0"/>
              <a:buChar char="•"/>
            </a:pPr>
            <a:r>
              <a:rPr lang="it-IT" sz="2800">
                <a:latin typeface="Corbel" panose="020B0503020204020204" pitchFamily="34" charset="0"/>
              </a:rPr>
              <a:t>Identify and reward what you value</a:t>
            </a:r>
          </a:p>
          <a:p>
            <a:pPr marL="285750" indent="-285750">
              <a:buFont typeface="Arial" panose="020B0604020202020204" pitchFamily="34" charset="0"/>
              <a:buChar char="•"/>
            </a:pPr>
            <a:r>
              <a:rPr lang="it-IT" sz="2800">
                <a:latin typeface="Corbel" panose="020B0503020204020204" pitchFamily="34" charset="0"/>
              </a:rPr>
              <a:t>Show your own passion and enthusiasm for the discipline</a:t>
            </a:r>
          </a:p>
          <a:p>
            <a:r>
              <a:rPr lang="it-IT" sz="2800">
                <a:solidFill>
                  <a:schemeClr val="bg1"/>
                </a:solidFill>
                <a:latin typeface="Corbel" panose="020B0503020204020204" pitchFamily="34" charset="0"/>
              </a:rPr>
              <a:t>Strategies to build positive expectations</a:t>
            </a:r>
          </a:p>
          <a:p>
            <a:r>
              <a:rPr lang="it-IT" sz="2800">
                <a:solidFill>
                  <a:schemeClr val="bg1"/>
                </a:solidFill>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29A3F873-1AD3-A04F-8059-C815E395F11C}"/>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265753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tasks/examples</a:t>
            </a:r>
          </a:p>
          <a:p>
            <a:pPr marL="285750" indent="-285750">
              <a:buFont typeface="Arial" panose="020B0604020202020204" pitchFamily="34" charset="0"/>
              <a:buChar char="•"/>
            </a:pPr>
            <a:r>
              <a:rPr lang="it-IT" sz="2800">
                <a:latin typeface="Corbel" panose="020B0503020204020204" pitchFamily="34" charset="0"/>
              </a:rPr>
              <a:t>Show relevance to students’ current academic lives</a:t>
            </a:r>
          </a:p>
          <a:p>
            <a:pPr marL="285750" indent="-285750">
              <a:buFont typeface="Arial" panose="020B0604020202020204" pitchFamily="34" charset="0"/>
              <a:buChar char="•"/>
            </a:pPr>
            <a:r>
              <a:rPr lang="it-IT" sz="2800">
                <a:latin typeface="Corbel" panose="020B0503020204020204" pitchFamily="34" charset="0"/>
              </a:rPr>
              <a:t>Demonstrate the relevance of higher-level skills to students’ future professional lives</a:t>
            </a:r>
          </a:p>
          <a:p>
            <a:pPr marL="285750" indent="-285750">
              <a:buFont typeface="Arial" panose="020B0604020202020204" pitchFamily="34" charset="0"/>
              <a:buChar char="•"/>
            </a:pPr>
            <a:r>
              <a:rPr lang="it-IT" sz="2800">
                <a:latin typeface="Corbel" panose="020B0503020204020204" pitchFamily="34" charset="0"/>
              </a:rPr>
              <a:t>Identify and reward what you value</a:t>
            </a:r>
          </a:p>
          <a:p>
            <a:pPr marL="285750" indent="-285750">
              <a:buFont typeface="Arial" panose="020B0604020202020204" pitchFamily="34" charset="0"/>
              <a:buChar char="•"/>
            </a:pPr>
            <a:r>
              <a:rPr lang="it-IT" sz="2800">
                <a:latin typeface="Corbel" panose="020B0503020204020204" pitchFamily="34" charset="0"/>
              </a:rPr>
              <a:t>Show your own passion and enthusiasm for the discipline</a:t>
            </a:r>
          </a:p>
          <a:p>
            <a:pPr marL="285750" indent="-285750">
              <a:buFont typeface="Arial" panose="020B0604020202020204" pitchFamily="34" charset="0"/>
              <a:buChar char="•"/>
            </a:pPr>
            <a:r>
              <a:rPr lang="it-IT" sz="2800">
                <a:latin typeface="Corbel" panose="020B0503020204020204" pitchFamily="34" charset="0"/>
              </a:rPr>
              <a:t>Build positive expectations</a:t>
            </a:r>
          </a:p>
          <a:p>
            <a:r>
              <a:rPr lang="it-IT" sz="2800">
                <a:solidFill>
                  <a:schemeClr val="bg1"/>
                </a:solidFill>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27EC5412-28F5-E04A-AC53-CA4CFD4F1A08}"/>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42178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tasks/examples</a:t>
            </a:r>
          </a:p>
          <a:p>
            <a:pPr marL="285750" indent="-285750">
              <a:buFont typeface="Arial" panose="020B0604020202020204" pitchFamily="34" charset="0"/>
              <a:buChar char="•"/>
            </a:pPr>
            <a:r>
              <a:rPr lang="it-IT" sz="2800">
                <a:latin typeface="Corbel" panose="020B0503020204020204" pitchFamily="34" charset="0"/>
              </a:rPr>
              <a:t>Show relevance to students’ current academic lives</a:t>
            </a:r>
          </a:p>
          <a:p>
            <a:pPr marL="285750" indent="-285750">
              <a:buFont typeface="Arial" panose="020B0604020202020204" pitchFamily="34" charset="0"/>
              <a:buChar char="•"/>
            </a:pPr>
            <a:r>
              <a:rPr lang="it-IT" sz="2800">
                <a:latin typeface="Corbel" panose="020B0503020204020204" pitchFamily="34" charset="0"/>
              </a:rPr>
              <a:t>Demonstrate the relevance of higher-level skills to students’ future professional lives</a:t>
            </a:r>
          </a:p>
          <a:p>
            <a:pPr marL="285750" indent="-285750">
              <a:buFont typeface="Arial" panose="020B0604020202020204" pitchFamily="34" charset="0"/>
              <a:buChar char="•"/>
            </a:pPr>
            <a:r>
              <a:rPr lang="it-IT" sz="2800">
                <a:latin typeface="Corbel" panose="020B0503020204020204" pitchFamily="34" charset="0"/>
              </a:rPr>
              <a:t>Identify and reward what you value</a:t>
            </a:r>
          </a:p>
          <a:p>
            <a:pPr marL="285750" indent="-285750">
              <a:buFont typeface="Arial" panose="020B0604020202020204" pitchFamily="34" charset="0"/>
              <a:buChar char="•"/>
            </a:pPr>
            <a:r>
              <a:rPr lang="it-IT" sz="2800">
                <a:latin typeface="Corbel" panose="020B0503020204020204" pitchFamily="34" charset="0"/>
              </a:rPr>
              <a:t>Show your own passion and enthusiasm for the discipline</a:t>
            </a:r>
          </a:p>
          <a:p>
            <a:pPr marL="285750" indent="-285750">
              <a:buFont typeface="Arial" panose="020B0604020202020204" pitchFamily="34" charset="0"/>
              <a:buChar char="•"/>
            </a:pPr>
            <a:r>
              <a:rPr lang="it-IT" sz="2800">
                <a:latin typeface="Corbel" panose="020B0503020204020204" pitchFamily="34" charset="0"/>
              </a:rPr>
              <a:t>Build positive expectations</a:t>
            </a:r>
          </a:p>
          <a:p>
            <a:pPr marL="285750" indent="-285750">
              <a:buFont typeface="Arial" panose="020B0604020202020204" pitchFamily="34" charset="0"/>
              <a:buChar char="•"/>
            </a:pPr>
            <a:r>
              <a:rPr lang="it-IT" sz="2800">
                <a:latin typeface="Corbel" panose="020B0503020204020204" pitchFamily="34" charset="0"/>
              </a:rPr>
              <a:t>Ensure alignment of objectives, assessments, and instructional strategies</a:t>
            </a:r>
          </a:p>
          <a:p>
            <a:r>
              <a:rPr lang="it-IT" sz="2800">
                <a:solidFill>
                  <a:schemeClr val="bg1"/>
                </a:solidFill>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F0898A28-3441-354C-ACEB-CCD685FAC657}"/>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194499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686284-2B43-214F-8289-0DC9B8F79E71}"/>
              </a:ext>
            </a:extLst>
          </p:cNvPr>
          <p:cNvSpPr/>
          <p:nvPr/>
        </p:nvSpPr>
        <p:spPr>
          <a:xfrm>
            <a:off x="630766" y="1384301"/>
            <a:ext cx="3098801" cy="183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1200"/>
              </a:spcAft>
            </a:pPr>
            <a:r>
              <a:rPr lang="en-US" sz="2400">
                <a:solidFill>
                  <a:schemeClr val="bg1"/>
                </a:solidFill>
                <a:latin typeface="Corbel" panose="020B0503020204020204" pitchFamily="34" charset="0"/>
              </a:rPr>
              <a:t>Select  or identify LOs</a:t>
            </a:r>
            <a:endParaRPr lang="it-IT" sz="2400" dirty="0">
              <a:solidFill>
                <a:schemeClr val="bg1"/>
              </a:solidFill>
              <a:latin typeface="Corbel" panose="020B0503020204020204" pitchFamily="34" charset="0"/>
            </a:endParaRPr>
          </a:p>
        </p:txBody>
      </p:sp>
      <p:grpSp>
        <p:nvGrpSpPr>
          <p:cNvPr id="18" name="Group 17">
            <a:extLst>
              <a:ext uri="{FF2B5EF4-FFF2-40B4-BE49-F238E27FC236}">
                <a16:creationId xmlns:a16="http://schemas.microsoft.com/office/drawing/2014/main" id="{A9A000F1-A5AD-2843-9A5C-6DB44CC92952}"/>
              </a:ext>
            </a:extLst>
          </p:cNvPr>
          <p:cNvGrpSpPr/>
          <p:nvPr/>
        </p:nvGrpSpPr>
        <p:grpSpPr>
          <a:xfrm>
            <a:off x="8686798" y="1384300"/>
            <a:ext cx="3098801" cy="1831445"/>
            <a:chOff x="630766" y="3739621"/>
            <a:chExt cx="3098801" cy="1831445"/>
          </a:xfrm>
        </p:grpSpPr>
        <p:sp>
          <p:nvSpPr>
            <p:cNvPr id="7" name="Rectangle 6">
              <a:extLst>
                <a:ext uri="{FF2B5EF4-FFF2-40B4-BE49-F238E27FC236}">
                  <a16:creationId xmlns:a16="http://schemas.microsoft.com/office/drawing/2014/main" id="{CA02846F-4331-C24D-9F19-FCECF88175C0}"/>
                </a:ext>
              </a:extLst>
            </p:cNvPr>
            <p:cNvSpPr/>
            <p:nvPr/>
          </p:nvSpPr>
          <p:spPr>
            <a:xfrm>
              <a:off x="630766" y="3739621"/>
              <a:ext cx="3098801" cy="183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1200"/>
                </a:spcAft>
              </a:pPr>
              <a:r>
                <a:rPr lang="en-US" sz="2400">
                  <a:latin typeface="Corbel" panose="020B0503020204020204" pitchFamily="34" charset="0"/>
                </a:rPr>
                <a:t>Select </a:t>
              </a:r>
              <a:r>
                <a:rPr lang="en-US" sz="2400" b="1" u="sng">
                  <a:latin typeface="Corbel" panose="020B0503020204020204" pitchFamily="34" charset="0"/>
                </a:rPr>
                <a:t>content</a:t>
              </a:r>
              <a:r>
                <a:rPr lang="en-US" sz="2400">
                  <a:latin typeface="Corbel" panose="020B0503020204020204" pitchFamily="34" charset="0"/>
                </a:rPr>
                <a:t> that is relevant to LOs</a:t>
              </a:r>
              <a:endParaRPr lang="it-IT" sz="2400" dirty="0">
                <a:solidFill>
                  <a:schemeClr val="bg1"/>
                </a:solidFill>
                <a:latin typeface="Corbel" panose="020B0503020204020204" pitchFamily="34" charset="0"/>
              </a:endParaRPr>
            </a:p>
          </p:txBody>
        </p:sp>
        <p:sp>
          <p:nvSpPr>
            <p:cNvPr id="6" name="Oval 5">
              <a:extLst>
                <a:ext uri="{FF2B5EF4-FFF2-40B4-BE49-F238E27FC236}">
                  <a16:creationId xmlns:a16="http://schemas.microsoft.com/office/drawing/2014/main" id="{E9E278F5-DAE7-3D42-B6B3-477797BC6693}"/>
                </a:ext>
              </a:extLst>
            </p:cNvPr>
            <p:cNvSpPr/>
            <p:nvPr/>
          </p:nvSpPr>
          <p:spPr>
            <a:xfrm>
              <a:off x="698499" y="3807355"/>
              <a:ext cx="402167" cy="3757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p>
          </p:txBody>
        </p:sp>
      </p:grpSp>
      <p:sp>
        <p:nvSpPr>
          <p:cNvPr id="8" name="Oval 7">
            <a:extLst>
              <a:ext uri="{FF2B5EF4-FFF2-40B4-BE49-F238E27FC236}">
                <a16:creationId xmlns:a16="http://schemas.microsoft.com/office/drawing/2014/main" id="{68D10C89-6C53-9C48-98BD-5E09A0F5715E}"/>
              </a:ext>
            </a:extLst>
          </p:cNvPr>
          <p:cNvSpPr/>
          <p:nvPr/>
        </p:nvSpPr>
        <p:spPr>
          <a:xfrm>
            <a:off x="715432" y="1419756"/>
            <a:ext cx="402167" cy="3757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1</a:t>
            </a:r>
          </a:p>
        </p:txBody>
      </p:sp>
      <p:grpSp>
        <p:nvGrpSpPr>
          <p:cNvPr id="20" name="Group 19">
            <a:extLst>
              <a:ext uri="{FF2B5EF4-FFF2-40B4-BE49-F238E27FC236}">
                <a16:creationId xmlns:a16="http://schemas.microsoft.com/office/drawing/2014/main" id="{221179FF-821E-754B-8505-C57B4219E7AB}"/>
              </a:ext>
            </a:extLst>
          </p:cNvPr>
          <p:cNvGrpSpPr/>
          <p:nvPr/>
        </p:nvGrpSpPr>
        <p:grpSpPr>
          <a:xfrm>
            <a:off x="4606924" y="1384300"/>
            <a:ext cx="3098801" cy="1831445"/>
            <a:chOff x="4606924" y="1384300"/>
            <a:chExt cx="3098801" cy="1831445"/>
          </a:xfrm>
        </p:grpSpPr>
        <p:sp>
          <p:nvSpPr>
            <p:cNvPr id="9" name="Rectangle 8">
              <a:extLst>
                <a:ext uri="{FF2B5EF4-FFF2-40B4-BE49-F238E27FC236}">
                  <a16:creationId xmlns:a16="http://schemas.microsoft.com/office/drawing/2014/main" id="{18AE87A4-75E5-CD45-8F83-90878E8E8872}"/>
                </a:ext>
              </a:extLst>
            </p:cNvPr>
            <p:cNvSpPr/>
            <p:nvPr/>
          </p:nvSpPr>
          <p:spPr>
            <a:xfrm>
              <a:off x="4606924" y="1384300"/>
              <a:ext cx="3098801" cy="183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1200"/>
                </a:spcAft>
              </a:pPr>
              <a:r>
                <a:rPr lang="en-US" sz="2400">
                  <a:latin typeface="Corbel" panose="020B0503020204020204" pitchFamily="34" charset="0"/>
                </a:rPr>
                <a:t>Select </a:t>
              </a:r>
              <a:r>
                <a:rPr lang="en-US" sz="2400" b="1" u="sng">
                  <a:latin typeface="Corbel" panose="020B0503020204020204" pitchFamily="34" charset="0"/>
                </a:rPr>
                <a:t>learning experiences</a:t>
              </a:r>
              <a:r>
                <a:rPr lang="en-US" sz="2400">
                  <a:latin typeface="Corbel" panose="020B0503020204020204" pitchFamily="34" charset="0"/>
                </a:rPr>
                <a:t> (LEs) that will help learners achieve LOs</a:t>
              </a:r>
              <a:endParaRPr lang="it-IT" sz="2400" dirty="0">
                <a:solidFill>
                  <a:schemeClr val="bg1"/>
                </a:solidFill>
                <a:latin typeface="Corbel" panose="020B0503020204020204" pitchFamily="34" charset="0"/>
              </a:endParaRPr>
            </a:p>
          </p:txBody>
        </p:sp>
        <p:sp>
          <p:nvSpPr>
            <p:cNvPr id="10" name="Oval 9">
              <a:extLst>
                <a:ext uri="{FF2B5EF4-FFF2-40B4-BE49-F238E27FC236}">
                  <a16:creationId xmlns:a16="http://schemas.microsoft.com/office/drawing/2014/main" id="{F36B2EF9-C279-C64E-8CA6-352C9C9AB154}"/>
                </a:ext>
              </a:extLst>
            </p:cNvPr>
            <p:cNvSpPr/>
            <p:nvPr/>
          </p:nvSpPr>
          <p:spPr>
            <a:xfrm>
              <a:off x="4710640" y="1452034"/>
              <a:ext cx="402167" cy="3757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a:t>
              </a:r>
            </a:p>
          </p:txBody>
        </p:sp>
      </p:grpSp>
      <p:grpSp>
        <p:nvGrpSpPr>
          <p:cNvPr id="19" name="Group 18">
            <a:extLst>
              <a:ext uri="{FF2B5EF4-FFF2-40B4-BE49-F238E27FC236}">
                <a16:creationId xmlns:a16="http://schemas.microsoft.com/office/drawing/2014/main" id="{AEE17AA8-15C5-D840-8B27-EA05327D54DE}"/>
              </a:ext>
            </a:extLst>
          </p:cNvPr>
          <p:cNvGrpSpPr/>
          <p:nvPr/>
        </p:nvGrpSpPr>
        <p:grpSpPr>
          <a:xfrm>
            <a:off x="6960656" y="4258122"/>
            <a:ext cx="3098801" cy="1914524"/>
            <a:chOff x="8578849" y="1330857"/>
            <a:chExt cx="3098801" cy="1914524"/>
          </a:xfrm>
        </p:grpSpPr>
        <p:sp>
          <p:nvSpPr>
            <p:cNvPr id="11" name="Rectangle 10">
              <a:extLst>
                <a:ext uri="{FF2B5EF4-FFF2-40B4-BE49-F238E27FC236}">
                  <a16:creationId xmlns:a16="http://schemas.microsoft.com/office/drawing/2014/main" id="{7E19F0A1-C2BB-AB47-AE94-FEE712BFB1CC}"/>
                </a:ext>
              </a:extLst>
            </p:cNvPr>
            <p:cNvSpPr/>
            <p:nvPr/>
          </p:nvSpPr>
          <p:spPr>
            <a:xfrm>
              <a:off x="8578849" y="1330857"/>
              <a:ext cx="3098801" cy="191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81000">
                <a:lnSpc>
                  <a:spcPct val="90000"/>
                </a:lnSpc>
                <a:spcBef>
                  <a:spcPts val="480"/>
                </a:spcBef>
                <a:buClr>
                  <a:schemeClr val="accent1"/>
                </a:buClr>
                <a:buSzPts val="2400"/>
                <a:buFont typeface="Corbel"/>
                <a:buChar char="•"/>
              </a:pPr>
              <a:r>
                <a:rPr lang="en-US" sz="2400" b="1" u="sng">
                  <a:latin typeface="Corbel" panose="020B0503020204020204" pitchFamily="34" charset="0"/>
                </a:rPr>
                <a:t>Evaluate</a:t>
              </a:r>
              <a:r>
                <a:rPr lang="en-US" sz="2400">
                  <a:latin typeface="Corbel" panose="020B0503020204020204" pitchFamily="34" charset="0"/>
                </a:rPr>
                <a:t> the effectiveness of the LEs for leading learners to the LOs</a:t>
              </a:r>
            </a:p>
          </p:txBody>
        </p:sp>
        <p:sp>
          <p:nvSpPr>
            <p:cNvPr id="12" name="Oval 11">
              <a:extLst>
                <a:ext uri="{FF2B5EF4-FFF2-40B4-BE49-F238E27FC236}">
                  <a16:creationId xmlns:a16="http://schemas.microsoft.com/office/drawing/2014/main" id="{D9124E61-FB6B-374D-87F8-2FC754C5275F}"/>
                </a:ext>
              </a:extLst>
            </p:cNvPr>
            <p:cNvSpPr/>
            <p:nvPr/>
          </p:nvSpPr>
          <p:spPr>
            <a:xfrm>
              <a:off x="8630300" y="1408603"/>
              <a:ext cx="402167" cy="37570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4</a:t>
              </a:r>
            </a:p>
          </p:txBody>
        </p:sp>
      </p:grpSp>
      <p:grpSp>
        <p:nvGrpSpPr>
          <p:cNvPr id="17" name="Group 16">
            <a:extLst>
              <a:ext uri="{FF2B5EF4-FFF2-40B4-BE49-F238E27FC236}">
                <a16:creationId xmlns:a16="http://schemas.microsoft.com/office/drawing/2014/main" id="{B8EE1C6C-9E0B-1444-8E42-A6E1F626567E}"/>
              </a:ext>
            </a:extLst>
          </p:cNvPr>
          <p:cNvGrpSpPr/>
          <p:nvPr/>
        </p:nvGrpSpPr>
        <p:grpSpPr>
          <a:xfrm>
            <a:off x="2162908" y="4353453"/>
            <a:ext cx="3727938" cy="1914524"/>
            <a:chOff x="6106582" y="3330047"/>
            <a:chExt cx="3098801" cy="1914524"/>
          </a:xfrm>
        </p:grpSpPr>
        <p:sp>
          <p:nvSpPr>
            <p:cNvPr id="13" name="Rectangle 12">
              <a:extLst>
                <a:ext uri="{FF2B5EF4-FFF2-40B4-BE49-F238E27FC236}">
                  <a16:creationId xmlns:a16="http://schemas.microsoft.com/office/drawing/2014/main" id="{97F59062-490A-2044-84F0-D12D4150B97D}"/>
                </a:ext>
              </a:extLst>
            </p:cNvPr>
            <p:cNvSpPr/>
            <p:nvPr/>
          </p:nvSpPr>
          <p:spPr>
            <a:xfrm>
              <a:off x="6106582" y="3330047"/>
              <a:ext cx="3098801" cy="191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1200"/>
                </a:spcAft>
              </a:pPr>
              <a:r>
                <a:rPr lang="en-US" sz="2400">
                  <a:latin typeface="Corbel" panose="020B0503020204020204" pitchFamily="34" charset="0"/>
                </a:rPr>
                <a:t>Identify/develop </a:t>
              </a:r>
              <a:r>
                <a:rPr lang="en-US" sz="2400" b="1" u="sng">
                  <a:latin typeface="Corbel" panose="020B0503020204020204" pitchFamily="34" charset="0"/>
                </a:rPr>
                <a:t>assessments</a:t>
              </a:r>
              <a:r>
                <a:rPr lang="en-US" sz="2400">
                  <a:latin typeface="Corbel" panose="020B0503020204020204" pitchFamily="34" charset="0"/>
                </a:rPr>
                <a:t> to ensure learner is progressing towards LOs</a:t>
              </a:r>
              <a:endParaRPr lang="it-IT" sz="2400" dirty="0">
                <a:solidFill>
                  <a:schemeClr val="bg1"/>
                </a:solidFill>
                <a:latin typeface="Corbel" panose="020B0503020204020204" pitchFamily="34" charset="0"/>
              </a:endParaRPr>
            </a:p>
          </p:txBody>
        </p:sp>
        <p:sp>
          <p:nvSpPr>
            <p:cNvPr id="16" name="Oval 15">
              <a:extLst>
                <a:ext uri="{FF2B5EF4-FFF2-40B4-BE49-F238E27FC236}">
                  <a16:creationId xmlns:a16="http://schemas.microsoft.com/office/drawing/2014/main" id="{63596DF3-430B-D645-ABCB-0951FD6948E7}"/>
                </a:ext>
              </a:extLst>
            </p:cNvPr>
            <p:cNvSpPr/>
            <p:nvPr/>
          </p:nvSpPr>
          <p:spPr>
            <a:xfrm>
              <a:off x="6180004" y="3386928"/>
              <a:ext cx="335855" cy="3726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5</a:t>
              </a:r>
            </a:p>
          </p:txBody>
        </p:sp>
      </p:grpSp>
      <p:sp>
        <p:nvSpPr>
          <p:cNvPr id="21" name="Right Arrow 20">
            <a:extLst>
              <a:ext uri="{FF2B5EF4-FFF2-40B4-BE49-F238E27FC236}">
                <a16:creationId xmlns:a16="http://schemas.microsoft.com/office/drawing/2014/main" id="{ACD11445-B894-FB40-8BCC-B16D4476C680}"/>
              </a:ext>
            </a:extLst>
          </p:cNvPr>
          <p:cNvSpPr/>
          <p:nvPr/>
        </p:nvSpPr>
        <p:spPr>
          <a:xfrm>
            <a:off x="3854450" y="2039937"/>
            <a:ext cx="627591" cy="555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ight Arrow 21">
            <a:extLst>
              <a:ext uri="{FF2B5EF4-FFF2-40B4-BE49-F238E27FC236}">
                <a16:creationId xmlns:a16="http://schemas.microsoft.com/office/drawing/2014/main" id="{464B03CD-EBD2-5441-9992-CEB51C208FEF}"/>
              </a:ext>
            </a:extLst>
          </p:cNvPr>
          <p:cNvSpPr/>
          <p:nvPr/>
        </p:nvSpPr>
        <p:spPr>
          <a:xfrm>
            <a:off x="7882466" y="2057400"/>
            <a:ext cx="627591" cy="555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Bent Arrow 24">
            <a:extLst>
              <a:ext uri="{FF2B5EF4-FFF2-40B4-BE49-F238E27FC236}">
                <a16:creationId xmlns:a16="http://schemas.microsoft.com/office/drawing/2014/main" id="{4C26CF36-440D-A94D-B968-72943B60BC99}"/>
              </a:ext>
            </a:extLst>
          </p:cNvPr>
          <p:cNvSpPr/>
          <p:nvPr/>
        </p:nvSpPr>
        <p:spPr>
          <a:xfrm flipH="1" flipV="1">
            <a:off x="10132481" y="4109243"/>
            <a:ext cx="1210735" cy="14176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6" name="Bent Arrow 25">
            <a:extLst>
              <a:ext uri="{FF2B5EF4-FFF2-40B4-BE49-F238E27FC236}">
                <a16:creationId xmlns:a16="http://schemas.microsoft.com/office/drawing/2014/main" id="{BE9AE1DE-9E96-7948-BAEC-9FA1523CFDDF}"/>
              </a:ext>
            </a:extLst>
          </p:cNvPr>
          <p:cNvSpPr/>
          <p:nvPr/>
        </p:nvSpPr>
        <p:spPr>
          <a:xfrm rot="5400000" flipH="1" flipV="1">
            <a:off x="420354" y="3968812"/>
            <a:ext cx="1857378" cy="1258755"/>
          </a:xfrm>
          <a:prstGeom prst="bentArrow">
            <a:avLst>
              <a:gd name="adj1" fmla="val 25000"/>
              <a:gd name="adj2" fmla="val 25000"/>
              <a:gd name="adj3" fmla="val 25000"/>
              <a:gd name="adj4" fmla="val 39554"/>
            </a:avLst>
          </a:prstGeom>
          <a:solidFill>
            <a:schemeClr val="accent5">
              <a:lumMod val="60000"/>
              <a:lumOff val="4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7" name="Left Arrow 26">
            <a:extLst>
              <a:ext uri="{FF2B5EF4-FFF2-40B4-BE49-F238E27FC236}">
                <a16:creationId xmlns:a16="http://schemas.microsoft.com/office/drawing/2014/main" id="{837366D2-5F1D-C64E-8B76-048472031643}"/>
              </a:ext>
            </a:extLst>
          </p:cNvPr>
          <p:cNvSpPr/>
          <p:nvPr/>
        </p:nvSpPr>
        <p:spPr>
          <a:xfrm>
            <a:off x="5935280" y="4886306"/>
            <a:ext cx="810574" cy="6229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Google Shape;303;p25">
            <a:extLst>
              <a:ext uri="{FF2B5EF4-FFF2-40B4-BE49-F238E27FC236}">
                <a16:creationId xmlns:a16="http://schemas.microsoft.com/office/drawing/2014/main" id="{B3506936-DF5A-C441-9521-FEB25755DC07}"/>
              </a:ext>
            </a:extLst>
          </p:cNvPr>
          <p:cNvSpPr txBox="1">
            <a:spLocks noGrp="1"/>
          </p:cNvSpPr>
          <p:nvPr>
            <p:ph type="title"/>
          </p:nvPr>
        </p:nvSpPr>
        <p:spPr>
          <a:xfrm>
            <a:off x="3373259" y="297401"/>
            <a:ext cx="6686198" cy="50323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1"/>
              </a:buClr>
              <a:buSzPts val="1400"/>
              <a:buFont typeface="Corbel"/>
              <a:buNone/>
            </a:pPr>
            <a:r>
              <a:rPr lang="en-US" sz="4000">
                <a:latin typeface="Corbel" panose="020B0503020204020204" pitchFamily="34" charset="0"/>
              </a:rPr>
              <a:t>Instruction design in five steps</a:t>
            </a:r>
            <a:endParaRPr sz="4000">
              <a:latin typeface="Corbel" panose="020B0503020204020204" pitchFamily="34" charset="0"/>
            </a:endParaRPr>
          </a:p>
        </p:txBody>
      </p:sp>
    </p:spTree>
    <p:extLst>
      <p:ext uri="{BB962C8B-B14F-4D97-AF65-F5344CB8AC3E}">
        <p14:creationId xmlns:p14="http://schemas.microsoft.com/office/powerpoint/2010/main" val="2160074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683488" y="1110154"/>
            <a:ext cx="10358202" cy="4832092"/>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Connect the material to students’ interests</a:t>
            </a:r>
          </a:p>
          <a:p>
            <a:pPr marL="285750" indent="-285750">
              <a:buFont typeface="Arial" panose="020B0604020202020204" pitchFamily="34" charset="0"/>
              <a:buChar char="•"/>
            </a:pPr>
            <a:r>
              <a:rPr lang="it-IT" sz="2800">
                <a:latin typeface="Corbel" panose="020B0503020204020204" pitchFamily="34" charset="0"/>
              </a:rPr>
              <a:t>Provide authentic, real-world tasks/example</a:t>
            </a:r>
          </a:p>
          <a:p>
            <a:pPr marL="285750" indent="-285750">
              <a:buFont typeface="Arial" panose="020B0604020202020204" pitchFamily="34" charset="0"/>
              <a:buChar char="•"/>
            </a:pPr>
            <a:r>
              <a:rPr lang="it-IT" sz="2800">
                <a:latin typeface="Corbel" panose="020B0503020204020204" pitchFamily="34" charset="0"/>
              </a:rPr>
              <a:t>Show relevance to students’ current academic lives</a:t>
            </a:r>
          </a:p>
          <a:p>
            <a:pPr marL="285750" indent="-285750">
              <a:buFont typeface="Arial" panose="020B0604020202020204" pitchFamily="34" charset="0"/>
              <a:buChar char="•"/>
            </a:pPr>
            <a:r>
              <a:rPr lang="it-IT" sz="2800">
                <a:latin typeface="Corbel" panose="020B0503020204020204" pitchFamily="34" charset="0"/>
              </a:rPr>
              <a:t>Demonstrate the relevance of higher-level skills to students’ future professional lives</a:t>
            </a:r>
          </a:p>
          <a:p>
            <a:pPr marL="285750" indent="-285750">
              <a:buFont typeface="Arial" panose="020B0604020202020204" pitchFamily="34" charset="0"/>
              <a:buChar char="•"/>
            </a:pPr>
            <a:r>
              <a:rPr lang="it-IT" sz="2800">
                <a:latin typeface="Corbel" panose="020B0503020204020204" pitchFamily="34" charset="0"/>
              </a:rPr>
              <a:t>Identify and reward what you value</a:t>
            </a:r>
          </a:p>
          <a:p>
            <a:pPr marL="285750" indent="-285750">
              <a:buFont typeface="Arial" panose="020B0604020202020204" pitchFamily="34" charset="0"/>
              <a:buChar char="•"/>
            </a:pPr>
            <a:r>
              <a:rPr lang="it-IT" sz="2800">
                <a:latin typeface="Corbel" panose="020B0503020204020204" pitchFamily="34" charset="0"/>
              </a:rPr>
              <a:t>Show your own passion and enthusiasm for the discipline</a:t>
            </a:r>
          </a:p>
          <a:p>
            <a:pPr marL="285750" indent="-285750">
              <a:buFont typeface="Arial" panose="020B0604020202020204" pitchFamily="34" charset="0"/>
              <a:buChar char="•"/>
            </a:pPr>
            <a:r>
              <a:rPr lang="it-IT" sz="2800">
                <a:latin typeface="Corbel" panose="020B0503020204020204" pitchFamily="34" charset="0"/>
              </a:rPr>
              <a:t>Build positive expectations</a:t>
            </a:r>
          </a:p>
          <a:p>
            <a:pPr marL="285750" indent="-285750">
              <a:buFont typeface="Arial" panose="020B0604020202020204" pitchFamily="34" charset="0"/>
              <a:buChar char="•"/>
            </a:pPr>
            <a:r>
              <a:rPr lang="it-IT" sz="2800">
                <a:latin typeface="Corbel" panose="020B0503020204020204" pitchFamily="34" charset="0"/>
              </a:rPr>
              <a:t>Ensure alignment of objectives, assessments, and instructional strategies</a:t>
            </a:r>
          </a:p>
          <a:p>
            <a:pPr marL="285750" indent="-285750">
              <a:buFont typeface="Arial" panose="020B0604020202020204" pitchFamily="34" charset="0"/>
              <a:buChar char="•"/>
            </a:pPr>
            <a:r>
              <a:rPr lang="it-IT" sz="2800">
                <a:latin typeface="Corbel" panose="020B0503020204020204" pitchFamily="34" charset="0"/>
              </a:rPr>
              <a:t>Identify an appropriate level of challenge</a:t>
            </a:r>
          </a:p>
        </p:txBody>
      </p:sp>
      <p:sp>
        <p:nvSpPr>
          <p:cNvPr id="5" name="Rectangle 4">
            <a:extLst>
              <a:ext uri="{FF2B5EF4-FFF2-40B4-BE49-F238E27FC236}">
                <a16:creationId xmlns:a16="http://schemas.microsoft.com/office/drawing/2014/main" id="{8FC78DBF-1601-344C-9788-6F94A1202B7D}"/>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391886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916571" y="868361"/>
            <a:ext cx="10358202" cy="4401205"/>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Provide early success opportunities</a:t>
            </a:r>
          </a:p>
          <a:p>
            <a:r>
              <a:rPr lang="it-IT" sz="2800">
                <a:solidFill>
                  <a:schemeClr val="bg1"/>
                </a:solidFill>
                <a:latin typeface="Corbel" panose="020B0503020204020204" pitchFamily="34" charset="0"/>
              </a:rPr>
              <a:t>Articulate your expectations</a:t>
            </a:r>
          </a:p>
          <a:p>
            <a:r>
              <a:rPr lang="it-IT" sz="2800">
                <a:solidFill>
                  <a:schemeClr val="bg1"/>
                </a:solidFill>
                <a:latin typeface="Corbel" panose="020B0503020204020204" pitchFamily="34" charset="0"/>
              </a:rPr>
              <a:t>Provide rubrics</a:t>
            </a:r>
          </a:p>
          <a:p>
            <a:r>
              <a:rPr lang="it-IT" sz="2800">
                <a:solidFill>
                  <a:schemeClr val="bg1"/>
                </a:solidFill>
                <a:latin typeface="Corbel" panose="020B0503020204020204" pitchFamily="34" charset="0"/>
              </a:rPr>
              <a:t>Provide targeted feedback</a:t>
            </a:r>
          </a:p>
          <a:p>
            <a:r>
              <a:rPr lang="it-IT" sz="2800">
                <a:solidFill>
                  <a:schemeClr val="bg1"/>
                </a:solidFill>
                <a:latin typeface="Corbel" panose="020B0503020204020204" pitchFamily="34" charset="0"/>
              </a:rPr>
              <a:t>Be fair</a:t>
            </a:r>
          </a:p>
          <a:p>
            <a:r>
              <a:rPr lang="it-IT" sz="2800">
                <a:solidFill>
                  <a:schemeClr val="bg1"/>
                </a:solidFill>
                <a:latin typeface="Corbel" panose="020B0503020204020204" pitchFamily="34" charset="0"/>
              </a:rPr>
              <a:t>Educate students about the ways we explain success and failure</a:t>
            </a:r>
          </a:p>
          <a:p>
            <a:r>
              <a:rPr lang="it-IT" sz="2800">
                <a:solidFill>
                  <a:schemeClr val="bg1"/>
                </a:solidFill>
                <a:latin typeface="Corbel" panose="020B0503020204020204" pitchFamily="34" charset="0"/>
              </a:rPr>
              <a:t>Describe effective study strategies</a:t>
            </a:r>
          </a:p>
          <a:p>
            <a:r>
              <a:rPr lang="it-IT" sz="2800">
                <a:solidFill>
                  <a:schemeClr val="bg1"/>
                </a:solidFill>
                <a:latin typeface="Corbel" panose="020B0503020204020204" pitchFamily="34" charset="0"/>
              </a:rPr>
              <a:t>Strategies for self-efficacy</a:t>
            </a:r>
          </a:p>
          <a:p>
            <a:r>
              <a:rPr lang="it-IT" sz="2800">
                <a:solidFill>
                  <a:schemeClr val="bg1"/>
                </a:solidFill>
                <a:latin typeface="Corbel" panose="020B0503020204020204" pitchFamily="34" charset="0"/>
              </a:rPr>
              <a:t>Provide flexibility and control</a:t>
            </a:r>
          </a:p>
          <a:p>
            <a:r>
              <a:rPr lang="it-IT" sz="2800">
                <a:solidFill>
                  <a:schemeClr val="bg1"/>
                </a:solidFill>
                <a:latin typeface="Corbel" panose="020B0503020204020204" pitchFamily="34" charset="0"/>
              </a:rPr>
              <a:t>Give students an opportunity to reflect</a:t>
            </a:r>
          </a:p>
        </p:txBody>
      </p:sp>
      <p:sp>
        <p:nvSpPr>
          <p:cNvPr id="5" name="Rectangle 4">
            <a:extLst>
              <a:ext uri="{FF2B5EF4-FFF2-40B4-BE49-F238E27FC236}">
                <a16:creationId xmlns:a16="http://schemas.microsoft.com/office/drawing/2014/main" id="{B5729CFA-9491-7C45-AC95-BB9EBFB79101}"/>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3169452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916571" y="868361"/>
            <a:ext cx="10358202" cy="4401205"/>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Provide early success opportunities</a:t>
            </a:r>
          </a:p>
          <a:p>
            <a:pPr marL="285750" indent="-285750">
              <a:buFont typeface="Arial" panose="020B0604020202020204" pitchFamily="34" charset="0"/>
              <a:buChar char="•"/>
            </a:pPr>
            <a:r>
              <a:rPr lang="it-IT" sz="2800">
                <a:latin typeface="Corbel" panose="020B0503020204020204" pitchFamily="34" charset="0"/>
              </a:rPr>
              <a:t>Articulate your expectations</a:t>
            </a:r>
          </a:p>
          <a:p>
            <a:r>
              <a:rPr lang="it-IT" sz="2800">
                <a:solidFill>
                  <a:schemeClr val="bg1"/>
                </a:solidFill>
                <a:latin typeface="Corbel" panose="020B0503020204020204" pitchFamily="34" charset="0"/>
              </a:rPr>
              <a:t>Provide rubrics</a:t>
            </a:r>
          </a:p>
          <a:p>
            <a:r>
              <a:rPr lang="it-IT" sz="2800">
                <a:solidFill>
                  <a:schemeClr val="bg1"/>
                </a:solidFill>
                <a:latin typeface="Corbel" panose="020B0503020204020204" pitchFamily="34" charset="0"/>
              </a:rPr>
              <a:t>Provide targeted feedback</a:t>
            </a:r>
          </a:p>
          <a:p>
            <a:r>
              <a:rPr lang="it-IT" sz="2800">
                <a:solidFill>
                  <a:schemeClr val="bg1"/>
                </a:solidFill>
                <a:latin typeface="Corbel" panose="020B0503020204020204" pitchFamily="34" charset="0"/>
              </a:rPr>
              <a:t>Be fair</a:t>
            </a:r>
          </a:p>
          <a:p>
            <a:r>
              <a:rPr lang="it-IT" sz="2800">
                <a:solidFill>
                  <a:schemeClr val="bg1"/>
                </a:solidFill>
                <a:latin typeface="Corbel" panose="020B0503020204020204" pitchFamily="34" charset="0"/>
              </a:rPr>
              <a:t>Educate students about the ways we explain success and failure</a:t>
            </a:r>
          </a:p>
          <a:p>
            <a:r>
              <a:rPr lang="it-IT" sz="2800">
                <a:solidFill>
                  <a:schemeClr val="bg1"/>
                </a:solidFill>
                <a:latin typeface="Corbel" panose="020B0503020204020204" pitchFamily="34" charset="0"/>
              </a:rPr>
              <a:t>Describe effective study strategies</a:t>
            </a:r>
          </a:p>
          <a:p>
            <a:r>
              <a:rPr lang="it-IT" sz="2800">
                <a:solidFill>
                  <a:schemeClr val="bg1"/>
                </a:solidFill>
                <a:latin typeface="Corbel" panose="020B0503020204020204" pitchFamily="34" charset="0"/>
              </a:rPr>
              <a:t>Strategies for self-efficacy</a:t>
            </a:r>
          </a:p>
          <a:p>
            <a:r>
              <a:rPr lang="it-IT" sz="2800">
                <a:solidFill>
                  <a:schemeClr val="bg1"/>
                </a:solidFill>
                <a:latin typeface="Corbel" panose="020B0503020204020204" pitchFamily="34" charset="0"/>
              </a:rPr>
              <a:t>Provide flexibility and control</a:t>
            </a:r>
          </a:p>
          <a:p>
            <a:r>
              <a:rPr lang="it-IT" sz="2800">
                <a:solidFill>
                  <a:schemeClr val="bg1"/>
                </a:solidFill>
                <a:latin typeface="Corbel" panose="020B0503020204020204" pitchFamily="34" charset="0"/>
              </a:rPr>
              <a:t>Give students an opportunity to reflect</a:t>
            </a:r>
          </a:p>
        </p:txBody>
      </p:sp>
      <p:sp>
        <p:nvSpPr>
          <p:cNvPr id="5" name="Rectangle 4">
            <a:extLst>
              <a:ext uri="{FF2B5EF4-FFF2-40B4-BE49-F238E27FC236}">
                <a16:creationId xmlns:a16="http://schemas.microsoft.com/office/drawing/2014/main" id="{82E19C33-1E82-FD40-9FA8-94D850DE3FD8}"/>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2530474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916571" y="868361"/>
            <a:ext cx="10358202" cy="3970318"/>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Provide early success opportunities</a:t>
            </a:r>
          </a:p>
          <a:p>
            <a:pPr marL="285750" indent="-285750">
              <a:buFont typeface="Arial" panose="020B0604020202020204" pitchFamily="34" charset="0"/>
              <a:buChar char="•"/>
            </a:pPr>
            <a:r>
              <a:rPr lang="it-IT" sz="2800">
                <a:latin typeface="Corbel" panose="020B0503020204020204" pitchFamily="34" charset="0"/>
              </a:rPr>
              <a:t>Articulate your expectations</a:t>
            </a:r>
          </a:p>
          <a:p>
            <a:pPr marL="285750" indent="-285750">
              <a:buFont typeface="Arial" panose="020B0604020202020204" pitchFamily="34" charset="0"/>
              <a:buChar char="•"/>
            </a:pPr>
            <a:r>
              <a:rPr lang="it-IT" sz="2800">
                <a:latin typeface="Corbel" panose="020B0503020204020204" pitchFamily="34" charset="0"/>
              </a:rPr>
              <a:t>Provide targeted feedback</a:t>
            </a:r>
          </a:p>
          <a:p>
            <a:r>
              <a:rPr lang="it-IT" sz="2800">
                <a:solidFill>
                  <a:schemeClr val="bg1"/>
                </a:solidFill>
                <a:latin typeface="Corbel" panose="020B0503020204020204" pitchFamily="34" charset="0"/>
              </a:rPr>
              <a:t>Be fair</a:t>
            </a:r>
          </a:p>
          <a:p>
            <a:r>
              <a:rPr lang="it-IT" sz="2800">
                <a:solidFill>
                  <a:schemeClr val="bg1"/>
                </a:solidFill>
                <a:latin typeface="Corbel" panose="020B0503020204020204" pitchFamily="34" charset="0"/>
              </a:rPr>
              <a:t>Educate students about the ways we explain success and failure</a:t>
            </a:r>
          </a:p>
          <a:p>
            <a:r>
              <a:rPr lang="it-IT" sz="2800">
                <a:solidFill>
                  <a:schemeClr val="bg1"/>
                </a:solidFill>
                <a:latin typeface="Corbel" panose="020B0503020204020204" pitchFamily="34" charset="0"/>
              </a:rPr>
              <a:t>Describe effective study strategies</a:t>
            </a:r>
          </a:p>
          <a:p>
            <a:r>
              <a:rPr lang="it-IT" sz="2800">
                <a:solidFill>
                  <a:schemeClr val="bg1"/>
                </a:solidFill>
                <a:latin typeface="Corbel" panose="020B0503020204020204" pitchFamily="34" charset="0"/>
              </a:rPr>
              <a:t>Strategies for self-efficacy</a:t>
            </a:r>
          </a:p>
          <a:p>
            <a:r>
              <a:rPr lang="it-IT" sz="2800">
                <a:solidFill>
                  <a:schemeClr val="bg1"/>
                </a:solidFill>
                <a:latin typeface="Corbel" panose="020B0503020204020204" pitchFamily="34" charset="0"/>
              </a:rPr>
              <a:t>Provide flexibility and control</a:t>
            </a:r>
          </a:p>
          <a:p>
            <a:r>
              <a:rPr lang="it-IT" sz="2800">
                <a:solidFill>
                  <a:schemeClr val="bg1"/>
                </a:solidFill>
                <a:latin typeface="Corbel" panose="020B0503020204020204" pitchFamily="34" charset="0"/>
              </a:rPr>
              <a:t>Give students an opportunity to reflect</a:t>
            </a:r>
          </a:p>
        </p:txBody>
      </p:sp>
      <p:sp>
        <p:nvSpPr>
          <p:cNvPr id="5" name="Rectangle 4">
            <a:extLst>
              <a:ext uri="{FF2B5EF4-FFF2-40B4-BE49-F238E27FC236}">
                <a16:creationId xmlns:a16="http://schemas.microsoft.com/office/drawing/2014/main" id="{B52B8E3C-B382-D347-B061-32DFD8CE1D7F}"/>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1273551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916571" y="868361"/>
            <a:ext cx="10358202" cy="3108543"/>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Provide early success opportunities</a:t>
            </a:r>
          </a:p>
          <a:p>
            <a:pPr marL="285750" indent="-285750">
              <a:buFont typeface="Arial" panose="020B0604020202020204" pitchFamily="34" charset="0"/>
              <a:buChar char="•"/>
            </a:pPr>
            <a:r>
              <a:rPr lang="it-IT" sz="2800">
                <a:latin typeface="Corbel" panose="020B0503020204020204" pitchFamily="34" charset="0"/>
              </a:rPr>
              <a:t>Articulate your expectations</a:t>
            </a:r>
          </a:p>
          <a:p>
            <a:pPr marL="285750" indent="-285750">
              <a:buFont typeface="Arial" panose="020B0604020202020204" pitchFamily="34" charset="0"/>
              <a:buChar char="•"/>
            </a:pPr>
            <a:r>
              <a:rPr lang="it-IT" sz="2800">
                <a:latin typeface="Corbel" panose="020B0503020204020204" pitchFamily="34" charset="0"/>
              </a:rPr>
              <a:t>Provide targeted feedback</a:t>
            </a:r>
          </a:p>
          <a:p>
            <a:pPr marL="285750" indent="-285750">
              <a:buFont typeface="Arial" panose="020B0604020202020204" pitchFamily="34" charset="0"/>
              <a:buChar char="•"/>
            </a:pPr>
            <a:r>
              <a:rPr lang="it-IT" sz="2800">
                <a:latin typeface="Corbel" panose="020B0503020204020204" pitchFamily="34" charset="0"/>
              </a:rPr>
              <a:t>Be fair</a:t>
            </a:r>
            <a:r>
              <a:rPr lang="it-IT" sz="2800">
                <a:solidFill>
                  <a:schemeClr val="bg1"/>
                </a:solidFill>
                <a:latin typeface="Corbel" panose="020B0503020204020204" pitchFamily="34" charset="0"/>
              </a:rPr>
              <a:t>Describe effective study strategies</a:t>
            </a:r>
          </a:p>
          <a:p>
            <a:r>
              <a:rPr lang="it-IT" sz="2800">
                <a:solidFill>
                  <a:schemeClr val="bg1"/>
                </a:solidFill>
                <a:latin typeface="Corbel" panose="020B0503020204020204" pitchFamily="34" charset="0"/>
              </a:rPr>
              <a:t>Strategies for self-efficacy</a:t>
            </a:r>
          </a:p>
          <a:p>
            <a:r>
              <a:rPr lang="it-IT" sz="2800">
                <a:solidFill>
                  <a:schemeClr val="bg1"/>
                </a:solidFill>
                <a:latin typeface="Corbel" panose="020B0503020204020204" pitchFamily="34" charset="0"/>
              </a:rPr>
              <a:t>Provide flexibility and control</a:t>
            </a:r>
          </a:p>
          <a:p>
            <a:r>
              <a:rPr lang="it-IT" sz="2800">
                <a:solidFill>
                  <a:schemeClr val="bg1"/>
                </a:solidFill>
                <a:latin typeface="Corbel" panose="020B0503020204020204" pitchFamily="34" charset="0"/>
              </a:rPr>
              <a:t>Give students an opportunity to reflect</a:t>
            </a:r>
          </a:p>
        </p:txBody>
      </p:sp>
      <p:sp>
        <p:nvSpPr>
          <p:cNvPr id="5" name="Rectangle 4">
            <a:extLst>
              <a:ext uri="{FF2B5EF4-FFF2-40B4-BE49-F238E27FC236}">
                <a16:creationId xmlns:a16="http://schemas.microsoft.com/office/drawing/2014/main" id="{2F81FECD-9A3D-0F4C-87F4-EF4C863B5C74}"/>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33960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916571" y="868361"/>
            <a:ext cx="10358202" cy="3539430"/>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Provide early success opportunities</a:t>
            </a:r>
          </a:p>
          <a:p>
            <a:pPr marL="285750" indent="-285750">
              <a:buFont typeface="Arial" panose="020B0604020202020204" pitchFamily="34" charset="0"/>
              <a:buChar char="•"/>
            </a:pPr>
            <a:r>
              <a:rPr lang="it-IT" sz="2800">
                <a:latin typeface="Corbel" panose="020B0503020204020204" pitchFamily="34" charset="0"/>
              </a:rPr>
              <a:t>Articulate your expectations</a:t>
            </a:r>
          </a:p>
          <a:p>
            <a:pPr marL="285750" indent="-285750">
              <a:buFont typeface="Arial" panose="020B0604020202020204" pitchFamily="34" charset="0"/>
              <a:buChar char="•"/>
            </a:pPr>
            <a:r>
              <a:rPr lang="it-IT" sz="2800">
                <a:latin typeface="Corbel" panose="020B0503020204020204" pitchFamily="34" charset="0"/>
              </a:rPr>
              <a:t>Provide targeted feedback</a:t>
            </a:r>
          </a:p>
          <a:p>
            <a:pPr marL="285750" indent="-285750">
              <a:buFont typeface="Arial" panose="020B0604020202020204" pitchFamily="34" charset="0"/>
              <a:buChar char="•"/>
            </a:pPr>
            <a:r>
              <a:rPr lang="it-IT" sz="2800">
                <a:latin typeface="Corbel" panose="020B0503020204020204" pitchFamily="34" charset="0"/>
              </a:rPr>
              <a:t>Be fair</a:t>
            </a:r>
          </a:p>
          <a:p>
            <a:pPr marL="285750" indent="-285750">
              <a:buFont typeface="Arial" panose="020B0604020202020204" pitchFamily="34" charset="0"/>
              <a:buChar char="•"/>
            </a:pPr>
            <a:r>
              <a:rPr lang="it-IT" sz="2800">
                <a:latin typeface="Corbel" panose="020B0503020204020204" pitchFamily="34" charset="0"/>
              </a:rPr>
              <a:t>Describe effective study strategies</a:t>
            </a:r>
          </a:p>
          <a:p>
            <a:r>
              <a:rPr lang="it-IT" sz="2800">
                <a:solidFill>
                  <a:schemeClr val="bg1"/>
                </a:solidFill>
                <a:latin typeface="Corbel" panose="020B0503020204020204" pitchFamily="34" charset="0"/>
              </a:rPr>
              <a:t>Strategies for self-efficacy</a:t>
            </a:r>
          </a:p>
          <a:p>
            <a:r>
              <a:rPr lang="it-IT" sz="2800">
                <a:solidFill>
                  <a:schemeClr val="bg1"/>
                </a:solidFill>
                <a:latin typeface="Corbel" panose="020B0503020204020204" pitchFamily="34" charset="0"/>
              </a:rPr>
              <a:t>Provide flexibility and control</a:t>
            </a:r>
          </a:p>
          <a:p>
            <a:r>
              <a:rPr lang="it-IT" sz="2800">
                <a:solidFill>
                  <a:schemeClr val="bg1"/>
                </a:solidFill>
                <a:latin typeface="Corbel" panose="020B0503020204020204" pitchFamily="34" charset="0"/>
              </a:rPr>
              <a:t>Give students an opportunity to reflect</a:t>
            </a:r>
          </a:p>
        </p:txBody>
      </p:sp>
      <p:sp>
        <p:nvSpPr>
          <p:cNvPr id="5" name="Rectangle 4">
            <a:extLst>
              <a:ext uri="{FF2B5EF4-FFF2-40B4-BE49-F238E27FC236}">
                <a16:creationId xmlns:a16="http://schemas.microsoft.com/office/drawing/2014/main" id="{F16B56A0-51C5-BE4A-9C2F-7DCE6CD8F985}"/>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9591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916571" y="868361"/>
            <a:ext cx="10358202" cy="2677656"/>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Provide early success opportunities</a:t>
            </a:r>
          </a:p>
          <a:p>
            <a:pPr marL="285750" indent="-285750">
              <a:buFont typeface="Arial" panose="020B0604020202020204" pitchFamily="34" charset="0"/>
              <a:buChar char="•"/>
            </a:pPr>
            <a:r>
              <a:rPr lang="it-IT" sz="2800">
                <a:latin typeface="Corbel" panose="020B0503020204020204" pitchFamily="34" charset="0"/>
              </a:rPr>
              <a:t>Articulate your expectations</a:t>
            </a:r>
          </a:p>
          <a:p>
            <a:pPr marL="285750" indent="-285750">
              <a:buFont typeface="Arial" panose="020B0604020202020204" pitchFamily="34" charset="0"/>
              <a:buChar char="•"/>
            </a:pPr>
            <a:r>
              <a:rPr lang="it-IT" sz="2800">
                <a:latin typeface="Corbel" panose="020B0503020204020204" pitchFamily="34" charset="0"/>
              </a:rPr>
              <a:t>Provide targeted feedback</a:t>
            </a:r>
          </a:p>
          <a:p>
            <a:pPr marL="285750" indent="-285750">
              <a:buFont typeface="Arial" panose="020B0604020202020204" pitchFamily="34" charset="0"/>
              <a:buChar char="•"/>
            </a:pPr>
            <a:r>
              <a:rPr lang="it-IT" sz="2800">
                <a:latin typeface="Corbel" panose="020B0503020204020204" pitchFamily="34" charset="0"/>
              </a:rPr>
              <a:t>Be fair</a:t>
            </a:r>
          </a:p>
          <a:p>
            <a:pPr marL="285750" indent="-285750">
              <a:buFont typeface="Arial" panose="020B0604020202020204" pitchFamily="34" charset="0"/>
              <a:buChar char="•"/>
            </a:pPr>
            <a:r>
              <a:rPr lang="it-IT" sz="2800">
                <a:latin typeface="Corbel" panose="020B0503020204020204" pitchFamily="34" charset="0"/>
              </a:rPr>
              <a:t>Describe effective study strategies</a:t>
            </a:r>
          </a:p>
          <a:p>
            <a:r>
              <a:rPr lang="it-IT" sz="2800">
                <a:solidFill>
                  <a:schemeClr val="bg1"/>
                </a:solidFill>
                <a:latin typeface="Corbel" panose="020B0503020204020204" pitchFamily="34" charset="0"/>
              </a:rPr>
              <a:t>Give students an opportunity to reflect</a:t>
            </a:r>
          </a:p>
        </p:txBody>
      </p:sp>
      <p:sp>
        <p:nvSpPr>
          <p:cNvPr id="5" name="Rectangle 4">
            <a:extLst>
              <a:ext uri="{FF2B5EF4-FFF2-40B4-BE49-F238E27FC236}">
                <a16:creationId xmlns:a16="http://schemas.microsoft.com/office/drawing/2014/main" id="{A32C669B-0364-1C4B-983C-423AA28A270C}"/>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1520706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48DAB-2220-6146-A16E-745024E59D23}"/>
              </a:ext>
            </a:extLst>
          </p:cNvPr>
          <p:cNvSpPr/>
          <p:nvPr/>
        </p:nvSpPr>
        <p:spPr>
          <a:xfrm>
            <a:off x="916571" y="868361"/>
            <a:ext cx="10358202" cy="2677656"/>
          </a:xfrm>
          <a:prstGeom prst="rect">
            <a:avLst/>
          </a:prstGeom>
        </p:spPr>
        <p:txBody>
          <a:bodyPr wrap="square">
            <a:spAutoFit/>
          </a:bodyPr>
          <a:lstStyle/>
          <a:p>
            <a:pPr marL="285750" indent="-285750">
              <a:buFont typeface="Arial" panose="020B0604020202020204" pitchFamily="34" charset="0"/>
              <a:buChar char="•"/>
            </a:pPr>
            <a:r>
              <a:rPr lang="it-IT" sz="2800">
                <a:latin typeface="Corbel" panose="020B0503020204020204" pitchFamily="34" charset="0"/>
              </a:rPr>
              <a:t>Provide early success opportunities</a:t>
            </a:r>
          </a:p>
          <a:p>
            <a:pPr marL="285750" indent="-285750">
              <a:buFont typeface="Arial" panose="020B0604020202020204" pitchFamily="34" charset="0"/>
              <a:buChar char="•"/>
            </a:pPr>
            <a:r>
              <a:rPr lang="it-IT" sz="2800">
                <a:latin typeface="Corbel" panose="020B0503020204020204" pitchFamily="34" charset="0"/>
              </a:rPr>
              <a:t>Articulate your expectations</a:t>
            </a:r>
          </a:p>
          <a:p>
            <a:pPr marL="285750" indent="-285750">
              <a:buFont typeface="Arial" panose="020B0604020202020204" pitchFamily="34" charset="0"/>
              <a:buChar char="•"/>
            </a:pPr>
            <a:r>
              <a:rPr lang="it-IT" sz="2800">
                <a:latin typeface="Corbel" panose="020B0503020204020204" pitchFamily="34" charset="0"/>
              </a:rPr>
              <a:t>Provide targeted feedback</a:t>
            </a:r>
          </a:p>
          <a:p>
            <a:pPr marL="285750" indent="-285750">
              <a:buFont typeface="Arial" panose="020B0604020202020204" pitchFamily="34" charset="0"/>
              <a:buChar char="•"/>
            </a:pPr>
            <a:r>
              <a:rPr lang="it-IT" sz="2800">
                <a:latin typeface="Corbel" panose="020B0503020204020204" pitchFamily="34" charset="0"/>
              </a:rPr>
              <a:t>Be fair</a:t>
            </a:r>
          </a:p>
          <a:p>
            <a:pPr marL="285750" indent="-285750">
              <a:buFont typeface="Arial" panose="020B0604020202020204" pitchFamily="34" charset="0"/>
              <a:buChar char="•"/>
            </a:pPr>
            <a:r>
              <a:rPr lang="it-IT" sz="2800">
                <a:latin typeface="Corbel" panose="020B0503020204020204" pitchFamily="34" charset="0"/>
              </a:rPr>
              <a:t>Describe effective study strategies</a:t>
            </a:r>
          </a:p>
          <a:p>
            <a:pPr marL="285750" indent="-285750">
              <a:buFont typeface="Arial" panose="020B0604020202020204" pitchFamily="34" charset="0"/>
              <a:buChar char="•"/>
            </a:pPr>
            <a:r>
              <a:rPr lang="it-IT" sz="2800">
                <a:latin typeface="Corbel" panose="020B0503020204020204" pitchFamily="34" charset="0"/>
              </a:rPr>
              <a:t>Give students an opportunity to reflect</a:t>
            </a:r>
          </a:p>
        </p:txBody>
      </p:sp>
      <p:sp>
        <p:nvSpPr>
          <p:cNvPr id="5" name="Rectangle 4">
            <a:extLst>
              <a:ext uri="{FF2B5EF4-FFF2-40B4-BE49-F238E27FC236}">
                <a16:creationId xmlns:a16="http://schemas.microsoft.com/office/drawing/2014/main" id="{C356C5CE-BE3F-8246-9473-0D555682507C}"/>
              </a:ext>
            </a:extLst>
          </p:cNvPr>
          <p:cNvSpPr/>
          <p:nvPr/>
        </p:nvSpPr>
        <p:spPr>
          <a:xfrm>
            <a:off x="2941525" y="213918"/>
            <a:ext cx="6369051" cy="646331"/>
          </a:xfrm>
          <a:prstGeom prst="rect">
            <a:avLst/>
          </a:prstGeom>
        </p:spPr>
        <p:txBody>
          <a:bodyPr wrap="none">
            <a:spAutoFit/>
          </a:bodyPr>
          <a:lstStyle/>
          <a:p>
            <a:r>
              <a:rPr lang="it-IT" sz="3600" b="1">
                <a:latin typeface="Corbel" panose="020B0503020204020204" pitchFamily="34" charset="0"/>
              </a:rPr>
              <a:t>Strategies to motivate learners</a:t>
            </a:r>
          </a:p>
        </p:txBody>
      </p:sp>
    </p:spTree>
    <p:extLst>
      <p:ext uri="{BB962C8B-B14F-4D97-AF65-F5344CB8AC3E}">
        <p14:creationId xmlns:p14="http://schemas.microsoft.com/office/powerpoint/2010/main" val="3675333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 Demotivation</a:t>
            </a:r>
            <a:endParaRPr sz="3200" b="0" i="0" u="none" strike="noStrike" cap="none">
              <a:solidFill>
                <a:schemeClr val="accent3"/>
              </a:solidFill>
              <a:latin typeface="Corbel"/>
              <a:ea typeface="Corbel"/>
              <a:cs typeface="Corbel"/>
              <a:sym typeface="Corbel"/>
            </a:endParaRPr>
          </a:p>
        </p:txBody>
      </p:sp>
      <p:sp>
        <p:nvSpPr>
          <p:cNvPr id="147" name="Google Shape;147;p21"/>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533400" marR="0" lvl="0" indent="0" algn="l" rtl="0">
              <a:lnSpc>
                <a:spcPct val="200000"/>
              </a:lnSpc>
              <a:spcBef>
                <a:spcPts val="0"/>
              </a:spcBef>
              <a:spcAft>
                <a:spcPts val="0"/>
              </a:spcAft>
              <a:buClr>
                <a:srgbClr val="595959"/>
              </a:buClr>
              <a:buSzPts val="2400"/>
              <a:buNone/>
            </a:pPr>
            <a:r>
              <a:rPr lang="en-US" dirty="0">
                <a:solidFill>
                  <a:srgbClr val="595959"/>
                </a:solidFill>
              </a:rPr>
              <a:t>Think about a demotivating experience in your life (as a student or as an instructor/teacher) and share it to the GDoc</a:t>
            </a:r>
            <a:endParaRPr dirty="0">
              <a:solidFill>
                <a:srgbClr val="595959"/>
              </a:solidFill>
            </a:endParaRPr>
          </a:p>
          <a:p>
            <a:pPr marL="457200" marR="0" lvl="0" indent="0" algn="l" rtl="0">
              <a:lnSpc>
                <a:spcPct val="115000"/>
              </a:lnSpc>
              <a:spcBef>
                <a:spcPts val="0"/>
              </a:spcBef>
              <a:spcAft>
                <a:spcPts val="0"/>
              </a:spcAft>
              <a:buNone/>
            </a:pPr>
            <a:endParaRPr dirty="0">
              <a:solidFill>
                <a:srgbClr val="595959"/>
              </a:solidFill>
            </a:endParaRPr>
          </a:p>
          <a:p>
            <a:pPr marL="457200" marR="0" lvl="0" indent="0" algn="l" rtl="0">
              <a:lnSpc>
                <a:spcPct val="115000"/>
              </a:lnSpc>
              <a:spcBef>
                <a:spcPts val="0"/>
              </a:spcBef>
              <a:spcAft>
                <a:spcPts val="0"/>
              </a:spcAft>
              <a:buNone/>
            </a:pPr>
            <a:endParaRPr dirty="0">
              <a:solidFill>
                <a:srgbClr val="595959"/>
              </a:solidFill>
            </a:endParaRPr>
          </a:p>
          <a:p>
            <a:pPr marL="0" marR="0" lvl="0" indent="0" algn="l" rtl="0">
              <a:lnSpc>
                <a:spcPct val="115000"/>
              </a:lnSpc>
              <a:spcBef>
                <a:spcPts val="0"/>
              </a:spcBef>
              <a:spcAft>
                <a:spcPts val="0"/>
              </a:spcAft>
              <a:buNone/>
            </a:pPr>
            <a:endParaRPr dirty="0">
              <a:solidFill>
                <a:srgbClr val="595959"/>
              </a:solidFill>
            </a:endParaRPr>
          </a:p>
        </p:txBody>
      </p:sp>
    </p:spTree>
    <p:extLst>
      <p:ext uri="{BB962C8B-B14F-4D97-AF65-F5344CB8AC3E}">
        <p14:creationId xmlns:p14="http://schemas.microsoft.com/office/powerpoint/2010/main" val="3231868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Demotivating</a:t>
            </a:r>
            <a:endParaRPr sz="3200" b="0" i="0" u="none" strike="noStrike" cap="none">
              <a:solidFill>
                <a:schemeClr val="accent3"/>
              </a:solidFill>
              <a:latin typeface="Corbel"/>
              <a:ea typeface="Corbel"/>
              <a:cs typeface="Corbel"/>
              <a:sym typeface="Corbel"/>
            </a:endParaRPr>
          </a:p>
        </p:txBody>
      </p:sp>
      <p:sp>
        <p:nvSpPr>
          <p:cNvPr id="153" name="Google Shape;153;p22"/>
          <p:cNvSpPr txBox="1">
            <a:spLocks noGrp="1"/>
          </p:cNvSpPr>
          <p:nvPr>
            <p:ph type="body" idx="1"/>
          </p:nvPr>
        </p:nvSpPr>
        <p:spPr>
          <a:xfrm>
            <a:off x="719667" y="984168"/>
            <a:ext cx="10871100" cy="4351200"/>
          </a:xfrm>
          <a:prstGeom prst="rect">
            <a:avLst/>
          </a:prstGeom>
          <a:noFill/>
          <a:ln>
            <a:noFill/>
          </a:ln>
        </p:spPr>
        <p:txBody>
          <a:bodyPr spcFirstLastPara="1" wrap="square" lIns="0" tIns="0" rIns="0" bIns="0" anchor="t" anchorCtr="0">
            <a:noAutofit/>
          </a:bodyPr>
          <a:lstStyle/>
          <a:p>
            <a:pPr marL="0" lvl="0" indent="0" algn="l" rtl="0">
              <a:lnSpc>
                <a:spcPct val="200000"/>
              </a:lnSpc>
              <a:spcBef>
                <a:spcPts val="0"/>
              </a:spcBef>
              <a:spcAft>
                <a:spcPts val="0"/>
              </a:spcAft>
              <a:buNone/>
            </a:pPr>
            <a:r>
              <a:rPr lang="en-US">
                <a:solidFill>
                  <a:srgbClr val="595959"/>
                </a:solidFill>
              </a:rPr>
              <a:t>Do </a:t>
            </a:r>
            <a:r>
              <a:rPr lang="en-US" b="1">
                <a:solidFill>
                  <a:srgbClr val="595959"/>
                </a:solidFill>
              </a:rPr>
              <a:t>not</a:t>
            </a:r>
            <a:endParaRPr>
              <a:solidFill>
                <a:srgbClr val="595959"/>
              </a:solidFill>
            </a:endParaRPr>
          </a:p>
          <a:p>
            <a:pPr marL="457200" marR="0" lvl="0" indent="-381000" algn="l" rtl="0">
              <a:lnSpc>
                <a:spcPct val="200000"/>
              </a:lnSpc>
              <a:spcBef>
                <a:spcPts val="0"/>
              </a:spcBef>
              <a:spcAft>
                <a:spcPts val="0"/>
              </a:spcAft>
              <a:buClr>
                <a:srgbClr val="595959"/>
              </a:buClr>
              <a:buSzPts val="2400"/>
              <a:buChar char="•"/>
            </a:pPr>
            <a:r>
              <a:rPr lang="en-US">
                <a:solidFill>
                  <a:srgbClr val="595959"/>
                </a:solidFill>
              </a:rPr>
              <a:t>Dive into complex or detailed technical discussions with one or two people</a:t>
            </a:r>
            <a:endParaRPr>
              <a:solidFill>
                <a:srgbClr val="595959"/>
              </a:solidFill>
            </a:endParaRPr>
          </a:p>
          <a:p>
            <a:pPr marL="457200" marR="0" lvl="0" indent="-381000" algn="l" rtl="0">
              <a:lnSpc>
                <a:spcPct val="200000"/>
              </a:lnSpc>
              <a:spcBef>
                <a:spcPts val="0"/>
              </a:spcBef>
              <a:spcAft>
                <a:spcPts val="0"/>
              </a:spcAft>
              <a:buClr>
                <a:srgbClr val="595959"/>
              </a:buClr>
              <a:buSzPts val="2400"/>
              <a:buChar char="•"/>
            </a:pPr>
            <a:r>
              <a:rPr lang="en-US">
                <a:solidFill>
                  <a:srgbClr val="595959"/>
                </a:solidFill>
              </a:rPr>
              <a:t>Pretend to know more than what you do</a:t>
            </a:r>
            <a:endParaRPr>
              <a:solidFill>
                <a:srgbClr val="595959"/>
              </a:solidFill>
            </a:endParaRPr>
          </a:p>
          <a:p>
            <a:pPr marL="457200" marR="0" lvl="0" indent="-381000" algn="l" rtl="0">
              <a:lnSpc>
                <a:spcPct val="200000"/>
              </a:lnSpc>
              <a:spcBef>
                <a:spcPts val="0"/>
              </a:spcBef>
              <a:spcAft>
                <a:spcPts val="0"/>
              </a:spcAft>
              <a:buClr>
                <a:srgbClr val="595959"/>
              </a:buClr>
              <a:buSzPts val="2400"/>
              <a:buChar char="•"/>
            </a:pPr>
            <a:r>
              <a:rPr lang="en-US">
                <a:solidFill>
                  <a:srgbClr val="595959"/>
                </a:solidFill>
              </a:rPr>
              <a:t>Use diminishing language "just", "simply", "obviously", "don’t you know?"</a:t>
            </a:r>
            <a:endParaRPr>
              <a:solidFill>
                <a:srgbClr val="595959"/>
              </a:solidFill>
            </a:endParaRPr>
          </a:p>
          <a:p>
            <a:pPr marL="457200" marR="0" lvl="0" indent="-381000" algn="l" rtl="0">
              <a:lnSpc>
                <a:spcPct val="200000"/>
              </a:lnSpc>
              <a:spcBef>
                <a:spcPts val="0"/>
              </a:spcBef>
              <a:spcAft>
                <a:spcPts val="0"/>
              </a:spcAft>
              <a:buClr>
                <a:srgbClr val="595959"/>
              </a:buClr>
              <a:buSzPts val="2400"/>
              <a:buChar char="•"/>
            </a:pPr>
            <a:r>
              <a:rPr lang="en-US">
                <a:solidFill>
                  <a:srgbClr val="595959"/>
                </a:solidFill>
              </a:rPr>
              <a:t>Hinder autonomy</a:t>
            </a:r>
            <a:endParaRPr>
              <a:solidFill>
                <a:srgbClr val="595959"/>
              </a:solidFill>
            </a:endParaRPr>
          </a:p>
          <a:p>
            <a:pPr marL="457200" marR="0" lvl="0" indent="-381000" algn="l" rtl="0">
              <a:lnSpc>
                <a:spcPct val="200000"/>
              </a:lnSpc>
              <a:spcBef>
                <a:spcPts val="0"/>
              </a:spcBef>
              <a:spcAft>
                <a:spcPts val="0"/>
              </a:spcAft>
              <a:buClr>
                <a:srgbClr val="595959"/>
              </a:buClr>
              <a:buSzPts val="2400"/>
              <a:buChar char="•"/>
            </a:pPr>
            <a:r>
              <a:rPr lang="en-US">
                <a:solidFill>
                  <a:srgbClr val="595959"/>
                </a:solidFill>
              </a:rPr>
              <a:t>Deliver long unidirectional lectures</a:t>
            </a:r>
            <a:endParaRPr>
              <a:solidFill>
                <a:srgbClr val="595959"/>
              </a:solidFill>
            </a:endParaRPr>
          </a:p>
          <a:p>
            <a:pPr marL="457200" lvl="0" indent="0" algn="l" rtl="0">
              <a:lnSpc>
                <a:spcPct val="115000"/>
              </a:lnSpc>
              <a:spcBef>
                <a:spcPts val="0"/>
              </a:spcBef>
              <a:spcAft>
                <a:spcPts val="0"/>
              </a:spcAft>
              <a:buNone/>
            </a:pPr>
            <a:endParaRPr>
              <a:solidFill>
                <a:srgbClr val="595959"/>
              </a:solidFill>
            </a:endParaRPr>
          </a:p>
        </p:txBody>
      </p:sp>
    </p:spTree>
    <p:extLst>
      <p:ext uri="{BB962C8B-B14F-4D97-AF65-F5344CB8AC3E}">
        <p14:creationId xmlns:p14="http://schemas.microsoft.com/office/powerpoint/2010/main" val="91843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Aims</a:t>
            </a:r>
            <a:endParaRPr>
              <a:solidFill>
                <a:schemeClr val="accent3"/>
              </a:solidFill>
            </a:endParaRPr>
          </a:p>
        </p:txBody>
      </p:sp>
      <p:sp>
        <p:nvSpPr>
          <p:cNvPr id="79" name="Google Shape;79;p11"/>
          <p:cNvSpPr txBox="1">
            <a:spLocks noGrp="1"/>
          </p:cNvSpPr>
          <p:nvPr>
            <p:ph type="body" idx="1"/>
          </p:nvPr>
        </p:nvSpPr>
        <p:spPr>
          <a:xfrm>
            <a:off x="719667" y="836475"/>
            <a:ext cx="10871100" cy="1945744"/>
          </a:xfrm>
          <a:prstGeom prst="rect">
            <a:avLst/>
          </a:prstGeom>
        </p:spPr>
        <p:txBody>
          <a:bodyPr spcFirstLastPara="1" wrap="square" lIns="0" tIns="0" rIns="0" bIns="0" anchor="t" anchorCtr="0">
            <a:noAutofit/>
          </a:bodyPr>
          <a:lstStyle/>
          <a:p>
            <a:pPr marL="342900" indent="-342900"/>
            <a:r>
              <a:rPr lang="en-US" dirty="0"/>
              <a:t>Reflect on your experiences in training</a:t>
            </a:r>
            <a:endParaRPr dirty="0"/>
          </a:p>
          <a:p>
            <a:pPr marL="342900" indent="-342900">
              <a:spcBef>
                <a:spcPts val="600"/>
              </a:spcBef>
            </a:pPr>
            <a:r>
              <a:rPr lang="en-US" dirty="0"/>
              <a:t>Reflect on the 7 principles of learning</a:t>
            </a:r>
            <a:endParaRPr dirty="0"/>
          </a:p>
          <a:p>
            <a:pPr marL="342900" indent="-342900">
              <a:spcBef>
                <a:spcPts val="600"/>
              </a:spcBef>
            </a:pPr>
            <a:r>
              <a:rPr lang="en-US" dirty="0"/>
              <a:t>Show strategies to enhance learning</a:t>
            </a:r>
            <a:endParaRPr dirty="0"/>
          </a:p>
          <a:p>
            <a:pPr marL="342900" indent="-342900">
              <a:spcBef>
                <a:spcPts val="600"/>
              </a:spcBef>
            </a:pPr>
            <a:r>
              <a:rPr lang="en-US" dirty="0"/>
              <a:t>Practice good training strategies, and connect strategies to prior knowledge</a:t>
            </a:r>
            <a:endParaRPr dirty="0"/>
          </a:p>
          <a:p>
            <a:pPr marL="0" lvl="0" indent="0" algn="l" rtl="0">
              <a:spcBef>
                <a:spcPts val="600"/>
              </a:spcBef>
              <a:spcAft>
                <a:spcPts val="600"/>
              </a:spcAft>
              <a:buNone/>
            </a:pPr>
            <a:endParaRPr dirty="0"/>
          </a:p>
        </p:txBody>
      </p:sp>
      <p:sp>
        <p:nvSpPr>
          <p:cNvPr id="4" name="Google Shape;78;p11">
            <a:extLst>
              <a:ext uri="{FF2B5EF4-FFF2-40B4-BE49-F238E27FC236}">
                <a16:creationId xmlns:a16="http://schemas.microsoft.com/office/drawing/2014/main" id="{4D1EF183-719F-1942-B3B5-4CF5D5B7705A}"/>
              </a:ext>
            </a:extLst>
          </p:cNvPr>
          <p:cNvSpPr txBox="1">
            <a:spLocks/>
          </p:cNvSpPr>
          <p:nvPr/>
        </p:nvSpPr>
        <p:spPr>
          <a:xfrm>
            <a:off x="719667" y="2878163"/>
            <a:ext cx="10871100" cy="50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9pPr>
          </a:lstStyle>
          <a:p>
            <a:r>
              <a:rPr lang="en-US">
                <a:solidFill>
                  <a:schemeClr val="accent3"/>
                </a:solidFill>
              </a:rPr>
              <a:t>Learning Outcomes</a:t>
            </a:r>
          </a:p>
        </p:txBody>
      </p:sp>
      <p:sp>
        <p:nvSpPr>
          <p:cNvPr id="5" name="Google Shape;79;p11">
            <a:extLst>
              <a:ext uri="{FF2B5EF4-FFF2-40B4-BE49-F238E27FC236}">
                <a16:creationId xmlns:a16="http://schemas.microsoft.com/office/drawing/2014/main" id="{08C5186D-C685-6943-90D1-61F0E015F77B}"/>
              </a:ext>
            </a:extLst>
          </p:cNvPr>
          <p:cNvSpPr txBox="1">
            <a:spLocks/>
          </p:cNvSpPr>
          <p:nvPr/>
        </p:nvSpPr>
        <p:spPr>
          <a:xfrm>
            <a:off x="586427" y="3639662"/>
            <a:ext cx="10871100" cy="24723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accent1"/>
              </a:buClr>
              <a:buSzPts val="2400"/>
              <a:buFont typeface="Corbel"/>
              <a:buChar char="•"/>
              <a:defRPr sz="2400" b="0" i="0" u="none" strike="noStrike" cap="none">
                <a:solidFill>
                  <a:schemeClr val="dk1"/>
                </a:solidFill>
                <a:latin typeface="Corbel"/>
                <a:ea typeface="Corbel"/>
                <a:cs typeface="Corbel"/>
                <a:sym typeface="Corbel"/>
              </a:defRPr>
            </a:lvl1pPr>
            <a:lvl2pPr marL="914400" marR="0" lvl="1" indent="-355600" algn="l" rtl="0">
              <a:lnSpc>
                <a:spcPct val="100000"/>
              </a:lnSpc>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2pPr>
            <a:lvl3pPr marL="1371600" marR="0" lvl="2" indent="-355600" algn="l" rtl="0">
              <a:lnSpc>
                <a:spcPct val="100000"/>
              </a:lnSpc>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3pPr>
            <a:lvl4pPr marL="1828800" marR="0" lvl="3" indent="-355600" algn="l" rtl="0">
              <a:lnSpc>
                <a:spcPct val="100000"/>
              </a:lnSpc>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4pPr>
            <a:lvl5pPr marL="2286000" marR="0" lvl="4" indent="-355600" algn="l" rtl="0">
              <a:lnSpc>
                <a:spcPct val="100000"/>
              </a:lnSpc>
              <a:spcBef>
                <a:spcPts val="600"/>
              </a:spcBef>
              <a:spcAft>
                <a:spcPts val="0"/>
              </a:spcAft>
              <a:buClr>
                <a:schemeClr val="accent1"/>
              </a:buClr>
              <a:buSzPts val="2000"/>
              <a:buFont typeface="Times"/>
              <a:buChar char="•"/>
              <a:defRPr sz="2000" b="0" i="0" u="none" strike="noStrike" cap="none">
                <a:solidFill>
                  <a:schemeClr val="dk1"/>
                </a:solidFill>
                <a:latin typeface="Corbel"/>
                <a:ea typeface="Corbel"/>
                <a:cs typeface="Corbel"/>
                <a:sym typeface="Corbel"/>
              </a:defRPr>
            </a:lvl5pPr>
            <a:lvl6pPr marL="2743200" marR="0" lvl="5" indent="-355600" algn="l" rtl="0">
              <a:lnSpc>
                <a:spcPct val="100000"/>
              </a:lnSpc>
              <a:spcBef>
                <a:spcPts val="6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accent1"/>
              </a:buClr>
              <a:buSzPts val="2000"/>
              <a:buFont typeface="Times"/>
              <a:buChar char="•"/>
              <a:defRPr sz="2000" b="0" i="0" u="none" strike="noStrike" cap="none">
                <a:solidFill>
                  <a:schemeClr val="dk1"/>
                </a:solidFill>
                <a:latin typeface="Arial"/>
                <a:ea typeface="Arial"/>
                <a:cs typeface="Arial"/>
                <a:sym typeface="Arial"/>
              </a:defRPr>
            </a:lvl9pPr>
          </a:lstStyle>
          <a:p>
            <a:pPr marL="342900" indent="-342900">
              <a:spcBef>
                <a:spcPts val="600"/>
              </a:spcBef>
              <a:spcAft>
                <a:spcPts val="600"/>
              </a:spcAft>
            </a:pPr>
            <a:r>
              <a:rPr lang="en-US" dirty="0"/>
              <a:t>Identify learning strategy facilitating active, interactive and collaborative learning</a:t>
            </a:r>
          </a:p>
          <a:p>
            <a:pPr marL="342900" indent="-342900">
              <a:spcBef>
                <a:spcPts val="600"/>
              </a:spcBef>
              <a:spcAft>
                <a:spcPts val="600"/>
              </a:spcAft>
            </a:pPr>
            <a:r>
              <a:rPr lang="en-US" dirty="0"/>
              <a:t>Describe what makes training effective</a:t>
            </a:r>
          </a:p>
          <a:p>
            <a:pPr marL="342900" indent="-342900">
              <a:spcBef>
                <a:spcPts val="600"/>
              </a:spcBef>
              <a:spcAft>
                <a:spcPts val="600"/>
              </a:spcAft>
            </a:pPr>
            <a:r>
              <a:rPr lang="en-US" dirty="0"/>
              <a:t>Describe what makes an effective trainer</a:t>
            </a:r>
          </a:p>
          <a:p>
            <a:pPr marL="342900" indent="-342900">
              <a:spcBef>
                <a:spcPts val="600"/>
              </a:spcBef>
              <a:spcAft>
                <a:spcPts val="600"/>
              </a:spcAft>
            </a:pPr>
            <a:r>
              <a:rPr lang="en-US" dirty="0"/>
              <a:t>List motivation and demotivation factors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70"/>
        <p:cNvGrpSpPr/>
        <p:nvPr/>
      </p:nvGrpSpPr>
      <p:grpSpPr>
        <a:xfrm>
          <a:off x="0" y="0"/>
          <a:ext cx="0" cy="0"/>
          <a:chOff x="0" y="0"/>
          <a:chExt cx="0" cy="0"/>
        </a:xfrm>
      </p:grpSpPr>
      <p:sp>
        <p:nvSpPr>
          <p:cNvPr id="471" name="Google Shape;471;p68"/>
          <p:cNvSpPr txBox="1">
            <a:spLocks noGrp="1"/>
          </p:cNvSpPr>
          <p:nvPr>
            <p:ph type="title"/>
          </p:nvPr>
        </p:nvSpPr>
        <p:spPr>
          <a:xfrm>
            <a:off x="1320900" y="3065880"/>
            <a:ext cx="9471426"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Strategies for active, interactive, collaborative learning</a:t>
            </a: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p:txBody>
      </p:sp>
    </p:spTree>
    <p:extLst>
      <p:ext uri="{BB962C8B-B14F-4D97-AF65-F5344CB8AC3E}">
        <p14:creationId xmlns:p14="http://schemas.microsoft.com/office/powerpoint/2010/main" val="3418205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456"/>
        <p:cNvGrpSpPr/>
        <p:nvPr/>
      </p:nvGrpSpPr>
      <p:grpSpPr>
        <a:xfrm>
          <a:off x="0" y="0"/>
          <a:ext cx="0" cy="0"/>
          <a:chOff x="0" y="0"/>
          <a:chExt cx="0" cy="0"/>
        </a:xfrm>
      </p:grpSpPr>
      <p:sp>
        <p:nvSpPr>
          <p:cNvPr id="457" name="Google Shape;457;p66"/>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Active learning</a:t>
            </a: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p:txBody>
      </p:sp>
      <p:sp>
        <p:nvSpPr>
          <p:cNvPr id="458" name="Google Shape;458;p66"/>
          <p:cNvSpPr txBox="1"/>
          <p:nvPr/>
        </p:nvSpPr>
        <p:spPr>
          <a:xfrm>
            <a:off x="498607" y="1227256"/>
            <a:ext cx="10808700" cy="4329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3200">
                <a:solidFill>
                  <a:schemeClr val="dk1"/>
                </a:solidFill>
                <a:latin typeface="Corbel" panose="020B0503020204020204" pitchFamily="34" charset="0"/>
              </a:rPr>
              <a:t>Learners who actively engage with course materials will end up retaining it for much longer than they would have otherwise, and they will be better able to apply their knowledge broadly. </a:t>
            </a:r>
            <a:endParaRPr sz="3200">
              <a:solidFill>
                <a:schemeClr val="dk1"/>
              </a:solidFill>
              <a:latin typeface="Corbel" panose="020B0503020204020204" pitchFamily="34" charset="0"/>
            </a:endParaRPr>
          </a:p>
          <a:p>
            <a:pPr marL="457200" lvl="0" indent="0" algn="r" rtl="0">
              <a:spcBef>
                <a:spcPts val="0"/>
              </a:spcBef>
              <a:spcAft>
                <a:spcPts val="0"/>
              </a:spcAft>
              <a:buNone/>
            </a:pPr>
            <a:endParaRPr sz="3200">
              <a:solidFill>
                <a:schemeClr val="dk1"/>
              </a:solidFill>
              <a:latin typeface="Corbel" panose="020B0503020204020204" pitchFamily="34" charset="0"/>
            </a:endParaRPr>
          </a:p>
          <a:p>
            <a:pPr marL="457200" lvl="0" indent="0" algn="r" rtl="0">
              <a:spcBef>
                <a:spcPts val="0"/>
              </a:spcBef>
              <a:spcAft>
                <a:spcPts val="0"/>
              </a:spcAft>
              <a:buNone/>
            </a:pPr>
            <a:r>
              <a:rPr lang="en-US" sz="3200" i="1">
                <a:solidFill>
                  <a:schemeClr val="dk1"/>
                </a:solidFill>
                <a:latin typeface="Corbel" panose="020B0503020204020204" pitchFamily="34" charset="0"/>
              </a:rPr>
              <a:t>Waldrop, Nature 2015</a:t>
            </a:r>
            <a:endParaRPr sz="3200" i="1">
              <a:solidFill>
                <a:schemeClr val="dk1"/>
              </a:solidFill>
              <a:latin typeface="Corbel" panose="020B0503020204020204" pitchFamily="34" charset="0"/>
            </a:endParaRPr>
          </a:p>
        </p:txBody>
      </p:sp>
      <p:sp>
        <p:nvSpPr>
          <p:cNvPr id="4" name="Freeform 3">
            <a:extLst>
              <a:ext uri="{FF2B5EF4-FFF2-40B4-BE49-F238E27FC236}">
                <a16:creationId xmlns:a16="http://schemas.microsoft.com/office/drawing/2014/main" id="{5F13288A-877D-7045-BAC4-3C3611E1E5D3}"/>
              </a:ext>
            </a:extLst>
          </p:cNvPr>
          <p:cNvSpPr/>
          <p:nvPr/>
        </p:nvSpPr>
        <p:spPr>
          <a:xfrm>
            <a:off x="2610853" y="3690456"/>
            <a:ext cx="4114800" cy="2779295"/>
          </a:xfrm>
          <a:custGeom>
            <a:avLst/>
            <a:gdLst>
              <a:gd name="connsiteX0" fmla="*/ 1792706 w 4114800"/>
              <a:gd name="connsiteY0" fmla="*/ 469232 h 2779295"/>
              <a:gd name="connsiteX1" fmla="*/ 1792706 w 4114800"/>
              <a:gd name="connsiteY1" fmla="*/ 469232 h 2779295"/>
              <a:gd name="connsiteX2" fmla="*/ 1864895 w 4114800"/>
              <a:gd name="connsiteY2" fmla="*/ 360948 h 2779295"/>
              <a:gd name="connsiteX3" fmla="*/ 1900990 w 4114800"/>
              <a:gd name="connsiteY3" fmla="*/ 312821 h 2779295"/>
              <a:gd name="connsiteX4" fmla="*/ 2021306 w 4114800"/>
              <a:gd name="connsiteY4" fmla="*/ 252664 h 2779295"/>
              <a:gd name="connsiteX5" fmla="*/ 2141621 w 4114800"/>
              <a:gd name="connsiteY5" fmla="*/ 228600 h 2779295"/>
              <a:gd name="connsiteX6" fmla="*/ 2213811 w 4114800"/>
              <a:gd name="connsiteY6" fmla="*/ 204537 h 2779295"/>
              <a:gd name="connsiteX7" fmla="*/ 2249906 w 4114800"/>
              <a:gd name="connsiteY7" fmla="*/ 192506 h 2779295"/>
              <a:gd name="connsiteX8" fmla="*/ 2418348 w 4114800"/>
              <a:gd name="connsiteY8" fmla="*/ 228600 h 2779295"/>
              <a:gd name="connsiteX9" fmla="*/ 2442411 w 4114800"/>
              <a:gd name="connsiteY9" fmla="*/ 300790 h 2779295"/>
              <a:gd name="connsiteX10" fmla="*/ 2466474 w 4114800"/>
              <a:gd name="connsiteY10" fmla="*/ 372979 h 2779295"/>
              <a:gd name="connsiteX11" fmla="*/ 2478506 w 4114800"/>
              <a:gd name="connsiteY11" fmla="*/ 421106 h 2779295"/>
              <a:gd name="connsiteX12" fmla="*/ 2490537 w 4114800"/>
              <a:gd name="connsiteY12" fmla="*/ 457200 h 2779295"/>
              <a:gd name="connsiteX13" fmla="*/ 2502569 w 4114800"/>
              <a:gd name="connsiteY13" fmla="*/ 517358 h 2779295"/>
              <a:gd name="connsiteX14" fmla="*/ 2514600 w 4114800"/>
              <a:gd name="connsiteY14" fmla="*/ 565485 h 2779295"/>
              <a:gd name="connsiteX15" fmla="*/ 2562727 w 4114800"/>
              <a:gd name="connsiteY15" fmla="*/ 529390 h 2779295"/>
              <a:gd name="connsiteX16" fmla="*/ 2622885 w 4114800"/>
              <a:gd name="connsiteY16" fmla="*/ 457200 h 2779295"/>
              <a:gd name="connsiteX17" fmla="*/ 2646948 w 4114800"/>
              <a:gd name="connsiteY17" fmla="*/ 421106 h 2779295"/>
              <a:gd name="connsiteX18" fmla="*/ 2767264 w 4114800"/>
              <a:gd name="connsiteY18" fmla="*/ 385011 h 2779295"/>
              <a:gd name="connsiteX19" fmla="*/ 2959769 w 4114800"/>
              <a:gd name="connsiteY19" fmla="*/ 409074 h 2779295"/>
              <a:gd name="connsiteX20" fmla="*/ 2995864 w 4114800"/>
              <a:gd name="connsiteY20" fmla="*/ 433137 h 2779295"/>
              <a:gd name="connsiteX21" fmla="*/ 3031958 w 4114800"/>
              <a:gd name="connsiteY21" fmla="*/ 505327 h 2779295"/>
              <a:gd name="connsiteX22" fmla="*/ 3056021 w 4114800"/>
              <a:gd name="connsiteY22" fmla="*/ 577516 h 2779295"/>
              <a:gd name="connsiteX23" fmla="*/ 3080085 w 4114800"/>
              <a:gd name="connsiteY23" fmla="*/ 661737 h 2779295"/>
              <a:gd name="connsiteX24" fmla="*/ 3128211 w 4114800"/>
              <a:gd name="connsiteY24" fmla="*/ 649706 h 2779295"/>
              <a:gd name="connsiteX25" fmla="*/ 3200400 w 4114800"/>
              <a:gd name="connsiteY25" fmla="*/ 625643 h 2779295"/>
              <a:gd name="connsiteX26" fmla="*/ 3344779 w 4114800"/>
              <a:gd name="connsiteY26" fmla="*/ 637674 h 2779295"/>
              <a:gd name="connsiteX27" fmla="*/ 3380874 w 4114800"/>
              <a:gd name="connsiteY27" fmla="*/ 661737 h 2779295"/>
              <a:gd name="connsiteX28" fmla="*/ 3416969 w 4114800"/>
              <a:gd name="connsiteY28" fmla="*/ 673769 h 2779295"/>
              <a:gd name="connsiteX29" fmla="*/ 3453064 w 4114800"/>
              <a:gd name="connsiteY29" fmla="*/ 770021 h 2779295"/>
              <a:gd name="connsiteX30" fmla="*/ 3477127 w 4114800"/>
              <a:gd name="connsiteY30" fmla="*/ 818148 h 2779295"/>
              <a:gd name="connsiteX31" fmla="*/ 3501190 w 4114800"/>
              <a:gd name="connsiteY31" fmla="*/ 914400 h 2779295"/>
              <a:gd name="connsiteX32" fmla="*/ 3573379 w 4114800"/>
              <a:gd name="connsiteY32" fmla="*/ 1106906 h 2779295"/>
              <a:gd name="connsiteX33" fmla="*/ 3609474 w 4114800"/>
              <a:gd name="connsiteY33" fmla="*/ 1094874 h 2779295"/>
              <a:gd name="connsiteX34" fmla="*/ 3994485 w 4114800"/>
              <a:gd name="connsiteY34" fmla="*/ 1167064 h 2779295"/>
              <a:gd name="connsiteX35" fmla="*/ 4078706 w 4114800"/>
              <a:gd name="connsiteY35" fmla="*/ 1347537 h 2779295"/>
              <a:gd name="connsiteX36" fmla="*/ 4102769 w 4114800"/>
              <a:gd name="connsiteY36" fmla="*/ 1419727 h 2779295"/>
              <a:gd name="connsiteX37" fmla="*/ 4114800 w 4114800"/>
              <a:gd name="connsiteY37" fmla="*/ 1455821 h 2779295"/>
              <a:gd name="connsiteX38" fmla="*/ 4102769 w 4114800"/>
              <a:gd name="connsiteY38" fmla="*/ 1600200 h 2779295"/>
              <a:gd name="connsiteX39" fmla="*/ 4066674 w 4114800"/>
              <a:gd name="connsiteY39" fmla="*/ 1624264 h 2779295"/>
              <a:gd name="connsiteX40" fmla="*/ 3922295 w 4114800"/>
              <a:gd name="connsiteY40" fmla="*/ 1684421 h 2779295"/>
              <a:gd name="connsiteX41" fmla="*/ 3826043 w 4114800"/>
              <a:gd name="connsiteY41" fmla="*/ 1720516 h 2779295"/>
              <a:gd name="connsiteX42" fmla="*/ 3693695 w 4114800"/>
              <a:gd name="connsiteY42" fmla="*/ 1756611 h 2779295"/>
              <a:gd name="connsiteX43" fmla="*/ 3729790 w 4114800"/>
              <a:gd name="connsiteY43" fmla="*/ 1768643 h 2779295"/>
              <a:gd name="connsiteX44" fmla="*/ 3753853 w 4114800"/>
              <a:gd name="connsiteY44" fmla="*/ 1804737 h 2779295"/>
              <a:gd name="connsiteX45" fmla="*/ 3777916 w 4114800"/>
              <a:gd name="connsiteY45" fmla="*/ 1888958 h 2779295"/>
              <a:gd name="connsiteX46" fmla="*/ 3765885 w 4114800"/>
              <a:gd name="connsiteY46" fmla="*/ 2069432 h 2779295"/>
              <a:gd name="connsiteX47" fmla="*/ 3705727 w 4114800"/>
              <a:gd name="connsiteY47" fmla="*/ 2117558 h 2779295"/>
              <a:gd name="connsiteX48" fmla="*/ 3633537 w 4114800"/>
              <a:gd name="connsiteY48" fmla="*/ 2141621 h 2779295"/>
              <a:gd name="connsiteX49" fmla="*/ 3465095 w 4114800"/>
              <a:gd name="connsiteY49" fmla="*/ 2117558 h 2779295"/>
              <a:gd name="connsiteX50" fmla="*/ 3404937 w 4114800"/>
              <a:gd name="connsiteY50" fmla="*/ 2057400 h 2779295"/>
              <a:gd name="connsiteX51" fmla="*/ 3368843 w 4114800"/>
              <a:gd name="connsiteY51" fmla="*/ 2021306 h 2779295"/>
              <a:gd name="connsiteX52" fmla="*/ 3320716 w 4114800"/>
              <a:gd name="connsiteY52" fmla="*/ 2261937 h 2779295"/>
              <a:gd name="connsiteX53" fmla="*/ 3272590 w 4114800"/>
              <a:gd name="connsiteY53" fmla="*/ 2346158 h 2779295"/>
              <a:gd name="connsiteX54" fmla="*/ 3248527 w 4114800"/>
              <a:gd name="connsiteY54" fmla="*/ 2418348 h 2779295"/>
              <a:gd name="connsiteX55" fmla="*/ 3200400 w 4114800"/>
              <a:gd name="connsiteY55" fmla="*/ 2478506 h 2779295"/>
              <a:gd name="connsiteX56" fmla="*/ 3176337 w 4114800"/>
              <a:gd name="connsiteY56" fmla="*/ 2514600 h 2779295"/>
              <a:gd name="connsiteX57" fmla="*/ 3104148 w 4114800"/>
              <a:gd name="connsiteY57" fmla="*/ 2550695 h 2779295"/>
              <a:gd name="connsiteX58" fmla="*/ 2995864 w 4114800"/>
              <a:gd name="connsiteY58" fmla="*/ 2538664 h 2779295"/>
              <a:gd name="connsiteX59" fmla="*/ 2935706 w 4114800"/>
              <a:gd name="connsiteY59" fmla="*/ 2478506 h 2779295"/>
              <a:gd name="connsiteX60" fmla="*/ 2899611 w 4114800"/>
              <a:gd name="connsiteY60" fmla="*/ 2370221 h 2779295"/>
              <a:gd name="connsiteX61" fmla="*/ 2887579 w 4114800"/>
              <a:gd name="connsiteY61" fmla="*/ 2334127 h 2779295"/>
              <a:gd name="connsiteX62" fmla="*/ 2851485 w 4114800"/>
              <a:gd name="connsiteY62" fmla="*/ 2322095 h 2779295"/>
              <a:gd name="connsiteX63" fmla="*/ 2767264 w 4114800"/>
              <a:gd name="connsiteY63" fmla="*/ 2454443 h 2779295"/>
              <a:gd name="connsiteX64" fmla="*/ 2743200 w 4114800"/>
              <a:gd name="connsiteY64" fmla="*/ 2502569 h 2779295"/>
              <a:gd name="connsiteX65" fmla="*/ 2707106 w 4114800"/>
              <a:gd name="connsiteY65" fmla="*/ 2550695 h 2779295"/>
              <a:gd name="connsiteX66" fmla="*/ 2683043 w 4114800"/>
              <a:gd name="connsiteY66" fmla="*/ 2586790 h 2779295"/>
              <a:gd name="connsiteX67" fmla="*/ 2646948 w 4114800"/>
              <a:gd name="connsiteY67" fmla="*/ 2622885 h 2779295"/>
              <a:gd name="connsiteX68" fmla="*/ 2562727 w 4114800"/>
              <a:gd name="connsiteY68" fmla="*/ 2719137 h 2779295"/>
              <a:gd name="connsiteX69" fmla="*/ 2514600 w 4114800"/>
              <a:gd name="connsiteY69" fmla="*/ 2743200 h 2779295"/>
              <a:gd name="connsiteX70" fmla="*/ 2478506 w 4114800"/>
              <a:gd name="connsiteY70" fmla="*/ 2767264 h 2779295"/>
              <a:gd name="connsiteX71" fmla="*/ 2418348 w 4114800"/>
              <a:gd name="connsiteY71" fmla="*/ 2779295 h 2779295"/>
              <a:gd name="connsiteX72" fmla="*/ 2298032 w 4114800"/>
              <a:gd name="connsiteY72" fmla="*/ 2731169 h 2779295"/>
              <a:gd name="connsiteX73" fmla="*/ 2249906 w 4114800"/>
              <a:gd name="connsiteY73" fmla="*/ 2658979 h 2779295"/>
              <a:gd name="connsiteX74" fmla="*/ 2225843 w 4114800"/>
              <a:gd name="connsiteY74" fmla="*/ 2622885 h 2779295"/>
              <a:gd name="connsiteX75" fmla="*/ 2213811 w 4114800"/>
              <a:gd name="connsiteY75" fmla="*/ 2574758 h 2779295"/>
              <a:gd name="connsiteX76" fmla="*/ 2189748 w 4114800"/>
              <a:gd name="connsiteY76" fmla="*/ 2442411 h 2779295"/>
              <a:gd name="connsiteX77" fmla="*/ 2165685 w 4114800"/>
              <a:gd name="connsiteY77" fmla="*/ 2370221 h 2779295"/>
              <a:gd name="connsiteX78" fmla="*/ 2129590 w 4114800"/>
              <a:gd name="connsiteY78" fmla="*/ 2442411 h 2779295"/>
              <a:gd name="connsiteX79" fmla="*/ 2105527 w 4114800"/>
              <a:gd name="connsiteY79" fmla="*/ 2490537 h 2779295"/>
              <a:gd name="connsiteX80" fmla="*/ 2069432 w 4114800"/>
              <a:gd name="connsiteY80" fmla="*/ 2514600 h 2779295"/>
              <a:gd name="connsiteX81" fmla="*/ 1985211 w 4114800"/>
              <a:gd name="connsiteY81" fmla="*/ 2574758 h 2779295"/>
              <a:gd name="connsiteX82" fmla="*/ 1876927 w 4114800"/>
              <a:gd name="connsiteY82" fmla="*/ 2610853 h 2779295"/>
              <a:gd name="connsiteX83" fmla="*/ 1515979 w 4114800"/>
              <a:gd name="connsiteY83" fmla="*/ 2574758 h 2779295"/>
              <a:gd name="connsiteX84" fmla="*/ 1467853 w 4114800"/>
              <a:gd name="connsiteY84" fmla="*/ 2526632 h 2779295"/>
              <a:gd name="connsiteX85" fmla="*/ 1443790 w 4114800"/>
              <a:gd name="connsiteY85" fmla="*/ 2490537 h 2779295"/>
              <a:gd name="connsiteX86" fmla="*/ 1431758 w 4114800"/>
              <a:gd name="connsiteY86" fmla="*/ 2418348 h 2779295"/>
              <a:gd name="connsiteX87" fmla="*/ 1419727 w 4114800"/>
              <a:gd name="connsiteY87" fmla="*/ 2261937 h 2779295"/>
              <a:gd name="connsiteX88" fmla="*/ 1383632 w 4114800"/>
              <a:gd name="connsiteY88" fmla="*/ 2273969 h 2779295"/>
              <a:gd name="connsiteX89" fmla="*/ 1335506 w 4114800"/>
              <a:gd name="connsiteY89" fmla="*/ 2298032 h 2779295"/>
              <a:gd name="connsiteX90" fmla="*/ 1263316 w 4114800"/>
              <a:gd name="connsiteY90" fmla="*/ 2310064 h 2779295"/>
              <a:gd name="connsiteX91" fmla="*/ 1203158 w 4114800"/>
              <a:gd name="connsiteY91" fmla="*/ 2322095 h 2779295"/>
              <a:gd name="connsiteX92" fmla="*/ 986590 w 4114800"/>
              <a:gd name="connsiteY92" fmla="*/ 2310064 h 2779295"/>
              <a:gd name="connsiteX93" fmla="*/ 962527 w 4114800"/>
              <a:gd name="connsiteY93" fmla="*/ 2286000 h 2779295"/>
              <a:gd name="connsiteX94" fmla="*/ 974558 w 4114800"/>
              <a:gd name="connsiteY94" fmla="*/ 2045369 h 2779295"/>
              <a:gd name="connsiteX95" fmla="*/ 902369 w 4114800"/>
              <a:gd name="connsiteY95" fmla="*/ 2093495 h 2779295"/>
              <a:gd name="connsiteX96" fmla="*/ 818148 w 4114800"/>
              <a:gd name="connsiteY96" fmla="*/ 2117558 h 2779295"/>
              <a:gd name="connsiteX97" fmla="*/ 745958 w 4114800"/>
              <a:gd name="connsiteY97" fmla="*/ 2141621 h 2779295"/>
              <a:gd name="connsiteX98" fmla="*/ 613611 w 4114800"/>
              <a:gd name="connsiteY98" fmla="*/ 2129590 h 2779295"/>
              <a:gd name="connsiteX99" fmla="*/ 577516 w 4114800"/>
              <a:gd name="connsiteY99" fmla="*/ 2093495 h 2779295"/>
              <a:gd name="connsiteX100" fmla="*/ 541421 w 4114800"/>
              <a:gd name="connsiteY100" fmla="*/ 2009274 h 2779295"/>
              <a:gd name="connsiteX101" fmla="*/ 529390 w 4114800"/>
              <a:gd name="connsiteY101" fmla="*/ 1949116 h 2779295"/>
              <a:gd name="connsiteX102" fmla="*/ 517358 w 4114800"/>
              <a:gd name="connsiteY102" fmla="*/ 1900990 h 2779295"/>
              <a:gd name="connsiteX103" fmla="*/ 529390 w 4114800"/>
              <a:gd name="connsiteY103" fmla="*/ 1864895 h 2779295"/>
              <a:gd name="connsiteX104" fmla="*/ 469232 w 4114800"/>
              <a:gd name="connsiteY104" fmla="*/ 1876927 h 2779295"/>
              <a:gd name="connsiteX105" fmla="*/ 216569 w 4114800"/>
              <a:gd name="connsiteY105" fmla="*/ 1864895 h 2779295"/>
              <a:gd name="connsiteX106" fmla="*/ 120316 w 4114800"/>
              <a:gd name="connsiteY106" fmla="*/ 1840832 h 2779295"/>
              <a:gd name="connsiteX107" fmla="*/ 84221 w 4114800"/>
              <a:gd name="connsiteY107" fmla="*/ 1828800 h 2779295"/>
              <a:gd name="connsiteX108" fmla="*/ 48127 w 4114800"/>
              <a:gd name="connsiteY108" fmla="*/ 1792706 h 2779295"/>
              <a:gd name="connsiteX109" fmla="*/ 12032 w 4114800"/>
              <a:gd name="connsiteY109" fmla="*/ 1660358 h 2779295"/>
              <a:gd name="connsiteX110" fmla="*/ 0 w 4114800"/>
              <a:gd name="connsiteY110" fmla="*/ 1624264 h 2779295"/>
              <a:gd name="connsiteX111" fmla="*/ 12032 w 4114800"/>
              <a:gd name="connsiteY111" fmla="*/ 1467853 h 2779295"/>
              <a:gd name="connsiteX112" fmla="*/ 36095 w 4114800"/>
              <a:gd name="connsiteY112" fmla="*/ 1431758 h 2779295"/>
              <a:gd name="connsiteX113" fmla="*/ 132348 w 4114800"/>
              <a:gd name="connsiteY113" fmla="*/ 1371600 h 2779295"/>
              <a:gd name="connsiteX114" fmla="*/ 180474 w 4114800"/>
              <a:gd name="connsiteY114" fmla="*/ 1347537 h 2779295"/>
              <a:gd name="connsiteX115" fmla="*/ 252664 w 4114800"/>
              <a:gd name="connsiteY115" fmla="*/ 1335506 h 2779295"/>
              <a:gd name="connsiteX116" fmla="*/ 324853 w 4114800"/>
              <a:gd name="connsiteY116" fmla="*/ 1347537 h 2779295"/>
              <a:gd name="connsiteX117" fmla="*/ 276727 w 4114800"/>
              <a:gd name="connsiteY117" fmla="*/ 1335506 h 2779295"/>
              <a:gd name="connsiteX118" fmla="*/ 204537 w 4114800"/>
              <a:gd name="connsiteY118" fmla="*/ 1215190 h 2779295"/>
              <a:gd name="connsiteX119" fmla="*/ 156411 w 4114800"/>
              <a:gd name="connsiteY119" fmla="*/ 1082843 h 2779295"/>
              <a:gd name="connsiteX120" fmla="*/ 144379 w 4114800"/>
              <a:gd name="connsiteY120" fmla="*/ 1046748 h 2779295"/>
              <a:gd name="connsiteX121" fmla="*/ 156411 w 4114800"/>
              <a:gd name="connsiteY121" fmla="*/ 926432 h 2779295"/>
              <a:gd name="connsiteX122" fmla="*/ 192506 w 4114800"/>
              <a:gd name="connsiteY122" fmla="*/ 914400 h 2779295"/>
              <a:gd name="connsiteX123" fmla="*/ 336885 w 4114800"/>
              <a:gd name="connsiteY123" fmla="*/ 926432 h 2779295"/>
              <a:gd name="connsiteX124" fmla="*/ 397043 w 4114800"/>
              <a:gd name="connsiteY124" fmla="*/ 890337 h 2779295"/>
              <a:gd name="connsiteX125" fmla="*/ 385011 w 4114800"/>
              <a:gd name="connsiteY125" fmla="*/ 854243 h 2779295"/>
              <a:gd name="connsiteX126" fmla="*/ 409074 w 4114800"/>
              <a:gd name="connsiteY126" fmla="*/ 649706 h 2779295"/>
              <a:gd name="connsiteX127" fmla="*/ 457200 w 4114800"/>
              <a:gd name="connsiteY127" fmla="*/ 613611 h 2779295"/>
              <a:gd name="connsiteX128" fmla="*/ 553453 w 4114800"/>
              <a:gd name="connsiteY128" fmla="*/ 577516 h 2779295"/>
              <a:gd name="connsiteX129" fmla="*/ 733927 w 4114800"/>
              <a:gd name="connsiteY129" fmla="*/ 589548 h 2779295"/>
              <a:gd name="connsiteX130" fmla="*/ 770021 w 4114800"/>
              <a:gd name="connsiteY130" fmla="*/ 613611 h 2779295"/>
              <a:gd name="connsiteX131" fmla="*/ 806116 w 4114800"/>
              <a:gd name="connsiteY131" fmla="*/ 625643 h 2779295"/>
              <a:gd name="connsiteX132" fmla="*/ 830179 w 4114800"/>
              <a:gd name="connsiteY132" fmla="*/ 661737 h 2779295"/>
              <a:gd name="connsiteX133" fmla="*/ 842211 w 4114800"/>
              <a:gd name="connsiteY133" fmla="*/ 613611 h 2779295"/>
              <a:gd name="connsiteX134" fmla="*/ 866274 w 4114800"/>
              <a:gd name="connsiteY134" fmla="*/ 348916 h 2779295"/>
              <a:gd name="connsiteX135" fmla="*/ 890337 w 4114800"/>
              <a:gd name="connsiteY135" fmla="*/ 312821 h 2779295"/>
              <a:gd name="connsiteX136" fmla="*/ 902369 w 4114800"/>
              <a:gd name="connsiteY136" fmla="*/ 276727 h 2779295"/>
              <a:gd name="connsiteX137" fmla="*/ 938464 w 4114800"/>
              <a:gd name="connsiteY137" fmla="*/ 252664 h 2779295"/>
              <a:gd name="connsiteX138" fmla="*/ 998621 w 4114800"/>
              <a:gd name="connsiteY138" fmla="*/ 204537 h 2779295"/>
              <a:gd name="connsiteX139" fmla="*/ 1106906 w 4114800"/>
              <a:gd name="connsiteY139" fmla="*/ 168443 h 2779295"/>
              <a:gd name="connsiteX140" fmla="*/ 1299411 w 4114800"/>
              <a:gd name="connsiteY140" fmla="*/ 216569 h 2779295"/>
              <a:gd name="connsiteX141" fmla="*/ 1347537 w 4114800"/>
              <a:gd name="connsiteY141" fmla="*/ 288758 h 2779295"/>
              <a:gd name="connsiteX142" fmla="*/ 1359569 w 4114800"/>
              <a:gd name="connsiteY142" fmla="*/ 324853 h 2779295"/>
              <a:gd name="connsiteX143" fmla="*/ 1347537 w 4114800"/>
              <a:gd name="connsiteY143" fmla="*/ 276727 h 2779295"/>
              <a:gd name="connsiteX144" fmla="*/ 1359569 w 4114800"/>
              <a:gd name="connsiteY144" fmla="*/ 120316 h 2779295"/>
              <a:gd name="connsiteX145" fmla="*/ 1395664 w 4114800"/>
              <a:gd name="connsiteY145" fmla="*/ 84221 h 2779295"/>
              <a:gd name="connsiteX146" fmla="*/ 1479885 w 4114800"/>
              <a:gd name="connsiteY146" fmla="*/ 36095 h 2779295"/>
              <a:gd name="connsiteX147" fmla="*/ 1552074 w 4114800"/>
              <a:gd name="connsiteY147" fmla="*/ 0 h 2779295"/>
              <a:gd name="connsiteX148" fmla="*/ 1612232 w 4114800"/>
              <a:gd name="connsiteY148" fmla="*/ 12032 h 2779295"/>
              <a:gd name="connsiteX149" fmla="*/ 1624264 w 4114800"/>
              <a:gd name="connsiteY149" fmla="*/ 48127 h 2779295"/>
              <a:gd name="connsiteX150" fmla="*/ 1648327 w 4114800"/>
              <a:gd name="connsiteY150" fmla="*/ 144379 h 2779295"/>
              <a:gd name="connsiteX151" fmla="*/ 1660358 w 4114800"/>
              <a:gd name="connsiteY151" fmla="*/ 264695 h 2779295"/>
              <a:gd name="connsiteX152" fmla="*/ 1684421 w 4114800"/>
              <a:gd name="connsiteY152" fmla="*/ 336885 h 2779295"/>
              <a:gd name="connsiteX153" fmla="*/ 1696453 w 4114800"/>
              <a:gd name="connsiteY153" fmla="*/ 385011 h 2779295"/>
              <a:gd name="connsiteX154" fmla="*/ 1732548 w 4114800"/>
              <a:gd name="connsiteY154" fmla="*/ 360948 h 2779295"/>
              <a:gd name="connsiteX155" fmla="*/ 1804737 w 4114800"/>
              <a:gd name="connsiteY155" fmla="*/ 372979 h 2779295"/>
              <a:gd name="connsiteX156" fmla="*/ 1792706 w 4114800"/>
              <a:gd name="connsiteY156" fmla="*/ 469232 h 277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114800" h="2779295">
                <a:moveTo>
                  <a:pt x="1792706" y="469232"/>
                </a:moveTo>
                <a:lnTo>
                  <a:pt x="1792706" y="469232"/>
                </a:lnTo>
                <a:cubicBezTo>
                  <a:pt x="1816769" y="433137"/>
                  <a:pt x="1840203" y="396615"/>
                  <a:pt x="1864895" y="360948"/>
                </a:cubicBezTo>
                <a:cubicBezTo>
                  <a:pt x="1876309" y="344461"/>
                  <a:pt x="1886002" y="326143"/>
                  <a:pt x="1900990" y="312821"/>
                </a:cubicBezTo>
                <a:cubicBezTo>
                  <a:pt x="1949545" y="269661"/>
                  <a:pt x="1966503" y="263625"/>
                  <a:pt x="2021306" y="252664"/>
                </a:cubicBezTo>
                <a:cubicBezTo>
                  <a:pt x="2086351" y="239655"/>
                  <a:pt x="2085727" y="245368"/>
                  <a:pt x="2141621" y="228600"/>
                </a:cubicBezTo>
                <a:cubicBezTo>
                  <a:pt x="2165916" y="221311"/>
                  <a:pt x="2189748" y="212558"/>
                  <a:pt x="2213811" y="204537"/>
                </a:cubicBezTo>
                <a:lnTo>
                  <a:pt x="2249906" y="192506"/>
                </a:lnTo>
                <a:cubicBezTo>
                  <a:pt x="2258433" y="193281"/>
                  <a:pt x="2390515" y="184067"/>
                  <a:pt x="2418348" y="228600"/>
                </a:cubicBezTo>
                <a:cubicBezTo>
                  <a:pt x="2431791" y="250109"/>
                  <a:pt x="2434390" y="276727"/>
                  <a:pt x="2442411" y="300790"/>
                </a:cubicBezTo>
                <a:cubicBezTo>
                  <a:pt x="2442414" y="300800"/>
                  <a:pt x="2466471" y="372968"/>
                  <a:pt x="2466474" y="372979"/>
                </a:cubicBezTo>
                <a:cubicBezTo>
                  <a:pt x="2470485" y="389021"/>
                  <a:pt x="2473963" y="405206"/>
                  <a:pt x="2478506" y="421106"/>
                </a:cubicBezTo>
                <a:cubicBezTo>
                  <a:pt x="2481990" y="433300"/>
                  <a:pt x="2487461" y="444897"/>
                  <a:pt x="2490537" y="457200"/>
                </a:cubicBezTo>
                <a:cubicBezTo>
                  <a:pt x="2495497" y="477039"/>
                  <a:pt x="2498133" y="497395"/>
                  <a:pt x="2502569" y="517358"/>
                </a:cubicBezTo>
                <a:cubicBezTo>
                  <a:pt x="2506156" y="533500"/>
                  <a:pt x="2510590" y="549443"/>
                  <a:pt x="2514600" y="565485"/>
                </a:cubicBezTo>
                <a:cubicBezTo>
                  <a:pt x="2530642" y="553453"/>
                  <a:pt x="2549677" y="544615"/>
                  <a:pt x="2562727" y="529390"/>
                </a:cubicBezTo>
                <a:cubicBezTo>
                  <a:pt x="2644143" y="434405"/>
                  <a:pt x="2530840" y="518565"/>
                  <a:pt x="2622885" y="457200"/>
                </a:cubicBezTo>
                <a:cubicBezTo>
                  <a:pt x="2630906" y="445169"/>
                  <a:pt x="2634686" y="428770"/>
                  <a:pt x="2646948" y="421106"/>
                </a:cubicBezTo>
                <a:cubicBezTo>
                  <a:pt x="2666475" y="408901"/>
                  <a:pt x="2739089" y="392055"/>
                  <a:pt x="2767264" y="385011"/>
                </a:cubicBezTo>
                <a:cubicBezTo>
                  <a:pt x="2797108" y="387307"/>
                  <a:pt x="2907830" y="383105"/>
                  <a:pt x="2959769" y="409074"/>
                </a:cubicBezTo>
                <a:cubicBezTo>
                  <a:pt x="2972703" y="415541"/>
                  <a:pt x="2983832" y="425116"/>
                  <a:pt x="2995864" y="433137"/>
                </a:cubicBezTo>
                <a:cubicBezTo>
                  <a:pt x="3039736" y="564760"/>
                  <a:pt x="2969769" y="365401"/>
                  <a:pt x="3031958" y="505327"/>
                </a:cubicBezTo>
                <a:cubicBezTo>
                  <a:pt x="3042260" y="528506"/>
                  <a:pt x="3048000" y="553453"/>
                  <a:pt x="3056021" y="577516"/>
                </a:cubicBezTo>
                <a:cubicBezTo>
                  <a:pt x="3073283" y="629302"/>
                  <a:pt x="3064976" y="601302"/>
                  <a:pt x="3080085" y="661737"/>
                </a:cubicBezTo>
                <a:cubicBezTo>
                  <a:pt x="3096127" y="657727"/>
                  <a:pt x="3112373" y="654457"/>
                  <a:pt x="3128211" y="649706"/>
                </a:cubicBezTo>
                <a:cubicBezTo>
                  <a:pt x="3152506" y="642418"/>
                  <a:pt x="3200400" y="625643"/>
                  <a:pt x="3200400" y="625643"/>
                </a:cubicBezTo>
                <a:cubicBezTo>
                  <a:pt x="3248526" y="629653"/>
                  <a:pt x="3297424" y="628203"/>
                  <a:pt x="3344779" y="637674"/>
                </a:cubicBezTo>
                <a:cubicBezTo>
                  <a:pt x="3358958" y="640510"/>
                  <a:pt x="3367940" y="655270"/>
                  <a:pt x="3380874" y="661737"/>
                </a:cubicBezTo>
                <a:cubicBezTo>
                  <a:pt x="3392218" y="667409"/>
                  <a:pt x="3404937" y="669758"/>
                  <a:pt x="3416969" y="673769"/>
                </a:cubicBezTo>
                <a:cubicBezTo>
                  <a:pt x="3466392" y="747905"/>
                  <a:pt x="3418374" y="665951"/>
                  <a:pt x="3453064" y="770021"/>
                </a:cubicBezTo>
                <a:cubicBezTo>
                  <a:pt x="3458736" y="787036"/>
                  <a:pt x="3470062" y="801662"/>
                  <a:pt x="3477127" y="818148"/>
                </a:cubicBezTo>
                <a:cubicBezTo>
                  <a:pt x="3490999" y="850517"/>
                  <a:pt x="3494129" y="879097"/>
                  <a:pt x="3501190" y="914400"/>
                </a:cubicBezTo>
                <a:cubicBezTo>
                  <a:pt x="3490591" y="1062782"/>
                  <a:pt x="3433211" y="1092890"/>
                  <a:pt x="3573379" y="1106906"/>
                </a:cubicBezTo>
                <a:cubicBezTo>
                  <a:pt x="3585999" y="1108168"/>
                  <a:pt x="3597442" y="1098885"/>
                  <a:pt x="3609474" y="1094874"/>
                </a:cubicBezTo>
                <a:cubicBezTo>
                  <a:pt x="3696422" y="1098094"/>
                  <a:pt x="3927385" y="1032866"/>
                  <a:pt x="3994485" y="1167064"/>
                </a:cubicBezTo>
                <a:cubicBezTo>
                  <a:pt x="4036125" y="1250344"/>
                  <a:pt x="4051562" y="1272890"/>
                  <a:pt x="4078706" y="1347537"/>
                </a:cubicBezTo>
                <a:cubicBezTo>
                  <a:pt x="4087374" y="1371375"/>
                  <a:pt x="4094748" y="1395664"/>
                  <a:pt x="4102769" y="1419727"/>
                </a:cubicBezTo>
                <a:lnTo>
                  <a:pt x="4114800" y="1455821"/>
                </a:lnTo>
                <a:cubicBezTo>
                  <a:pt x="4110790" y="1503947"/>
                  <a:pt x="4116036" y="1553765"/>
                  <a:pt x="4102769" y="1600200"/>
                </a:cubicBezTo>
                <a:cubicBezTo>
                  <a:pt x="4098796" y="1614104"/>
                  <a:pt x="4079369" y="1617340"/>
                  <a:pt x="4066674" y="1624264"/>
                </a:cubicBezTo>
                <a:cubicBezTo>
                  <a:pt x="3972716" y="1675514"/>
                  <a:pt x="3997345" y="1665659"/>
                  <a:pt x="3922295" y="1684421"/>
                </a:cubicBezTo>
                <a:cubicBezTo>
                  <a:pt x="3841612" y="1724764"/>
                  <a:pt x="3907950" y="1695945"/>
                  <a:pt x="3826043" y="1720516"/>
                </a:cubicBezTo>
                <a:cubicBezTo>
                  <a:pt x="3703917" y="1757153"/>
                  <a:pt x="3803344" y="1734680"/>
                  <a:pt x="3693695" y="1756611"/>
                </a:cubicBezTo>
                <a:cubicBezTo>
                  <a:pt x="3705727" y="1760622"/>
                  <a:pt x="3719887" y="1760720"/>
                  <a:pt x="3729790" y="1768643"/>
                </a:cubicBezTo>
                <a:cubicBezTo>
                  <a:pt x="3741081" y="1777676"/>
                  <a:pt x="3747386" y="1791804"/>
                  <a:pt x="3753853" y="1804737"/>
                </a:cubicBezTo>
                <a:cubicBezTo>
                  <a:pt x="3762485" y="1822001"/>
                  <a:pt x="3774060" y="1873534"/>
                  <a:pt x="3777916" y="1888958"/>
                </a:cubicBezTo>
                <a:cubicBezTo>
                  <a:pt x="3773906" y="1949116"/>
                  <a:pt x="3776363" y="2010058"/>
                  <a:pt x="3765885" y="2069432"/>
                </a:cubicBezTo>
                <a:cubicBezTo>
                  <a:pt x="3763758" y="2081487"/>
                  <a:pt x="3710263" y="2115542"/>
                  <a:pt x="3705727" y="2117558"/>
                </a:cubicBezTo>
                <a:cubicBezTo>
                  <a:pt x="3682548" y="2127860"/>
                  <a:pt x="3633537" y="2141621"/>
                  <a:pt x="3633537" y="2141621"/>
                </a:cubicBezTo>
                <a:cubicBezTo>
                  <a:pt x="3577390" y="2133600"/>
                  <a:pt x="3518315" y="2137165"/>
                  <a:pt x="3465095" y="2117558"/>
                </a:cubicBezTo>
                <a:cubicBezTo>
                  <a:pt x="3438485" y="2107754"/>
                  <a:pt x="3424990" y="2077453"/>
                  <a:pt x="3404937" y="2057400"/>
                </a:cubicBezTo>
                <a:lnTo>
                  <a:pt x="3368843" y="2021306"/>
                </a:lnTo>
                <a:cubicBezTo>
                  <a:pt x="3361673" y="2078667"/>
                  <a:pt x="3347754" y="2221380"/>
                  <a:pt x="3320716" y="2261937"/>
                </a:cubicBezTo>
                <a:cubicBezTo>
                  <a:pt x="3299012" y="2294494"/>
                  <a:pt x="3287854" y="2307997"/>
                  <a:pt x="3272590" y="2346158"/>
                </a:cubicBezTo>
                <a:cubicBezTo>
                  <a:pt x="3263170" y="2369709"/>
                  <a:pt x="3262597" y="2397243"/>
                  <a:pt x="3248527" y="2418348"/>
                </a:cubicBezTo>
                <a:cubicBezTo>
                  <a:pt x="3174471" y="2529433"/>
                  <a:pt x="3268971" y="2392795"/>
                  <a:pt x="3200400" y="2478506"/>
                </a:cubicBezTo>
                <a:cubicBezTo>
                  <a:pt x="3191367" y="2489797"/>
                  <a:pt x="3186562" y="2504375"/>
                  <a:pt x="3176337" y="2514600"/>
                </a:cubicBezTo>
                <a:cubicBezTo>
                  <a:pt x="3153011" y="2537926"/>
                  <a:pt x="3133508" y="2540909"/>
                  <a:pt x="3104148" y="2550695"/>
                </a:cubicBezTo>
                <a:cubicBezTo>
                  <a:pt x="3068053" y="2546685"/>
                  <a:pt x="3029244" y="2552970"/>
                  <a:pt x="2995864" y="2538664"/>
                </a:cubicBezTo>
                <a:cubicBezTo>
                  <a:pt x="2969798" y="2527493"/>
                  <a:pt x="2935706" y="2478506"/>
                  <a:pt x="2935706" y="2478506"/>
                </a:cubicBezTo>
                <a:lnTo>
                  <a:pt x="2899611" y="2370221"/>
                </a:lnTo>
                <a:cubicBezTo>
                  <a:pt x="2895600" y="2358190"/>
                  <a:pt x="2899610" y="2338138"/>
                  <a:pt x="2887579" y="2334127"/>
                </a:cubicBezTo>
                <a:lnTo>
                  <a:pt x="2851485" y="2322095"/>
                </a:lnTo>
                <a:cubicBezTo>
                  <a:pt x="2818394" y="2371731"/>
                  <a:pt x="2795590" y="2403456"/>
                  <a:pt x="2767264" y="2454443"/>
                </a:cubicBezTo>
                <a:cubicBezTo>
                  <a:pt x="2758554" y="2470122"/>
                  <a:pt x="2752706" y="2487360"/>
                  <a:pt x="2743200" y="2502569"/>
                </a:cubicBezTo>
                <a:cubicBezTo>
                  <a:pt x="2732572" y="2519573"/>
                  <a:pt x="2718761" y="2534378"/>
                  <a:pt x="2707106" y="2550695"/>
                </a:cubicBezTo>
                <a:cubicBezTo>
                  <a:pt x="2698701" y="2562462"/>
                  <a:pt x="2692300" y="2575681"/>
                  <a:pt x="2683043" y="2586790"/>
                </a:cubicBezTo>
                <a:cubicBezTo>
                  <a:pt x="2672150" y="2599862"/>
                  <a:pt x="2657841" y="2609813"/>
                  <a:pt x="2646948" y="2622885"/>
                </a:cubicBezTo>
                <a:cubicBezTo>
                  <a:pt x="2615735" y="2660340"/>
                  <a:pt x="2616281" y="2692360"/>
                  <a:pt x="2562727" y="2719137"/>
                </a:cubicBezTo>
                <a:cubicBezTo>
                  <a:pt x="2546685" y="2727158"/>
                  <a:pt x="2530173" y="2734301"/>
                  <a:pt x="2514600" y="2743200"/>
                </a:cubicBezTo>
                <a:cubicBezTo>
                  <a:pt x="2502045" y="2750374"/>
                  <a:pt x="2492045" y="2762187"/>
                  <a:pt x="2478506" y="2767264"/>
                </a:cubicBezTo>
                <a:cubicBezTo>
                  <a:pt x="2459358" y="2774444"/>
                  <a:pt x="2438401" y="2775285"/>
                  <a:pt x="2418348" y="2779295"/>
                </a:cubicBezTo>
                <a:cubicBezTo>
                  <a:pt x="2340678" y="2768200"/>
                  <a:pt x="2340142" y="2785311"/>
                  <a:pt x="2298032" y="2731169"/>
                </a:cubicBezTo>
                <a:cubicBezTo>
                  <a:pt x="2280277" y="2708341"/>
                  <a:pt x="2265948" y="2683042"/>
                  <a:pt x="2249906" y="2658979"/>
                </a:cubicBezTo>
                <a:lnTo>
                  <a:pt x="2225843" y="2622885"/>
                </a:lnTo>
                <a:cubicBezTo>
                  <a:pt x="2221832" y="2606843"/>
                  <a:pt x="2217054" y="2590973"/>
                  <a:pt x="2213811" y="2574758"/>
                </a:cubicBezTo>
                <a:cubicBezTo>
                  <a:pt x="2206935" y="2540381"/>
                  <a:pt x="2199422" y="2477884"/>
                  <a:pt x="2189748" y="2442411"/>
                </a:cubicBezTo>
                <a:cubicBezTo>
                  <a:pt x="2183074" y="2417940"/>
                  <a:pt x="2165685" y="2370221"/>
                  <a:pt x="2165685" y="2370221"/>
                </a:cubicBezTo>
                <a:cubicBezTo>
                  <a:pt x="2143625" y="2436399"/>
                  <a:pt x="2166908" y="2377105"/>
                  <a:pt x="2129590" y="2442411"/>
                </a:cubicBezTo>
                <a:cubicBezTo>
                  <a:pt x="2120692" y="2457983"/>
                  <a:pt x="2117009" y="2476759"/>
                  <a:pt x="2105527" y="2490537"/>
                </a:cubicBezTo>
                <a:cubicBezTo>
                  <a:pt x="2096270" y="2501646"/>
                  <a:pt x="2081199" y="2506195"/>
                  <a:pt x="2069432" y="2514600"/>
                </a:cubicBezTo>
                <a:cubicBezTo>
                  <a:pt x="2056711" y="2523687"/>
                  <a:pt x="2004118" y="2565305"/>
                  <a:pt x="1985211" y="2574758"/>
                </a:cubicBezTo>
                <a:cubicBezTo>
                  <a:pt x="1939906" y="2597410"/>
                  <a:pt x="1922879" y="2599365"/>
                  <a:pt x="1876927" y="2610853"/>
                </a:cubicBezTo>
                <a:cubicBezTo>
                  <a:pt x="1835361" y="2609254"/>
                  <a:pt x="1607737" y="2643576"/>
                  <a:pt x="1515979" y="2574758"/>
                </a:cubicBezTo>
                <a:cubicBezTo>
                  <a:pt x="1497829" y="2561146"/>
                  <a:pt x="1482617" y="2543857"/>
                  <a:pt x="1467853" y="2526632"/>
                </a:cubicBezTo>
                <a:cubicBezTo>
                  <a:pt x="1458442" y="2515653"/>
                  <a:pt x="1451811" y="2502569"/>
                  <a:pt x="1443790" y="2490537"/>
                </a:cubicBezTo>
                <a:cubicBezTo>
                  <a:pt x="1439779" y="2466474"/>
                  <a:pt x="1434312" y="2442609"/>
                  <a:pt x="1431758" y="2418348"/>
                </a:cubicBezTo>
                <a:cubicBezTo>
                  <a:pt x="1426284" y="2366344"/>
                  <a:pt x="1436263" y="2311545"/>
                  <a:pt x="1419727" y="2261937"/>
                </a:cubicBezTo>
                <a:cubicBezTo>
                  <a:pt x="1415716" y="2249905"/>
                  <a:pt x="1395289" y="2268973"/>
                  <a:pt x="1383632" y="2273969"/>
                </a:cubicBezTo>
                <a:cubicBezTo>
                  <a:pt x="1367147" y="2281034"/>
                  <a:pt x="1352685" y="2292878"/>
                  <a:pt x="1335506" y="2298032"/>
                </a:cubicBezTo>
                <a:cubicBezTo>
                  <a:pt x="1312140" y="2305042"/>
                  <a:pt x="1287318" y="2305700"/>
                  <a:pt x="1263316" y="2310064"/>
                </a:cubicBezTo>
                <a:cubicBezTo>
                  <a:pt x="1243196" y="2313722"/>
                  <a:pt x="1223211" y="2318085"/>
                  <a:pt x="1203158" y="2322095"/>
                </a:cubicBezTo>
                <a:cubicBezTo>
                  <a:pt x="1130969" y="2318085"/>
                  <a:pt x="1058091" y="2320789"/>
                  <a:pt x="986590" y="2310064"/>
                </a:cubicBezTo>
                <a:cubicBezTo>
                  <a:pt x="975372" y="2308381"/>
                  <a:pt x="963042" y="2297332"/>
                  <a:pt x="962527" y="2286000"/>
                </a:cubicBezTo>
                <a:cubicBezTo>
                  <a:pt x="958880" y="2205772"/>
                  <a:pt x="998513" y="2122024"/>
                  <a:pt x="974558" y="2045369"/>
                </a:cubicBezTo>
                <a:cubicBezTo>
                  <a:pt x="965932" y="2017765"/>
                  <a:pt x="929805" y="2084349"/>
                  <a:pt x="902369" y="2093495"/>
                </a:cubicBezTo>
                <a:cubicBezTo>
                  <a:pt x="781092" y="2133922"/>
                  <a:pt x="969186" y="2072248"/>
                  <a:pt x="818148" y="2117558"/>
                </a:cubicBezTo>
                <a:cubicBezTo>
                  <a:pt x="793853" y="2124846"/>
                  <a:pt x="745958" y="2141621"/>
                  <a:pt x="745958" y="2141621"/>
                </a:cubicBezTo>
                <a:cubicBezTo>
                  <a:pt x="701842" y="2137611"/>
                  <a:pt x="656204" y="2141759"/>
                  <a:pt x="613611" y="2129590"/>
                </a:cubicBezTo>
                <a:cubicBezTo>
                  <a:pt x="597250" y="2124916"/>
                  <a:pt x="587406" y="2107341"/>
                  <a:pt x="577516" y="2093495"/>
                </a:cubicBezTo>
                <a:cubicBezTo>
                  <a:pt x="564273" y="2074956"/>
                  <a:pt x="547463" y="2033442"/>
                  <a:pt x="541421" y="2009274"/>
                </a:cubicBezTo>
                <a:cubicBezTo>
                  <a:pt x="536461" y="1989435"/>
                  <a:pt x="533826" y="1969079"/>
                  <a:pt x="529390" y="1949116"/>
                </a:cubicBezTo>
                <a:cubicBezTo>
                  <a:pt x="525803" y="1932974"/>
                  <a:pt x="521369" y="1917032"/>
                  <a:pt x="517358" y="1900990"/>
                </a:cubicBezTo>
                <a:cubicBezTo>
                  <a:pt x="521369" y="1888958"/>
                  <a:pt x="540734" y="1870567"/>
                  <a:pt x="529390" y="1864895"/>
                </a:cubicBezTo>
                <a:cubicBezTo>
                  <a:pt x="511099" y="1855750"/>
                  <a:pt x="489682" y="1876927"/>
                  <a:pt x="469232" y="1876927"/>
                </a:cubicBezTo>
                <a:cubicBezTo>
                  <a:pt x="384916" y="1876927"/>
                  <a:pt x="300790" y="1868906"/>
                  <a:pt x="216569" y="1864895"/>
                </a:cubicBezTo>
                <a:cubicBezTo>
                  <a:pt x="134052" y="1837391"/>
                  <a:pt x="236481" y="1869874"/>
                  <a:pt x="120316" y="1840832"/>
                </a:cubicBezTo>
                <a:cubicBezTo>
                  <a:pt x="108012" y="1837756"/>
                  <a:pt x="96253" y="1832811"/>
                  <a:pt x="84221" y="1828800"/>
                </a:cubicBezTo>
                <a:cubicBezTo>
                  <a:pt x="72190" y="1816769"/>
                  <a:pt x="56390" y="1807580"/>
                  <a:pt x="48127" y="1792706"/>
                </a:cubicBezTo>
                <a:cubicBezTo>
                  <a:pt x="24662" y="1750469"/>
                  <a:pt x="23343" y="1705598"/>
                  <a:pt x="12032" y="1660358"/>
                </a:cubicBezTo>
                <a:cubicBezTo>
                  <a:pt x="8956" y="1648054"/>
                  <a:pt x="4011" y="1636295"/>
                  <a:pt x="0" y="1624264"/>
                </a:cubicBezTo>
                <a:cubicBezTo>
                  <a:pt x="4011" y="1572127"/>
                  <a:pt x="2395" y="1519248"/>
                  <a:pt x="12032" y="1467853"/>
                </a:cubicBezTo>
                <a:cubicBezTo>
                  <a:pt x="14697" y="1453640"/>
                  <a:pt x="25870" y="1441983"/>
                  <a:pt x="36095" y="1431758"/>
                </a:cubicBezTo>
                <a:cubicBezTo>
                  <a:pt x="102035" y="1365818"/>
                  <a:pt x="73926" y="1396638"/>
                  <a:pt x="132348" y="1371600"/>
                </a:cubicBezTo>
                <a:cubicBezTo>
                  <a:pt x="148833" y="1364535"/>
                  <a:pt x="163295" y="1352691"/>
                  <a:pt x="180474" y="1347537"/>
                </a:cubicBezTo>
                <a:cubicBezTo>
                  <a:pt x="203840" y="1340527"/>
                  <a:pt x="228601" y="1339516"/>
                  <a:pt x="252664" y="1335506"/>
                </a:cubicBezTo>
                <a:cubicBezTo>
                  <a:pt x="276727" y="1339516"/>
                  <a:pt x="300458" y="1347537"/>
                  <a:pt x="324853" y="1347537"/>
                </a:cubicBezTo>
                <a:cubicBezTo>
                  <a:pt x="341389" y="1347537"/>
                  <a:pt x="289171" y="1346395"/>
                  <a:pt x="276727" y="1335506"/>
                </a:cubicBezTo>
                <a:cubicBezTo>
                  <a:pt x="255896" y="1317279"/>
                  <a:pt x="218436" y="1246463"/>
                  <a:pt x="204537" y="1215190"/>
                </a:cubicBezTo>
                <a:cubicBezTo>
                  <a:pt x="182215" y="1164965"/>
                  <a:pt x="174196" y="1136197"/>
                  <a:pt x="156411" y="1082843"/>
                </a:cubicBezTo>
                <a:lnTo>
                  <a:pt x="144379" y="1046748"/>
                </a:lnTo>
                <a:cubicBezTo>
                  <a:pt x="148390" y="1006643"/>
                  <a:pt x="142637" y="964311"/>
                  <a:pt x="156411" y="926432"/>
                </a:cubicBezTo>
                <a:cubicBezTo>
                  <a:pt x="160745" y="914513"/>
                  <a:pt x="179823" y="914400"/>
                  <a:pt x="192506" y="914400"/>
                </a:cubicBezTo>
                <a:cubicBezTo>
                  <a:pt x="240799" y="914400"/>
                  <a:pt x="288759" y="922421"/>
                  <a:pt x="336885" y="926432"/>
                </a:cubicBezTo>
                <a:cubicBezTo>
                  <a:pt x="422720" y="955044"/>
                  <a:pt x="418687" y="976913"/>
                  <a:pt x="397043" y="890337"/>
                </a:cubicBezTo>
                <a:cubicBezTo>
                  <a:pt x="393967" y="878033"/>
                  <a:pt x="389022" y="866274"/>
                  <a:pt x="385011" y="854243"/>
                </a:cubicBezTo>
                <a:cubicBezTo>
                  <a:pt x="393032" y="786064"/>
                  <a:pt x="389348" y="715460"/>
                  <a:pt x="409074" y="649706"/>
                </a:cubicBezTo>
                <a:cubicBezTo>
                  <a:pt x="414836" y="630499"/>
                  <a:pt x="440195" y="624239"/>
                  <a:pt x="457200" y="613611"/>
                </a:cubicBezTo>
                <a:cubicBezTo>
                  <a:pt x="499143" y="587397"/>
                  <a:pt x="507264" y="589064"/>
                  <a:pt x="553453" y="577516"/>
                </a:cubicBezTo>
                <a:cubicBezTo>
                  <a:pt x="613611" y="581527"/>
                  <a:pt x="674456" y="579636"/>
                  <a:pt x="733927" y="589548"/>
                </a:cubicBezTo>
                <a:cubicBezTo>
                  <a:pt x="748190" y="591925"/>
                  <a:pt x="757088" y="607144"/>
                  <a:pt x="770021" y="613611"/>
                </a:cubicBezTo>
                <a:cubicBezTo>
                  <a:pt x="781365" y="619283"/>
                  <a:pt x="794084" y="621632"/>
                  <a:pt x="806116" y="625643"/>
                </a:cubicBezTo>
                <a:cubicBezTo>
                  <a:pt x="814137" y="637674"/>
                  <a:pt x="816461" y="666310"/>
                  <a:pt x="830179" y="661737"/>
                </a:cubicBezTo>
                <a:cubicBezTo>
                  <a:pt x="845866" y="656508"/>
                  <a:pt x="840316" y="630038"/>
                  <a:pt x="842211" y="613611"/>
                </a:cubicBezTo>
                <a:cubicBezTo>
                  <a:pt x="852366" y="525599"/>
                  <a:pt x="852277" y="436399"/>
                  <a:pt x="866274" y="348916"/>
                </a:cubicBezTo>
                <a:cubicBezTo>
                  <a:pt x="868559" y="334637"/>
                  <a:pt x="883870" y="325755"/>
                  <a:pt x="890337" y="312821"/>
                </a:cubicBezTo>
                <a:cubicBezTo>
                  <a:pt x="896009" y="301478"/>
                  <a:pt x="894446" y="286630"/>
                  <a:pt x="902369" y="276727"/>
                </a:cubicBezTo>
                <a:cubicBezTo>
                  <a:pt x="911402" y="265436"/>
                  <a:pt x="926896" y="261340"/>
                  <a:pt x="938464" y="252664"/>
                </a:cubicBezTo>
                <a:cubicBezTo>
                  <a:pt x="959008" y="237256"/>
                  <a:pt x="976601" y="217749"/>
                  <a:pt x="998621" y="204537"/>
                </a:cubicBezTo>
                <a:cubicBezTo>
                  <a:pt x="1030983" y="185119"/>
                  <a:pt x="1070863" y="177453"/>
                  <a:pt x="1106906" y="168443"/>
                </a:cubicBezTo>
                <a:cubicBezTo>
                  <a:pt x="1227205" y="177696"/>
                  <a:pt x="1243612" y="144827"/>
                  <a:pt x="1299411" y="216569"/>
                </a:cubicBezTo>
                <a:cubicBezTo>
                  <a:pt x="1317166" y="239397"/>
                  <a:pt x="1338391" y="261322"/>
                  <a:pt x="1347537" y="288758"/>
                </a:cubicBezTo>
                <a:cubicBezTo>
                  <a:pt x="1351548" y="300790"/>
                  <a:pt x="1359569" y="337536"/>
                  <a:pt x="1359569" y="324853"/>
                </a:cubicBezTo>
                <a:cubicBezTo>
                  <a:pt x="1359569" y="308317"/>
                  <a:pt x="1351548" y="292769"/>
                  <a:pt x="1347537" y="276727"/>
                </a:cubicBezTo>
                <a:cubicBezTo>
                  <a:pt x="1351548" y="224590"/>
                  <a:pt x="1346886" y="171046"/>
                  <a:pt x="1359569" y="120316"/>
                </a:cubicBezTo>
                <a:cubicBezTo>
                  <a:pt x="1363696" y="103809"/>
                  <a:pt x="1382745" y="95294"/>
                  <a:pt x="1395664" y="84221"/>
                </a:cubicBezTo>
                <a:cubicBezTo>
                  <a:pt x="1477123" y="14400"/>
                  <a:pt x="1410102" y="70987"/>
                  <a:pt x="1479885" y="36095"/>
                </a:cubicBezTo>
                <a:cubicBezTo>
                  <a:pt x="1573179" y="-10553"/>
                  <a:pt x="1461347" y="30243"/>
                  <a:pt x="1552074" y="0"/>
                </a:cubicBezTo>
                <a:cubicBezTo>
                  <a:pt x="1572127" y="4011"/>
                  <a:pt x="1595217" y="688"/>
                  <a:pt x="1612232" y="12032"/>
                </a:cubicBezTo>
                <a:cubicBezTo>
                  <a:pt x="1622784" y="19067"/>
                  <a:pt x="1620927" y="35891"/>
                  <a:pt x="1624264" y="48127"/>
                </a:cubicBezTo>
                <a:cubicBezTo>
                  <a:pt x="1632966" y="80033"/>
                  <a:pt x="1648327" y="144379"/>
                  <a:pt x="1648327" y="144379"/>
                </a:cubicBezTo>
                <a:cubicBezTo>
                  <a:pt x="1652337" y="184484"/>
                  <a:pt x="1652930" y="225080"/>
                  <a:pt x="1660358" y="264695"/>
                </a:cubicBezTo>
                <a:cubicBezTo>
                  <a:pt x="1665032" y="289626"/>
                  <a:pt x="1678269" y="312277"/>
                  <a:pt x="1684421" y="336885"/>
                </a:cubicBezTo>
                <a:lnTo>
                  <a:pt x="1696453" y="385011"/>
                </a:lnTo>
                <a:cubicBezTo>
                  <a:pt x="1708485" y="376990"/>
                  <a:pt x="1718176" y="362545"/>
                  <a:pt x="1732548" y="360948"/>
                </a:cubicBezTo>
                <a:cubicBezTo>
                  <a:pt x="1756794" y="358254"/>
                  <a:pt x="1783556" y="360876"/>
                  <a:pt x="1804737" y="372979"/>
                </a:cubicBezTo>
                <a:cubicBezTo>
                  <a:pt x="1821842" y="382753"/>
                  <a:pt x="1794711" y="453190"/>
                  <a:pt x="1792706" y="469232"/>
                </a:cubicBez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TextBox 4">
            <a:extLst>
              <a:ext uri="{FF2B5EF4-FFF2-40B4-BE49-F238E27FC236}">
                <a16:creationId xmlns:a16="http://schemas.microsoft.com/office/drawing/2014/main" id="{17699F79-334B-BE4F-9A33-BCAD19FA121A}"/>
              </a:ext>
            </a:extLst>
          </p:cNvPr>
          <p:cNvSpPr txBox="1"/>
          <p:nvPr/>
        </p:nvSpPr>
        <p:spPr>
          <a:xfrm>
            <a:off x="3404937" y="4603049"/>
            <a:ext cx="2707106" cy="954107"/>
          </a:xfrm>
          <a:prstGeom prst="rect">
            <a:avLst/>
          </a:prstGeom>
          <a:noFill/>
        </p:spPr>
        <p:txBody>
          <a:bodyPr wrap="square" rtlCol="0">
            <a:spAutoFit/>
          </a:bodyPr>
          <a:lstStyle/>
          <a:p>
            <a:r>
              <a:rPr lang="en-US" sz="2800" b="1">
                <a:solidFill>
                  <a:schemeClr val="accent5">
                    <a:lumMod val="75000"/>
                  </a:schemeClr>
                </a:solidFill>
                <a:latin typeface="Corbel" panose="020B0503020204020204" pitchFamily="34" charset="0"/>
              </a:rPr>
              <a:t>Strategies for active learning?</a:t>
            </a:r>
            <a:endParaRPr lang="it-IT" sz="2800" b="1">
              <a:solidFill>
                <a:schemeClr val="accent5">
                  <a:lumMod val="75000"/>
                </a:schemeClr>
              </a:solidFill>
              <a:latin typeface="Corbel" panose="020B0503020204020204" pitchFamily="34" charset="0"/>
            </a:endParaRPr>
          </a:p>
        </p:txBody>
      </p:sp>
    </p:spTree>
    <p:extLst>
      <p:ext uri="{BB962C8B-B14F-4D97-AF65-F5344CB8AC3E}">
        <p14:creationId xmlns:p14="http://schemas.microsoft.com/office/powerpoint/2010/main" val="2803878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19667" y="333375"/>
            <a:ext cx="10871200" cy="50323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Interactive learning</a:t>
            </a:r>
            <a:endParaRPr sz="3200" b="0" i="0" u="none" strike="noStrike" cap="none">
              <a:solidFill>
                <a:schemeClr val="accent3"/>
              </a:solidFill>
              <a:latin typeface="Corbel"/>
              <a:ea typeface="Corbel"/>
              <a:cs typeface="Corbel"/>
              <a:sym typeface="Corbel"/>
            </a:endParaRPr>
          </a:p>
        </p:txBody>
      </p:sp>
      <p:sp>
        <p:nvSpPr>
          <p:cNvPr id="112" name="Google Shape;112;p16"/>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457200" marR="0" lvl="0" indent="-381000" algn="l" rtl="0">
              <a:lnSpc>
                <a:spcPct val="115000"/>
              </a:lnSpc>
              <a:spcBef>
                <a:spcPts val="0"/>
              </a:spcBef>
              <a:spcAft>
                <a:spcPts val="0"/>
              </a:spcAft>
              <a:buClr>
                <a:srgbClr val="595959"/>
              </a:buClr>
              <a:buSzPts val="2400"/>
              <a:buChar char="•"/>
            </a:pPr>
            <a:r>
              <a:rPr lang="en-US" dirty="0">
                <a:solidFill>
                  <a:srgbClr val="595959"/>
                </a:solidFill>
              </a:rPr>
              <a:t>Participatory engagement </a:t>
            </a:r>
            <a:endParaRPr dirty="0">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dirty="0">
                <a:solidFill>
                  <a:srgbClr val="595959"/>
                </a:solidFill>
              </a:rPr>
              <a:t>Promotes retention</a:t>
            </a:r>
            <a:endParaRPr dirty="0">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dirty="0">
                <a:solidFill>
                  <a:srgbClr val="595959"/>
                </a:solidFill>
              </a:rPr>
              <a:t>Develops critical thinking</a:t>
            </a:r>
            <a:endParaRPr dirty="0">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dirty="0">
                <a:solidFill>
                  <a:srgbClr val="595959"/>
                </a:solidFill>
              </a:rPr>
              <a:t>Allows you to assess learners</a:t>
            </a:r>
            <a:endParaRPr dirty="0">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dirty="0">
                <a:solidFill>
                  <a:srgbClr val="595959"/>
                </a:solidFill>
              </a:rPr>
              <a:t>Learners immediately apply content</a:t>
            </a:r>
            <a:endParaRPr dirty="0">
              <a:solidFill>
                <a:srgbClr val="595959"/>
              </a:solidFill>
            </a:endParaRPr>
          </a:p>
        </p:txBody>
      </p:sp>
      <p:sp>
        <p:nvSpPr>
          <p:cNvPr id="113" name="Google Shape;113;p16"/>
          <p:cNvSpPr txBox="1"/>
          <p:nvPr/>
        </p:nvSpPr>
        <p:spPr>
          <a:xfrm>
            <a:off x="659975" y="4441225"/>
            <a:ext cx="9060900" cy="59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400" dirty="0">
                <a:solidFill>
                  <a:srgbClr val="595959"/>
                </a:solidFill>
                <a:latin typeface="Corbel"/>
                <a:ea typeface="Corbel"/>
                <a:cs typeface="Corbel"/>
                <a:sym typeface="Corbel"/>
              </a:rPr>
              <a:t>Science Education Resource Center at Carleton College (SERC)</a:t>
            </a:r>
            <a:endParaRPr sz="2400" dirty="0">
              <a:solidFill>
                <a:srgbClr val="595959"/>
              </a:solidFill>
              <a:latin typeface="Corbel"/>
              <a:ea typeface="Corbel"/>
              <a:cs typeface="Corbel"/>
              <a:sym typeface="Corbel"/>
            </a:endParaRPr>
          </a:p>
          <a:p>
            <a:pPr marL="0" lvl="0" indent="0" algn="l" rtl="0">
              <a:spcBef>
                <a:spcPts val="200"/>
              </a:spcBef>
              <a:spcAft>
                <a:spcPts val="0"/>
              </a:spcAft>
              <a:buClr>
                <a:schemeClr val="accent1"/>
              </a:buClr>
              <a:buSzPts val="2400"/>
              <a:buFont typeface="Corbel"/>
              <a:buNone/>
            </a:pPr>
            <a:r>
              <a:rPr lang="en-US" sz="2400" u="sng" dirty="0">
                <a:solidFill>
                  <a:schemeClr val="hlink"/>
                </a:solidFill>
                <a:latin typeface="Corbel"/>
                <a:ea typeface="Corbel"/>
                <a:cs typeface="Corbel"/>
                <a:sym typeface="Corbel"/>
                <a:hlinkClick r:id="rId3"/>
              </a:rPr>
              <a:t>https://serc.carleton.edu/sp/library/interactive/</a:t>
            </a:r>
            <a:endParaRPr dirty="0"/>
          </a:p>
        </p:txBody>
      </p:sp>
    </p:spTree>
    <p:extLst>
      <p:ext uri="{BB962C8B-B14F-4D97-AF65-F5344CB8AC3E}">
        <p14:creationId xmlns:p14="http://schemas.microsoft.com/office/powerpoint/2010/main" val="3230895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70"/>
        <p:cNvGrpSpPr/>
        <p:nvPr/>
      </p:nvGrpSpPr>
      <p:grpSpPr>
        <a:xfrm>
          <a:off x="0" y="0"/>
          <a:ext cx="0" cy="0"/>
          <a:chOff x="0" y="0"/>
          <a:chExt cx="0" cy="0"/>
        </a:xfrm>
      </p:grpSpPr>
      <p:sp>
        <p:nvSpPr>
          <p:cNvPr id="471" name="Google Shape;471;p68"/>
          <p:cNvSpPr txBox="1">
            <a:spLocks noGrp="1"/>
          </p:cNvSpPr>
          <p:nvPr>
            <p:ph type="title"/>
          </p:nvPr>
        </p:nvSpPr>
        <p:spPr>
          <a:xfrm>
            <a:off x="691650" y="587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Strategies for active, interactive, collaborative learning</a:t>
            </a: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p:txBody>
      </p:sp>
      <p:sp>
        <p:nvSpPr>
          <p:cNvPr id="472" name="Google Shape;472;p68"/>
          <p:cNvSpPr txBox="1"/>
          <p:nvPr/>
        </p:nvSpPr>
        <p:spPr>
          <a:xfrm>
            <a:off x="691650" y="1264050"/>
            <a:ext cx="10808700" cy="43299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brief question-and-answer sessions </a:t>
            </a: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think, pair, share</a:t>
            </a: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shared notes</a:t>
            </a: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work in groups</a:t>
            </a: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peer instruction</a:t>
            </a:r>
            <a:endParaRPr sz="3000">
              <a:solidFill>
                <a:schemeClr val="dk1"/>
              </a:solidFill>
              <a:latin typeface="Corbel" panose="020B0503020204020204" pitchFamily="34" charset="0"/>
            </a:endParaRP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discussions (may be integrated into lectures)</a:t>
            </a: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brainstorming</a:t>
            </a:r>
            <a:endParaRPr sz="3000">
              <a:solidFill>
                <a:schemeClr val="dk1"/>
              </a:solidFill>
              <a:latin typeface="Corbel" panose="020B0503020204020204" pitchFamily="34" charset="0"/>
            </a:endParaRP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impromptu writing assignments</a:t>
            </a:r>
            <a:endParaRPr sz="3000">
              <a:solidFill>
                <a:schemeClr val="dk1"/>
              </a:solidFill>
              <a:latin typeface="Corbel" panose="020B0503020204020204" pitchFamily="34" charset="0"/>
            </a:endParaRP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hands-on activities</a:t>
            </a:r>
            <a:endParaRPr sz="3000">
              <a:solidFill>
                <a:schemeClr val="dk1"/>
              </a:solidFill>
              <a:latin typeface="Corbel" panose="020B0503020204020204" pitchFamily="34" charset="0"/>
            </a:endParaRPr>
          </a:p>
          <a:p>
            <a:pPr marL="457200" lvl="0" indent="-419100" algn="l" rtl="0">
              <a:spcBef>
                <a:spcPts val="0"/>
              </a:spcBef>
              <a:spcAft>
                <a:spcPts val="0"/>
              </a:spcAft>
              <a:buClr>
                <a:schemeClr val="dk1"/>
              </a:buClr>
              <a:buSzPts val="3000"/>
              <a:buChar char="●"/>
            </a:pPr>
            <a:r>
              <a:rPr lang="en-US" sz="3000">
                <a:solidFill>
                  <a:schemeClr val="dk1"/>
                </a:solidFill>
                <a:latin typeface="Corbel" panose="020B0503020204020204" pitchFamily="34" charset="0"/>
              </a:rPr>
              <a:t>experiential learning events</a:t>
            </a:r>
            <a:endParaRPr sz="3000">
              <a:solidFill>
                <a:schemeClr val="dk1"/>
              </a:solidFill>
              <a:latin typeface="Corbel" panose="020B0503020204020204" pitchFamily="34" charset="0"/>
            </a:endParaRPr>
          </a:p>
        </p:txBody>
      </p:sp>
    </p:spTree>
    <p:extLst>
      <p:ext uri="{BB962C8B-B14F-4D97-AF65-F5344CB8AC3E}">
        <p14:creationId xmlns:p14="http://schemas.microsoft.com/office/powerpoint/2010/main" val="1487290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p20"/>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Establish teamwork by agreement</a:t>
            </a:r>
            <a:endParaRPr dirty="0">
              <a:solidFill>
                <a:schemeClr val="accent6"/>
              </a:solidFill>
            </a:endParaRPr>
          </a:p>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Introduce blended multimedia materials</a:t>
            </a:r>
            <a:endParaRPr dirty="0">
              <a:solidFill>
                <a:schemeClr val="accent6"/>
              </a:solidFill>
            </a:endParaRPr>
          </a:p>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Instant feedback</a:t>
            </a:r>
            <a:endParaRPr dirty="0">
              <a:solidFill>
                <a:schemeClr val="accent6"/>
              </a:solidFill>
            </a:endParaRPr>
          </a:p>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Let learners do recaps</a:t>
            </a:r>
            <a:endParaRPr dirty="0">
              <a:solidFill>
                <a:schemeClr val="accent6"/>
              </a:solidFill>
            </a:endParaRPr>
          </a:p>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Introduce physical exercises</a:t>
            </a:r>
            <a:endParaRPr dirty="0">
              <a:solidFill>
                <a:schemeClr val="accent6"/>
              </a:solidFill>
            </a:endParaRPr>
          </a:p>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Introduce short, relaxing breaks</a:t>
            </a:r>
            <a:endParaRPr dirty="0">
              <a:solidFill>
                <a:schemeClr val="accent6"/>
              </a:solidFill>
            </a:endParaRPr>
          </a:p>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Assign tasks/problems to groups/pairs give time to present results</a:t>
            </a:r>
            <a:endParaRPr dirty="0">
              <a:solidFill>
                <a:schemeClr val="accent6"/>
              </a:solidFill>
            </a:endParaRPr>
          </a:p>
          <a:p>
            <a:pPr marL="457200" marR="0" lvl="0" indent="-381000" algn="l" rtl="0">
              <a:lnSpc>
                <a:spcPct val="115000"/>
              </a:lnSpc>
              <a:spcBef>
                <a:spcPts val="0"/>
              </a:spcBef>
              <a:spcAft>
                <a:spcPts val="0"/>
              </a:spcAft>
              <a:buClr>
                <a:srgbClr val="595959"/>
              </a:buClr>
              <a:buSzPts val="2400"/>
              <a:buChar char="•"/>
            </a:pPr>
            <a:r>
              <a:rPr lang="en-US" dirty="0">
                <a:solidFill>
                  <a:schemeClr val="accent6"/>
                </a:solidFill>
              </a:rPr>
              <a:t>Introduce challenges or games</a:t>
            </a:r>
            <a:endParaRPr dirty="0">
              <a:solidFill>
                <a:schemeClr val="accent6"/>
              </a:solidFill>
            </a:endParaRPr>
          </a:p>
          <a:p>
            <a:pPr marL="0" marR="0" lvl="0" indent="0" algn="l" rtl="0">
              <a:lnSpc>
                <a:spcPct val="115000"/>
              </a:lnSpc>
              <a:spcBef>
                <a:spcPts val="0"/>
              </a:spcBef>
              <a:spcAft>
                <a:spcPts val="0"/>
              </a:spcAft>
              <a:buNone/>
            </a:pPr>
            <a:endParaRPr dirty="0">
              <a:solidFill>
                <a:srgbClr val="595959"/>
              </a:solidFill>
            </a:endParaRPr>
          </a:p>
        </p:txBody>
      </p:sp>
      <p:sp>
        <p:nvSpPr>
          <p:cNvPr id="6" name="Google Shape;471;p68">
            <a:extLst>
              <a:ext uri="{FF2B5EF4-FFF2-40B4-BE49-F238E27FC236}">
                <a16:creationId xmlns:a16="http://schemas.microsoft.com/office/drawing/2014/main" id="{7CA8CDBF-297D-D440-96BE-F98786728B62}"/>
              </a:ext>
            </a:extLst>
          </p:cNvPr>
          <p:cNvSpPr txBox="1">
            <a:spLocks/>
          </p:cNvSpPr>
          <p:nvPr/>
        </p:nvSpPr>
        <p:spPr>
          <a:xfrm>
            <a:off x="691650" y="587375"/>
            <a:ext cx="10871100" cy="50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9pPr>
          </a:lstStyle>
          <a:p>
            <a:r>
              <a:rPr lang="en-US">
                <a:solidFill>
                  <a:schemeClr val="accent3"/>
                </a:solidFill>
              </a:rPr>
              <a:t>Strategies for active, interactive, collaborative learning</a:t>
            </a:r>
          </a:p>
          <a:p>
            <a:endParaRPr lang="en-US">
              <a:solidFill>
                <a:schemeClr val="accent3"/>
              </a:solidFill>
            </a:endParaRPr>
          </a:p>
          <a:p>
            <a:endParaRPr lang="en-US">
              <a:solidFill>
                <a:schemeClr val="accent3"/>
              </a:solidFill>
            </a:endParaRPr>
          </a:p>
          <a:p>
            <a:endParaRPr lang="en-US">
              <a:solidFill>
                <a:schemeClr val="accent3"/>
              </a:solidFill>
            </a:endParaRPr>
          </a:p>
          <a:p>
            <a:endParaRPr lang="en-US">
              <a:solidFill>
                <a:schemeClr val="accent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D72C-6CE7-EA4C-A077-C0068344E721}"/>
              </a:ext>
            </a:extLst>
          </p:cNvPr>
          <p:cNvSpPr>
            <a:spLocks noGrp="1"/>
          </p:cNvSpPr>
          <p:nvPr>
            <p:ph type="title"/>
          </p:nvPr>
        </p:nvSpPr>
        <p:spPr>
          <a:xfrm>
            <a:off x="623048" y="438409"/>
            <a:ext cx="11568952" cy="676407"/>
          </a:xfrm>
        </p:spPr>
        <p:txBody>
          <a:bodyPr>
            <a:normAutofit/>
          </a:bodyPr>
          <a:lstStyle/>
          <a:p>
            <a:r>
              <a:rPr lang="en-GB" dirty="0">
                <a:solidFill>
                  <a:schemeClr val="accent3"/>
                </a:solidFill>
              </a:rPr>
              <a:t>Activities and attitudes the instructor should </a:t>
            </a:r>
            <a:r>
              <a:rPr lang="en-GB" b="1" dirty="0">
                <a:solidFill>
                  <a:schemeClr val="accent3"/>
                </a:solidFill>
              </a:rPr>
              <a:t>promote</a:t>
            </a:r>
          </a:p>
        </p:txBody>
      </p:sp>
      <p:sp>
        <p:nvSpPr>
          <p:cNvPr id="3" name="Content Placeholder 2">
            <a:extLst>
              <a:ext uri="{FF2B5EF4-FFF2-40B4-BE49-F238E27FC236}">
                <a16:creationId xmlns:a16="http://schemas.microsoft.com/office/drawing/2014/main" id="{3BF6D4B0-B2ED-8547-A982-9347400CA4B5}"/>
              </a:ext>
            </a:extLst>
          </p:cNvPr>
          <p:cNvSpPr>
            <a:spLocks noGrp="1"/>
          </p:cNvSpPr>
          <p:nvPr>
            <p:ph idx="1"/>
          </p:nvPr>
        </p:nvSpPr>
        <p:spPr>
          <a:xfrm>
            <a:off x="623048" y="1349882"/>
            <a:ext cx="10515600" cy="3798316"/>
          </a:xfrm>
        </p:spPr>
        <p:txBody>
          <a:bodyPr>
            <a:noAutofit/>
          </a:bodyPr>
          <a:lstStyle/>
          <a:p>
            <a:r>
              <a:rPr lang="en-GB" sz="2400" b="1" dirty="0">
                <a:solidFill>
                  <a:schemeClr val="accent6"/>
                </a:solidFill>
              </a:rPr>
              <a:t>listening</a:t>
            </a:r>
          </a:p>
          <a:p>
            <a:r>
              <a:rPr lang="en-GB" sz="2400" dirty="0">
                <a:solidFill>
                  <a:schemeClr val="accent6"/>
                </a:solidFill>
              </a:rPr>
              <a:t>questions asking</a:t>
            </a:r>
          </a:p>
          <a:p>
            <a:r>
              <a:rPr lang="en-GB" sz="2400" dirty="0">
                <a:solidFill>
                  <a:schemeClr val="accent6"/>
                </a:solidFill>
              </a:rPr>
              <a:t>group discussions/brainstorming</a:t>
            </a:r>
          </a:p>
          <a:p>
            <a:r>
              <a:rPr lang="en-GB" sz="2400" dirty="0">
                <a:solidFill>
                  <a:schemeClr val="accent6"/>
                </a:solidFill>
              </a:rPr>
              <a:t>peer instruction </a:t>
            </a:r>
          </a:p>
          <a:p>
            <a:r>
              <a:rPr lang="en-GB" sz="2400" dirty="0">
                <a:solidFill>
                  <a:schemeClr val="accent6"/>
                </a:solidFill>
              </a:rPr>
              <a:t>participants' interaction/networking</a:t>
            </a:r>
          </a:p>
          <a:p>
            <a:r>
              <a:rPr lang="en-GB" sz="2400" dirty="0">
                <a:solidFill>
                  <a:schemeClr val="accent6"/>
                </a:solidFill>
              </a:rPr>
              <a:t>presentations by participants</a:t>
            </a:r>
          </a:p>
          <a:p>
            <a:r>
              <a:rPr lang="en-GB" sz="2400" dirty="0">
                <a:solidFill>
                  <a:schemeClr val="accent6"/>
                </a:solidFill>
              </a:rPr>
              <a:t>mode/pace/activity frequent change</a:t>
            </a:r>
          </a:p>
          <a:p>
            <a:endParaRPr lang="en-GB" sz="2400" dirty="0"/>
          </a:p>
        </p:txBody>
      </p:sp>
    </p:spTree>
    <p:extLst>
      <p:ext uri="{BB962C8B-B14F-4D97-AF65-F5344CB8AC3E}">
        <p14:creationId xmlns:p14="http://schemas.microsoft.com/office/powerpoint/2010/main" val="907429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D72C-6CE7-EA4C-A077-C0068344E721}"/>
              </a:ext>
            </a:extLst>
          </p:cNvPr>
          <p:cNvSpPr>
            <a:spLocks noGrp="1"/>
          </p:cNvSpPr>
          <p:nvPr>
            <p:ph type="title"/>
          </p:nvPr>
        </p:nvSpPr>
        <p:spPr>
          <a:xfrm>
            <a:off x="623048" y="438409"/>
            <a:ext cx="11568952" cy="676407"/>
          </a:xfrm>
        </p:spPr>
        <p:txBody>
          <a:bodyPr>
            <a:normAutofit fontScale="90000"/>
          </a:bodyPr>
          <a:lstStyle/>
          <a:p>
            <a:r>
              <a:rPr lang="en-GB" dirty="0">
                <a:solidFill>
                  <a:schemeClr val="accent3"/>
                </a:solidFill>
              </a:rPr>
              <a:t>Activities and attitudes the instructor should avoid or keep to a minimum</a:t>
            </a:r>
          </a:p>
        </p:txBody>
      </p:sp>
      <p:sp>
        <p:nvSpPr>
          <p:cNvPr id="3" name="Content Placeholder 2">
            <a:extLst>
              <a:ext uri="{FF2B5EF4-FFF2-40B4-BE49-F238E27FC236}">
                <a16:creationId xmlns:a16="http://schemas.microsoft.com/office/drawing/2014/main" id="{3BF6D4B0-B2ED-8547-A982-9347400CA4B5}"/>
              </a:ext>
            </a:extLst>
          </p:cNvPr>
          <p:cNvSpPr>
            <a:spLocks noGrp="1"/>
          </p:cNvSpPr>
          <p:nvPr>
            <p:ph idx="1"/>
          </p:nvPr>
        </p:nvSpPr>
        <p:spPr>
          <a:xfrm>
            <a:off x="623048" y="1349882"/>
            <a:ext cx="10515600" cy="3798316"/>
          </a:xfrm>
        </p:spPr>
        <p:txBody>
          <a:bodyPr>
            <a:noAutofit/>
          </a:bodyPr>
          <a:lstStyle/>
          <a:p>
            <a:r>
              <a:rPr lang="en-GB" dirty="0">
                <a:solidFill>
                  <a:schemeClr val="accent6"/>
                </a:solidFill>
              </a:rPr>
              <a:t>unidirectional lecturing</a:t>
            </a:r>
          </a:p>
          <a:p>
            <a:r>
              <a:rPr lang="en-GB" dirty="0">
                <a:solidFill>
                  <a:schemeClr val="accent6"/>
                </a:solidFill>
              </a:rPr>
              <a:t>individual work out with no feedback</a:t>
            </a:r>
          </a:p>
          <a:p>
            <a:r>
              <a:rPr lang="en-GB" dirty="0">
                <a:solidFill>
                  <a:schemeClr val="accent6"/>
                </a:solidFill>
              </a:rPr>
              <a:t>providing answers before letting participants doing it</a:t>
            </a:r>
          </a:p>
          <a:p>
            <a:r>
              <a:rPr lang="en-GB" dirty="0">
                <a:solidFill>
                  <a:schemeClr val="accent6"/>
                </a:solidFill>
              </a:rPr>
              <a:t>keeping the same pace for long time</a:t>
            </a:r>
          </a:p>
          <a:p>
            <a:r>
              <a:rPr lang="en-GB" dirty="0">
                <a:solidFill>
                  <a:schemeClr val="accent6"/>
                </a:solidFill>
              </a:rPr>
              <a:t>using a monotone modality of content delivery (including the tone of the voice)</a:t>
            </a:r>
          </a:p>
          <a:p>
            <a:r>
              <a:rPr lang="en-GB" dirty="0">
                <a:solidFill>
                  <a:schemeClr val="accent6"/>
                </a:solidFill>
              </a:rPr>
              <a:t>showing no enthusiasm</a:t>
            </a:r>
          </a:p>
        </p:txBody>
      </p:sp>
    </p:spTree>
    <p:extLst>
      <p:ext uri="{BB962C8B-B14F-4D97-AF65-F5344CB8AC3E}">
        <p14:creationId xmlns:p14="http://schemas.microsoft.com/office/powerpoint/2010/main" val="1867754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Technique - Wrap-up</a:t>
            </a:r>
            <a:endParaRPr>
              <a:solidFill>
                <a:schemeClr val="accent3"/>
              </a:solidFill>
            </a:endParaRPr>
          </a:p>
        </p:txBody>
      </p:sp>
      <p:sp>
        <p:nvSpPr>
          <p:cNvPr id="227" name="Google Shape;227;p33"/>
          <p:cNvSpPr txBox="1">
            <a:spLocks noGrp="1"/>
          </p:cNvSpPr>
          <p:nvPr>
            <p:ph type="body" idx="1"/>
          </p:nvPr>
        </p:nvSpPr>
        <p:spPr>
          <a:xfrm>
            <a:off x="711200" y="1525589"/>
            <a:ext cx="10871100" cy="4351200"/>
          </a:xfrm>
          <a:prstGeom prst="rect">
            <a:avLst/>
          </a:prstGeom>
        </p:spPr>
        <p:txBody>
          <a:bodyPr spcFirstLastPara="1" wrap="square" lIns="0" tIns="0" rIns="0" bIns="0" anchor="t" anchorCtr="0">
            <a:noAutofit/>
          </a:bodyPr>
          <a:lstStyle/>
          <a:p>
            <a:pPr marL="457200" marR="0" lvl="0" indent="0" algn="l" rtl="0">
              <a:lnSpc>
                <a:spcPct val="115000"/>
              </a:lnSpc>
              <a:spcBef>
                <a:spcPts val="0"/>
              </a:spcBef>
              <a:spcAft>
                <a:spcPts val="0"/>
              </a:spcAft>
              <a:buNone/>
            </a:pPr>
            <a:r>
              <a:rPr lang="en-US">
                <a:solidFill>
                  <a:srgbClr val="595959"/>
                </a:solidFill>
              </a:rPr>
              <a:t>Allow time for wrap up and feedback</a:t>
            </a:r>
            <a:endParaRPr>
              <a:solidFill>
                <a:srgbClr val="595959"/>
              </a:solidFill>
            </a:endParaRPr>
          </a:p>
          <a:p>
            <a:pPr marL="457200" marR="0" lvl="0" indent="0" algn="l" rtl="0">
              <a:lnSpc>
                <a:spcPct val="115000"/>
              </a:lnSpc>
              <a:spcBef>
                <a:spcPts val="0"/>
              </a:spcBef>
              <a:spcAft>
                <a:spcPts val="0"/>
              </a:spcAft>
              <a:buNone/>
            </a:pPr>
            <a:endParaRPr>
              <a:solidFill>
                <a:srgbClr val="595959"/>
              </a:solidFill>
            </a:endParaRPr>
          </a:p>
          <a:p>
            <a:pPr marL="0" marR="0" lvl="0" indent="0" algn="l" rtl="0">
              <a:lnSpc>
                <a:spcPct val="115000"/>
              </a:lnSpc>
              <a:spcBef>
                <a:spcPts val="0"/>
              </a:spcBef>
              <a:spcAft>
                <a:spcPts val="0"/>
              </a:spcAft>
              <a:buNone/>
            </a:pPr>
            <a:endParaRPr>
              <a:solidFill>
                <a:srgbClr val="595959"/>
              </a:solidFill>
            </a:endParaRPr>
          </a:p>
          <a:p>
            <a:pPr marL="457200" marR="0" lvl="0" indent="0" algn="l" rtl="0">
              <a:lnSpc>
                <a:spcPct val="115000"/>
              </a:lnSpc>
              <a:spcBef>
                <a:spcPts val="0"/>
              </a:spcBef>
              <a:spcAft>
                <a:spcPts val="0"/>
              </a:spcAft>
              <a:buNone/>
            </a:pPr>
            <a:endParaRPr>
              <a:solidFill>
                <a:srgbClr val="595959"/>
              </a:solidFill>
            </a:endParaRPr>
          </a:p>
          <a:p>
            <a:pPr marL="457200" marR="0" lvl="0" indent="0" algn="l" rtl="0">
              <a:lnSpc>
                <a:spcPct val="115000"/>
              </a:lnSpc>
              <a:spcBef>
                <a:spcPts val="0"/>
              </a:spcBef>
              <a:spcAft>
                <a:spcPts val="0"/>
              </a:spcAft>
              <a:buNone/>
            </a:pPr>
            <a:endParaRPr>
              <a:solidFill>
                <a:srgbClr val="59595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a:t>
            </a:r>
            <a:endParaRPr sz="3200" b="0" i="0" u="none" strike="noStrike" cap="none">
              <a:solidFill>
                <a:schemeClr val="accent3"/>
              </a:solidFill>
              <a:latin typeface="Corbel"/>
              <a:ea typeface="Corbel"/>
              <a:cs typeface="Corbel"/>
              <a:sym typeface="Corbel"/>
            </a:endParaRPr>
          </a:p>
        </p:txBody>
      </p:sp>
      <p:sp>
        <p:nvSpPr>
          <p:cNvPr id="233" name="Google Shape;233;p34"/>
          <p:cNvSpPr txBox="1">
            <a:spLocks noGrp="1"/>
          </p:cNvSpPr>
          <p:nvPr>
            <p:ph type="body" idx="4294967295"/>
          </p:nvPr>
        </p:nvSpPr>
        <p:spPr>
          <a:xfrm>
            <a:off x="711200" y="1525589"/>
            <a:ext cx="9277927" cy="4002375"/>
          </a:xfrm>
          <a:prstGeom prst="rect">
            <a:avLst/>
          </a:prstGeom>
          <a:noFill/>
          <a:ln>
            <a:noFill/>
          </a:ln>
        </p:spPr>
        <p:txBody>
          <a:bodyPr spcFirstLastPara="1" wrap="square" lIns="0" tIns="0" rIns="0" bIns="0" anchor="t" anchorCtr="0">
            <a:noAutofit/>
          </a:bodyPr>
          <a:lstStyle/>
          <a:p>
            <a:pPr marL="342900" marR="0" lvl="0" indent="-190500" algn="l" rtl="0">
              <a:spcBef>
                <a:spcPts val="0"/>
              </a:spcBef>
              <a:spcAft>
                <a:spcPts val="0"/>
              </a:spcAft>
              <a:buClr>
                <a:schemeClr val="accent1"/>
              </a:buClr>
              <a:buSzPts val="2400"/>
              <a:buFont typeface="Corbel"/>
              <a:buNone/>
            </a:pPr>
            <a:r>
              <a:rPr lang="fr-CH" b="1" dirty="0">
                <a:solidFill>
                  <a:srgbClr val="595959"/>
                </a:solidFill>
              </a:rPr>
              <a:t>On the GDoc</a:t>
            </a:r>
          </a:p>
          <a:p>
            <a:pPr marL="342900" marR="0" lvl="0" indent="-190500" algn="l" rtl="0">
              <a:spcBef>
                <a:spcPts val="0"/>
              </a:spcBef>
              <a:spcAft>
                <a:spcPts val="0"/>
              </a:spcAft>
              <a:buClr>
                <a:schemeClr val="accent1"/>
              </a:buClr>
              <a:buSzPts val="2400"/>
              <a:buFont typeface="Corbel"/>
              <a:buNone/>
            </a:pPr>
            <a:endParaRPr lang="fr-CH" dirty="0">
              <a:solidFill>
                <a:srgbClr val="595959"/>
              </a:solidFill>
            </a:endParaRPr>
          </a:p>
          <a:p>
            <a:pPr marL="342900" marR="0" lvl="0" indent="-190500" algn="l" rtl="0">
              <a:spcBef>
                <a:spcPts val="0"/>
              </a:spcBef>
              <a:spcAft>
                <a:spcPts val="0"/>
              </a:spcAft>
              <a:buClr>
                <a:schemeClr val="accent1"/>
              </a:buClr>
              <a:buSzPts val="2400"/>
              <a:buFont typeface="Corbel"/>
              <a:buNone/>
            </a:pPr>
            <a:r>
              <a:rPr lang="fr-CH" dirty="0">
                <a:solidFill>
                  <a:srgbClr val="595959"/>
                </a:solidFill>
              </a:rPr>
              <a:t>One or more new </a:t>
            </a:r>
            <a:r>
              <a:rPr lang="fr-CH" dirty="0" err="1">
                <a:solidFill>
                  <a:srgbClr val="595959"/>
                </a:solidFill>
              </a:rPr>
              <a:t>things</a:t>
            </a:r>
            <a:r>
              <a:rPr lang="fr-CH" dirty="0">
                <a:solidFill>
                  <a:srgbClr val="595959"/>
                </a:solidFill>
              </a:rPr>
              <a:t> </a:t>
            </a:r>
            <a:r>
              <a:rPr lang="fr-CH" dirty="0" err="1">
                <a:solidFill>
                  <a:srgbClr val="595959"/>
                </a:solidFill>
              </a:rPr>
              <a:t>that</a:t>
            </a:r>
            <a:r>
              <a:rPr lang="fr-CH" dirty="0">
                <a:solidFill>
                  <a:srgbClr val="595959"/>
                </a:solidFill>
              </a:rPr>
              <a:t> </a:t>
            </a:r>
            <a:r>
              <a:rPr lang="fr-CH" dirty="0" err="1">
                <a:solidFill>
                  <a:srgbClr val="595959"/>
                </a:solidFill>
              </a:rPr>
              <a:t>you</a:t>
            </a:r>
            <a:r>
              <a:rPr lang="fr-CH" dirty="0">
                <a:solidFill>
                  <a:srgbClr val="595959"/>
                </a:solidFill>
              </a:rPr>
              <a:t> have </a:t>
            </a:r>
            <a:r>
              <a:rPr lang="fr-CH" dirty="0" err="1">
                <a:solidFill>
                  <a:srgbClr val="595959"/>
                </a:solidFill>
              </a:rPr>
              <a:t>learned</a:t>
            </a:r>
            <a:r>
              <a:rPr lang="fr-CH" dirty="0">
                <a:solidFill>
                  <a:srgbClr val="595959"/>
                </a:solidFill>
              </a:rPr>
              <a:t> </a:t>
            </a:r>
            <a:r>
              <a:rPr lang="fr-CH" dirty="0" err="1">
                <a:solidFill>
                  <a:srgbClr val="595959"/>
                </a:solidFill>
              </a:rPr>
              <a:t>today</a:t>
            </a:r>
            <a:r>
              <a:rPr lang="fr-CH" dirty="0">
                <a:solidFill>
                  <a:srgbClr val="595959"/>
                </a:solidFill>
              </a:rPr>
              <a:t> and </a:t>
            </a:r>
            <a:r>
              <a:rPr lang="fr-CH" dirty="0" err="1">
                <a:solidFill>
                  <a:srgbClr val="595959"/>
                </a:solidFill>
              </a:rPr>
              <a:t>could</a:t>
            </a:r>
            <a:r>
              <a:rPr lang="fr-CH" dirty="0">
                <a:solidFill>
                  <a:srgbClr val="595959"/>
                </a:solidFill>
              </a:rPr>
              <a:t> </a:t>
            </a:r>
            <a:r>
              <a:rPr lang="fr-CH" dirty="0" err="1">
                <a:solidFill>
                  <a:srgbClr val="595959"/>
                </a:solidFill>
              </a:rPr>
              <a:t>be</a:t>
            </a:r>
            <a:r>
              <a:rPr lang="fr-CH" dirty="0">
                <a:solidFill>
                  <a:srgbClr val="595959"/>
                </a:solidFill>
              </a:rPr>
              <a:t> </a:t>
            </a:r>
            <a:r>
              <a:rPr lang="fr-CH" dirty="0" err="1">
                <a:solidFill>
                  <a:srgbClr val="595959"/>
                </a:solidFill>
              </a:rPr>
              <a:t>useful</a:t>
            </a:r>
            <a:r>
              <a:rPr lang="fr-CH" dirty="0">
                <a:solidFill>
                  <a:srgbClr val="595959"/>
                </a:solidFill>
              </a:rPr>
              <a:t> for </a:t>
            </a:r>
            <a:r>
              <a:rPr lang="fr-CH" dirty="0" err="1">
                <a:solidFill>
                  <a:srgbClr val="595959"/>
                </a:solidFill>
              </a:rPr>
              <a:t>your</a:t>
            </a:r>
            <a:r>
              <a:rPr lang="fr-CH" dirty="0">
                <a:solidFill>
                  <a:srgbClr val="595959"/>
                </a:solidFill>
              </a:rPr>
              <a:t> future </a:t>
            </a:r>
            <a:r>
              <a:rPr lang="fr-CH" dirty="0" err="1">
                <a:solidFill>
                  <a:srgbClr val="595959"/>
                </a:solidFill>
              </a:rPr>
              <a:t>teaching/training</a:t>
            </a: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p>
        </p:txBody>
      </p:sp>
    </p:spTree>
    <p:extLst>
      <p:ext uri="{BB962C8B-B14F-4D97-AF65-F5344CB8AC3E}">
        <p14:creationId xmlns:p14="http://schemas.microsoft.com/office/powerpoint/2010/main" val="1292431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 your vote counts </a:t>
            </a:r>
            <a:endParaRPr sz="3200" b="0" i="0" u="none" strike="noStrike" cap="none">
              <a:solidFill>
                <a:schemeClr val="accent3"/>
              </a:solidFill>
              <a:latin typeface="Corbel"/>
              <a:ea typeface="Corbel"/>
              <a:cs typeface="Corbel"/>
              <a:sym typeface="Corbel"/>
            </a:endParaRPr>
          </a:p>
        </p:txBody>
      </p:sp>
      <p:sp>
        <p:nvSpPr>
          <p:cNvPr id="119" name="Google Shape;119;p17"/>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457200" marR="0" lvl="0" indent="0" algn="l" rtl="0">
              <a:lnSpc>
                <a:spcPct val="115000"/>
              </a:lnSpc>
              <a:spcBef>
                <a:spcPts val="0"/>
              </a:spcBef>
              <a:spcAft>
                <a:spcPts val="0"/>
              </a:spcAft>
              <a:buNone/>
            </a:pPr>
            <a:r>
              <a:rPr lang="en-US" dirty="0">
                <a:solidFill>
                  <a:srgbClr val="595959"/>
                </a:solidFill>
              </a:rPr>
              <a:t>Add a </a:t>
            </a:r>
            <a:r>
              <a:rPr lang="en-US" b="1" dirty="0">
                <a:solidFill>
                  <a:srgbClr val="595959"/>
                </a:solidFill>
              </a:rPr>
              <a:t>+</a:t>
            </a:r>
            <a:r>
              <a:rPr lang="en-US" dirty="0">
                <a:solidFill>
                  <a:srgbClr val="595959"/>
                </a:solidFill>
              </a:rPr>
              <a:t> sign next to the point you agree the most</a:t>
            </a:r>
            <a:endParaRPr dirty="0">
              <a:solidFill>
                <a:srgbClr val="595959"/>
              </a:solidFill>
            </a:endParaRPr>
          </a:p>
          <a:p>
            <a:pPr marL="0" marR="0" lvl="0" indent="0" algn="l" rtl="0">
              <a:lnSpc>
                <a:spcPct val="115000"/>
              </a:lnSpc>
              <a:spcBef>
                <a:spcPts val="0"/>
              </a:spcBef>
              <a:spcAft>
                <a:spcPts val="0"/>
              </a:spcAft>
              <a:buNone/>
            </a:pPr>
            <a:endParaRPr dirty="0">
              <a:solidFill>
                <a:srgbClr val="595959"/>
              </a:solidFill>
            </a:endParaRPr>
          </a:p>
          <a:p>
            <a:pPr marL="457200" marR="0" lvl="0" indent="0" algn="l" rtl="0">
              <a:lnSpc>
                <a:spcPct val="115000"/>
              </a:lnSpc>
              <a:spcBef>
                <a:spcPts val="0"/>
              </a:spcBef>
              <a:spcAft>
                <a:spcPts val="0"/>
              </a:spcAft>
              <a:buNone/>
            </a:pPr>
            <a:r>
              <a:rPr lang="en-US" dirty="0">
                <a:solidFill>
                  <a:srgbClr val="595959"/>
                </a:solidFill>
              </a:rPr>
              <a:t>:D - Great I feel I’m learning new things</a:t>
            </a:r>
            <a:endParaRPr dirty="0">
              <a:solidFill>
                <a:srgbClr val="595959"/>
              </a:solidFill>
            </a:endParaRPr>
          </a:p>
          <a:p>
            <a:pPr marL="457200" marR="0" lvl="0" indent="0" algn="l" rtl="0">
              <a:lnSpc>
                <a:spcPct val="115000"/>
              </a:lnSpc>
              <a:spcBef>
                <a:spcPts val="0"/>
              </a:spcBef>
              <a:spcAft>
                <a:spcPts val="0"/>
              </a:spcAft>
              <a:buNone/>
            </a:pPr>
            <a:r>
              <a:rPr lang="en-US" dirty="0">
                <a:solidFill>
                  <a:srgbClr val="595959"/>
                </a:solidFill>
              </a:rPr>
              <a:t>:]   - I feel neutral, maybe I need more time to reflect</a:t>
            </a:r>
            <a:endParaRPr dirty="0">
              <a:solidFill>
                <a:srgbClr val="595959"/>
              </a:solidFill>
            </a:endParaRPr>
          </a:p>
          <a:p>
            <a:pPr marL="457200" marR="0" lvl="0" indent="0" algn="l" rtl="0">
              <a:lnSpc>
                <a:spcPct val="115000"/>
              </a:lnSpc>
              <a:spcBef>
                <a:spcPts val="0"/>
              </a:spcBef>
              <a:spcAft>
                <a:spcPts val="0"/>
              </a:spcAft>
              <a:buNone/>
            </a:pPr>
            <a:r>
              <a:rPr lang="en-US" dirty="0">
                <a:solidFill>
                  <a:srgbClr val="595959"/>
                </a:solidFill>
              </a:rPr>
              <a:t>:S  - I am more confused then ever</a:t>
            </a:r>
            <a:endParaRPr dirty="0">
              <a:solidFill>
                <a:srgbClr val="595959"/>
              </a:solidFill>
            </a:endParaRPr>
          </a:p>
          <a:p>
            <a:pPr marL="457200" marR="0" lvl="0" indent="0" algn="l" rtl="0">
              <a:lnSpc>
                <a:spcPct val="115000"/>
              </a:lnSpc>
              <a:spcBef>
                <a:spcPts val="0"/>
              </a:spcBef>
              <a:spcAft>
                <a:spcPts val="0"/>
              </a:spcAft>
              <a:buNone/>
            </a:pPr>
            <a:endParaRPr dirty="0">
              <a:solidFill>
                <a:srgbClr val="595959"/>
              </a:solidFill>
            </a:endParaRPr>
          </a:p>
          <a:p>
            <a:pPr marL="457200" marR="0" lvl="0" indent="0" algn="l" rtl="0">
              <a:lnSpc>
                <a:spcPct val="115000"/>
              </a:lnSpc>
              <a:spcBef>
                <a:spcPts val="0"/>
              </a:spcBef>
              <a:spcAft>
                <a:spcPts val="0"/>
              </a:spcAft>
              <a:buNone/>
            </a:pPr>
            <a:endParaRPr dirty="0">
              <a:solidFill>
                <a:srgbClr val="595959"/>
              </a:solidFill>
            </a:endParaRPr>
          </a:p>
          <a:p>
            <a:pPr marL="0" marR="0" lvl="0" indent="0" algn="l" rtl="0">
              <a:lnSpc>
                <a:spcPct val="115000"/>
              </a:lnSpc>
              <a:spcBef>
                <a:spcPts val="0"/>
              </a:spcBef>
              <a:spcAft>
                <a:spcPts val="0"/>
              </a:spcAft>
              <a:buNone/>
            </a:pPr>
            <a:endParaRPr dirty="0">
              <a:solidFill>
                <a:srgbClr val="595959"/>
              </a:solidFill>
            </a:endParaRPr>
          </a:p>
        </p:txBody>
      </p:sp>
    </p:spTree>
    <p:extLst>
      <p:ext uri="{BB962C8B-B14F-4D97-AF65-F5344CB8AC3E}">
        <p14:creationId xmlns:p14="http://schemas.microsoft.com/office/powerpoint/2010/main" val="39736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719667" y="333375"/>
            <a:ext cx="10871200" cy="50323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1</a:t>
            </a:r>
            <a:endParaRPr sz="3200" b="0" i="0" u="none" strike="noStrike" cap="none">
              <a:solidFill>
                <a:schemeClr val="accent3"/>
              </a:solidFill>
              <a:latin typeface="Corbel"/>
              <a:ea typeface="Corbel"/>
              <a:cs typeface="Corbel"/>
              <a:sym typeface="Corbel"/>
            </a:endParaRPr>
          </a:p>
        </p:txBody>
      </p:sp>
      <p:sp>
        <p:nvSpPr>
          <p:cNvPr id="85" name="Google Shape;85;p12"/>
          <p:cNvSpPr txBox="1">
            <a:spLocks noGrp="1"/>
          </p:cNvSpPr>
          <p:nvPr>
            <p:ph type="body" idx="4294967295"/>
          </p:nvPr>
        </p:nvSpPr>
        <p:spPr>
          <a:xfrm>
            <a:off x="719725" y="1516664"/>
            <a:ext cx="10871100" cy="4351200"/>
          </a:xfrm>
          <a:prstGeom prst="rect">
            <a:avLst/>
          </a:prstGeom>
          <a:noFill/>
          <a:ln>
            <a:noFill/>
          </a:ln>
        </p:spPr>
        <p:txBody>
          <a:bodyPr spcFirstLastPara="1" wrap="square" lIns="0" tIns="0" rIns="0" bIns="0" anchor="t" anchorCtr="0">
            <a:noAutofit/>
          </a:bodyPr>
          <a:lstStyle/>
          <a:p>
            <a:pPr marL="342900" marR="0" lvl="0" indent="-190500" algn="l" rtl="0">
              <a:spcBef>
                <a:spcPts val="0"/>
              </a:spcBef>
              <a:spcAft>
                <a:spcPts val="0"/>
              </a:spcAft>
              <a:buClr>
                <a:schemeClr val="accent1"/>
              </a:buClr>
              <a:buSzPts val="2400"/>
              <a:buFont typeface="Corbel"/>
              <a:buNone/>
            </a:pPr>
            <a:r>
              <a:rPr lang="en-US" b="1">
                <a:solidFill>
                  <a:srgbClr val="595959"/>
                </a:solidFill>
              </a:rPr>
              <a:t>Recall</a:t>
            </a:r>
            <a:r>
              <a:rPr lang="en-US">
                <a:solidFill>
                  <a:srgbClr val="595959"/>
                </a:solidFill>
              </a:rPr>
              <a:t> concrete examples of past trainings and </a:t>
            </a:r>
            <a:r>
              <a:rPr lang="en-US" b="1">
                <a:solidFill>
                  <a:srgbClr val="595959"/>
                </a:solidFill>
              </a:rPr>
              <a:t>list</a:t>
            </a:r>
            <a:r>
              <a:rPr lang="en-US">
                <a:solidFill>
                  <a:srgbClr val="595959"/>
                </a:solidFill>
              </a:rPr>
              <a:t> your thoughts (3 min)</a:t>
            </a:r>
            <a:endParaRPr>
              <a:solidFill>
                <a:srgbClr val="595959"/>
              </a:solidFill>
            </a:endParaRPr>
          </a:p>
          <a:p>
            <a:pPr marL="342900" marR="0" lvl="0" indent="-190500" algn="l" rtl="0">
              <a:spcBef>
                <a:spcPts val="0"/>
              </a:spcBef>
              <a:spcAft>
                <a:spcPts val="0"/>
              </a:spcAft>
              <a:buClr>
                <a:schemeClr val="accent1"/>
              </a:buClr>
              <a:buSzPts val="2400"/>
              <a:buFont typeface="Corbel"/>
              <a:buNone/>
            </a:pPr>
            <a:endParaRPr>
              <a:solidFill>
                <a:srgbClr val="595959"/>
              </a:solidFill>
            </a:endParaRPr>
          </a:p>
        </p:txBody>
      </p:sp>
      <p:graphicFrame>
        <p:nvGraphicFramePr>
          <p:cNvPr id="86" name="Google Shape;86;p12"/>
          <p:cNvGraphicFramePr/>
          <p:nvPr>
            <p:extLst>
              <p:ext uri="{D42A27DB-BD31-4B8C-83A1-F6EECF244321}">
                <p14:modId xmlns:p14="http://schemas.microsoft.com/office/powerpoint/2010/main" val="844392207"/>
              </p:ext>
            </p:extLst>
          </p:nvPr>
        </p:nvGraphicFramePr>
        <p:xfrm>
          <a:off x="952500" y="2181700"/>
          <a:ext cx="10287000" cy="3273725"/>
        </p:xfrm>
        <a:graphic>
          <a:graphicData uri="http://schemas.openxmlformats.org/drawingml/2006/table">
            <a:tbl>
              <a:tblPr>
                <a:noFill/>
                <a:tableStyleId>{80C93FB7-CD5A-4084-92FE-CA03D8331992}</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273725">
                <a:tc>
                  <a:txBody>
                    <a:bodyPr/>
                    <a:lstStyle/>
                    <a:p>
                      <a:pPr marL="0" lvl="0" indent="0" algn="l" rtl="0">
                        <a:spcBef>
                          <a:spcPts val="0"/>
                        </a:spcBef>
                        <a:spcAft>
                          <a:spcPts val="0"/>
                        </a:spcAft>
                        <a:buNone/>
                      </a:pPr>
                      <a:r>
                        <a:rPr lang="en-US" sz="2400">
                          <a:latin typeface="Corbel"/>
                          <a:ea typeface="Corbel"/>
                          <a:cs typeface="Corbel"/>
                          <a:sym typeface="Corbel"/>
                        </a:rPr>
                        <a:t>Effective training</a:t>
                      </a:r>
                      <a:endParaRPr sz="2400">
                        <a:latin typeface="Corbel"/>
                        <a:ea typeface="Corbel"/>
                        <a:cs typeface="Corbel"/>
                        <a:sym typeface="Corbel"/>
                      </a:endParaRPr>
                    </a:p>
                  </a:txBody>
                  <a:tcPr marL="91425" marR="91425" marT="91425" marB="91425"/>
                </a:tc>
                <a:tc>
                  <a:txBody>
                    <a:bodyPr/>
                    <a:lstStyle/>
                    <a:p>
                      <a:pPr marL="0" lvl="0" indent="0" algn="l" rtl="0">
                        <a:spcBef>
                          <a:spcPts val="0"/>
                        </a:spcBef>
                        <a:spcAft>
                          <a:spcPts val="0"/>
                        </a:spcAft>
                        <a:buNone/>
                      </a:pPr>
                      <a:r>
                        <a:rPr lang="en-US" sz="2400">
                          <a:latin typeface="Corbel"/>
                          <a:ea typeface="Corbel"/>
                          <a:cs typeface="Corbel"/>
                          <a:sym typeface="Corbel"/>
                        </a:rPr>
                        <a:t>Weak training</a:t>
                      </a:r>
                      <a:endParaRPr sz="2400">
                        <a:latin typeface="Corbel"/>
                        <a:ea typeface="Corbel"/>
                        <a:cs typeface="Corbel"/>
                        <a:sym typeface="Corbel"/>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Technique - Short feedback	</a:t>
            </a:r>
            <a:endParaRPr>
              <a:solidFill>
                <a:schemeClr val="accent3"/>
              </a:solidFill>
            </a:endParaRPr>
          </a:p>
        </p:txBody>
      </p:sp>
      <p:sp>
        <p:nvSpPr>
          <p:cNvPr id="240" name="Google Shape;240;p35"/>
          <p:cNvSpPr txBox="1">
            <a:spLocks noGrp="1"/>
          </p:cNvSpPr>
          <p:nvPr>
            <p:ph type="body" idx="1"/>
          </p:nvPr>
        </p:nvSpPr>
        <p:spPr>
          <a:xfrm>
            <a:off x="711200" y="1525589"/>
            <a:ext cx="10871100" cy="4351200"/>
          </a:xfrm>
          <a:prstGeom prst="rect">
            <a:avLst/>
          </a:prstGeom>
        </p:spPr>
        <p:txBody>
          <a:bodyPr spcFirstLastPara="1" wrap="square" lIns="0" tIns="0" rIns="0" bIns="0" anchor="t" anchorCtr="0">
            <a:noAutofit/>
          </a:bodyPr>
          <a:lstStyle/>
          <a:p>
            <a:pPr lvl="0">
              <a:lnSpc>
                <a:spcPct val="115000"/>
              </a:lnSpc>
              <a:spcBef>
                <a:spcPts val="0"/>
              </a:spcBef>
              <a:buClr>
                <a:srgbClr val="595959"/>
              </a:buClr>
            </a:pPr>
            <a:r>
              <a:rPr lang="en-GB" dirty="0">
                <a:solidFill>
                  <a:srgbClr val="595959"/>
                </a:solidFill>
              </a:rPr>
              <a:t>Sticky notes: </a:t>
            </a:r>
            <a:r>
              <a:rPr lang="en-GB" dirty="0"/>
              <a:t>red and green</a:t>
            </a:r>
            <a:endParaRPr lang="en-GB" dirty="0">
              <a:solidFill>
                <a:srgbClr val="595959"/>
              </a:solidFill>
            </a:endParaRPr>
          </a:p>
          <a:p>
            <a:pPr lvl="0">
              <a:lnSpc>
                <a:spcPct val="115000"/>
              </a:lnSpc>
              <a:spcBef>
                <a:spcPts val="1000"/>
              </a:spcBef>
              <a:buClr>
                <a:srgbClr val="595959"/>
              </a:buClr>
            </a:pPr>
            <a:r>
              <a:rPr lang="en-GB" dirty="0">
                <a:solidFill>
                  <a:srgbClr val="595959"/>
                </a:solidFill>
              </a:rPr>
              <a:t>Minute cards: </a:t>
            </a:r>
            <a:r>
              <a:rPr lang="en-GB" dirty="0"/>
              <a:t>positive and negative (anonymous)</a:t>
            </a:r>
            <a:endParaRPr lang="en-GB" sz="3200" dirty="0">
              <a:solidFill>
                <a:schemeClr val="accent3"/>
              </a:solidFill>
            </a:endParaRPr>
          </a:p>
          <a:p>
            <a:pPr marL="457200" marR="0" lvl="0" indent="-381000" algn="l" rtl="0">
              <a:lnSpc>
                <a:spcPct val="115000"/>
              </a:lnSpc>
              <a:spcBef>
                <a:spcPts val="1000"/>
              </a:spcBef>
              <a:spcAft>
                <a:spcPts val="0"/>
              </a:spcAft>
              <a:buClr>
                <a:srgbClr val="595959"/>
              </a:buClr>
              <a:buSzPts val="2400"/>
              <a:buChar char="•"/>
            </a:pPr>
            <a:r>
              <a:rPr lang="en-GB" dirty="0">
                <a:solidFill>
                  <a:srgbClr val="595959"/>
                </a:solidFill>
              </a:rPr>
              <a:t>One up, one down: </a:t>
            </a:r>
            <a:r>
              <a:rPr lang="en-GB" dirty="0"/>
              <a:t>positive and negative (no repetition)</a:t>
            </a:r>
            <a:endParaRPr lang="en-GB" dirty="0">
              <a:solidFill>
                <a:srgbClr val="595959"/>
              </a:solidFill>
            </a:endParaRPr>
          </a:p>
          <a:p>
            <a:pPr marL="457200" marR="0" lvl="0" indent="0" algn="l" rtl="0">
              <a:lnSpc>
                <a:spcPct val="115000"/>
              </a:lnSpc>
              <a:spcBef>
                <a:spcPts val="1000"/>
              </a:spcBef>
              <a:spcAft>
                <a:spcPts val="0"/>
              </a:spcAft>
              <a:buNone/>
            </a:pPr>
            <a:endParaRPr lang="en-GB" dirty="0">
              <a:solidFill>
                <a:srgbClr val="595959"/>
              </a:solidFill>
            </a:endParaRPr>
          </a:p>
          <a:p>
            <a:pPr marL="457200" marR="0" lvl="0" indent="0" algn="l" rtl="0">
              <a:lnSpc>
                <a:spcPct val="115000"/>
              </a:lnSpc>
              <a:spcBef>
                <a:spcPts val="0"/>
              </a:spcBef>
              <a:spcAft>
                <a:spcPts val="0"/>
              </a:spcAft>
              <a:buNone/>
            </a:pPr>
            <a:endParaRPr lang="en-GB" dirty="0">
              <a:solidFill>
                <a:srgbClr val="59595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7</a:t>
            </a:r>
            <a:endParaRPr sz="3200" b="0" i="0" u="none" strike="noStrike" cap="none">
              <a:solidFill>
                <a:schemeClr val="accent3"/>
              </a:solidFill>
              <a:latin typeface="Corbel"/>
              <a:ea typeface="Corbel"/>
              <a:cs typeface="Corbel"/>
              <a:sym typeface="Corbel"/>
            </a:endParaRPr>
          </a:p>
        </p:txBody>
      </p:sp>
      <p:sp>
        <p:nvSpPr>
          <p:cNvPr id="220" name="Google Shape;220;p32"/>
          <p:cNvSpPr txBox="1">
            <a:spLocks noGrp="1"/>
          </p:cNvSpPr>
          <p:nvPr>
            <p:ph type="body" idx="4294967295"/>
          </p:nvPr>
        </p:nvSpPr>
        <p:spPr>
          <a:xfrm>
            <a:off x="711200" y="1525589"/>
            <a:ext cx="10871100" cy="4351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accent1"/>
              </a:buClr>
              <a:buSzPts val="2400"/>
              <a:buFont typeface="Corbel"/>
              <a:buNone/>
            </a:pPr>
            <a:r>
              <a:rPr lang="en-US" dirty="0">
                <a:solidFill>
                  <a:srgbClr val="595959"/>
                </a:solidFill>
              </a:rPr>
              <a:t> One up one down </a:t>
            </a:r>
            <a:endParaRPr dirty="0">
              <a:solidFill>
                <a:srgbClr val="595959"/>
              </a:solidFill>
            </a:endParaRPr>
          </a:p>
          <a:p>
            <a:pPr marL="457200" marR="0" lvl="0" indent="-381000" algn="l" rtl="0">
              <a:lnSpc>
                <a:spcPct val="200000"/>
              </a:lnSpc>
              <a:spcBef>
                <a:spcPts val="0"/>
              </a:spcBef>
              <a:spcAft>
                <a:spcPts val="0"/>
              </a:spcAft>
              <a:buClr>
                <a:srgbClr val="595959"/>
              </a:buClr>
              <a:buSzPts val="2400"/>
              <a:buAutoNum type="arabicPeriod"/>
            </a:pPr>
            <a:r>
              <a:rPr lang="en-US" dirty="0">
                <a:solidFill>
                  <a:srgbClr val="595959"/>
                </a:solidFill>
              </a:rPr>
              <a:t>Something you liked about what you did (do this again!)</a:t>
            </a:r>
            <a:endParaRPr dirty="0">
              <a:solidFill>
                <a:srgbClr val="595959"/>
              </a:solidFill>
            </a:endParaRPr>
          </a:p>
          <a:p>
            <a:pPr marL="457200" marR="0" lvl="0" indent="-381000" algn="l" rtl="0">
              <a:lnSpc>
                <a:spcPct val="200000"/>
              </a:lnSpc>
              <a:spcBef>
                <a:spcPts val="0"/>
              </a:spcBef>
              <a:spcAft>
                <a:spcPts val="0"/>
              </a:spcAft>
              <a:buClr>
                <a:srgbClr val="595959"/>
              </a:buClr>
              <a:buSzPts val="2400"/>
              <a:buAutoNum type="arabicPeriod"/>
            </a:pPr>
            <a:r>
              <a:rPr lang="en-US" dirty="0">
                <a:solidFill>
                  <a:srgbClr val="595959"/>
                </a:solidFill>
              </a:rPr>
              <a:t>Something you would like to change (avoid next time)</a:t>
            </a: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p>
        </p:txBody>
      </p:sp>
    </p:spTree>
    <p:extLst>
      <p:ext uri="{BB962C8B-B14F-4D97-AF65-F5344CB8AC3E}">
        <p14:creationId xmlns:p14="http://schemas.microsoft.com/office/powerpoint/2010/main" val="1295790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1502900" y="3664642"/>
            <a:ext cx="10363200" cy="1225021"/>
          </a:xfrm>
          <a:prstGeom prst="rect">
            <a:avLst/>
          </a:prstGeom>
          <a:noFill/>
          <a:ln>
            <a:noFill/>
          </a:ln>
        </p:spPr>
        <p:txBody>
          <a:bodyPr spcFirstLastPara="1" wrap="square" lIns="0" tIns="0" rIns="0" bIns="0" anchor="t" anchorCtr="0">
            <a:noAutofit/>
          </a:bodyPr>
          <a:lstStyle/>
          <a:p>
            <a:pPr marL="457200" marR="0" lvl="0" indent="0" algn="r" rtl="0">
              <a:spcBef>
                <a:spcPts val="0"/>
              </a:spcBef>
              <a:spcAft>
                <a:spcPts val="0"/>
              </a:spcAft>
              <a:buNone/>
            </a:pPr>
            <a:r>
              <a:rPr lang="en-US"/>
              <a:t>Time to relax</a:t>
            </a:r>
            <a:endParaRPr sz="5000" b="1" i="0" u="none" strike="noStrike" cap="none">
              <a:solidFill>
                <a:srgbClr val="003F41"/>
              </a:solidFill>
              <a:latin typeface="Corbel"/>
              <a:ea typeface="Corbel"/>
              <a:cs typeface="Corbel"/>
              <a:sym typeface="Corbe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More resources</a:t>
            </a:r>
            <a:endParaRPr sz="3200" b="0" i="0" u="none" strike="noStrike" cap="none">
              <a:solidFill>
                <a:schemeClr val="accent3"/>
              </a:solidFill>
              <a:latin typeface="Corbel"/>
              <a:ea typeface="Corbel"/>
              <a:cs typeface="Corbel"/>
              <a:sym typeface="Corbel"/>
            </a:endParaRPr>
          </a:p>
        </p:txBody>
      </p:sp>
      <p:sp>
        <p:nvSpPr>
          <p:cNvPr id="246" name="Google Shape;246;p36"/>
          <p:cNvSpPr txBox="1">
            <a:spLocks noGrp="1"/>
          </p:cNvSpPr>
          <p:nvPr>
            <p:ph type="body" idx="4294967295"/>
          </p:nvPr>
        </p:nvSpPr>
        <p:spPr>
          <a:xfrm>
            <a:off x="711200" y="1525589"/>
            <a:ext cx="10871100" cy="4351200"/>
          </a:xfrm>
          <a:prstGeom prst="rect">
            <a:avLst/>
          </a:prstGeom>
          <a:noFill/>
          <a:ln>
            <a:noFill/>
          </a:ln>
        </p:spPr>
        <p:txBody>
          <a:bodyPr spcFirstLastPara="1" wrap="square" lIns="0" tIns="0" rIns="0" bIns="0" anchor="t" anchorCtr="0">
            <a:noAutofit/>
          </a:bodyPr>
          <a:lstStyle/>
          <a:p>
            <a:pPr marL="342900" marR="0" lvl="0" indent="-190500" algn="l" rtl="0">
              <a:lnSpc>
                <a:spcPct val="200000"/>
              </a:lnSpc>
              <a:spcBef>
                <a:spcPts val="0"/>
              </a:spcBef>
              <a:spcAft>
                <a:spcPts val="0"/>
              </a:spcAft>
              <a:buClr>
                <a:schemeClr val="accent1"/>
              </a:buClr>
              <a:buSzPts val="2400"/>
              <a:buFont typeface="Corbel"/>
              <a:buNone/>
            </a:pPr>
            <a:r>
              <a:rPr lang="en-US" u="sng">
                <a:solidFill>
                  <a:schemeClr val="hlink"/>
                </a:solidFill>
                <a:hlinkClick r:id="rId3"/>
              </a:rPr>
              <a:t>https://www.cmu.edu/teaching/</a:t>
            </a:r>
            <a:endParaRPr>
              <a:solidFill>
                <a:srgbClr val="595959"/>
              </a:solidFill>
            </a:endParaRPr>
          </a:p>
          <a:p>
            <a:pPr marL="342900" marR="0" lvl="0" indent="-190500" algn="l" rtl="0">
              <a:lnSpc>
                <a:spcPct val="200000"/>
              </a:lnSpc>
              <a:spcBef>
                <a:spcPts val="0"/>
              </a:spcBef>
              <a:spcAft>
                <a:spcPts val="0"/>
              </a:spcAft>
              <a:buClr>
                <a:schemeClr val="accent1"/>
              </a:buClr>
              <a:buSzPts val="2400"/>
              <a:buFont typeface="Corbel"/>
              <a:buNone/>
            </a:pPr>
            <a:r>
              <a:rPr lang="en-US" u="sng">
                <a:solidFill>
                  <a:schemeClr val="hlink"/>
                </a:solidFill>
                <a:hlinkClick r:id="rId4"/>
              </a:rPr>
              <a:t>http://www.learningscientists.org/</a:t>
            </a:r>
            <a:endParaRPr/>
          </a:p>
          <a:p>
            <a:pPr marL="342900" marR="0" lvl="0" indent="-190500" algn="l" rtl="0">
              <a:lnSpc>
                <a:spcPct val="200000"/>
              </a:lnSpc>
              <a:spcBef>
                <a:spcPts val="0"/>
              </a:spcBef>
              <a:spcAft>
                <a:spcPts val="0"/>
              </a:spcAft>
              <a:buClr>
                <a:schemeClr val="accent1"/>
              </a:buClr>
              <a:buSzPts val="2400"/>
              <a:buFont typeface="Corbel"/>
              <a:buNone/>
            </a:pPr>
            <a:r>
              <a:rPr lang="en-US" u="sng">
                <a:solidFill>
                  <a:schemeClr val="hlink"/>
                </a:solidFill>
                <a:hlinkClick r:id="rId5"/>
              </a:rPr>
              <a:t>https://ctl.yale.edu/ActiveLearning</a:t>
            </a:r>
            <a:endParaRPr/>
          </a:p>
          <a:p>
            <a:pPr marL="342900" marR="0" lvl="0" indent="-190500" algn="l" rtl="0">
              <a:lnSpc>
                <a:spcPct val="200000"/>
              </a:lnSpc>
              <a:spcBef>
                <a:spcPts val="0"/>
              </a:spcBef>
              <a:spcAft>
                <a:spcPts val="0"/>
              </a:spcAft>
              <a:buClr>
                <a:schemeClr val="accent1"/>
              </a:buClr>
              <a:buSzPts val="2400"/>
              <a:buFont typeface="Corbel"/>
              <a:buNone/>
            </a:pPr>
            <a:r>
              <a:rPr lang="en-US" u="sng">
                <a:solidFill>
                  <a:schemeClr val="hlink"/>
                </a:solidFill>
                <a:hlinkClick r:id="rId6"/>
              </a:rPr>
              <a:t>https://www.ncsu.edu/effective_teaching</a:t>
            </a:r>
            <a:endParaRPr/>
          </a:p>
          <a:p>
            <a:pPr marL="342900" marR="0" lvl="0" indent="-190500" algn="l" rtl="0">
              <a:lnSpc>
                <a:spcPct val="200000"/>
              </a:lnSpc>
              <a:spcBef>
                <a:spcPts val="0"/>
              </a:spcBef>
              <a:spcAft>
                <a:spcPts val="0"/>
              </a:spcAft>
              <a:buClr>
                <a:schemeClr val="accent1"/>
              </a:buClr>
              <a:buSzPts val="2400"/>
              <a:buFont typeface="Corbel"/>
              <a:buNone/>
            </a:pPr>
            <a:r>
              <a:rPr lang="en-US" u="sng">
                <a:solidFill>
                  <a:schemeClr val="hlink"/>
                </a:solidFill>
                <a:hlinkClick r:id="rId7"/>
              </a:rPr>
              <a:t>https://carpentries.github.io/instructor-training/</a:t>
            </a:r>
            <a:endParaRPr/>
          </a:p>
          <a:p>
            <a:pPr marL="342900" marR="0" lvl="0" indent="-190500" algn="l" rtl="0">
              <a:lnSpc>
                <a:spcPct val="200000"/>
              </a:lnSpc>
              <a:spcBef>
                <a:spcPts val="0"/>
              </a:spcBef>
              <a:spcAft>
                <a:spcPts val="0"/>
              </a:spcAft>
              <a:buClr>
                <a:schemeClr val="accent1"/>
              </a:buClr>
              <a:buSzPts val="2400"/>
              <a:buFont typeface="Corbel"/>
              <a:buNone/>
            </a:pPr>
            <a:r>
              <a:rPr lang="en-US" u="sng">
                <a:solidFill>
                  <a:schemeClr val="hlink"/>
                </a:solidFill>
                <a:hlinkClick r:id="rId8"/>
              </a:rPr>
              <a:t>https://extend.ecampusontario.ca/teacher-for-learning-how-learning-works/</a:t>
            </a:r>
            <a:endParaRPr/>
          </a:p>
        </p:txBody>
      </p:sp>
    </p:spTree>
    <p:extLst>
      <p:ext uri="{BB962C8B-B14F-4D97-AF65-F5344CB8AC3E}">
        <p14:creationId xmlns:p14="http://schemas.microsoft.com/office/powerpoint/2010/main" val="831036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dirty="0">
                <a:solidFill>
                  <a:schemeClr val="accent3"/>
                </a:solidFill>
              </a:rPr>
              <a:t>Challenge 6 </a:t>
            </a:r>
            <a:endParaRPr sz="3200" b="0" i="0" u="none" strike="noStrike" cap="none" dirty="0">
              <a:solidFill>
                <a:schemeClr val="accent3"/>
              </a:solidFill>
              <a:latin typeface="Corbel"/>
              <a:ea typeface="Corbel"/>
              <a:cs typeface="Corbel"/>
              <a:sym typeface="Corbel"/>
            </a:endParaRPr>
          </a:p>
        </p:txBody>
      </p:sp>
      <p:sp>
        <p:nvSpPr>
          <p:cNvPr id="214" name="Google Shape;214;p31"/>
          <p:cNvSpPr txBox="1">
            <a:spLocks noGrp="1"/>
          </p:cNvSpPr>
          <p:nvPr>
            <p:ph type="body" idx="4294967295"/>
          </p:nvPr>
        </p:nvSpPr>
        <p:spPr>
          <a:xfrm>
            <a:off x="711200" y="1525589"/>
            <a:ext cx="10871100" cy="4351200"/>
          </a:xfrm>
          <a:prstGeom prst="rect">
            <a:avLst/>
          </a:prstGeom>
          <a:noFill/>
          <a:ln>
            <a:noFill/>
          </a:ln>
        </p:spPr>
        <p:txBody>
          <a:bodyPr spcFirstLastPara="1" wrap="square" lIns="0" tIns="0" rIns="0" bIns="0" anchor="t" anchorCtr="0">
            <a:noAutofit/>
          </a:bodyPr>
          <a:lstStyle/>
          <a:p>
            <a:pPr marL="342900" marR="0" lvl="0" indent="-190500" algn="l" rtl="0">
              <a:spcBef>
                <a:spcPts val="0"/>
              </a:spcBef>
              <a:spcAft>
                <a:spcPts val="0"/>
              </a:spcAft>
              <a:buClr>
                <a:schemeClr val="accent1"/>
              </a:buClr>
              <a:buSzPts val="2400"/>
              <a:buFont typeface="Corbel"/>
              <a:buNone/>
            </a:pPr>
            <a:r>
              <a:rPr lang="en-US" b="1">
                <a:solidFill>
                  <a:srgbClr val="595959"/>
                </a:solidFill>
              </a:rPr>
              <a:t>In pairs ( 10 min)</a:t>
            </a:r>
            <a:endParaRPr b="1">
              <a:solidFill>
                <a:srgbClr val="595959"/>
              </a:solidFill>
            </a:endParaRPr>
          </a:p>
          <a:p>
            <a:pPr marL="342900" marR="0" lvl="0" indent="-190500" algn="l" rtl="0">
              <a:spcBef>
                <a:spcPts val="0"/>
              </a:spcBef>
              <a:spcAft>
                <a:spcPts val="0"/>
              </a:spcAft>
              <a:buClr>
                <a:schemeClr val="accent1"/>
              </a:buClr>
              <a:buSzPts val="2400"/>
              <a:buFont typeface="Corbel"/>
              <a:buNone/>
            </a:pPr>
            <a:endParaRPr>
              <a:solidFill>
                <a:srgbClr val="595959"/>
              </a:solidFill>
            </a:endParaRPr>
          </a:p>
          <a:p>
            <a:pPr marL="342900" marR="0" lvl="0" indent="-190500" algn="l" rtl="0">
              <a:spcBef>
                <a:spcPts val="0"/>
              </a:spcBef>
              <a:spcAft>
                <a:spcPts val="0"/>
              </a:spcAft>
              <a:buClr>
                <a:schemeClr val="accent1"/>
              </a:buClr>
              <a:buSzPts val="2400"/>
              <a:buFont typeface="Corbel"/>
              <a:buNone/>
            </a:pPr>
            <a:r>
              <a:rPr lang="en-US" b="1">
                <a:solidFill>
                  <a:srgbClr val="595959"/>
                </a:solidFill>
              </a:rPr>
              <a:t>One </a:t>
            </a:r>
            <a:r>
              <a:rPr lang="en-US">
                <a:solidFill>
                  <a:srgbClr val="595959"/>
                </a:solidFill>
              </a:rPr>
              <a:t>person will </a:t>
            </a:r>
            <a:r>
              <a:rPr lang="en-US" b="1">
                <a:solidFill>
                  <a:srgbClr val="595959"/>
                </a:solidFill>
              </a:rPr>
              <a:t>explain</a:t>
            </a:r>
            <a:r>
              <a:rPr lang="en-US">
                <a:solidFill>
                  <a:srgbClr val="595959"/>
                </a:solidFill>
              </a:rPr>
              <a:t> a topic for 90 seconds, while the </a:t>
            </a:r>
            <a:r>
              <a:rPr lang="en-US" b="1">
                <a:solidFill>
                  <a:srgbClr val="595959"/>
                </a:solidFill>
              </a:rPr>
              <a:t>other</a:t>
            </a:r>
            <a:r>
              <a:rPr lang="en-US">
                <a:solidFill>
                  <a:srgbClr val="595959"/>
                </a:solidFill>
              </a:rPr>
              <a:t> person write </a:t>
            </a:r>
            <a:r>
              <a:rPr lang="en-US" b="1">
                <a:solidFill>
                  <a:srgbClr val="595959"/>
                </a:solidFill>
              </a:rPr>
              <a:t>feedback</a:t>
            </a:r>
            <a:r>
              <a:rPr lang="en-US">
                <a:solidFill>
                  <a:srgbClr val="595959"/>
                </a:solidFill>
              </a:rPr>
              <a:t> about presentation and content.</a:t>
            </a:r>
            <a:endParaRPr>
              <a:solidFill>
                <a:srgbClr val="595959"/>
              </a:solidFill>
            </a:endParaRPr>
          </a:p>
          <a:p>
            <a:pPr marL="342900" marR="0" lvl="0" indent="-190500" algn="l" rtl="0">
              <a:spcBef>
                <a:spcPts val="0"/>
              </a:spcBef>
              <a:spcAft>
                <a:spcPts val="0"/>
              </a:spcAft>
              <a:buClr>
                <a:schemeClr val="accent1"/>
              </a:buClr>
              <a:buSzPts val="2400"/>
              <a:buFont typeface="Corbel"/>
              <a:buNone/>
            </a:pPr>
            <a:r>
              <a:rPr lang="en-US">
                <a:solidFill>
                  <a:srgbClr val="595959"/>
                </a:solidFill>
              </a:rPr>
              <a:t>Then you have a minute to go through the feedback.</a:t>
            </a:r>
            <a:endParaRPr>
              <a:solidFill>
                <a:srgbClr val="595959"/>
              </a:solidFill>
            </a:endParaRPr>
          </a:p>
          <a:p>
            <a:pPr marL="342900" marR="0" lvl="0" indent="-190500" algn="l" rtl="0">
              <a:spcBef>
                <a:spcPts val="0"/>
              </a:spcBef>
              <a:spcAft>
                <a:spcPts val="0"/>
              </a:spcAft>
              <a:buClr>
                <a:schemeClr val="accent1"/>
              </a:buClr>
              <a:buSzPts val="2400"/>
              <a:buFont typeface="Corbel"/>
              <a:buNone/>
            </a:pPr>
            <a:r>
              <a:rPr lang="en-US">
                <a:solidFill>
                  <a:srgbClr val="595959"/>
                </a:solidFill>
              </a:rPr>
              <a:t>Then switch and repeat. </a:t>
            </a:r>
            <a:endParaRPr>
              <a:solidFill>
                <a:srgbClr val="595959"/>
              </a:solidFill>
            </a:endParaRPr>
          </a:p>
          <a:p>
            <a:pPr marL="342900" marR="0" lvl="0" indent="-190500" algn="l" rtl="0">
              <a:spcBef>
                <a:spcPts val="0"/>
              </a:spcBef>
              <a:spcAft>
                <a:spcPts val="0"/>
              </a:spcAft>
              <a:buClr>
                <a:schemeClr val="accent1"/>
              </a:buClr>
              <a:buSzPts val="2400"/>
              <a:buFont typeface="Corbel"/>
              <a:buNone/>
            </a:pPr>
            <a:endParaRPr>
              <a:solidFill>
                <a:srgbClr val="595959"/>
              </a:solidFill>
            </a:endParaRPr>
          </a:p>
          <a:p>
            <a:pPr marL="342900" marR="0" lvl="0" indent="-190500" algn="l" rtl="0">
              <a:spcBef>
                <a:spcPts val="0"/>
              </a:spcBef>
              <a:spcAft>
                <a:spcPts val="0"/>
              </a:spcAft>
              <a:buClr>
                <a:schemeClr val="accent1"/>
              </a:buClr>
              <a:buSzPts val="2400"/>
              <a:buFont typeface="Corbel"/>
              <a:buNone/>
            </a:pPr>
            <a:r>
              <a:rPr lang="en-US" b="1">
                <a:solidFill>
                  <a:srgbClr val="595959"/>
                </a:solidFill>
              </a:rPr>
              <a:t>As group (10 min )</a:t>
            </a:r>
            <a:endParaRPr b="1">
              <a:solidFill>
                <a:srgbClr val="595959"/>
              </a:solidFill>
            </a:endParaRPr>
          </a:p>
          <a:p>
            <a:pPr marL="0" marR="0" lvl="0" indent="0" algn="l" rtl="0">
              <a:spcBef>
                <a:spcPts val="0"/>
              </a:spcBef>
              <a:spcAft>
                <a:spcPts val="0"/>
              </a:spcAft>
              <a:buClr>
                <a:schemeClr val="accent1"/>
              </a:buClr>
              <a:buSzPts val="2400"/>
              <a:buFont typeface="Corbel"/>
              <a:buNone/>
            </a:pPr>
            <a:r>
              <a:rPr lang="en-US">
                <a:solidFill>
                  <a:srgbClr val="595959"/>
                </a:solidFill>
              </a:rPr>
              <a:t>  We will go through the feedback together</a:t>
            </a:r>
            <a:endParaRPr>
              <a:solidFill>
                <a:srgbClr val="595959"/>
              </a:solidFill>
            </a:endParaRPr>
          </a:p>
          <a:p>
            <a:pPr marL="342900" marR="0" lvl="0" indent="-190500" algn="l" rtl="0">
              <a:spcBef>
                <a:spcPts val="0"/>
              </a:spcBef>
              <a:spcAft>
                <a:spcPts val="0"/>
              </a:spcAft>
              <a:buClr>
                <a:schemeClr val="accent1"/>
              </a:buClr>
              <a:buSzPts val="2400"/>
              <a:buFont typeface="Corbel"/>
              <a:buNone/>
            </a:pPr>
            <a:endParaRPr/>
          </a:p>
        </p:txBody>
      </p:sp>
    </p:spTree>
    <p:extLst>
      <p:ext uri="{BB962C8B-B14F-4D97-AF65-F5344CB8AC3E}">
        <p14:creationId xmlns:p14="http://schemas.microsoft.com/office/powerpoint/2010/main" val="1122622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0"/>
          <p:cNvSpPr txBox="1">
            <a:spLocks noGrp="1"/>
          </p:cNvSpPr>
          <p:nvPr>
            <p:ph type="body" idx="1"/>
          </p:nvPr>
        </p:nvSpPr>
        <p:spPr>
          <a:xfrm>
            <a:off x="228600" y="1258889"/>
            <a:ext cx="10871200" cy="4351337"/>
          </a:xfrm>
          <a:prstGeom prst="rect">
            <a:avLst/>
          </a:prstGeom>
          <a:noFill/>
          <a:ln>
            <a:noFill/>
          </a:ln>
        </p:spPr>
        <p:txBody>
          <a:bodyPr spcFirstLastPara="1" wrap="square" lIns="0" tIns="0" rIns="0" bIns="0" anchor="t" anchorCtr="0">
            <a:noAutofit/>
          </a:bodyPr>
          <a:lstStyle/>
          <a:p>
            <a:pPr marL="254000" marR="0" lvl="0" indent="-139700" algn="ctr" rtl="0">
              <a:lnSpc>
                <a:spcPct val="200000"/>
              </a:lnSpc>
              <a:spcBef>
                <a:spcPts val="0"/>
              </a:spcBef>
              <a:spcAft>
                <a:spcPts val="0"/>
              </a:spcAft>
              <a:buClr>
                <a:schemeClr val="accent1"/>
              </a:buClr>
              <a:buSzPts val="1800"/>
              <a:buFont typeface="Corbel"/>
              <a:buNone/>
            </a:pPr>
            <a:r>
              <a:rPr lang="en-US" sz="2800">
                <a:solidFill>
                  <a:srgbClr val="595959"/>
                </a:solidFill>
              </a:rPr>
              <a:t>“Our curiosity is provoked</a:t>
            </a:r>
            <a:endParaRPr sz="2800">
              <a:solidFill>
                <a:srgbClr val="595959"/>
              </a:solidFill>
            </a:endParaRPr>
          </a:p>
          <a:p>
            <a:pPr marL="254000" marR="0" lvl="0" indent="-139700" algn="ctr" rtl="0">
              <a:lnSpc>
                <a:spcPct val="200000"/>
              </a:lnSpc>
              <a:spcBef>
                <a:spcPts val="0"/>
              </a:spcBef>
              <a:spcAft>
                <a:spcPts val="0"/>
              </a:spcAft>
              <a:buClr>
                <a:schemeClr val="accent1"/>
              </a:buClr>
              <a:buSzPts val="1800"/>
              <a:buFont typeface="Corbel"/>
              <a:buNone/>
            </a:pPr>
            <a:r>
              <a:rPr lang="en-US" sz="2800">
                <a:solidFill>
                  <a:srgbClr val="595959"/>
                </a:solidFill>
              </a:rPr>
              <a:t>when we perceive a problem </a:t>
            </a:r>
            <a:endParaRPr sz="2800">
              <a:solidFill>
                <a:srgbClr val="595959"/>
              </a:solidFill>
            </a:endParaRPr>
          </a:p>
          <a:p>
            <a:pPr marL="254000" marR="0" lvl="0" indent="-139700" algn="ctr" rtl="0">
              <a:lnSpc>
                <a:spcPct val="200000"/>
              </a:lnSpc>
              <a:spcBef>
                <a:spcPts val="0"/>
              </a:spcBef>
              <a:spcAft>
                <a:spcPts val="0"/>
              </a:spcAft>
              <a:buClr>
                <a:schemeClr val="accent1"/>
              </a:buClr>
              <a:buSzPts val="1800"/>
              <a:buFont typeface="Corbel"/>
              <a:buNone/>
            </a:pPr>
            <a:r>
              <a:rPr lang="en-US" sz="2800">
                <a:solidFill>
                  <a:srgbClr val="595959"/>
                </a:solidFill>
              </a:rPr>
              <a:t>that we believe we can solve”</a:t>
            </a:r>
            <a:endParaRPr sz="2800">
              <a:solidFill>
                <a:srgbClr val="595959"/>
              </a:solidFill>
            </a:endParaRPr>
          </a:p>
          <a:p>
            <a:pPr marL="254000" marR="0" lvl="0" indent="-139700" algn="ctr" rtl="0">
              <a:lnSpc>
                <a:spcPct val="200000"/>
              </a:lnSpc>
              <a:spcBef>
                <a:spcPts val="0"/>
              </a:spcBef>
              <a:spcAft>
                <a:spcPts val="0"/>
              </a:spcAft>
              <a:buClr>
                <a:schemeClr val="accent1"/>
              </a:buClr>
              <a:buSzPts val="1800"/>
              <a:buFont typeface="Corbel"/>
              <a:buNone/>
            </a:pPr>
            <a:endParaRPr sz="2800"/>
          </a:p>
          <a:p>
            <a:pPr marL="0" lvl="0" indent="0" algn="r" rtl="0">
              <a:lnSpc>
                <a:spcPct val="115000"/>
              </a:lnSpc>
              <a:spcBef>
                <a:spcPts val="0"/>
              </a:spcBef>
              <a:spcAft>
                <a:spcPts val="1600"/>
              </a:spcAft>
              <a:buClr>
                <a:schemeClr val="dk1"/>
              </a:buClr>
              <a:buSzPts val="1100"/>
              <a:buFont typeface="Arial"/>
              <a:buNone/>
            </a:pPr>
            <a:r>
              <a:rPr lang="en-US">
                <a:solidFill>
                  <a:srgbClr val="595959"/>
                </a:solidFill>
              </a:rPr>
              <a:t>Willingham, 2009</a:t>
            </a:r>
            <a:endParaRPr/>
          </a:p>
        </p:txBody>
      </p:sp>
    </p:spTree>
    <p:extLst>
      <p:ext uri="{BB962C8B-B14F-4D97-AF65-F5344CB8AC3E}">
        <p14:creationId xmlns:p14="http://schemas.microsoft.com/office/powerpoint/2010/main" val="35434990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4"/>
          <p:cNvSpPr txBox="1">
            <a:spLocks noGrp="1"/>
          </p:cNvSpPr>
          <p:nvPr>
            <p:ph type="title"/>
          </p:nvPr>
        </p:nvSpPr>
        <p:spPr>
          <a:xfrm>
            <a:off x="750875" y="1208019"/>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The learning environment</a:t>
            </a: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a:p>
            <a:pPr marL="0" lvl="0" indent="0" algn="l" rtl="0">
              <a:spcBef>
                <a:spcPts val="0"/>
              </a:spcBef>
              <a:spcAft>
                <a:spcPts val="0"/>
              </a:spcAft>
              <a:buNone/>
            </a:pPr>
            <a:endParaRPr>
              <a:solidFill>
                <a:schemeClr val="accent3"/>
              </a:solidFill>
            </a:endParaRPr>
          </a:p>
        </p:txBody>
      </p:sp>
      <p:sp>
        <p:nvSpPr>
          <p:cNvPr id="445" name="Google Shape;445;p64"/>
          <p:cNvSpPr txBox="1"/>
          <p:nvPr/>
        </p:nvSpPr>
        <p:spPr>
          <a:xfrm>
            <a:off x="750875" y="2318600"/>
            <a:ext cx="10808700" cy="43299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Clr>
                <a:schemeClr val="dk1"/>
              </a:buClr>
              <a:buSzPts val="3600"/>
              <a:buChar char="●"/>
            </a:pPr>
            <a:r>
              <a:rPr lang="en-US" sz="3600">
                <a:solidFill>
                  <a:schemeClr val="dk1"/>
                </a:solidFill>
                <a:latin typeface="Corbel" panose="020B0503020204020204" pitchFamily="34" charset="0"/>
              </a:rPr>
              <a:t>Motivation and demotivation</a:t>
            </a:r>
            <a:endParaRPr sz="3600">
              <a:solidFill>
                <a:schemeClr val="dk1"/>
              </a:solidFill>
              <a:latin typeface="Corbel" panose="020B0503020204020204" pitchFamily="34" charset="0"/>
            </a:endParaRPr>
          </a:p>
          <a:p>
            <a:pPr marL="457200" lvl="0" indent="0" algn="l" rtl="0">
              <a:spcBef>
                <a:spcPts val="0"/>
              </a:spcBef>
              <a:spcAft>
                <a:spcPts val="0"/>
              </a:spcAft>
              <a:buNone/>
            </a:pPr>
            <a:endParaRPr sz="3600">
              <a:solidFill>
                <a:schemeClr val="dk1"/>
              </a:solidFill>
              <a:latin typeface="Corbel" panose="020B0503020204020204" pitchFamily="34" charset="0"/>
            </a:endParaRPr>
          </a:p>
          <a:p>
            <a:pPr marL="457200" lvl="0" indent="-457200" algn="l" rtl="0">
              <a:spcBef>
                <a:spcPts val="0"/>
              </a:spcBef>
              <a:spcAft>
                <a:spcPts val="0"/>
              </a:spcAft>
              <a:buClr>
                <a:schemeClr val="dk1"/>
              </a:buClr>
              <a:buSzPts val="3600"/>
              <a:buChar char="●"/>
            </a:pPr>
            <a:r>
              <a:rPr lang="en-US" sz="3600">
                <a:solidFill>
                  <a:schemeClr val="dk1"/>
                </a:solidFill>
                <a:latin typeface="Corbel" panose="020B0503020204020204" pitchFamily="34" charset="0"/>
              </a:rPr>
              <a:t>Mindset</a:t>
            </a:r>
            <a:endParaRPr sz="3600">
              <a:solidFill>
                <a:schemeClr val="dk1"/>
              </a:solidFill>
              <a:latin typeface="Corbel" panose="020B0503020204020204" pitchFamily="34" charset="0"/>
            </a:endParaRPr>
          </a:p>
        </p:txBody>
      </p:sp>
    </p:spTree>
    <p:extLst>
      <p:ext uri="{BB962C8B-B14F-4D97-AF65-F5344CB8AC3E}">
        <p14:creationId xmlns:p14="http://schemas.microsoft.com/office/powerpoint/2010/main" val="36002480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Seven principles of learning</a:t>
            </a:r>
            <a:endParaRPr sz="1300" b="1">
              <a:solidFill>
                <a:schemeClr val="dk1"/>
              </a:solidFill>
              <a:latin typeface="Arial"/>
              <a:ea typeface="Arial"/>
              <a:cs typeface="Arial"/>
              <a:sym typeface="Arial"/>
            </a:endParaRPr>
          </a:p>
          <a:p>
            <a:pPr marL="0" marR="0" lvl="0" indent="0" algn="l" rtl="0">
              <a:spcBef>
                <a:spcPts val="0"/>
              </a:spcBef>
              <a:spcAft>
                <a:spcPts val="0"/>
              </a:spcAft>
              <a:buNone/>
            </a:pPr>
            <a:endParaRPr>
              <a:solidFill>
                <a:schemeClr val="accent3"/>
              </a:solidFill>
            </a:endParaRPr>
          </a:p>
        </p:txBody>
      </p:sp>
      <p:sp>
        <p:nvSpPr>
          <p:cNvPr id="165" name="Google Shape;165;p24"/>
          <p:cNvSpPr txBox="1"/>
          <p:nvPr/>
        </p:nvSpPr>
        <p:spPr>
          <a:xfrm>
            <a:off x="882900" y="5136800"/>
            <a:ext cx="69324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latin typeface="Corbel"/>
                <a:ea typeface="Corbel"/>
                <a:cs typeface="Corbel"/>
                <a:sym typeface="Corbel"/>
              </a:rPr>
              <a:t>Jossey</a:t>
            </a:r>
            <a:r>
              <a:rPr lang="en-US" sz="2400" dirty="0">
                <a:latin typeface="Corbel"/>
                <a:ea typeface="Corbel"/>
                <a:cs typeface="Corbel"/>
                <a:sym typeface="Corbel"/>
              </a:rPr>
              <a:t> Bass based on Ambrose, Susan A., et al. </a:t>
            </a:r>
            <a:r>
              <a:rPr lang="en-US" sz="2400" b="1" dirty="0">
                <a:latin typeface="Corbel"/>
                <a:ea typeface="Corbel"/>
                <a:cs typeface="Corbel"/>
                <a:sym typeface="Corbel"/>
              </a:rPr>
              <a:t>How Learning Works</a:t>
            </a:r>
            <a:r>
              <a:rPr lang="en-US" sz="2400" dirty="0">
                <a:latin typeface="Corbel"/>
                <a:ea typeface="Corbel"/>
                <a:cs typeface="Corbel"/>
                <a:sym typeface="Corbel"/>
              </a:rPr>
              <a:t> </a:t>
            </a:r>
            <a:r>
              <a:rPr lang="en-US" sz="2400" u="sng" dirty="0">
                <a:solidFill>
                  <a:schemeClr val="hlink"/>
                </a:solidFill>
                <a:latin typeface="Corbel"/>
                <a:ea typeface="Corbel"/>
                <a:cs typeface="Corbel"/>
                <a:sym typeface="Corbel"/>
                <a:hlinkClick r:id="rId3"/>
              </a:rPr>
              <a:t>https://extend.ecampusontario.ca/teacher-for-learning-how-learning-works/</a:t>
            </a:r>
            <a:endParaRPr sz="2400" dirty="0">
              <a:latin typeface="Corbel"/>
              <a:ea typeface="Corbel"/>
              <a:cs typeface="Corbel"/>
              <a:sym typeface="Corbel"/>
            </a:endParaRPr>
          </a:p>
        </p:txBody>
      </p:sp>
      <p:pic>
        <p:nvPicPr>
          <p:cNvPr id="166" name="Google Shape;166;p24"/>
          <p:cNvPicPr preferRelativeResize="0"/>
          <p:nvPr/>
        </p:nvPicPr>
        <p:blipFill>
          <a:blip r:embed="rId4">
            <a:alphaModFix/>
          </a:blip>
          <a:stretch>
            <a:fillRect/>
          </a:stretch>
        </p:blipFill>
        <p:spPr>
          <a:xfrm>
            <a:off x="2555310" y="900123"/>
            <a:ext cx="6874440" cy="4236677"/>
          </a:xfrm>
          <a:prstGeom prst="rect">
            <a:avLst/>
          </a:prstGeom>
          <a:noFill/>
          <a:ln>
            <a:noFill/>
          </a:ln>
        </p:spPr>
      </p:pic>
    </p:spTree>
    <p:extLst>
      <p:ext uri="{BB962C8B-B14F-4D97-AF65-F5344CB8AC3E}">
        <p14:creationId xmlns:p14="http://schemas.microsoft.com/office/powerpoint/2010/main" val="2050507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Seven principles of learning</a:t>
            </a:r>
            <a:endParaRPr sz="1300" b="1">
              <a:solidFill>
                <a:schemeClr val="dk1"/>
              </a:solidFill>
              <a:latin typeface="Arial"/>
              <a:ea typeface="Arial"/>
              <a:cs typeface="Arial"/>
              <a:sym typeface="Arial"/>
            </a:endParaRPr>
          </a:p>
          <a:p>
            <a:pPr marL="0" marR="0" lvl="0" indent="0" algn="l" rtl="0">
              <a:spcBef>
                <a:spcPts val="0"/>
              </a:spcBef>
              <a:spcAft>
                <a:spcPts val="0"/>
              </a:spcAft>
              <a:buNone/>
            </a:pPr>
            <a:endParaRPr>
              <a:solidFill>
                <a:schemeClr val="accent3"/>
              </a:solidFill>
            </a:endParaRPr>
          </a:p>
        </p:txBody>
      </p:sp>
      <p:sp>
        <p:nvSpPr>
          <p:cNvPr id="172" name="Google Shape;172;p25"/>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Prior knowledge</a:t>
            </a:r>
            <a:endParaRPr>
              <a:solidFill>
                <a:srgbClr val="595959"/>
              </a:solidFill>
            </a:endParaRPr>
          </a:p>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Knowledge organisation</a:t>
            </a:r>
            <a:endParaRPr>
              <a:solidFill>
                <a:srgbClr val="595959"/>
              </a:solidFill>
            </a:endParaRPr>
          </a:p>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Motivation</a:t>
            </a:r>
            <a:endParaRPr>
              <a:solidFill>
                <a:srgbClr val="595959"/>
              </a:solidFill>
            </a:endParaRPr>
          </a:p>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Mastery: acquisition, practice integration, application</a:t>
            </a:r>
            <a:endParaRPr>
              <a:solidFill>
                <a:srgbClr val="595959"/>
              </a:solidFill>
            </a:endParaRPr>
          </a:p>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Goal directed practice with targeted feedback</a:t>
            </a:r>
            <a:endParaRPr>
              <a:solidFill>
                <a:srgbClr val="595959"/>
              </a:solidFill>
            </a:endParaRPr>
          </a:p>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Environment: social, emotional, and intellectual </a:t>
            </a:r>
            <a:endParaRPr>
              <a:solidFill>
                <a:srgbClr val="595959"/>
              </a:solidFill>
            </a:endParaRPr>
          </a:p>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Self-directed learners: learn, monitor, adjust</a:t>
            </a:r>
            <a:endParaRPr/>
          </a:p>
          <a:p>
            <a:pPr marL="342900" marR="0" lvl="0" indent="-190500" algn="l" rtl="0">
              <a:spcBef>
                <a:spcPts val="0"/>
              </a:spcBef>
              <a:spcAft>
                <a:spcPts val="0"/>
              </a:spcAft>
              <a:buClr>
                <a:schemeClr val="accent1"/>
              </a:buClr>
              <a:buSzPts val="2400"/>
              <a:buFont typeface="Corbel"/>
              <a:buNone/>
            </a:pPr>
            <a:endParaRPr/>
          </a:p>
          <a:p>
            <a:pPr marL="0" marR="0" lvl="0" indent="0" algn="l" rtl="0">
              <a:lnSpc>
                <a:spcPct val="100000"/>
              </a:lnSpc>
              <a:spcBef>
                <a:spcPts val="0"/>
              </a:spcBef>
              <a:spcAft>
                <a:spcPts val="0"/>
              </a:spcAft>
              <a:buNone/>
            </a:pPr>
            <a:endParaRPr/>
          </a:p>
        </p:txBody>
      </p:sp>
      <p:sp>
        <p:nvSpPr>
          <p:cNvPr id="173" name="Google Shape;173;p25"/>
          <p:cNvSpPr txBox="1"/>
          <p:nvPr/>
        </p:nvSpPr>
        <p:spPr>
          <a:xfrm>
            <a:off x="882900" y="5136800"/>
            <a:ext cx="99081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orbel"/>
                <a:ea typeface="Corbel"/>
                <a:cs typeface="Corbel"/>
                <a:sym typeface="Corbel"/>
              </a:rPr>
              <a:t>Ambrose, Susan A., et al. </a:t>
            </a:r>
            <a:r>
              <a:rPr lang="en-US" sz="2400" b="1">
                <a:latin typeface="Corbel"/>
                <a:ea typeface="Corbel"/>
                <a:cs typeface="Corbel"/>
                <a:sym typeface="Corbel"/>
              </a:rPr>
              <a:t>How Learning Works</a:t>
            </a:r>
            <a:r>
              <a:rPr lang="en-US" sz="2400">
                <a:latin typeface="Corbel"/>
                <a:ea typeface="Corbel"/>
                <a:cs typeface="Corbel"/>
                <a:sym typeface="Corbel"/>
              </a:rPr>
              <a:t>, John Wiley &amp; Sons, Incorporated, 2010.</a:t>
            </a:r>
            <a:endParaRPr sz="2400">
              <a:latin typeface="Corbel"/>
              <a:ea typeface="Corbel"/>
              <a:cs typeface="Corbel"/>
              <a:sym typeface="Corbel"/>
            </a:endParaRPr>
          </a:p>
        </p:txBody>
      </p:sp>
    </p:spTree>
    <p:extLst>
      <p:ext uri="{BB962C8B-B14F-4D97-AF65-F5344CB8AC3E}">
        <p14:creationId xmlns:p14="http://schemas.microsoft.com/office/powerpoint/2010/main" val="38439294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Strategies applied to learning principles</a:t>
            </a:r>
            <a:endParaRPr>
              <a:solidFill>
                <a:schemeClr val="accent3"/>
              </a:solidFill>
            </a:endParaRPr>
          </a:p>
        </p:txBody>
      </p:sp>
      <p:sp>
        <p:nvSpPr>
          <p:cNvPr id="180" name="Google Shape;180;p26"/>
          <p:cNvSpPr txBox="1">
            <a:spLocks noGrp="1"/>
          </p:cNvSpPr>
          <p:nvPr>
            <p:ph type="body" idx="1"/>
          </p:nvPr>
        </p:nvSpPr>
        <p:spPr>
          <a:xfrm>
            <a:off x="711200" y="1525589"/>
            <a:ext cx="10871100" cy="4351200"/>
          </a:xfrm>
          <a:prstGeom prst="rect">
            <a:avLst/>
          </a:prstGeom>
        </p:spPr>
        <p:txBody>
          <a:bodyPr spcFirstLastPara="1" wrap="square" lIns="0" tIns="0" rIns="0" bIns="0" anchor="t" anchorCtr="0">
            <a:noAutofit/>
          </a:bodyPr>
          <a:lstStyle/>
          <a:p>
            <a:pPr marL="457200" marR="0" lvl="0" indent="-381000" algn="l" rtl="0">
              <a:lnSpc>
                <a:spcPct val="115000"/>
              </a:lnSpc>
              <a:spcBef>
                <a:spcPts val="0"/>
              </a:spcBef>
              <a:spcAft>
                <a:spcPts val="0"/>
              </a:spcAft>
              <a:buClr>
                <a:srgbClr val="595959"/>
              </a:buClr>
              <a:buSzPts val="2400"/>
              <a:buAutoNum type="arabicPeriod"/>
            </a:pPr>
            <a:r>
              <a:rPr lang="en-US">
                <a:solidFill>
                  <a:srgbClr val="595959"/>
                </a:solidFill>
              </a:rPr>
              <a:t>Collect data about students and use it to design instruction (P1,P3)</a:t>
            </a:r>
            <a:endParaRPr>
              <a:solidFill>
                <a:srgbClr val="595959"/>
              </a:solidFill>
            </a:endParaRPr>
          </a:p>
          <a:p>
            <a:pPr marL="0" marR="0" lvl="0" indent="0" algn="l" rtl="0">
              <a:lnSpc>
                <a:spcPct val="115000"/>
              </a:lnSpc>
              <a:spcBef>
                <a:spcPts val="0"/>
              </a:spcBef>
              <a:spcAft>
                <a:spcPts val="0"/>
              </a:spcAft>
              <a:buNone/>
            </a:pPr>
            <a:endParaRPr>
              <a:solidFill>
                <a:srgbClr val="595959"/>
              </a:solidFill>
            </a:endParaRPr>
          </a:p>
          <a:p>
            <a:pPr marL="457200" marR="0" lvl="0" indent="0" algn="l" rtl="0">
              <a:lnSpc>
                <a:spcPct val="115000"/>
              </a:lnSpc>
              <a:spcBef>
                <a:spcPts val="0"/>
              </a:spcBef>
              <a:spcAft>
                <a:spcPts val="0"/>
              </a:spcAft>
              <a:buNone/>
            </a:pPr>
            <a:r>
              <a:rPr lang="en-US">
                <a:solidFill>
                  <a:srgbClr val="595959"/>
                </a:solidFill>
              </a:rPr>
              <a:t>Be aware and make people aware of diversity in the classroom</a:t>
            </a:r>
            <a:endParaRPr>
              <a:solidFill>
                <a:srgbClr val="595959"/>
              </a:solidFill>
            </a:endParaRPr>
          </a:p>
        </p:txBody>
      </p:sp>
    </p:spTree>
    <p:extLst>
      <p:ext uri="{BB962C8B-B14F-4D97-AF65-F5344CB8AC3E}">
        <p14:creationId xmlns:p14="http://schemas.microsoft.com/office/powerpoint/2010/main" val="37126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2</a:t>
            </a:r>
            <a:endParaRPr sz="3200" b="0" i="0" u="none" strike="noStrike" cap="none">
              <a:solidFill>
                <a:schemeClr val="accent3"/>
              </a:solidFill>
              <a:latin typeface="Corbel"/>
              <a:ea typeface="Corbel"/>
              <a:cs typeface="Corbel"/>
              <a:sym typeface="Corbel"/>
            </a:endParaRPr>
          </a:p>
        </p:txBody>
      </p:sp>
      <p:sp>
        <p:nvSpPr>
          <p:cNvPr id="92" name="Google Shape;92;p13"/>
          <p:cNvSpPr txBox="1">
            <a:spLocks noGrp="1"/>
          </p:cNvSpPr>
          <p:nvPr>
            <p:ph type="body" idx="4294967295"/>
          </p:nvPr>
        </p:nvSpPr>
        <p:spPr>
          <a:xfrm>
            <a:off x="711200" y="1525589"/>
            <a:ext cx="10871100" cy="4351200"/>
          </a:xfrm>
          <a:prstGeom prst="rect">
            <a:avLst/>
          </a:prstGeom>
          <a:noFill/>
          <a:ln>
            <a:noFill/>
          </a:ln>
        </p:spPr>
        <p:txBody>
          <a:bodyPr spcFirstLastPara="1" wrap="square" lIns="0" tIns="0" rIns="0" bIns="0" anchor="t" anchorCtr="0">
            <a:noAutofit/>
          </a:bodyPr>
          <a:lstStyle/>
          <a:p>
            <a:pPr marL="342900" marR="0" lvl="0" indent="-190500" algn="l" rtl="0">
              <a:spcBef>
                <a:spcPts val="0"/>
              </a:spcBef>
              <a:spcAft>
                <a:spcPts val="0"/>
              </a:spcAft>
              <a:buClr>
                <a:schemeClr val="accent1"/>
              </a:buClr>
              <a:buSzPts val="2400"/>
              <a:buFont typeface="Corbel"/>
              <a:buNone/>
            </a:pPr>
            <a:r>
              <a:rPr lang="en-US" dirty="0">
                <a:solidFill>
                  <a:srgbClr val="595959"/>
                </a:solidFill>
              </a:rPr>
              <a:t>In pairs (3 min)</a:t>
            </a: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solidFill>
                <a:srgbClr val="595959"/>
              </a:solidFill>
            </a:endParaRPr>
          </a:p>
          <a:p>
            <a:pPr marL="342900" marR="0" lvl="0" indent="-190500" algn="l" rtl="0">
              <a:spcBef>
                <a:spcPts val="0"/>
              </a:spcBef>
              <a:spcAft>
                <a:spcPts val="0"/>
              </a:spcAft>
              <a:buClr>
                <a:schemeClr val="accent1"/>
              </a:buClr>
              <a:buSzPts val="2400"/>
              <a:buFont typeface="Corbel"/>
              <a:buNone/>
            </a:pPr>
            <a:r>
              <a:rPr lang="en-US" b="1" dirty="0">
                <a:solidFill>
                  <a:srgbClr val="595959"/>
                </a:solidFill>
              </a:rPr>
              <a:t>What makes a good trainer ?</a:t>
            </a:r>
            <a:endParaRPr b="1" dirty="0">
              <a:solidFill>
                <a:srgbClr val="595959"/>
              </a:solidFill>
            </a:endParaRPr>
          </a:p>
          <a:p>
            <a:pPr marL="342900" marR="0" lvl="0" indent="-190500" algn="l" rtl="0">
              <a:spcBef>
                <a:spcPts val="0"/>
              </a:spcBef>
              <a:spcAft>
                <a:spcPts val="0"/>
              </a:spcAft>
              <a:buClr>
                <a:schemeClr val="accent1"/>
              </a:buClr>
              <a:buSzPts val="2400"/>
              <a:buFont typeface="Corbel"/>
              <a:buNone/>
            </a:pPr>
            <a:r>
              <a:rPr lang="en-US" b="1" dirty="0">
                <a:solidFill>
                  <a:srgbClr val="595959"/>
                </a:solidFill>
              </a:rPr>
              <a:t>Associate </a:t>
            </a:r>
            <a:r>
              <a:rPr lang="en-US" dirty="0">
                <a:solidFill>
                  <a:srgbClr val="595959"/>
                </a:solidFill>
              </a:rPr>
              <a:t>some</a:t>
            </a:r>
            <a:r>
              <a:rPr lang="en-US" b="1" dirty="0">
                <a:solidFill>
                  <a:srgbClr val="595959"/>
                </a:solidFill>
              </a:rPr>
              <a:t> </a:t>
            </a:r>
            <a:r>
              <a:rPr lang="en-US" dirty="0">
                <a:solidFill>
                  <a:srgbClr val="595959"/>
                </a:solidFill>
              </a:rPr>
              <a:t>characteristics and </a:t>
            </a:r>
            <a:r>
              <a:rPr lang="en-US" b="1" dirty="0">
                <a:solidFill>
                  <a:srgbClr val="595959"/>
                </a:solidFill>
              </a:rPr>
              <a:t>describe</a:t>
            </a:r>
            <a:r>
              <a:rPr lang="en-US" dirty="0">
                <a:solidFill>
                  <a:srgbClr val="595959"/>
                </a:solidFill>
              </a:rPr>
              <a:t> them</a:t>
            </a: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solidFill>
                <a:srgbClr val="595959"/>
              </a:solidFill>
            </a:endParaRPr>
          </a:p>
          <a:p>
            <a:pPr marL="342900" marR="0" lvl="0" indent="-190500" algn="l" rtl="0">
              <a:spcBef>
                <a:spcPts val="0"/>
              </a:spcBef>
              <a:spcAft>
                <a:spcPts val="0"/>
              </a:spcAft>
              <a:buClr>
                <a:schemeClr val="accent1"/>
              </a:buClr>
              <a:buSzPts val="2400"/>
              <a:buFont typeface="Corbel"/>
              <a:buNone/>
            </a:pP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Strategies applied to learning principles</a:t>
            </a:r>
            <a:endParaRPr>
              <a:solidFill>
                <a:schemeClr val="accent3"/>
              </a:solidFill>
            </a:endParaRPr>
          </a:p>
        </p:txBody>
      </p:sp>
      <p:sp>
        <p:nvSpPr>
          <p:cNvPr id="187" name="Google Shape;187;p27"/>
          <p:cNvSpPr txBox="1">
            <a:spLocks noGrp="1"/>
          </p:cNvSpPr>
          <p:nvPr>
            <p:ph type="body" idx="1"/>
          </p:nvPr>
        </p:nvSpPr>
        <p:spPr>
          <a:xfrm>
            <a:off x="711200" y="1525589"/>
            <a:ext cx="10871100" cy="4351200"/>
          </a:xfrm>
          <a:prstGeom prst="rect">
            <a:avLst/>
          </a:prstGeom>
        </p:spPr>
        <p:txBody>
          <a:bodyPr spcFirstLastPara="1" wrap="square" lIns="0" tIns="0" rIns="0" bIns="0" anchor="t" anchorCtr="0">
            <a:noAutofit/>
          </a:bodyPr>
          <a:lstStyle/>
          <a:p>
            <a:pPr marL="457200" lvl="0" indent="-381000" algn="l" rtl="0">
              <a:lnSpc>
                <a:spcPct val="115000"/>
              </a:lnSpc>
              <a:spcBef>
                <a:spcPts val="0"/>
              </a:spcBef>
              <a:spcAft>
                <a:spcPts val="0"/>
              </a:spcAft>
              <a:buClr>
                <a:srgbClr val="595959"/>
              </a:buClr>
              <a:buSzPts val="2400"/>
              <a:buAutoNum type="arabicPeriod" startAt="2"/>
            </a:pPr>
            <a:r>
              <a:rPr lang="en-US">
                <a:solidFill>
                  <a:srgbClr val="595959"/>
                </a:solidFill>
              </a:rPr>
              <a:t>Be explicit about learning goals, learning objectives and expectations (P3, P5, P6)</a:t>
            </a:r>
            <a:endParaRPr>
              <a:solidFill>
                <a:srgbClr val="595959"/>
              </a:solidFill>
            </a:endParaRPr>
          </a:p>
          <a:p>
            <a:pPr marL="457200" lvl="0" indent="0" algn="l" rtl="0">
              <a:lnSpc>
                <a:spcPct val="115000"/>
              </a:lnSpc>
              <a:spcBef>
                <a:spcPts val="0"/>
              </a:spcBef>
              <a:spcAft>
                <a:spcPts val="0"/>
              </a:spcAft>
              <a:buNone/>
            </a:pPr>
            <a:endParaRPr>
              <a:solidFill>
                <a:srgbClr val="595959"/>
              </a:solidFill>
            </a:endParaRPr>
          </a:p>
          <a:p>
            <a:pPr marL="457200" lvl="0" indent="0" algn="l" rtl="0">
              <a:lnSpc>
                <a:spcPct val="115000"/>
              </a:lnSpc>
              <a:spcBef>
                <a:spcPts val="0"/>
              </a:spcBef>
              <a:spcAft>
                <a:spcPts val="0"/>
              </a:spcAft>
              <a:buNone/>
            </a:pPr>
            <a:r>
              <a:rPr lang="en-US">
                <a:solidFill>
                  <a:srgbClr val="595959"/>
                </a:solidFill>
              </a:rPr>
              <a:t>Goals challenging but attainable</a:t>
            </a:r>
            <a:endParaRPr>
              <a:solidFill>
                <a:srgbClr val="595959"/>
              </a:solidFill>
            </a:endParaRPr>
          </a:p>
        </p:txBody>
      </p:sp>
    </p:spTree>
    <p:extLst>
      <p:ext uri="{BB962C8B-B14F-4D97-AF65-F5344CB8AC3E}">
        <p14:creationId xmlns:p14="http://schemas.microsoft.com/office/powerpoint/2010/main" val="2020457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Strategies applied to learning principles</a:t>
            </a:r>
            <a:endParaRPr>
              <a:solidFill>
                <a:schemeClr val="accent3"/>
              </a:solidFill>
            </a:endParaRPr>
          </a:p>
        </p:txBody>
      </p:sp>
      <p:sp>
        <p:nvSpPr>
          <p:cNvPr id="194" name="Google Shape;194;p28"/>
          <p:cNvSpPr txBox="1">
            <a:spLocks noGrp="1"/>
          </p:cNvSpPr>
          <p:nvPr>
            <p:ph type="body" idx="1"/>
          </p:nvPr>
        </p:nvSpPr>
        <p:spPr>
          <a:xfrm>
            <a:off x="711200" y="1525589"/>
            <a:ext cx="10871100" cy="4351200"/>
          </a:xfrm>
          <a:prstGeom prst="rect">
            <a:avLst/>
          </a:prstGeom>
        </p:spPr>
        <p:txBody>
          <a:bodyPr spcFirstLastPara="1" wrap="square" lIns="0" tIns="0" rIns="0" bIns="0" anchor="t" anchorCtr="0">
            <a:noAutofit/>
          </a:bodyPr>
          <a:lstStyle/>
          <a:p>
            <a:pPr marL="457200" marR="0" lvl="0" indent="-381000" algn="l" rtl="0">
              <a:lnSpc>
                <a:spcPct val="115000"/>
              </a:lnSpc>
              <a:spcBef>
                <a:spcPts val="0"/>
              </a:spcBef>
              <a:spcAft>
                <a:spcPts val="0"/>
              </a:spcAft>
              <a:buClr>
                <a:srgbClr val="595959"/>
              </a:buClr>
              <a:buSzPts val="2400"/>
              <a:buAutoNum type="arabicPeriod" startAt="3"/>
            </a:pPr>
            <a:r>
              <a:rPr lang="en-US">
                <a:solidFill>
                  <a:srgbClr val="595959"/>
                </a:solidFill>
              </a:rPr>
              <a:t>Scaffold complex tasks (P2-P7).</a:t>
            </a:r>
            <a:endParaRPr>
              <a:solidFill>
                <a:srgbClr val="595959"/>
              </a:solidFill>
            </a:endParaRPr>
          </a:p>
          <a:p>
            <a:pPr marL="457200" marR="0" lvl="0" indent="0" algn="l" rtl="0">
              <a:lnSpc>
                <a:spcPct val="115000"/>
              </a:lnSpc>
              <a:spcBef>
                <a:spcPts val="0"/>
              </a:spcBef>
              <a:spcAft>
                <a:spcPts val="0"/>
              </a:spcAft>
              <a:buNone/>
            </a:pPr>
            <a:r>
              <a:rPr lang="en-US">
                <a:solidFill>
                  <a:srgbClr val="595959"/>
                </a:solidFill>
              </a:rPr>
              <a:t>Teach and test at the right level, think about your audience</a:t>
            </a:r>
            <a:endParaRPr>
              <a:solidFill>
                <a:srgbClr val="595959"/>
              </a:solidFill>
            </a:endParaRPr>
          </a:p>
          <a:p>
            <a:pPr marL="457200" marR="0" lvl="0" indent="0" algn="l" rtl="0">
              <a:lnSpc>
                <a:spcPct val="115000"/>
              </a:lnSpc>
              <a:spcBef>
                <a:spcPts val="0"/>
              </a:spcBef>
              <a:spcAft>
                <a:spcPts val="0"/>
              </a:spcAft>
              <a:buNone/>
            </a:pPr>
            <a:endParaRPr>
              <a:solidFill>
                <a:srgbClr val="595959"/>
              </a:solidFill>
            </a:endParaRPr>
          </a:p>
          <a:p>
            <a:pPr marL="0" marR="0" lvl="0" indent="0" algn="l" rtl="0">
              <a:lnSpc>
                <a:spcPct val="115000"/>
              </a:lnSpc>
              <a:spcBef>
                <a:spcPts val="0"/>
              </a:spcBef>
              <a:spcAft>
                <a:spcPts val="0"/>
              </a:spcAft>
              <a:buNone/>
            </a:pPr>
            <a:endParaRPr>
              <a:solidFill>
                <a:srgbClr val="595959"/>
              </a:solidFill>
            </a:endParaRPr>
          </a:p>
          <a:p>
            <a:pPr marL="0" lvl="0" indent="0" algn="l" rtl="0">
              <a:spcBef>
                <a:spcPts val="480"/>
              </a:spcBef>
              <a:spcAft>
                <a:spcPts val="600"/>
              </a:spcAft>
              <a:buNone/>
            </a:pPr>
            <a:endParaRPr/>
          </a:p>
        </p:txBody>
      </p:sp>
    </p:spTree>
    <p:extLst>
      <p:ext uri="{BB962C8B-B14F-4D97-AF65-F5344CB8AC3E}">
        <p14:creationId xmlns:p14="http://schemas.microsoft.com/office/powerpoint/2010/main" val="2299794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Strategies applied to learning principles</a:t>
            </a:r>
            <a:endParaRPr>
              <a:solidFill>
                <a:schemeClr val="accent3"/>
              </a:solidFill>
            </a:endParaRPr>
          </a:p>
        </p:txBody>
      </p:sp>
      <p:sp>
        <p:nvSpPr>
          <p:cNvPr id="201" name="Google Shape;201;p29"/>
          <p:cNvSpPr txBox="1">
            <a:spLocks noGrp="1"/>
          </p:cNvSpPr>
          <p:nvPr>
            <p:ph type="body" idx="1"/>
          </p:nvPr>
        </p:nvSpPr>
        <p:spPr>
          <a:xfrm>
            <a:off x="711200" y="1525589"/>
            <a:ext cx="10871100" cy="4351200"/>
          </a:xfrm>
          <a:prstGeom prst="rect">
            <a:avLst/>
          </a:prstGeom>
        </p:spPr>
        <p:txBody>
          <a:bodyPr spcFirstLastPara="1" wrap="square" lIns="0" tIns="0" rIns="0" bIns="0" anchor="t" anchorCtr="0">
            <a:noAutofit/>
          </a:bodyPr>
          <a:lstStyle/>
          <a:p>
            <a:pPr marL="457200" marR="0" lvl="0" indent="-381000" algn="l" rtl="0">
              <a:lnSpc>
                <a:spcPct val="115000"/>
              </a:lnSpc>
              <a:spcBef>
                <a:spcPts val="0"/>
              </a:spcBef>
              <a:spcAft>
                <a:spcPts val="0"/>
              </a:spcAft>
              <a:buClr>
                <a:srgbClr val="595959"/>
              </a:buClr>
              <a:buSzPts val="2400"/>
              <a:buAutoNum type="arabicPeriod" startAt="4"/>
            </a:pPr>
            <a:r>
              <a:rPr lang="en-US">
                <a:solidFill>
                  <a:srgbClr val="595959"/>
                </a:solidFill>
              </a:rPr>
              <a:t>Let learners formulate solutions before moving to work on new problems</a:t>
            </a:r>
            <a:endParaRPr>
              <a:solidFill>
                <a:srgbClr val="595959"/>
              </a:solidFill>
            </a:endParaRPr>
          </a:p>
          <a:p>
            <a:pPr marL="0" marR="0" lvl="0" indent="0" algn="l" rtl="0">
              <a:lnSpc>
                <a:spcPct val="115000"/>
              </a:lnSpc>
              <a:spcBef>
                <a:spcPts val="0"/>
              </a:spcBef>
              <a:spcAft>
                <a:spcPts val="0"/>
              </a:spcAft>
              <a:buNone/>
            </a:pPr>
            <a:endParaRPr>
              <a:solidFill>
                <a:srgbClr val="595959"/>
              </a:solidFill>
            </a:endParaRPr>
          </a:p>
          <a:p>
            <a:pPr marL="457200" marR="0" lvl="0" indent="0" algn="l" rtl="0">
              <a:lnSpc>
                <a:spcPct val="115000"/>
              </a:lnSpc>
              <a:spcBef>
                <a:spcPts val="0"/>
              </a:spcBef>
              <a:spcAft>
                <a:spcPts val="0"/>
              </a:spcAft>
              <a:buNone/>
            </a:pPr>
            <a:r>
              <a:rPr lang="en-US">
                <a:solidFill>
                  <a:srgbClr val="595959"/>
                </a:solidFill>
              </a:rPr>
              <a:t>Have them reflect on what they learned, and what they will do differently in the future (P2, P4, P7)</a:t>
            </a:r>
            <a:endParaRPr>
              <a:solidFill>
                <a:srgbClr val="595959"/>
              </a:solidFill>
            </a:endParaRPr>
          </a:p>
          <a:p>
            <a:pPr marL="0" marR="0" lvl="0" indent="0" algn="l" rtl="0">
              <a:lnSpc>
                <a:spcPct val="115000"/>
              </a:lnSpc>
              <a:spcBef>
                <a:spcPts val="0"/>
              </a:spcBef>
              <a:spcAft>
                <a:spcPts val="0"/>
              </a:spcAft>
              <a:buNone/>
            </a:pPr>
            <a:endParaRPr>
              <a:solidFill>
                <a:srgbClr val="595959"/>
              </a:solidFill>
            </a:endParaRPr>
          </a:p>
          <a:p>
            <a:pPr marL="0" lvl="0" indent="0" algn="l" rtl="0">
              <a:spcBef>
                <a:spcPts val="480"/>
              </a:spcBef>
              <a:spcAft>
                <a:spcPts val="600"/>
              </a:spcAft>
              <a:buNone/>
            </a:pPr>
            <a:endParaRPr/>
          </a:p>
        </p:txBody>
      </p:sp>
    </p:spTree>
    <p:extLst>
      <p:ext uri="{BB962C8B-B14F-4D97-AF65-F5344CB8AC3E}">
        <p14:creationId xmlns:p14="http://schemas.microsoft.com/office/powerpoint/2010/main" val="992893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719667" y="333375"/>
            <a:ext cx="10871100" cy="50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accent3"/>
                </a:solidFill>
              </a:rPr>
              <a:t>Strategies applied to learning principles</a:t>
            </a:r>
            <a:endParaRPr>
              <a:solidFill>
                <a:schemeClr val="accent3"/>
              </a:solidFill>
            </a:endParaRPr>
          </a:p>
        </p:txBody>
      </p:sp>
      <p:sp>
        <p:nvSpPr>
          <p:cNvPr id="208" name="Google Shape;208;p30"/>
          <p:cNvSpPr txBox="1">
            <a:spLocks noGrp="1"/>
          </p:cNvSpPr>
          <p:nvPr>
            <p:ph type="body" idx="1"/>
          </p:nvPr>
        </p:nvSpPr>
        <p:spPr>
          <a:xfrm>
            <a:off x="711200" y="1525589"/>
            <a:ext cx="10871100" cy="4351200"/>
          </a:xfrm>
          <a:prstGeom prst="rect">
            <a:avLst/>
          </a:prstGeom>
        </p:spPr>
        <p:txBody>
          <a:bodyPr spcFirstLastPara="1" wrap="square" lIns="0" tIns="0" rIns="0" bIns="0" anchor="t" anchorCtr="0">
            <a:noAutofit/>
          </a:bodyPr>
          <a:lstStyle/>
          <a:p>
            <a:pPr marL="457200" marR="0" lvl="0" indent="-381000" algn="l" rtl="0">
              <a:lnSpc>
                <a:spcPct val="115000"/>
              </a:lnSpc>
              <a:spcBef>
                <a:spcPts val="0"/>
              </a:spcBef>
              <a:spcAft>
                <a:spcPts val="0"/>
              </a:spcAft>
              <a:buClr>
                <a:srgbClr val="595959"/>
              </a:buClr>
              <a:buSzPts val="2400"/>
              <a:buAutoNum type="arabicPeriod" startAt="5"/>
            </a:pPr>
            <a:r>
              <a:rPr lang="en-US">
                <a:solidFill>
                  <a:srgbClr val="595959"/>
                </a:solidFill>
              </a:rPr>
              <a:t>Establish a supportive class climate (P3, P6). </a:t>
            </a:r>
            <a:endParaRPr>
              <a:solidFill>
                <a:srgbClr val="595959"/>
              </a:solidFill>
            </a:endParaRPr>
          </a:p>
          <a:p>
            <a:pPr marL="457200" marR="0" lvl="0" indent="0" algn="l" rtl="0">
              <a:lnSpc>
                <a:spcPct val="115000"/>
              </a:lnSpc>
              <a:spcBef>
                <a:spcPts val="0"/>
              </a:spcBef>
              <a:spcAft>
                <a:spcPts val="0"/>
              </a:spcAft>
              <a:buNone/>
            </a:pPr>
            <a:endParaRPr>
              <a:solidFill>
                <a:srgbClr val="595959"/>
              </a:solidFill>
            </a:endParaRPr>
          </a:p>
          <a:p>
            <a:pPr marL="457200" marR="0" lvl="0" indent="0" algn="l" rtl="0">
              <a:lnSpc>
                <a:spcPct val="115000"/>
              </a:lnSpc>
              <a:spcBef>
                <a:spcPts val="0"/>
              </a:spcBef>
              <a:spcAft>
                <a:spcPts val="0"/>
              </a:spcAft>
              <a:buNone/>
            </a:pPr>
            <a:r>
              <a:rPr lang="en-US">
                <a:solidFill>
                  <a:srgbClr val="595959"/>
                </a:solidFill>
              </a:rPr>
              <a:t>Learn and use learners' names and encourage them to interact with you in and outside of the course. </a:t>
            </a:r>
            <a:endParaRPr>
              <a:solidFill>
                <a:srgbClr val="595959"/>
              </a:solidFill>
            </a:endParaRPr>
          </a:p>
          <a:p>
            <a:pPr marL="457200" marR="0" lvl="0" indent="0" algn="l" rtl="0">
              <a:lnSpc>
                <a:spcPct val="115000"/>
              </a:lnSpc>
              <a:spcBef>
                <a:spcPts val="0"/>
              </a:spcBef>
              <a:spcAft>
                <a:spcPts val="0"/>
              </a:spcAft>
              <a:buNone/>
            </a:pPr>
            <a:endParaRPr>
              <a:solidFill>
                <a:srgbClr val="595959"/>
              </a:solidFill>
            </a:endParaRPr>
          </a:p>
          <a:p>
            <a:pPr marL="457200" marR="0" lvl="0" indent="0" algn="l" rtl="0">
              <a:lnSpc>
                <a:spcPct val="115000"/>
              </a:lnSpc>
              <a:spcBef>
                <a:spcPts val="0"/>
              </a:spcBef>
              <a:spcAft>
                <a:spcPts val="0"/>
              </a:spcAft>
              <a:buNone/>
            </a:pPr>
            <a:r>
              <a:rPr lang="en-US">
                <a:solidFill>
                  <a:srgbClr val="595959"/>
                </a:solidFill>
              </a:rPr>
              <a:t>Collect anonymous learner feedback and investigate and respond to any complaints related to class climate.</a:t>
            </a:r>
            <a:endParaRPr>
              <a:solidFill>
                <a:srgbClr val="595959"/>
              </a:solidFill>
            </a:endParaRPr>
          </a:p>
          <a:p>
            <a:pPr marL="0" lvl="0" indent="0" algn="l" rtl="0">
              <a:spcBef>
                <a:spcPts val="480"/>
              </a:spcBef>
              <a:spcAft>
                <a:spcPts val="600"/>
              </a:spcAft>
              <a:buNone/>
            </a:pPr>
            <a:endParaRPr/>
          </a:p>
        </p:txBody>
      </p:sp>
    </p:spTree>
    <p:extLst>
      <p:ext uri="{BB962C8B-B14F-4D97-AF65-F5344CB8AC3E}">
        <p14:creationId xmlns:p14="http://schemas.microsoft.com/office/powerpoint/2010/main" val="540353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Exercise - Reading</a:t>
            </a:r>
            <a:endParaRPr sz="3200" b="0" i="0" u="none" strike="noStrike" cap="none">
              <a:solidFill>
                <a:schemeClr val="accent3"/>
              </a:solidFill>
              <a:latin typeface="Corbel"/>
              <a:ea typeface="Corbel"/>
              <a:cs typeface="Corbel"/>
              <a:sym typeface="Corbel"/>
            </a:endParaRPr>
          </a:p>
        </p:txBody>
      </p:sp>
      <p:sp>
        <p:nvSpPr>
          <p:cNvPr id="159" name="Google Shape;159;p23"/>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0"/>
              </a:spcBef>
              <a:spcAft>
                <a:spcPts val="0"/>
              </a:spcAft>
              <a:buNone/>
            </a:pPr>
            <a:r>
              <a:rPr lang="en-US" dirty="0">
                <a:solidFill>
                  <a:srgbClr val="595959"/>
                </a:solidFill>
              </a:rPr>
              <a:t>Let’s take 15 min to read about the seven learning principles from the book </a:t>
            </a:r>
            <a:endParaRPr dirty="0">
              <a:solidFill>
                <a:srgbClr val="595959"/>
              </a:solidFill>
            </a:endParaRPr>
          </a:p>
          <a:p>
            <a:pPr marL="457200" lvl="0" indent="0" algn="ctr" rtl="0">
              <a:lnSpc>
                <a:spcPct val="115000"/>
              </a:lnSpc>
              <a:spcBef>
                <a:spcPts val="0"/>
              </a:spcBef>
              <a:spcAft>
                <a:spcPts val="0"/>
              </a:spcAft>
              <a:buNone/>
            </a:pPr>
            <a:r>
              <a:rPr lang="en-US" b="1" dirty="0">
                <a:solidFill>
                  <a:srgbClr val="595959"/>
                </a:solidFill>
              </a:rPr>
              <a:t>How learning works</a:t>
            </a:r>
            <a:endParaRPr b="1" dirty="0">
              <a:solidFill>
                <a:srgbClr val="595959"/>
              </a:solidFill>
            </a:endParaRPr>
          </a:p>
          <a:p>
            <a:pPr marL="457200" lvl="0" indent="0" algn="ctr" rtl="0">
              <a:lnSpc>
                <a:spcPct val="115000"/>
              </a:lnSpc>
              <a:spcBef>
                <a:spcPts val="0"/>
              </a:spcBef>
              <a:spcAft>
                <a:spcPts val="0"/>
              </a:spcAft>
              <a:buNone/>
            </a:pPr>
            <a:endParaRPr dirty="0">
              <a:solidFill>
                <a:srgbClr val="595959"/>
              </a:solidFill>
            </a:endParaRPr>
          </a:p>
          <a:p>
            <a:pPr marL="457200" lvl="0" indent="0" algn="ctr" rtl="0">
              <a:lnSpc>
                <a:spcPct val="115000"/>
              </a:lnSpc>
              <a:spcBef>
                <a:spcPts val="0"/>
              </a:spcBef>
              <a:spcAft>
                <a:spcPts val="0"/>
              </a:spcAft>
              <a:buNone/>
            </a:pPr>
            <a:r>
              <a:rPr lang="en-US" u="sng" dirty="0">
                <a:solidFill>
                  <a:schemeClr val="hlink"/>
                </a:solidFill>
                <a:hlinkClick r:id="rId3"/>
              </a:rPr>
              <a:t>https://github.com/TrainTheTrainer/EXCELERATE-TtT/blob/master/docs/Ambrose_RandomThoughts_HowLearningWorks.pdf</a:t>
            </a:r>
            <a:endParaRPr dirty="0">
              <a:solidFill>
                <a:srgbClr val="595959"/>
              </a:solidFill>
            </a:endParaRPr>
          </a:p>
        </p:txBody>
      </p:sp>
    </p:spTree>
    <p:extLst>
      <p:ext uri="{BB962C8B-B14F-4D97-AF65-F5344CB8AC3E}">
        <p14:creationId xmlns:p14="http://schemas.microsoft.com/office/powerpoint/2010/main" val="175856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719667" y="3333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Example - GOBLET trainer skill matrix </a:t>
            </a:r>
            <a:endParaRPr sz="3200" b="0" i="0" u="none" strike="noStrike" cap="none">
              <a:solidFill>
                <a:schemeClr val="accent3"/>
              </a:solidFill>
              <a:latin typeface="Corbel"/>
              <a:ea typeface="Corbel"/>
              <a:cs typeface="Corbel"/>
              <a:sym typeface="Corbel"/>
            </a:endParaRPr>
          </a:p>
        </p:txBody>
      </p:sp>
      <p:sp>
        <p:nvSpPr>
          <p:cNvPr id="98" name="Google Shape;98;p14"/>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457200" marR="0" lvl="0" indent="0" algn="l" rtl="0">
              <a:lnSpc>
                <a:spcPct val="115000"/>
              </a:lnSpc>
              <a:spcBef>
                <a:spcPts val="0"/>
              </a:spcBef>
              <a:spcAft>
                <a:spcPts val="0"/>
              </a:spcAft>
              <a:buNone/>
            </a:pPr>
            <a:endParaRPr>
              <a:solidFill>
                <a:srgbClr val="595959"/>
              </a:solidFill>
            </a:endParaRPr>
          </a:p>
          <a:p>
            <a:pPr marL="0" marR="0" lvl="0" indent="0" algn="l" rtl="0">
              <a:lnSpc>
                <a:spcPct val="115000"/>
              </a:lnSpc>
              <a:spcBef>
                <a:spcPts val="0"/>
              </a:spcBef>
              <a:spcAft>
                <a:spcPts val="0"/>
              </a:spcAft>
              <a:buNone/>
            </a:pPr>
            <a:endParaRPr>
              <a:solidFill>
                <a:srgbClr val="595959"/>
              </a:solidFill>
            </a:endParaRPr>
          </a:p>
        </p:txBody>
      </p:sp>
      <p:sp>
        <p:nvSpPr>
          <p:cNvPr id="99" name="Google Shape;99;p14"/>
          <p:cNvSpPr txBox="1"/>
          <p:nvPr/>
        </p:nvSpPr>
        <p:spPr>
          <a:xfrm>
            <a:off x="205361" y="5876789"/>
            <a:ext cx="9502310" cy="69493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600" dirty="0">
                <a:solidFill>
                  <a:srgbClr val="595959"/>
                </a:solidFill>
                <a:latin typeface="Corbel"/>
                <a:ea typeface="Corbel"/>
                <a:cs typeface="Corbel"/>
                <a:sym typeface="Corbel"/>
              </a:rPr>
              <a:t>Global </a:t>
            </a:r>
            <a:r>
              <a:rPr lang="en-US" sz="1600" dirty="0" err="1">
                <a:solidFill>
                  <a:srgbClr val="595959"/>
                </a:solidFill>
                <a:latin typeface="Corbel"/>
                <a:ea typeface="Corbel"/>
                <a:cs typeface="Corbel"/>
                <a:sym typeface="Corbel"/>
              </a:rPr>
              <a:t>Organisation</a:t>
            </a:r>
            <a:r>
              <a:rPr lang="en-US" sz="1600" dirty="0">
                <a:solidFill>
                  <a:srgbClr val="595959"/>
                </a:solidFill>
                <a:latin typeface="Corbel"/>
                <a:ea typeface="Corbel"/>
                <a:cs typeface="Corbel"/>
                <a:sym typeface="Corbel"/>
              </a:rPr>
              <a:t> for Bioinformatics Learning, Education and Training (GOBLET)</a:t>
            </a:r>
            <a:endParaRPr sz="1600" dirty="0">
              <a:solidFill>
                <a:srgbClr val="595959"/>
              </a:solidFill>
              <a:latin typeface="Corbel"/>
              <a:ea typeface="Corbel"/>
              <a:cs typeface="Corbel"/>
              <a:sym typeface="Corbel"/>
            </a:endParaRPr>
          </a:p>
          <a:p>
            <a:pPr marL="0" lvl="0" indent="0" algn="l" rtl="0">
              <a:spcBef>
                <a:spcPts val="200"/>
              </a:spcBef>
              <a:spcAft>
                <a:spcPts val="0"/>
              </a:spcAft>
              <a:buNone/>
            </a:pPr>
            <a:r>
              <a:rPr lang="en-US" sz="1600" u="sng" dirty="0">
                <a:solidFill>
                  <a:schemeClr val="hlink"/>
                </a:solidFill>
                <a:latin typeface="Corbel"/>
                <a:ea typeface="Corbel"/>
                <a:cs typeface="Corbel"/>
                <a:sym typeface="Corbel"/>
                <a:hlinkClick r:id="rId3"/>
              </a:rPr>
              <a:t>https://www.mygoblet.org/sites/default/files/goblet_events/GOBLET-TTT-061113.pdf</a:t>
            </a:r>
            <a:endParaRPr sz="1600" dirty="0"/>
          </a:p>
        </p:txBody>
      </p:sp>
      <p:pic>
        <p:nvPicPr>
          <p:cNvPr id="100" name="Google Shape;100;p14"/>
          <p:cNvPicPr preferRelativeResize="0"/>
          <p:nvPr/>
        </p:nvPicPr>
        <p:blipFill>
          <a:blip r:embed="rId4">
            <a:alphaModFix/>
          </a:blip>
          <a:stretch>
            <a:fillRect/>
          </a:stretch>
        </p:blipFill>
        <p:spPr>
          <a:xfrm>
            <a:off x="1628384" y="333375"/>
            <a:ext cx="8238630" cy="57292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7E1E-7B66-2349-BEB3-9BB0D5434A30}"/>
              </a:ext>
            </a:extLst>
          </p:cNvPr>
          <p:cNvSpPr>
            <a:spLocks noGrp="1"/>
          </p:cNvSpPr>
          <p:nvPr>
            <p:ph type="title"/>
          </p:nvPr>
        </p:nvSpPr>
        <p:spPr>
          <a:solidFill>
            <a:schemeClr val="accent3"/>
          </a:solidFill>
        </p:spPr>
        <p:txBody>
          <a:bodyPr>
            <a:normAutofit/>
          </a:bodyPr>
          <a:lstStyle/>
          <a:p>
            <a:r>
              <a:rPr lang="it-IT" b="1">
                <a:solidFill>
                  <a:schemeClr val="bg1"/>
                </a:solidFill>
              </a:rPr>
              <a:t>                      The GOBLET skills matrix for trainers</a:t>
            </a:r>
            <a:endParaRPr lang="it-IT">
              <a:solidFill>
                <a:schemeClr val="bg1"/>
              </a:solidFill>
            </a:endParaRPr>
          </a:p>
        </p:txBody>
      </p:sp>
      <p:sp>
        <p:nvSpPr>
          <p:cNvPr id="3" name="Content Placeholder 2">
            <a:extLst>
              <a:ext uri="{FF2B5EF4-FFF2-40B4-BE49-F238E27FC236}">
                <a16:creationId xmlns:a16="http://schemas.microsoft.com/office/drawing/2014/main" id="{2187710B-F54B-5045-8865-977DD5380785}"/>
              </a:ext>
            </a:extLst>
          </p:cNvPr>
          <p:cNvSpPr>
            <a:spLocks noGrp="1"/>
          </p:cNvSpPr>
          <p:nvPr>
            <p:ph idx="1"/>
          </p:nvPr>
        </p:nvSpPr>
        <p:spPr/>
        <p:txBody>
          <a:bodyPr>
            <a:normAutofit lnSpcReduction="10000"/>
          </a:bodyPr>
          <a:lstStyle/>
          <a:p>
            <a:pPr marL="0" indent="0">
              <a:buNone/>
            </a:pPr>
            <a:r>
              <a:rPr lang="it-IT" sz="3600" b="1"/>
              <a:t>Challenge</a:t>
            </a:r>
            <a:endParaRPr lang="it-IT" sz="3600"/>
          </a:p>
          <a:p>
            <a:r>
              <a:rPr lang="it-IT" sz="3600"/>
              <a:t>Try to reflect on your current skills and how they fit with this matrix</a:t>
            </a:r>
          </a:p>
          <a:p>
            <a:pPr lvl="1">
              <a:lnSpc>
                <a:spcPct val="115000"/>
              </a:lnSpc>
              <a:spcBef>
                <a:spcPts val="0"/>
              </a:spcBef>
              <a:buClr>
                <a:srgbClr val="595959"/>
              </a:buClr>
            </a:pPr>
            <a:r>
              <a:rPr lang="en-US" sz="3000">
                <a:solidFill>
                  <a:srgbClr val="595959"/>
                </a:solidFill>
              </a:rPr>
              <a:t>Communication (C)</a:t>
            </a:r>
          </a:p>
          <a:p>
            <a:pPr lvl="1">
              <a:lnSpc>
                <a:spcPct val="115000"/>
              </a:lnSpc>
              <a:spcBef>
                <a:spcPts val="0"/>
              </a:spcBef>
              <a:buClr>
                <a:srgbClr val="595959"/>
              </a:buClr>
            </a:pPr>
            <a:r>
              <a:rPr lang="en-US" sz="3000">
                <a:solidFill>
                  <a:srgbClr val="595959"/>
                </a:solidFill>
              </a:rPr>
              <a:t>Expertise and knowledge (EK)</a:t>
            </a:r>
          </a:p>
          <a:p>
            <a:pPr lvl="1">
              <a:lnSpc>
                <a:spcPct val="115000"/>
              </a:lnSpc>
              <a:spcBef>
                <a:spcPts val="0"/>
              </a:spcBef>
              <a:buClr>
                <a:srgbClr val="595959"/>
              </a:buClr>
            </a:pPr>
            <a:r>
              <a:rPr lang="en-US" sz="3000">
                <a:solidFill>
                  <a:srgbClr val="595959"/>
                </a:solidFill>
              </a:rPr>
              <a:t>Planning and Management (PM)</a:t>
            </a:r>
          </a:p>
          <a:p>
            <a:pPr lvl="1">
              <a:lnSpc>
                <a:spcPct val="115000"/>
              </a:lnSpc>
              <a:spcBef>
                <a:spcPts val="0"/>
              </a:spcBef>
              <a:buClr>
                <a:srgbClr val="595959"/>
              </a:buClr>
            </a:pPr>
            <a:r>
              <a:rPr lang="en-US" sz="3000">
                <a:solidFill>
                  <a:srgbClr val="595959"/>
                </a:solidFill>
              </a:rPr>
              <a:t>Learner engagement (LE)</a:t>
            </a:r>
            <a:endParaRPr lang="it-IT" sz="3000"/>
          </a:p>
          <a:p>
            <a:r>
              <a:rPr lang="it-IT" sz="3600"/>
              <a:t>Then share your thoughts with us</a:t>
            </a:r>
          </a:p>
          <a:p>
            <a:pPr lvl="1"/>
            <a:endParaRPr lang="it-IT" sz="3600"/>
          </a:p>
          <a:p>
            <a:pPr lvl="1"/>
            <a:endParaRPr lang="it-IT" sz="3600"/>
          </a:p>
        </p:txBody>
      </p:sp>
    </p:spTree>
    <p:extLst>
      <p:ext uri="{BB962C8B-B14F-4D97-AF65-F5344CB8AC3E}">
        <p14:creationId xmlns:p14="http://schemas.microsoft.com/office/powerpoint/2010/main" val="354508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11200" y="688975"/>
            <a:ext cx="10871100" cy="50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a:solidFill>
                  <a:schemeClr val="accent3"/>
                </a:solidFill>
              </a:rPr>
              <a:t>Challenge  - connecting your learning </a:t>
            </a:r>
            <a:endParaRPr sz="3200" b="0" i="0" u="none" strike="noStrike" cap="none">
              <a:solidFill>
                <a:schemeClr val="accent3"/>
              </a:solidFill>
              <a:latin typeface="Corbel"/>
              <a:ea typeface="Corbel"/>
              <a:cs typeface="Corbel"/>
              <a:sym typeface="Corbel"/>
            </a:endParaRPr>
          </a:p>
        </p:txBody>
      </p:sp>
      <p:sp>
        <p:nvSpPr>
          <p:cNvPr id="106" name="Google Shape;106;p15"/>
          <p:cNvSpPr txBox="1">
            <a:spLocks noGrp="1"/>
          </p:cNvSpPr>
          <p:nvPr>
            <p:ph type="body" idx="1"/>
          </p:nvPr>
        </p:nvSpPr>
        <p:spPr>
          <a:xfrm>
            <a:off x="711200" y="1525589"/>
            <a:ext cx="10871100" cy="4351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n-US">
                <a:solidFill>
                  <a:srgbClr val="595959"/>
                </a:solidFill>
              </a:rPr>
              <a:t>As a group, </a:t>
            </a:r>
            <a:r>
              <a:rPr lang="en-US" b="1">
                <a:solidFill>
                  <a:srgbClr val="595959"/>
                </a:solidFill>
              </a:rPr>
              <a:t>retrieve</a:t>
            </a:r>
            <a:r>
              <a:rPr lang="en-US">
                <a:solidFill>
                  <a:srgbClr val="595959"/>
                </a:solidFill>
              </a:rPr>
              <a:t> your list of characteristics of good trainers and </a:t>
            </a:r>
            <a:r>
              <a:rPr lang="en-US" b="1">
                <a:solidFill>
                  <a:srgbClr val="595959"/>
                </a:solidFill>
              </a:rPr>
              <a:t>connect</a:t>
            </a:r>
            <a:r>
              <a:rPr lang="en-US">
                <a:solidFill>
                  <a:srgbClr val="595959"/>
                </a:solidFill>
              </a:rPr>
              <a:t> to the four topics</a:t>
            </a:r>
            <a:endParaRPr>
              <a:solidFill>
                <a:srgbClr val="595959"/>
              </a:solidFill>
            </a:endParaRPr>
          </a:p>
          <a:p>
            <a:pPr marL="0" marR="0" lvl="0" indent="0" algn="l" rtl="0">
              <a:lnSpc>
                <a:spcPct val="115000"/>
              </a:lnSpc>
              <a:spcBef>
                <a:spcPts val="0"/>
              </a:spcBef>
              <a:spcAft>
                <a:spcPts val="0"/>
              </a:spcAft>
              <a:buNone/>
            </a:pPr>
            <a:r>
              <a:rPr lang="en-US">
                <a:solidFill>
                  <a:srgbClr val="595959"/>
                </a:solidFill>
              </a:rPr>
              <a:t> </a:t>
            </a:r>
            <a:endParaRPr>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a:solidFill>
                  <a:srgbClr val="595959"/>
                </a:solidFill>
              </a:rPr>
              <a:t>Communication (C)</a:t>
            </a:r>
            <a:endParaRPr>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a:solidFill>
                  <a:srgbClr val="595959"/>
                </a:solidFill>
              </a:rPr>
              <a:t>Expertise and knowledge (EK)</a:t>
            </a:r>
            <a:endParaRPr>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a:solidFill>
                  <a:srgbClr val="595959"/>
                </a:solidFill>
              </a:rPr>
              <a:t>Planning and Management (PM)</a:t>
            </a:r>
            <a:endParaRPr>
              <a:solidFill>
                <a:srgbClr val="595959"/>
              </a:solidFill>
            </a:endParaRPr>
          </a:p>
          <a:p>
            <a:pPr marL="457200" marR="0" lvl="0" indent="-381000" algn="l" rtl="0">
              <a:lnSpc>
                <a:spcPct val="115000"/>
              </a:lnSpc>
              <a:spcBef>
                <a:spcPts val="0"/>
              </a:spcBef>
              <a:spcAft>
                <a:spcPts val="0"/>
              </a:spcAft>
              <a:buClr>
                <a:srgbClr val="595959"/>
              </a:buClr>
              <a:buSzPts val="2400"/>
              <a:buChar char="•"/>
            </a:pPr>
            <a:r>
              <a:rPr lang="en-US">
                <a:solidFill>
                  <a:srgbClr val="595959"/>
                </a:solidFill>
              </a:rPr>
              <a:t>Learner engagement (LE)</a:t>
            </a:r>
            <a:endParaRPr>
              <a:solidFill>
                <a:srgbClr val="595959"/>
              </a:solidFill>
            </a:endParaRPr>
          </a:p>
          <a:p>
            <a:pPr marL="0" marR="0" lvl="0" indent="0" algn="l" rtl="0">
              <a:lnSpc>
                <a:spcPct val="115000"/>
              </a:lnSpc>
              <a:spcBef>
                <a:spcPts val="0"/>
              </a:spcBef>
              <a:spcAft>
                <a:spcPts val="0"/>
              </a:spcAft>
              <a:buNone/>
            </a:pPr>
            <a:endParaRPr>
              <a:solidFill>
                <a:srgbClr val="595959"/>
              </a:solidFill>
            </a:endParaRPr>
          </a:p>
        </p:txBody>
      </p:sp>
    </p:spTree>
  </p:cSld>
  <p:clrMapOvr>
    <a:masterClrMapping/>
  </p:clrMapOvr>
</p:sld>
</file>

<file path=ppt/theme/theme1.xml><?xml version="1.0" encoding="utf-8"?>
<a:theme xmlns:a="http://schemas.openxmlformats.org/drawingml/2006/main" name="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9398</TotalTime>
  <Words>2959</Words>
  <Application>Microsoft Macintosh PowerPoint</Application>
  <PresentationFormat>Widescreen</PresentationFormat>
  <Paragraphs>466</Paragraphs>
  <Slides>64</Slides>
  <Notes>41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Corbel</vt:lpstr>
      <vt:lpstr>Times</vt:lpstr>
      <vt:lpstr>ELIXIR_template</vt:lpstr>
      <vt:lpstr>Training techniques to enhance learner participation and  engagement</vt:lpstr>
      <vt:lpstr>PowerPoint Presentation</vt:lpstr>
      <vt:lpstr>Instruction design in five steps</vt:lpstr>
      <vt:lpstr>Aims</vt:lpstr>
      <vt:lpstr>Challenge 1</vt:lpstr>
      <vt:lpstr>Challenge 2</vt:lpstr>
      <vt:lpstr>Example - GOBLET trainer skill matrix </vt:lpstr>
      <vt:lpstr>                      The GOBLET skills matrix for trainers</vt:lpstr>
      <vt:lpstr>Challenge  - connecting your learning </vt:lpstr>
      <vt:lpstr>7 Evidence Based Learning Principles</vt:lpstr>
      <vt:lpstr>Challenge  How do you understand principles of learning? (10 min)</vt:lpstr>
      <vt:lpstr>Challenge  How do you understand principles of learning? (10 min)</vt:lpstr>
      <vt:lpstr>Motivation and demotivation</vt:lpstr>
      <vt:lpstr>Challenge - Motivation</vt:lpstr>
      <vt:lpstr>PowerPoint Presentation</vt:lpstr>
      <vt:lpstr>Value</vt:lpstr>
      <vt:lpstr>Efficacy</vt:lpstr>
      <vt:lpstr>Efficacy</vt:lpstr>
      <vt:lpstr>PowerPoint Presentation</vt:lpstr>
      <vt:lpstr>Environment</vt:lpstr>
      <vt:lpstr>Challenge  - What can I do to create a motivating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 - Demotivation</vt:lpstr>
      <vt:lpstr>Demotivating</vt:lpstr>
      <vt:lpstr>Strategies for active, interactive, collaborative learning    </vt:lpstr>
      <vt:lpstr>Active learning    </vt:lpstr>
      <vt:lpstr>Interactive learning</vt:lpstr>
      <vt:lpstr>Strategies for active, interactive, collaborative learning    </vt:lpstr>
      <vt:lpstr>PowerPoint Presentation</vt:lpstr>
      <vt:lpstr>Activities and attitudes the instructor should promote</vt:lpstr>
      <vt:lpstr>Activities and attitudes the instructor should avoid or keep to a minimum</vt:lpstr>
      <vt:lpstr>Technique - Wrap-up</vt:lpstr>
      <vt:lpstr>Challenge </vt:lpstr>
      <vt:lpstr>Challenge  - your vote counts </vt:lpstr>
      <vt:lpstr>Technique - Short feedback </vt:lpstr>
      <vt:lpstr>Challenge 7</vt:lpstr>
      <vt:lpstr>Time to relax</vt:lpstr>
      <vt:lpstr>More resources</vt:lpstr>
      <vt:lpstr>Challenge 6 </vt:lpstr>
      <vt:lpstr>PowerPoint Presentation</vt:lpstr>
      <vt:lpstr>The learning environment    </vt:lpstr>
      <vt:lpstr>Seven principles of learning </vt:lpstr>
      <vt:lpstr>Seven principles of learning </vt:lpstr>
      <vt:lpstr>Strategies applied to learning principles</vt:lpstr>
      <vt:lpstr>Strategies applied to learning principles</vt:lpstr>
      <vt:lpstr>Strategies applied to learning principles</vt:lpstr>
      <vt:lpstr>Strategies applied to learning principles</vt:lpstr>
      <vt:lpstr>Strategies applied to learning principles</vt:lpstr>
      <vt:lpstr>Exercise - Reading</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techniques to enhance learner participation and  engagement</dc:title>
  <dc:subject/>
  <dc:creator/>
  <cp:keywords/>
  <dc:description/>
  <cp:lastModifiedBy>allegra.via@gmail.com</cp:lastModifiedBy>
  <cp:revision>48</cp:revision>
  <dcterms:modified xsi:type="dcterms:W3CDTF">2020-02-10T07:39:41Z</dcterms:modified>
  <cp:category/>
</cp:coreProperties>
</file>