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93" r:id="rId6"/>
    <p:sldId id="261" r:id="rId7"/>
    <p:sldId id="262" r:id="rId8"/>
    <p:sldId id="307" r:id="rId9"/>
    <p:sldId id="306" r:id="rId10"/>
    <p:sldId id="308" r:id="rId11"/>
    <p:sldId id="305" r:id="rId12"/>
    <p:sldId id="309" r:id="rId13"/>
    <p:sldId id="304" r:id="rId14"/>
    <p:sldId id="264" r:id="rId15"/>
    <p:sldId id="268" r:id="rId16"/>
    <p:sldId id="310" r:id="rId17"/>
    <p:sldId id="289" r:id="rId18"/>
    <p:sldId id="290" r:id="rId19"/>
    <p:sldId id="265" r:id="rId20"/>
    <p:sldId id="267" r:id="rId21"/>
    <p:sldId id="280" r:id="rId22"/>
    <p:sldId id="278" r:id="rId23"/>
    <p:sldId id="287" r:id="rId24"/>
    <p:sldId id="286" r:id="rId25"/>
    <p:sldId id="288" r:id="rId26"/>
    <p:sldId id="272" r:id="rId27"/>
    <p:sldId id="271" r:id="rId28"/>
    <p:sldId id="273" r:id="rId29"/>
    <p:sldId id="274" r:id="rId30"/>
    <p:sldId id="275" r:id="rId31"/>
    <p:sldId id="276" r:id="rId32"/>
    <p:sldId id="277" r:id="rId33"/>
    <p:sldId id="281" r:id="rId34"/>
    <p:sldId id="279" r:id="rId35"/>
    <p:sldId id="283" r:id="rId36"/>
    <p:sldId id="284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C93FB7-CD5A-4084-92FE-CA03D8331992}">
  <a:tblStyle styleId="{80C93FB7-CD5A-4084-92FE-CA03D83319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2"/>
    <p:restoredTop sz="82612"/>
  </p:normalViewPr>
  <p:slideViewPr>
    <p:cSldViewPr snapToGrid="0">
      <p:cViewPr varScale="1">
        <p:scale>
          <a:sx n="87" d="100"/>
          <a:sy n="87" d="100"/>
        </p:scale>
        <p:origin x="58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31228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cat.org/title/how-learning-works-seven-research-based-principles-for-smart-teaching/oclc/76296848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28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How Learning Works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by Susan Ambrose, et al.,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evidence-based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motivate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learners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br>
              <a:rPr lang="fr-CH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18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Rubric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scoring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guide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constructed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responses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80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561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d24bc11d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ed24bc11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8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855134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Example:</a:t>
            </a:r>
            <a:endParaRPr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Char char="-"/>
            </a:pPr>
            <a:r>
              <a:rPr lang="en-US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Don’t you know XYZ???? ( with a surprised tone of voice)</a:t>
            </a:r>
            <a:endParaRPr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     Alternative</a:t>
            </a:r>
            <a:endParaRPr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Char char="-"/>
            </a:pPr>
            <a:r>
              <a:rPr lang="en-US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Oh you don’t know, that’s alright, I’ve just learned that myself! (Connecting)</a:t>
            </a:r>
            <a:endParaRPr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Char char="-"/>
            </a:pPr>
            <a:r>
              <a:rPr lang="en-US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Oh let’ me show you how cool is this (Cheerful)</a:t>
            </a:r>
            <a:endParaRPr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Char char="-"/>
            </a:pPr>
            <a:r>
              <a:rPr lang="en-US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When I’ve learned this it blew my mind! (Positive)</a:t>
            </a:r>
            <a:endParaRPr dirty="0"/>
          </a:p>
        </p:txBody>
      </p:sp>
      <p:sp>
        <p:nvSpPr>
          <p:cNvPr id="144" name="Google Shape;144;g33855134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879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d24bc11d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ed24bc11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528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494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542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d24bc11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d24bc11d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ed24bc11d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57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d24bc11d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3ed24bc11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3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85ba17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85ba17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385ba17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07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ed24bc11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ed24bc11d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3ed24bc11d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58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85513402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3855134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621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fcac033a1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fcac033a1_0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3fcac033a1_0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287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792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108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85ba17b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P1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Students'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prior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knowledge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can help or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hinder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P2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How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students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organise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knowledge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influences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apply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know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P3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Students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determines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directs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sustains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do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P4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To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develop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mastery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students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must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acquire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component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skills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practice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integrating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them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know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when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apply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learned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P5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Goal-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directed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practice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coupled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with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targeted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feedback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enhances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quality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students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'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P6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Students'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current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level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interacts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with the social,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emotional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intellectual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climate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course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to impact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b="1" dirty="0" err="1"/>
              <a:t>Principle</a:t>
            </a:r>
            <a:r>
              <a:rPr lang="it-IT" b="1" dirty="0"/>
              <a:t> P7</a:t>
            </a:r>
            <a:r>
              <a:rPr lang="it-IT" dirty="0"/>
              <a:t>: To </a:t>
            </a:r>
            <a:r>
              <a:rPr lang="it-IT" dirty="0" err="1"/>
              <a:t>become</a:t>
            </a:r>
            <a:r>
              <a:rPr lang="it-IT" dirty="0"/>
              <a:t> self-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learners</a:t>
            </a:r>
            <a:r>
              <a:rPr lang="it-IT" dirty="0"/>
              <a:t>, </a:t>
            </a:r>
            <a:r>
              <a:rPr lang="it-IT" dirty="0" err="1"/>
              <a:t>students</a:t>
            </a:r>
            <a:r>
              <a:rPr lang="it-IT" dirty="0"/>
              <a:t> must </a:t>
            </a:r>
            <a:r>
              <a:rPr lang="it-IT" dirty="0" err="1"/>
              <a:t>learn</a:t>
            </a:r>
            <a:r>
              <a:rPr lang="it-IT" dirty="0"/>
              <a:t> to monitor and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approaches</a:t>
            </a:r>
            <a:r>
              <a:rPr lang="it-IT" dirty="0"/>
              <a:t> to </a:t>
            </a:r>
            <a:r>
              <a:rPr lang="it-IT" dirty="0" err="1"/>
              <a:t>learning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3385ba17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044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d24bc11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ed24bc1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282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d24bc11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d24bc11d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ed24bc11d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9073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d24bc11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d24bc11d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ed24bc11d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08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d24bc1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d24bc11d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ed24bc11d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82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Trainer </a:t>
            </a:r>
            <a:endParaRPr dirty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767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d24bc11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d24bc11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3ed24bc11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911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d24bc11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d24bc11d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ed24bc11d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132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d24bc11d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ed24bc1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873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8551340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fr-CH" dirty="0"/>
              <a:t>Or </a:t>
            </a:r>
            <a:r>
              <a:rPr lang="en-US" dirty="0">
                <a:solidFill>
                  <a:srgbClr val="595959"/>
                </a:solidFill>
              </a:rPr>
              <a:t> One up one down 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Something you liked about what you did (do this again!)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Something you would like to change (avoid next time)</a:t>
            </a: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33855134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7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ed24bc11d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ed24bc11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903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78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d24bc11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Trainer </a:t>
            </a:r>
            <a:r>
              <a:rPr lang="fr-CH" dirty="0" err="1"/>
              <a:t>takes</a:t>
            </a:r>
            <a:r>
              <a:rPr lang="fr-CH" dirty="0"/>
              <a:t>  the post-</a:t>
            </a:r>
            <a:r>
              <a:rPr lang="fr-CH" dirty="0" err="1"/>
              <a:t>its</a:t>
            </a:r>
            <a:r>
              <a:rPr lang="fr-CH" dirty="0"/>
              <a:t> and </a:t>
            </a:r>
            <a:r>
              <a:rPr lang="fr-CH" dirty="0" err="1"/>
              <a:t>organizes</a:t>
            </a:r>
            <a:r>
              <a:rPr lang="fr-CH" dirty="0"/>
              <a:t> </a:t>
            </a:r>
            <a:r>
              <a:rPr lang="fr-CH" dirty="0" err="1"/>
              <a:t>them</a:t>
            </a:r>
            <a:r>
              <a:rPr lang="fr-CH" dirty="0"/>
              <a:t> in 4 </a:t>
            </a:r>
            <a:r>
              <a:rPr lang="fr-CH" dirty="0" err="1"/>
              <a:t>columns</a:t>
            </a:r>
            <a:r>
              <a:rPr lang="fr-CH" dirty="0"/>
              <a:t> </a:t>
            </a:r>
            <a:r>
              <a:rPr lang="fr-CH" dirty="0" err="1"/>
              <a:t>corresponding</a:t>
            </a:r>
            <a:r>
              <a:rPr lang="fr-CH" dirty="0"/>
              <a:t> to the GOBLET </a:t>
            </a:r>
            <a:r>
              <a:rPr lang="fr-CH" dirty="0" err="1"/>
              <a:t>Skills</a:t>
            </a:r>
            <a:r>
              <a:rPr lang="fr-CH" dirty="0"/>
              <a:t> matrix: communication, Expertise and </a:t>
            </a:r>
            <a:r>
              <a:rPr lang="fr-CH" dirty="0" err="1"/>
              <a:t>knowledge</a:t>
            </a:r>
            <a:r>
              <a:rPr lang="fr-CH" dirty="0"/>
              <a:t>, Planning &amp; Management, </a:t>
            </a:r>
            <a:r>
              <a:rPr lang="fr-CH" dirty="0" err="1"/>
              <a:t>Trainee</a:t>
            </a:r>
            <a:r>
              <a:rPr lang="fr-CH" dirty="0"/>
              <a:t> Engagement</a:t>
            </a:r>
            <a:endParaRPr dirty="0"/>
          </a:p>
        </p:txBody>
      </p:sp>
      <p:sp>
        <p:nvSpPr>
          <p:cNvPr id="89" name="Google Shape;89;g3ed24bc1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d24bc11d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3ed24bc11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5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d24bc11d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ed24bc11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43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43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91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XCELERATE">
  <p:cSld name="Title slide EXCELERA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" name="Google Shape;16;p2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CELERATE slide content">
  <p:cSld name="EXCELERATE slide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XCELERATE slide content">
  <p:cSld name="1_EXCELERATE slide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LIXIR-thank-you">
  <p:cSld name="1_ELIXIR-thank-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IXIR-thank-you">
  <p:cSld name="ELIXIR-thank-you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300" y="6159500"/>
            <a:ext cx="660400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690597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4681" y="6159500"/>
            <a:ext cx="552451" cy="52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949443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" name="Google Shape;50;p7" descr="Excelerate_whitebackgroun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cat.org/title/how-learning-works-seven-research-based-principles-for-smart-teaching/oclc/76296848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cat.org/title/how-learning-works-seven-research-based-principles-for-smart-teaching/oclc/76296848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cat.org/title/how-learning-works-seven-research-based-principles-for-smart-teaching/oclc/76296848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c.carleton.edu/sp/library/interactiv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c.carleton.edu/sp/library/interactiv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www.learningscientists.or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nd/4.0/" TargetMode="External"/><Relationship Id="rId5" Type="http://schemas.openxmlformats.org/officeDocument/2006/relationships/hyperlink" Target="http://www.learningscientists.org/downloadable-materials/" TargetMode="External"/><Relationship Id="rId4" Type="http://schemas.openxmlformats.org/officeDocument/2006/relationships/hyperlink" Target="http://teachinghow2s.com/cogsc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nd.ecampusontario.ca/teacher-for-learning-how-learning-work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extend.ecampusontario.ca/teacher-for-learning-how-learning-works/" TargetMode="External"/><Relationship Id="rId3" Type="http://schemas.openxmlformats.org/officeDocument/2006/relationships/hyperlink" Target="https://www.cmu.edu/teaching/" TargetMode="External"/><Relationship Id="rId7" Type="http://schemas.openxmlformats.org/officeDocument/2006/relationships/hyperlink" Target="https://carpentries.github.io/instructor-trainin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csu.edu/effective_teaching" TargetMode="External"/><Relationship Id="rId5" Type="http://schemas.openxmlformats.org/officeDocument/2006/relationships/hyperlink" Target="https://ctl.yale.edu/ActiveLearning" TargetMode="External"/><Relationship Id="rId4" Type="http://schemas.openxmlformats.org/officeDocument/2006/relationships/hyperlink" Target="http://www.learningscientists.org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goblet.org/sites/default/files/goblet_events/GOBLET-TTT-061113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techniques to enhance learner participation and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engagement</a:t>
            </a:r>
            <a:endParaRPr sz="5000" b="1" i="0" u="none" strike="noStrike" cap="none" dirty="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70200" y="5611775"/>
            <a:ext cx="64863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E6842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C9B1F-4306-D348-9D76-AE044889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Motivation and engagement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0C54BE-AB99-664A-89C8-00FD8E4F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solidFill>
                  <a:schemeClr val="bg2"/>
                </a:solidFill>
              </a:rPr>
              <a:t>M</a:t>
            </a:r>
            <a:r>
              <a:rPr lang="fr-CH" b="1" dirty="0">
                <a:solidFill>
                  <a:schemeClr val="bg2"/>
                </a:solidFill>
              </a:rPr>
              <a:t>otivation </a:t>
            </a:r>
            <a:r>
              <a:rPr lang="fr-CH" dirty="0" err="1">
                <a:solidFill>
                  <a:schemeClr val="bg2"/>
                </a:solidFill>
              </a:rPr>
              <a:t>is</a:t>
            </a:r>
            <a:r>
              <a:rPr lang="fr-CH" dirty="0">
                <a:solidFill>
                  <a:schemeClr val="bg2"/>
                </a:solidFill>
              </a:rPr>
              <a:t> a </a:t>
            </a:r>
            <a:r>
              <a:rPr lang="fr-CH" dirty="0" err="1">
                <a:solidFill>
                  <a:schemeClr val="bg2"/>
                </a:solidFill>
              </a:rPr>
              <a:t>strong</a:t>
            </a:r>
            <a:r>
              <a:rPr lang="fr-CH" dirty="0">
                <a:solidFill>
                  <a:schemeClr val="bg2"/>
                </a:solidFill>
              </a:rPr>
              <a:t> </a:t>
            </a:r>
            <a:r>
              <a:rPr lang="fr-CH" dirty="0" err="1">
                <a:solidFill>
                  <a:schemeClr val="bg2"/>
                </a:solidFill>
              </a:rPr>
              <a:t>reason</a:t>
            </a:r>
            <a:r>
              <a:rPr lang="fr-CH" dirty="0">
                <a:solidFill>
                  <a:schemeClr val="bg2"/>
                </a:solidFill>
              </a:rPr>
              <a:t> </a:t>
            </a:r>
            <a:r>
              <a:rPr lang="fr-CH" dirty="0" err="1">
                <a:solidFill>
                  <a:schemeClr val="bg2"/>
                </a:solidFill>
              </a:rPr>
              <a:t>that</a:t>
            </a:r>
            <a:r>
              <a:rPr lang="fr-CH" dirty="0">
                <a:solidFill>
                  <a:schemeClr val="bg2"/>
                </a:solidFill>
              </a:rPr>
              <a:t> drives </a:t>
            </a:r>
            <a:r>
              <a:rPr lang="fr-CH" dirty="0" err="1">
                <a:solidFill>
                  <a:schemeClr val="bg2"/>
                </a:solidFill>
              </a:rPr>
              <a:t>someone</a:t>
            </a:r>
            <a:r>
              <a:rPr lang="fr-CH" dirty="0">
                <a:solidFill>
                  <a:schemeClr val="bg2"/>
                </a:solidFill>
              </a:rPr>
              <a:t> to </a:t>
            </a:r>
            <a:r>
              <a:rPr lang="fr-CH" dirty="0" err="1">
                <a:solidFill>
                  <a:schemeClr val="bg2"/>
                </a:solidFill>
              </a:rPr>
              <a:t>act</a:t>
            </a:r>
            <a:r>
              <a:rPr lang="fr-CH" dirty="0">
                <a:solidFill>
                  <a:schemeClr val="bg2"/>
                </a:solidFill>
              </a:rPr>
              <a:t> or </a:t>
            </a:r>
            <a:r>
              <a:rPr lang="fr-CH" dirty="0" err="1">
                <a:solidFill>
                  <a:schemeClr val="bg2"/>
                </a:solidFill>
              </a:rPr>
              <a:t>accomplish</a:t>
            </a:r>
            <a:r>
              <a:rPr lang="fr-CH" dirty="0">
                <a:solidFill>
                  <a:schemeClr val="bg2"/>
                </a:solidFill>
              </a:rPr>
              <a:t> </a:t>
            </a:r>
            <a:r>
              <a:rPr lang="fr-CH" dirty="0" err="1">
                <a:solidFill>
                  <a:schemeClr val="bg2"/>
                </a:solidFill>
              </a:rPr>
              <a:t>something</a:t>
            </a:r>
            <a:endParaRPr lang="fr-CH" dirty="0">
              <a:solidFill>
                <a:schemeClr val="bg2"/>
              </a:solidFill>
            </a:endParaRPr>
          </a:p>
          <a:p>
            <a:pPr lvl="1"/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P3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Students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determines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directs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sustains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do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fr-CH" dirty="0">
              <a:solidFill>
                <a:schemeClr val="bg2"/>
              </a:solidFill>
            </a:endParaRPr>
          </a:p>
          <a:p>
            <a:endParaRPr lang="fr-CH" dirty="0">
              <a:solidFill>
                <a:schemeClr val="bg2"/>
              </a:solidFill>
            </a:endParaRPr>
          </a:p>
          <a:p>
            <a:r>
              <a:rPr lang="fr-CH" b="1" dirty="0">
                <a:solidFill>
                  <a:schemeClr val="bg2"/>
                </a:solidFill>
              </a:rPr>
              <a:t>Engagement</a:t>
            </a:r>
            <a:r>
              <a:rPr lang="fr-CH" dirty="0">
                <a:solidFill>
                  <a:schemeClr val="bg2"/>
                </a:solidFill>
              </a:rPr>
              <a:t> </a:t>
            </a:r>
            <a:r>
              <a:rPr lang="fr-CH" dirty="0" err="1">
                <a:solidFill>
                  <a:schemeClr val="bg2"/>
                </a:solidFill>
              </a:rPr>
              <a:t>refers</a:t>
            </a:r>
            <a:r>
              <a:rPr lang="fr-CH" dirty="0">
                <a:solidFill>
                  <a:schemeClr val="bg2"/>
                </a:solidFill>
              </a:rPr>
              <a:t> to the </a:t>
            </a:r>
            <a:r>
              <a:rPr lang="fr-CH" dirty="0" err="1">
                <a:solidFill>
                  <a:schemeClr val="bg2"/>
                </a:solidFill>
              </a:rPr>
              <a:t>degree</a:t>
            </a:r>
            <a:r>
              <a:rPr lang="fr-CH" dirty="0">
                <a:solidFill>
                  <a:schemeClr val="bg2"/>
                </a:solidFill>
              </a:rPr>
              <a:t> of attention, </a:t>
            </a:r>
            <a:r>
              <a:rPr lang="fr-CH" dirty="0" err="1">
                <a:solidFill>
                  <a:schemeClr val="bg2"/>
                </a:solidFill>
              </a:rPr>
              <a:t>curiosity</a:t>
            </a:r>
            <a:r>
              <a:rPr lang="fr-CH" dirty="0">
                <a:solidFill>
                  <a:schemeClr val="bg2"/>
                </a:solidFill>
              </a:rPr>
              <a:t>, </a:t>
            </a:r>
            <a:r>
              <a:rPr lang="fr-CH" dirty="0" err="1">
                <a:solidFill>
                  <a:schemeClr val="bg2"/>
                </a:solidFill>
              </a:rPr>
              <a:t>interest</a:t>
            </a:r>
            <a:r>
              <a:rPr lang="fr-CH" dirty="0">
                <a:solidFill>
                  <a:schemeClr val="bg2"/>
                </a:solidFill>
              </a:rPr>
              <a:t>, </a:t>
            </a:r>
            <a:r>
              <a:rPr lang="fr-CH" dirty="0" err="1">
                <a:solidFill>
                  <a:schemeClr val="bg2"/>
                </a:solidFill>
              </a:rPr>
              <a:t>optimism</a:t>
            </a:r>
            <a:r>
              <a:rPr lang="fr-CH" dirty="0">
                <a:solidFill>
                  <a:schemeClr val="bg2"/>
                </a:solidFill>
              </a:rPr>
              <a:t>, and passion </a:t>
            </a:r>
            <a:r>
              <a:rPr lang="fr-CH" dirty="0" err="1">
                <a:solidFill>
                  <a:schemeClr val="bg2"/>
                </a:solidFill>
              </a:rPr>
              <a:t>that</a:t>
            </a:r>
            <a:r>
              <a:rPr lang="fr-CH" dirty="0">
                <a:solidFill>
                  <a:schemeClr val="bg2"/>
                </a:solidFill>
              </a:rPr>
              <a:t> </a:t>
            </a:r>
            <a:r>
              <a:rPr lang="fr-CH" b="1" dirty="0" err="1">
                <a:solidFill>
                  <a:schemeClr val="bg2"/>
                </a:solidFill>
              </a:rPr>
              <a:t>learners</a:t>
            </a:r>
            <a:r>
              <a:rPr lang="fr-CH" dirty="0">
                <a:solidFill>
                  <a:schemeClr val="bg2"/>
                </a:solidFill>
              </a:rPr>
              <a:t> show </a:t>
            </a:r>
            <a:r>
              <a:rPr lang="fr-CH" dirty="0" err="1">
                <a:solidFill>
                  <a:schemeClr val="bg2"/>
                </a:solidFill>
              </a:rPr>
              <a:t>when</a:t>
            </a:r>
            <a:r>
              <a:rPr lang="fr-CH" dirty="0">
                <a:solidFill>
                  <a:schemeClr val="bg2"/>
                </a:solidFill>
              </a:rPr>
              <a:t> </a:t>
            </a:r>
            <a:r>
              <a:rPr lang="fr-CH" dirty="0" err="1">
                <a:solidFill>
                  <a:schemeClr val="bg2"/>
                </a:solidFill>
              </a:rPr>
              <a:t>they</a:t>
            </a:r>
            <a:r>
              <a:rPr lang="fr-CH" dirty="0">
                <a:solidFill>
                  <a:schemeClr val="bg2"/>
                </a:solidFill>
              </a:rPr>
              <a:t> are </a:t>
            </a:r>
            <a:r>
              <a:rPr lang="fr-CH" dirty="0" err="1">
                <a:solidFill>
                  <a:schemeClr val="bg2"/>
                </a:solidFill>
              </a:rPr>
              <a:t>learning</a:t>
            </a:r>
            <a:r>
              <a:rPr lang="fr-CH" dirty="0">
                <a:solidFill>
                  <a:schemeClr val="bg2"/>
                </a:solidFill>
              </a:rPr>
              <a:t> or </a:t>
            </a:r>
            <a:r>
              <a:rPr lang="fr-CH" dirty="0" err="1">
                <a:solidFill>
                  <a:schemeClr val="bg2"/>
                </a:solidFill>
              </a:rPr>
              <a:t>being</a:t>
            </a:r>
            <a:r>
              <a:rPr lang="fr-CH" dirty="0">
                <a:solidFill>
                  <a:schemeClr val="bg2"/>
                </a:solidFill>
              </a:rPr>
              <a:t> </a:t>
            </a:r>
            <a:r>
              <a:rPr lang="fr-CH" dirty="0" err="1">
                <a:solidFill>
                  <a:schemeClr val="bg2"/>
                </a:solidFill>
              </a:rPr>
              <a:t>taught</a:t>
            </a:r>
            <a:r>
              <a:rPr lang="fr-CH" dirty="0">
                <a:solidFill>
                  <a:schemeClr val="bg2"/>
                </a:solidFill>
              </a:rPr>
              <a:t>, </a:t>
            </a:r>
            <a:r>
              <a:rPr lang="fr-CH" dirty="0" err="1">
                <a:solidFill>
                  <a:schemeClr val="bg2"/>
                </a:solidFill>
              </a:rPr>
              <a:t>which</a:t>
            </a:r>
            <a:r>
              <a:rPr lang="fr-CH" dirty="0">
                <a:solidFill>
                  <a:schemeClr val="bg2"/>
                </a:solidFill>
              </a:rPr>
              <a:t> </a:t>
            </a:r>
            <a:r>
              <a:rPr lang="fr-CH" dirty="0" err="1">
                <a:solidFill>
                  <a:schemeClr val="bg2"/>
                </a:solidFill>
              </a:rPr>
              <a:t>extends</a:t>
            </a:r>
            <a:r>
              <a:rPr lang="fr-CH" dirty="0">
                <a:solidFill>
                  <a:schemeClr val="bg2"/>
                </a:solidFill>
              </a:rPr>
              <a:t> to the </a:t>
            </a:r>
            <a:r>
              <a:rPr lang="fr-CH" dirty="0" err="1">
                <a:solidFill>
                  <a:schemeClr val="bg2"/>
                </a:solidFill>
              </a:rPr>
              <a:t>level</a:t>
            </a:r>
            <a:r>
              <a:rPr lang="fr-CH" dirty="0">
                <a:solidFill>
                  <a:schemeClr val="bg2"/>
                </a:solidFill>
              </a:rPr>
              <a:t> of </a:t>
            </a:r>
            <a:r>
              <a:rPr lang="fr-CH" b="1" dirty="0">
                <a:solidFill>
                  <a:schemeClr val="bg2"/>
                </a:solidFill>
              </a:rPr>
              <a:t>motivation</a:t>
            </a:r>
            <a:r>
              <a:rPr lang="fr-CH" dirty="0">
                <a:solidFill>
                  <a:schemeClr val="bg2"/>
                </a:solidFill>
              </a:rPr>
              <a:t> </a:t>
            </a:r>
            <a:r>
              <a:rPr lang="fr-CH" dirty="0" err="1">
                <a:solidFill>
                  <a:schemeClr val="bg2"/>
                </a:solidFill>
              </a:rPr>
              <a:t>they</a:t>
            </a:r>
            <a:r>
              <a:rPr lang="fr-CH" dirty="0">
                <a:solidFill>
                  <a:schemeClr val="bg2"/>
                </a:solidFill>
              </a:rPr>
              <a:t> have to </a:t>
            </a:r>
            <a:r>
              <a:rPr lang="fr-CH" dirty="0" err="1">
                <a:solidFill>
                  <a:schemeClr val="bg2"/>
                </a:solidFill>
              </a:rPr>
              <a:t>learn</a:t>
            </a:r>
            <a:r>
              <a:rPr lang="fr-CH" dirty="0">
                <a:solidFill>
                  <a:schemeClr val="bg2"/>
                </a:solidFill>
              </a:rPr>
              <a:t> and </a:t>
            </a:r>
            <a:r>
              <a:rPr lang="fr-CH" dirty="0" err="1">
                <a:solidFill>
                  <a:schemeClr val="bg2"/>
                </a:solidFill>
              </a:rPr>
              <a:t>progress</a:t>
            </a:r>
            <a:r>
              <a:rPr lang="fr-CH" dirty="0">
                <a:solidFill>
                  <a:schemeClr val="bg2"/>
                </a:solidFill>
              </a:rPr>
              <a:t> in </a:t>
            </a:r>
            <a:r>
              <a:rPr lang="fr-CH" dirty="0" err="1">
                <a:solidFill>
                  <a:schemeClr val="bg2"/>
                </a:solidFill>
              </a:rPr>
              <a:t>their</a:t>
            </a:r>
            <a:r>
              <a:rPr lang="fr-CH" dirty="0">
                <a:solidFill>
                  <a:schemeClr val="bg2"/>
                </a:solidFill>
              </a:rPr>
              <a:t> </a:t>
            </a:r>
            <a:r>
              <a:rPr lang="fr-CH" dirty="0" err="1">
                <a:solidFill>
                  <a:schemeClr val="bg2"/>
                </a:solidFill>
              </a:rPr>
              <a:t>learning</a:t>
            </a:r>
            <a:endParaRPr lang="fr-CH" dirty="0">
              <a:solidFill>
                <a:schemeClr val="bg2"/>
              </a:solidFill>
            </a:endParaRPr>
          </a:p>
          <a:p>
            <a:endParaRPr lang="fr-CH" dirty="0"/>
          </a:p>
        </p:txBody>
      </p:sp>
      <p:sp>
        <p:nvSpPr>
          <p:cNvPr id="4" name="Flèche courbée vers la droite 3">
            <a:extLst>
              <a:ext uri="{FF2B5EF4-FFF2-40B4-BE49-F238E27FC236}">
                <a16:creationId xmlns:a16="http://schemas.microsoft.com/office/drawing/2014/main" id="{5AB97D54-8041-7943-BBDE-3CB6ECD350D0}"/>
              </a:ext>
            </a:extLst>
          </p:cNvPr>
          <p:cNvSpPr/>
          <p:nvPr/>
        </p:nvSpPr>
        <p:spPr>
          <a:xfrm rot="15979243">
            <a:off x="5011060" y="4686448"/>
            <a:ext cx="741570" cy="23575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5" name="Flèche courbée vers la droite 4">
            <a:extLst>
              <a:ext uri="{FF2B5EF4-FFF2-40B4-BE49-F238E27FC236}">
                <a16:creationId xmlns:a16="http://schemas.microsoft.com/office/drawing/2014/main" id="{7D401BA6-DED8-AC44-81DB-17FE46A25210}"/>
              </a:ext>
            </a:extLst>
          </p:cNvPr>
          <p:cNvSpPr/>
          <p:nvPr/>
        </p:nvSpPr>
        <p:spPr>
          <a:xfrm rot="5027542">
            <a:off x="4838340" y="3744711"/>
            <a:ext cx="741570" cy="2357527"/>
          </a:xfrm>
          <a:prstGeom prst="curvedRightArrow">
            <a:avLst/>
          </a:prstGeom>
          <a:solidFill>
            <a:schemeClr val="accent3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ED090-5244-A342-9523-67FB91A85A43}"/>
              </a:ext>
            </a:extLst>
          </p:cNvPr>
          <p:cNvSpPr/>
          <p:nvPr/>
        </p:nvSpPr>
        <p:spPr>
          <a:xfrm>
            <a:off x="2011739" y="5157937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</a:rPr>
              <a:t>Motivation</a:t>
            </a:r>
            <a:endParaRPr lang="fr-FR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5D998-BDF5-4142-8B40-5C2A33315C55}"/>
              </a:ext>
            </a:extLst>
          </p:cNvPr>
          <p:cNvSpPr/>
          <p:nvPr/>
        </p:nvSpPr>
        <p:spPr>
          <a:xfrm>
            <a:off x="6766511" y="5123119"/>
            <a:ext cx="2225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</a:rPr>
              <a:t>Engagement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7041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48DAB-2220-6146-A16E-745024E59D23}"/>
              </a:ext>
            </a:extLst>
          </p:cNvPr>
          <p:cNvSpPr/>
          <p:nvPr/>
        </p:nvSpPr>
        <p:spPr>
          <a:xfrm>
            <a:off x="683488" y="1110154"/>
            <a:ext cx="103582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  <a:latin typeface="Corbel" panose="020B0503020204020204" pitchFamily="34" charset="0"/>
              </a:rPr>
              <a:t>Strategies to establish value</a:t>
            </a:r>
          </a:p>
          <a:p>
            <a:endParaRPr lang="en-GB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Connect the material to students’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Provide authentic, real-world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Show relevance to students’ current academic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Demonstrate the relevance of higher-level skills to students’ future professional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Identify and reward what you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Show your own passion and enthusiasm for the discipline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3AB78-B077-FE42-B722-B57B43943955}"/>
              </a:ext>
            </a:extLst>
          </p:cNvPr>
          <p:cNvSpPr/>
          <p:nvPr/>
        </p:nvSpPr>
        <p:spPr>
          <a:xfrm>
            <a:off x="444509" y="196334"/>
            <a:ext cx="7992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accent3"/>
                </a:solidFill>
                <a:latin typeface="Corbel" panose="020B0503020204020204" pitchFamily="34" charset="0"/>
              </a:rPr>
              <a:t>Evidence-based methods to motivate learners</a:t>
            </a:r>
          </a:p>
        </p:txBody>
      </p:sp>
      <p:sp>
        <p:nvSpPr>
          <p:cNvPr id="5" name="Google Shape;127;p18">
            <a:extLst>
              <a:ext uri="{FF2B5EF4-FFF2-40B4-BE49-F238E27FC236}">
                <a16:creationId xmlns:a16="http://schemas.microsoft.com/office/drawing/2014/main" id="{9C76DEBD-A044-304F-9DF7-276C46849DFF}"/>
              </a:ext>
            </a:extLst>
          </p:cNvPr>
          <p:cNvSpPr txBox="1"/>
          <p:nvPr/>
        </p:nvSpPr>
        <p:spPr>
          <a:xfrm>
            <a:off x="11685" y="6356049"/>
            <a:ext cx="6287515" cy="501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fr-CH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How Learning Works</a:t>
            </a:r>
            <a:r>
              <a:rPr lang="fr-CH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Susan Ambrose, et al.,</a:t>
            </a:r>
            <a:endParaRPr sz="1200" dirty="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025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48DAB-2220-6146-A16E-745024E59D23}"/>
              </a:ext>
            </a:extLst>
          </p:cNvPr>
          <p:cNvSpPr/>
          <p:nvPr/>
        </p:nvSpPr>
        <p:spPr>
          <a:xfrm>
            <a:off x="683488" y="1110154"/>
            <a:ext cx="103582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  <a:latin typeface="Corbel" panose="020B0503020204020204" pitchFamily="34" charset="0"/>
              </a:rPr>
              <a:t>Strategies to build positive expectations</a:t>
            </a:r>
          </a:p>
          <a:p>
            <a:endParaRPr lang="en-GB" sz="2800" dirty="0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Ensure alignment of objectives, assessments, and instructional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Identify an appropriate level of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Create assignments that provide the appropriate level of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Provide early success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Articulate your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Provide rubrics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Provide targeted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Be fair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Educate students about the ways you explain success and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Corbel" panose="020B0503020204020204" pitchFamily="34" charset="0"/>
              </a:rPr>
              <a:t>Describe effective study strategies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3AB78-B077-FE42-B722-B57B43943955}"/>
              </a:ext>
            </a:extLst>
          </p:cNvPr>
          <p:cNvSpPr/>
          <p:nvPr/>
        </p:nvSpPr>
        <p:spPr>
          <a:xfrm>
            <a:off x="444509" y="196334"/>
            <a:ext cx="795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accent3"/>
                </a:solidFill>
                <a:latin typeface="Corbel" panose="020B0503020204020204" pitchFamily="34" charset="0"/>
              </a:rPr>
              <a:t>Evidence-based methods to motivate learners</a:t>
            </a:r>
          </a:p>
        </p:txBody>
      </p:sp>
      <p:sp>
        <p:nvSpPr>
          <p:cNvPr id="5" name="Google Shape;127;p18">
            <a:extLst>
              <a:ext uri="{FF2B5EF4-FFF2-40B4-BE49-F238E27FC236}">
                <a16:creationId xmlns:a16="http://schemas.microsoft.com/office/drawing/2014/main" id="{00482E69-89D7-5E4E-9651-D587D6F80715}"/>
              </a:ext>
            </a:extLst>
          </p:cNvPr>
          <p:cNvSpPr txBox="1"/>
          <p:nvPr/>
        </p:nvSpPr>
        <p:spPr>
          <a:xfrm>
            <a:off x="0" y="6356049"/>
            <a:ext cx="3143758" cy="501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fr-CH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How Learning Works</a:t>
            </a:r>
            <a:r>
              <a:rPr lang="fr-CH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Susan Ambrose, et al.,</a:t>
            </a:r>
            <a:endParaRPr sz="1200" dirty="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7750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48DAB-2220-6146-A16E-745024E59D23}"/>
              </a:ext>
            </a:extLst>
          </p:cNvPr>
          <p:cNvSpPr/>
          <p:nvPr/>
        </p:nvSpPr>
        <p:spPr>
          <a:xfrm>
            <a:off x="701417" y="1271519"/>
            <a:ext cx="103582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>
                <a:solidFill>
                  <a:schemeClr val="accent3"/>
                </a:solidFill>
                <a:latin typeface="Corbel" panose="020B0503020204020204" pitchFamily="34" charset="0"/>
              </a:rPr>
              <a:t>Strategies</a:t>
            </a:r>
            <a:r>
              <a:rPr lang="it-IT" sz="2800" dirty="0">
                <a:solidFill>
                  <a:schemeClr val="accent3"/>
                </a:solidFill>
                <a:latin typeface="Corbel" panose="020B0503020204020204" pitchFamily="34" charset="0"/>
              </a:rPr>
              <a:t> for self-</a:t>
            </a:r>
            <a:r>
              <a:rPr lang="it-IT" sz="2800" dirty="0" err="1">
                <a:solidFill>
                  <a:schemeClr val="accent3"/>
                </a:solidFill>
                <a:latin typeface="Corbel" panose="020B0503020204020204" pitchFamily="34" charset="0"/>
              </a:rPr>
              <a:t>efficacy</a:t>
            </a:r>
            <a:endParaRPr lang="it-IT" sz="2800" dirty="0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4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strategies</a:t>
            </a:r>
            <a:r>
              <a:rPr lang="it-IT" sz="2400" dirty="0">
                <a:solidFill>
                  <a:schemeClr val="bg2"/>
                </a:solidFill>
                <a:latin typeface="Corbel" panose="020B0503020204020204" pitchFamily="34" charset="0"/>
              </a:rPr>
              <a:t> for self-</a:t>
            </a: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efficacy</a:t>
            </a:r>
            <a:endParaRPr lang="it-IT" sz="24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4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flexibility</a:t>
            </a:r>
            <a:r>
              <a:rPr lang="it-IT" sz="2400" dirty="0">
                <a:solidFill>
                  <a:schemeClr val="bg2"/>
                </a:solidFill>
                <a:latin typeface="Corbel" panose="020B0503020204020204" pitchFamily="34" charset="0"/>
              </a:rPr>
              <a:t>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Give</a:t>
            </a:r>
            <a:r>
              <a:rPr lang="it-IT" sz="24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students</a:t>
            </a:r>
            <a:r>
              <a:rPr lang="it-IT" sz="2400" dirty="0">
                <a:solidFill>
                  <a:schemeClr val="bg2"/>
                </a:solidFill>
                <a:latin typeface="Corbel" panose="020B0503020204020204" pitchFamily="34" charset="0"/>
              </a:rPr>
              <a:t> an </a:t>
            </a: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opportunity</a:t>
            </a:r>
            <a:r>
              <a:rPr lang="it-IT" sz="2400" dirty="0">
                <a:solidFill>
                  <a:schemeClr val="bg2"/>
                </a:solidFill>
                <a:latin typeface="Corbel" panose="020B0503020204020204" pitchFamily="34" charset="0"/>
              </a:rPr>
              <a:t> to </a:t>
            </a:r>
            <a:r>
              <a:rPr lang="it-IT" sz="2400" dirty="0" err="1">
                <a:solidFill>
                  <a:schemeClr val="bg2"/>
                </a:solidFill>
                <a:latin typeface="Corbel" panose="020B0503020204020204" pitchFamily="34" charset="0"/>
              </a:rPr>
              <a:t>reflect</a:t>
            </a:r>
            <a:endParaRPr lang="it-IT" sz="24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6E34B-118E-0745-AFAD-92E80AFCE8F0}"/>
              </a:ext>
            </a:extLst>
          </p:cNvPr>
          <p:cNvSpPr/>
          <p:nvPr/>
        </p:nvSpPr>
        <p:spPr>
          <a:xfrm>
            <a:off x="444509" y="196334"/>
            <a:ext cx="795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accent3"/>
                </a:solidFill>
                <a:latin typeface="Corbel" panose="020B0503020204020204" pitchFamily="34" charset="0"/>
              </a:rPr>
              <a:t>Evidence-based methods to motivate learners</a:t>
            </a:r>
          </a:p>
        </p:txBody>
      </p:sp>
      <p:sp>
        <p:nvSpPr>
          <p:cNvPr id="6" name="Google Shape;127;p18">
            <a:extLst>
              <a:ext uri="{FF2B5EF4-FFF2-40B4-BE49-F238E27FC236}">
                <a16:creationId xmlns:a16="http://schemas.microsoft.com/office/drawing/2014/main" id="{98E1722F-F9DC-0649-BDD0-E8AD8E392827}"/>
              </a:ext>
            </a:extLst>
          </p:cNvPr>
          <p:cNvSpPr txBox="1"/>
          <p:nvPr/>
        </p:nvSpPr>
        <p:spPr>
          <a:xfrm>
            <a:off x="11685" y="6356049"/>
            <a:ext cx="6287515" cy="501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fr-CH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How Learning Works</a:t>
            </a:r>
            <a:r>
              <a:rPr lang="fr-CH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Susan Ambrose, et al.,</a:t>
            </a:r>
            <a:endParaRPr sz="1200" dirty="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466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4 - your vote counts 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Add a </a:t>
            </a:r>
            <a:r>
              <a:rPr lang="en-US" b="1" dirty="0">
                <a:solidFill>
                  <a:srgbClr val="595959"/>
                </a:solidFill>
              </a:rPr>
              <a:t>+</a:t>
            </a:r>
            <a:r>
              <a:rPr lang="en-US" dirty="0">
                <a:solidFill>
                  <a:srgbClr val="595959"/>
                </a:solidFill>
              </a:rPr>
              <a:t> sign next to the point you agree the most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:D - Great I feel I’m learning new things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:]   - I feel neutral, maybe I need more time to reflect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:S  - I am more confused then ever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5 - Motivation 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 b="1" dirty="0">
                <a:solidFill>
                  <a:srgbClr val="595959"/>
                </a:solidFill>
              </a:rPr>
              <a:t>1. Think</a:t>
            </a:r>
            <a:r>
              <a:rPr lang="en-US" dirty="0">
                <a:solidFill>
                  <a:srgbClr val="595959"/>
                </a:solidFill>
              </a:rPr>
              <a:t> about any of your courses/ sessions and </a:t>
            </a:r>
            <a:r>
              <a:rPr lang="en-US" b="1" dirty="0">
                <a:solidFill>
                  <a:srgbClr val="595959"/>
                </a:solidFill>
              </a:rPr>
              <a:t>brainstorm</a:t>
            </a:r>
            <a:r>
              <a:rPr lang="en-US" dirty="0">
                <a:solidFill>
                  <a:srgbClr val="595959"/>
                </a:solidFill>
              </a:rPr>
              <a:t> a list of </a:t>
            </a:r>
            <a:endParaRPr dirty="0">
              <a:solidFill>
                <a:srgbClr val="595959"/>
              </a:solidFill>
            </a:endParaRPr>
          </a:p>
          <a:p>
            <a:pPr marL="1371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</a:rPr>
              <a:t>What’s in it for me? </a:t>
            </a:r>
            <a:r>
              <a:rPr lang="en-US" dirty="0">
                <a:solidFill>
                  <a:srgbClr val="595959"/>
                </a:solidFill>
              </a:rPr>
              <a:t>from a student perspective </a:t>
            </a:r>
            <a:endParaRPr dirty="0">
              <a:solidFill>
                <a:srgbClr val="595959"/>
              </a:solidFill>
            </a:endParaRPr>
          </a:p>
          <a:p>
            <a:pPr marL="533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 b="1" dirty="0">
                <a:solidFill>
                  <a:srgbClr val="595959"/>
                </a:solidFill>
              </a:rPr>
              <a:t>2. Think</a:t>
            </a:r>
            <a:r>
              <a:rPr lang="en-US" dirty="0">
                <a:solidFill>
                  <a:srgbClr val="595959"/>
                </a:solidFill>
              </a:rPr>
              <a:t> about demotivating examples and list them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              Then add an alternative to it! 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Techniques to enhance learner engagement and participation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Interactive training</a:t>
            </a: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Participatory engagement</a:t>
            </a: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Wrap-up</a:t>
            </a: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Short feedback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5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Technique - Inter</a:t>
            </a:r>
            <a:r>
              <a:rPr lang="en-US" dirty="0">
                <a:solidFill>
                  <a:schemeClr val="bg2"/>
                </a:solidFill>
              </a:rPr>
              <a:t>active</a:t>
            </a:r>
            <a:r>
              <a:rPr lang="en-US" dirty="0">
                <a:solidFill>
                  <a:schemeClr val="accent3"/>
                </a:solidFill>
              </a:rPr>
              <a:t> training 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 dirty="0">
                <a:solidFill>
                  <a:srgbClr val="595959"/>
                </a:solidFill>
              </a:rPr>
              <a:t>Reasons why: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Participatory engagement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Promotes retention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Develops critical thinking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Allows you to assess learners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Learners immediately apply content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59975" y="4441225"/>
            <a:ext cx="90609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Science Education Resource Center at Carleton College (SERC)</a:t>
            </a:r>
            <a:endParaRPr sz="24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sz="2400" u="sng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https://serc.carleton.edu/sp/library/interactive/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4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3"/>
                </a:solidFill>
              </a:rPr>
              <a:t>Technique - Inter</a:t>
            </a:r>
            <a:r>
              <a:rPr lang="en-US" dirty="0">
                <a:solidFill>
                  <a:schemeClr val="bg2"/>
                </a:solidFill>
              </a:rPr>
              <a:t>active</a:t>
            </a:r>
            <a:r>
              <a:rPr lang="en-US" dirty="0">
                <a:solidFill>
                  <a:schemeClr val="accent3"/>
                </a:solidFill>
              </a:rPr>
              <a:t> training  - Tasks</a:t>
            </a:r>
            <a:endParaRPr lang="en-GB"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en-GB" dirty="0"/>
              <a:t>Some examples of tasks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Interpreting graphs</a:t>
            </a:r>
            <a:endParaRPr lang="en-GB" dirty="0">
              <a:solidFill>
                <a:srgbClr val="595959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Making calculations and estimations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Making predictions of results – tools/programs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Brainstorming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Tying ideas together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endParaRPr lang="en-GB" b="1" dirty="0">
              <a:solidFill>
                <a:srgbClr val="595959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33882" y="5966365"/>
            <a:ext cx="90609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GB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https://serc.carleton.edu/sp/library/interactive/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070" y="333375"/>
            <a:ext cx="8290570" cy="6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from learning scientists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1685" y="6356049"/>
            <a:ext cx="10658700" cy="65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sng" dirty="0">
                <a:solidFill>
                  <a:srgbClr val="0097A7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teachinghow2s.com/cogsci</a:t>
            </a:r>
            <a:r>
              <a:rPr lang="en-US" sz="1200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Six Strategies for Effective Learning by</a:t>
            </a:r>
            <a:r>
              <a:rPr lang="en-US" sz="1200" dirty="0">
                <a:solidFill>
                  <a:srgbClr val="000000"/>
                </a:solidFill>
                <a:uFill>
                  <a:noFill/>
                </a:uFill>
                <a:latin typeface="Corbel"/>
                <a:ea typeface="Corbel"/>
                <a:cs typeface="Corbel"/>
                <a:sym typeface="Corbel"/>
                <a:hlinkClick r:id="rId5"/>
              </a:rPr>
              <a:t> </a:t>
            </a:r>
            <a:r>
              <a:rPr lang="en-US" sz="1200" u="sng" dirty="0">
                <a:solidFill>
                  <a:srgbClr val="0097A7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Yana Weinstein, Megan Smith, &amp; Oliver Caviglioli</a:t>
            </a:r>
            <a:r>
              <a:rPr lang="en-US" sz="120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is licensed under a</a:t>
            </a:r>
            <a:r>
              <a:rPr lang="en-US" sz="1200" dirty="0">
                <a:solidFill>
                  <a:srgbClr val="000000"/>
                </a:solidFill>
                <a:uFill>
                  <a:noFill/>
                </a:uFill>
                <a:latin typeface="Corbel"/>
                <a:ea typeface="Corbel"/>
                <a:cs typeface="Corbel"/>
                <a:sym typeface="Corbel"/>
                <a:hlinkClick r:id="rId6"/>
              </a:rPr>
              <a:t> </a:t>
            </a:r>
            <a:r>
              <a:rPr lang="en-US" sz="1200" u="sng" dirty="0">
                <a:solidFill>
                  <a:srgbClr val="0097A7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Creative Commons Attribution-NonCommercial-NoDerivatives 4.0 International License</a:t>
            </a:r>
            <a:r>
              <a:rPr lang="en-US" sz="120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r>
              <a:rPr lang="en-US" sz="1200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Based on a work at</a:t>
            </a:r>
            <a:r>
              <a:rPr lang="en-US" sz="1200" dirty="0">
                <a:solidFill>
                  <a:srgbClr val="000000"/>
                </a:solidFill>
                <a:uFill>
                  <a:noFill/>
                </a:uFill>
                <a:latin typeface="Corbel"/>
                <a:ea typeface="Corbel"/>
                <a:cs typeface="Corbel"/>
                <a:sym typeface="Corbel"/>
                <a:hlinkClick r:id="rId7"/>
              </a:rPr>
              <a:t> </a:t>
            </a:r>
            <a:r>
              <a:rPr lang="en-US" sz="1200" u="sng" dirty="0">
                <a:solidFill>
                  <a:srgbClr val="0097A7"/>
                </a:solidFill>
                <a:latin typeface="Corbel"/>
                <a:ea typeface="Corbel"/>
                <a:cs typeface="Corbel"/>
                <a:sym typeface="Corbel"/>
                <a:hlinkClick r:id="rId7"/>
              </a:rPr>
              <a:t>http://www.learningscientists.org</a:t>
            </a:r>
            <a:endParaRPr sz="1200"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Teaching objectives and Learning outcomes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11200" y="1077354"/>
            <a:ext cx="10871100" cy="41580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Your experiences in training</a:t>
            </a:r>
            <a:endParaRPr dirty="0"/>
          </a:p>
          <a:p>
            <a:pPr marL="342900" indent="-342900">
              <a:spcBef>
                <a:spcPts val="600"/>
              </a:spcBef>
            </a:pPr>
            <a:r>
              <a:rPr lang="en-US" dirty="0"/>
              <a:t>Motivation and engagement</a:t>
            </a:r>
          </a:p>
          <a:p>
            <a:pPr marL="342900" indent="-342900">
              <a:spcBef>
                <a:spcPts val="600"/>
              </a:spcBef>
            </a:pPr>
            <a:r>
              <a:rPr lang="en-US" dirty="0"/>
              <a:t>Strategies to motivate learners</a:t>
            </a:r>
          </a:p>
          <a:p>
            <a:pPr marL="342900" indent="-342900">
              <a:spcBef>
                <a:spcPts val="600"/>
              </a:spcBef>
            </a:pPr>
            <a:r>
              <a:rPr lang="en-US" dirty="0"/>
              <a:t>Techniques to enhance learners participation and engagement</a:t>
            </a:r>
          </a:p>
          <a:p>
            <a:pPr marL="342900" indent="-342900">
              <a:spcBef>
                <a:spcPts val="600"/>
              </a:spcBef>
            </a:pPr>
            <a:r>
              <a:rPr lang="en-US" dirty="0"/>
              <a:t>Strategies applied to the 7 learning principles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Learning Outcomes:</a:t>
            </a:r>
            <a:endParaRPr dirty="0"/>
          </a:p>
          <a:p>
            <a:pPr marL="342900" indent="-342900">
              <a:spcBef>
                <a:spcPts val="600"/>
              </a:spcBef>
            </a:pPr>
            <a:r>
              <a:rPr lang="en-US" dirty="0"/>
              <a:t>Reflect on good training strategies and techniques, and connect them to prior knowledge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Technique - Participatory engagement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Establish teamwork by agreement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Introduce blended multimedia materials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Instant feedback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 learners do recaps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Introduce physical exercises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Introduce short, relaxing breaks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 tasks/problems to groups/pairs give time to present results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Introduce exercises, challenges or games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Techniques – Warm-up, Wrap-up and short-feedback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Allow time for warm-up, wrap-up and feedback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Short-feedback: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>
                <a:solidFill>
                  <a:srgbClr val="595959"/>
                </a:solidFill>
              </a:rPr>
              <a:t>Sticky notes: </a:t>
            </a:r>
            <a:r>
              <a:rPr lang="en-GB" dirty="0"/>
              <a:t>red and green</a:t>
            </a:r>
            <a:endParaRPr lang="en-GB" dirty="0">
              <a:solidFill>
                <a:srgbClr val="595959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</a:pPr>
            <a:r>
              <a:rPr lang="en-GB" dirty="0">
                <a:solidFill>
                  <a:srgbClr val="595959"/>
                </a:solidFill>
              </a:rPr>
              <a:t>Minute cards: </a:t>
            </a:r>
            <a:r>
              <a:rPr lang="en-GB" dirty="0"/>
              <a:t>positive and negative (anonymous)</a:t>
            </a:r>
            <a:endParaRPr lang="en-GB" sz="3200" dirty="0">
              <a:solidFill>
                <a:schemeClr val="accent3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</a:pPr>
            <a:r>
              <a:rPr lang="en-GB" dirty="0">
                <a:solidFill>
                  <a:srgbClr val="595959"/>
                </a:solidFill>
              </a:rPr>
              <a:t>One up, one down: </a:t>
            </a:r>
            <a:r>
              <a:rPr lang="en-GB" dirty="0"/>
              <a:t>positive and negative (no repetition)</a:t>
            </a:r>
            <a:endParaRPr lang="en-GB"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6 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>
                <a:solidFill>
                  <a:srgbClr val="595959"/>
                </a:solidFill>
              </a:rPr>
              <a:t>In pairs ( 10 min)</a:t>
            </a:r>
            <a:endParaRPr b="1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>
                <a:solidFill>
                  <a:srgbClr val="595959"/>
                </a:solidFill>
              </a:rPr>
              <a:t>One </a:t>
            </a:r>
            <a:r>
              <a:rPr lang="en-US">
                <a:solidFill>
                  <a:srgbClr val="595959"/>
                </a:solidFill>
              </a:rPr>
              <a:t>person will </a:t>
            </a:r>
            <a:r>
              <a:rPr lang="en-US" b="1">
                <a:solidFill>
                  <a:srgbClr val="595959"/>
                </a:solidFill>
              </a:rPr>
              <a:t>explain</a:t>
            </a:r>
            <a:r>
              <a:rPr lang="en-US">
                <a:solidFill>
                  <a:srgbClr val="595959"/>
                </a:solidFill>
              </a:rPr>
              <a:t> a topic for 90 seconds, while the </a:t>
            </a:r>
            <a:r>
              <a:rPr lang="en-US" b="1">
                <a:solidFill>
                  <a:srgbClr val="595959"/>
                </a:solidFill>
              </a:rPr>
              <a:t>other</a:t>
            </a:r>
            <a:r>
              <a:rPr lang="en-US">
                <a:solidFill>
                  <a:srgbClr val="595959"/>
                </a:solidFill>
              </a:rPr>
              <a:t> person write </a:t>
            </a:r>
            <a:r>
              <a:rPr lang="en-US" b="1">
                <a:solidFill>
                  <a:srgbClr val="595959"/>
                </a:solidFill>
              </a:rPr>
              <a:t>feedback</a:t>
            </a:r>
            <a:r>
              <a:rPr lang="en-US">
                <a:solidFill>
                  <a:srgbClr val="595959"/>
                </a:solidFill>
              </a:rPr>
              <a:t> about presentation and content.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595959"/>
                </a:solidFill>
              </a:rPr>
              <a:t>Then you have a minute to go through the feedback.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595959"/>
                </a:solidFill>
              </a:rPr>
              <a:t>Then switch and repeat. 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>
                <a:solidFill>
                  <a:srgbClr val="595959"/>
                </a:solidFill>
              </a:rPr>
              <a:t>As group (10 min )</a:t>
            </a:r>
            <a:endParaRPr b="1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595959"/>
                </a:solidFill>
              </a:rPr>
              <a:t>  We will go through the feedback together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719675" y="333375"/>
            <a:ext cx="10871100" cy="9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Learn and teach others how to give good feedback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00" y="891525"/>
            <a:ext cx="5518126" cy="596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74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D72C-6CE7-EA4C-A077-C0068344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8" y="438409"/>
            <a:ext cx="11568952" cy="6764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Activities and attitudes the instructor should </a:t>
            </a:r>
            <a:r>
              <a:rPr lang="en-GB" b="1" dirty="0">
                <a:solidFill>
                  <a:schemeClr val="accent3"/>
                </a:solidFill>
              </a:rPr>
              <a:t>promote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D4B0-B2ED-8547-A982-9347400C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8" y="1349882"/>
            <a:ext cx="10515600" cy="3798316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listening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asking questions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group discussions/brainstorming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peer instruction 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participants' interaction/networking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presentations by participants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mode/pace/activity frequent change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742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D72C-6CE7-EA4C-A077-C0068344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8" y="438409"/>
            <a:ext cx="11568952" cy="6764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Activities and attitudes the instructor should </a:t>
            </a:r>
            <a:r>
              <a:rPr lang="en-GB" b="1" dirty="0">
                <a:solidFill>
                  <a:schemeClr val="accent3"/>
                </a:solidFill>
              </a:rPr>
              <a:t>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D4B0-B2ED-8547-A982-9347400C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8" y="1349882"/>
            <a:ext cx="10515600" cy="3798316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lecturing</a:t>
            </a:r>
          </a:p>
          <a:p>
            <a:pPr lvl="0"/>
            <a:r>
              <a:rPr lang="en-US" dirty="0">
                <a:solidFill>
                  <a:schemeClr val="accent6"/>
                </a:solidFill>
              </a:rPr>
              <a:t>diving into complex or detailed technical discussions with one or two people</a:t>
            </a:r>
          </a:p>
          <a:p>
            <a:r>
              <a:rPr lang="en-GB" dirty="0">
                <a:solidFill>
                  <a:schemeClr val="accent6"/>
                </a:solidFill>
              </a:rPr>
              <a:t>providing answers before letting participants doing it</a:t>
            </a:r>
          </a:p>
          <a:p>
            <a:r>
              <a:rPr lang="en-GB" dirty="0">
                <a:solidFill>
                  <a:schemeClr val="accent6"/>
                </a:solidFill>
              </a:rPr>
              <a:t>keeping the same pace for long time</a:t>
            </a:r>
          </a:p>
          <a:p>
            <a:r>
              <a:rPr lang="en-GB" dirty="0">
                <a:solidFill>
                  <a:schemeClr val="accent6"/>
                </a:solidFill>
              </a:rPr>
              <a:t>using a monotone modality of content delivery (including the tone of the voice)</a:t>
            </a:r>
          </a:p>
          <a:p>
            <a:r>
              <a:rPr lang="en-GB" dirty="0">
                <a:solidFill>
                  <a:schemeClr val="accent6"/>
                </a:solidFill>
              </a:rPr>
              <a:t>showing no enthusiasm</a:t>
            </a:r>
          </a:p>
          <a:p>
            <a:pPr lvl="0"/>
            <a:r>
              <a:rPr lang="en-US" dirty="0">
                <a:solidFill>
                  <a:schemeClr val="accent6"/>
                </a:solidFill>
              </a:rPr>
              <a:t>pretend to know more than what you do</a:t>
            </a:r>
          </a:p>
          <a:p>
            <a:pPr lvl="0"/>
            <a:r>
              <a:rPr lang="en-US" dirty="0">
                <a:solidFill>
                  <a:schemeClr val="accent6"/>
                </a:solidFill>
              </a:rPr>
              <a:t>Use diminishing language "just", "simply", "obviously", "don’t you know?"</a:t>
            </a:r>
          </a:p>
          <a:p>
            <a:pPr lvl="0"/>
            <a:r>
              <a:rPr lang="en-US" dirty="0">
                <a:solidFill>
                  <a:schemeClr val="accent6"/>
                </a:solidFill>
              </a:rPr>
              <a:t>Hinder autonomy</a:t>
            </a:r>
          </a:p>
        </p:txBody>
      </p:sp>
    </p:spTree>
    <p:extLst>
      <p:ext uri="{BB962C8B-B14F-4D97-AF65-F5344CB8AC3E}">
        <p14:creationId xmlns:p14="http://schemas.microsoft.com/office/powerpoint/2010/main" val="186775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Seven principles of learning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Prior knowledge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Knowledge </a:t>
            </a:r>
            <a:r>
              <a:rPr lang="en-US" dirty="0" err="1">
                <a:solidFill>
                  <a:srgbClr val="595959"/>
                </a:solidFill>
              </a:rPr>
              <a:t>organisation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Motivation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Mastery: acquisition, practice integration, application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Goal directed practice with targeted feedback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Environment: social, emotional, and intellectual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Self-directed learners: learn to monitor and adjust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5"/>
          <p:cNvSpPr txBox="1"/>
          <p:nvPr/>
        </p:nvSpPr>
        <p:spPr>
          <a:xfrm>
            <a:off x="882900" y="5136800"/>
            <a:ext cx="99081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Ambrose, Susan A., et al. </a:t>
            </a:r>
            <a:r>
              <a:rPr lang="en-US" sz="2400" b="1" dirty="0">
                <a:latin typeface="Corbel"/>
                <a:ea typeface="Corbel"/>
                <a:cs typeface="Corbel"/>
                <a:sym typeface="Corbel"/>
              </a:rPr>
              <a:t>How Learning Works</a:t>
            </a: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, John Wiley &amp; Sons, Incorporated, 2010.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Seven principles of learning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882900" y="5136800"/>
            <a:ext cx="69324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rbel"/>
                <a:ea typeface="Corbel"/>
                <a:cs typeface="Corbel"/>
                <a:sym typeface="Corbel"/>
              </a:rPr>
              <a:t>Jossey</a:t>
            </a: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 Bass based on Ambrose, Susan A., et al. </a:t>
            </a:r>
            <a:r>
              <a:rPr lang="en-US" sz="2400" b="1" dirty="0">
                <a:latin typeface="Corbel"/>
                <a:ea typeface="Corbel"/>
                <a:cs typeface="Corbel"/>
                <a:sym typeface="Corbel"/>
              </a:rPr>
              <a:t>How Learning Works</a:t>
            </a: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u="sng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https://extend.ecampusontario.ca/teacher-for-learning-how-learning-works/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310" y="900123"/>
            <a:ext cx="6874440" cy="423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>
                <a:solidFill>
                  <a:srgbClr val="595959"/>
                </a:solidFill>
              </a:rPr>
              <a:t>Collect data about students and use it to design instruction (P1,P3)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Be aware and make people aware of diversity in the classroom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 startAt="2"/>
            </a:pPr>
            <a:r>
              <a:rPr lang="en-US" dirty="0">
                <a:solidFill>
                  <a:srgbClr val="595959"/>
                </a:solidFill>
              </a:rPr>
              <a:t>Be explicit about teaching objectives, learning outcomes and expectations (P3, P5, P6)</a:t>
            </a:r>
            <a:endParaRPr dirty="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Goals challenging but attainable</a:t>
            </a: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1 – What makes a good or bad training session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294967295"/>
          </p:nvPr>
        </p:nvSpPr>
        <p:spPr>
          <a:xfrm>
            <a:off x="719725" y="1516664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595959"/>
                </a:solidFill>
              </a:rPr>
              <a:t>Alone: </a:t>
            </a:r>
            <a:r>
              <a:rPr lang="en-US" b="1" dirty="0">
                <a:solidFill>
                  <a:srgbClr val="595959"/>
                </a:solidFill>
              </a:rPr>
              <a:t>Recall</a:t>
            </a:r>
            <a:r>
              <a:rPr lang="en-US" dirty="0">
                <a:solidFill>
                  <a:srgbClr val="595959"/>
                </a:solidFill>
              </a:rPr>
              <a:t> concrete examples of past trainings and </a:t>
            </a:r>
            <a:r>
              <a:rPr lang="en-US" b="1" dirty="0">
                <a:solidFill>
                  <a:srgbClr val="595959"/>
                </a:solidFill>
              </a:rPr>
              <a:t>list</a:t>
            </a:r>
            <a:r>
              <a:rPr lang="en-US" dirty="0">
                <a:solidFill>
                  <a:srgbClr val="595959"/>
                </a:solidFill>
              </a:rPr>
              <a:t> your thoughts (3 min)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</p:txBody>
      </p:sp>
      <p:graphicFrame>
        <p:nvGraphicFramePr>
          <p:cNvPr id="86" name="Google Shape;86;p12"/>
          <p:cNvGraphicFramePr/>
          <p:nvPr/>
        </p:nvGraphicFramePr>
        <p:xfrm>
          <a:off x="952500" y="2181700"/>
          <a:ext cx="10287000" cy="3273725"/>
        </p:xfrm>
        <a:graphic>
          <a:graphicData uri="http://schemas.openxmlformats.org/drawingml/2006/table">
            <a:tbl>
              <a:tblPr>
                <a:noFill/>
                <a:tableStyleId>{80C93FB7-CD5A-4084-92FE-CA03D8331992}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Good training</a:t>
                      </a:r>
                      <a:endParaRPr sz="240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Bad training</a:t>
                      </a:r>
                      <a:endParaRPr sz="240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 startAt="3"/>
            </a:pPr>
            <a:r>
              <a:rPr lang="en-US" dirty="0">
                <a:solidFill>
                  <a:srgbClr val="595959"/>
                </a:solidFill>
              </a:rPr>
              <a:t>Scaffold complex tasks (P2-P7).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Teach and test at the right level, think about your audience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 startAt="4"/>
            </a:pPr>
            <a:r>
              <a:rPr lang="en-US">
                <a:solidFill>
                  <a:srgbClr val="595959"/>
                </a:solidFill>
              </a:rPr>
              <a:t>Let learners formulate solutions before moving to work on new problems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Have them reflect on what they learned, and what they will do differently in the future (P2, P4, P7)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 startAt="5"/>
            </a:pPr>
            <a:r>
              <a:rPr lang="en-US">
                <a:solidFill>
                  <a:srgbClr val="595959"/>
                </a:solidFill>
              </a:rPr>
              <a:t>Establish a supportive class climate (P3, P6). </a:t>
            </a: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Learn and use learners' names and encourage them to interact with you in and outside of the course. </a:t>
            </a: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Collect anonymous learner feedback and investigate and respond to any complaints related to class climate.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8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9277927" cy="4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fr-CH" b="1" dirty="0">
                <a:solidFill>
                  <a:srgbClr val="595959"/>
                </a:solidFill>
              </a:rPr>
              <a:t>On the </a:t>
            </a:r>
            <a:r>
              <a:rPr lang="fr-CH" b="1" dirty="0" err="1">
                <a:solidFill>
                  <a:srgbClr val="595959"/>
                </a:solidFill>
              </a:rPr>
              <a:t>etherpad</a:t>
            </a:r>
            <a:endParaRPr lang="fr-CH" b="1"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lang="fr-CH"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fr-CH" dirty="0">
                <a:solidFill>
                  <a:srgbClr val="595959"/>
                </a:solidFill>
              </a:rPr>
              <a:t>One new </a:t>
            </a:r>
            <a:r>
              <a:rPr lang="fr-CH" dirty="0" err="1">
                <a:solidFill>
                  <a:srgbClr val="595959"/>
                </a:solidFill>
              </a:rPr>
              <a:t>thing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that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you</a:t>
            </a:r>
            <a:r>
              <a:rPr lang="fr-CH" dirty="0">
                <a:solidFill>
                  <a:srgbClr val="595959"/>
                </a:solidFill>
              </a:rPr>
              <a:t> have </a:t>
            </a:r>
            <a:r>
              <a:rPr lang="fr-CH" dirty="0" err="1">
                <a:solidFill>
                  <a:srgbClr val="595959"/>
                </a:solidFill>
              </a:rPr>
              <a:t>learned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today</a:t>
            </a:r>
            <a:r>
              <a:rPr lang="fr-CH" dirty="0">
                <a:solidFill>
                  <a:srgbClr val="595959"/>
                </a:solidFill>
              </a:rPr>
              <a:t> and </a:t>
            </a:r>
            <a:r>
              <a:rPr lang="fr-CH" dirty="0" err="1">
                <a:solidFill>
                  <a:srgbClr val="595959"/>
                </a:solidFill>
              </a:rPr>
              <a:t>can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be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useful</a:t>
            </a:r>
            <a:r>
              <a:rPr lang="fr-CH" dirty="0">
                <a:solidFill>
                  <a:srgbClr val="595959"/>
                </a:solidFill>
              </a:rPr>
              <a:t> for </a:t>
            </a:r>
            <a:r>
              <a:rPr lang="fr-CH" dirty="0" err="1">
                <a:solidFill>
                  <a:srgbClr val="595959"/>
                </a:solidFill>
              </a:rPr>
              <a:t>your</a:t>
            </a:r>
            <a:r>
              <a:rPr lang="fr-CH" dirty="0">
                <a:solidFill>
                  <a:srgbClr val="595959"/>
                </a:solidFill>
              </a:rPr>
              <a:t> future </a:t>
            </a:r>
            <a:r>
              <a:rPr lang="fr-CH" dirty="0" err="1">
                <a:solidFill>
                  <a:srgbClr val="595959"/>
                </a:solidFill>
              </a:rPr>
              <a:t>teaching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7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595959"/>
                </a:solidFill>
              </a:rPr>
              <a:t> One up one down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Something you liked about what you have learned today (and will use in your next course!)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Something you would like to change (and we should avoid next time)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More resources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https://www.cmu.edu/teaching/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http://www.learningscientists.org/</a:t>
            </a:r>
            <a:endParaRPr/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https://ctl.yale.edu/ActiveLearning</a:t>
            </a:r>
            <a:endParaRPr/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https://www.ncsu.edu/effective_teaching</a:t>
            </a:r>
            <a:endParaRPr/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https://carpentries.github.io/instructor-training/</a:t>
            </a:r>
            <a:endParaRPr/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https://extend.ecampusontario.ca/teacher-for-learning-how-learning-works/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1502900" y="3664642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sz="5000" b="1" i="0" u="none" strike="noStrike" cap="none" dirty="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2 – what makes a good trainer?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595959"/>
                </a:solidFill>
              </a:rPr>
              <a:t>In pairs (3 min)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 dirty="0">
                <a:solidFill>
                  <a:srgbClr val="595959"/>
                </a:solidFill>
              </a:rPr>
              <a:t>Discuss </a:t>
            </a:r>
            <a:r>
              <a:rPr lang="en-US" dirty="0">
                <a:solidFill>
                  <a:srgbClr val="595959"/>
                </a:solidFill>
              </a:rPr>
              <a:t>with your colleague about some characteristics and</a:t>
            </a:r>
            <a:r>
              <a:rPr lang="en-US" b="1" dirty="0">
                <a:solidFill>
                  <a:srgbClr val="595959"/>
                </a:solidFill>
              </a:rPr>
              <a:t> write </a:t>
            </a:r>
            <a:r>
              <a:rPr lang="en-US" dirty="0">
                <a:solidFill>
                  <a:srgbClr val="595959"/>
                </a:solidFill>
              </a:rPr>
              <a:t>them</a:t>
            </a:r>
            <a:r>
              <a:rPr lang="en-US" b="1" dirty="0">
                <a:solidFill>
                  <a:srgbClr val="595959"/>
                </a:solidFill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in the post-its. </a:t>
            </a: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595959"/>
                </a:solidFill>
              </a:rPr>
              <a:t>One characteristic per post-it.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FCC1-3444-5D4E-8F56-FB23BCBC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866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err="1">
                <a:latin typeface="Corbel" panose="020B0503020204020204" pitchFamily="34" charset="0"/>
              </a:rPr>
              <a:t>According</a:t>
            </a:r>
            <a:r>
              <a:rPr lang="it-IT" b="1" dirty="0">
                <a:latin typeface="Corbel" panose="020B0503020204020204" pitchFamily="34" charset="0"/>
              </a:rPr>
              <a:t> to an </a:t>
            </a:r>
            <a:r>
              <a:rPr lang="it-IT" b="1" dirty="0" err="1">
                <a:latin typeface="Corbel" panose="020B0503020204020204" pitchFamily="34" charset="0"/>
              </a:rPr>
              <a:t>experiment</a:t>
            </a:r>
            <a:r>
              <a:rPr lang="it-IT" b="1" dirty="0">
                <a:latin typeface="Corbel" panose="020B0503020204020204" pitchFamily="34" charset="0"/>
              </a:rPr>
              <a:t> </a:t>
            </a:r>
            <a:r>
              <a:rPr lang="it-IT" b="1" dirty="0" err="1">
                <a:latin typeface="Corbel" panose="020B0503020204020204" pitchFamily="34" charset="0"/>
              </a:rPr>
              <a:t>described</a:t>
            </a:r>
            <a:r>
              <a:rPr lang="it-IT" b="1" dirty="0">
                <a:latin typeface="Corbel" panose="020B0503020204020204" pitchFamily="34" charset="0"/>
              </a:rPr>
              <a:t> in (</a:t>
            </a:r>
            <a:r>
              <a:rPr lang="it-IT" b="1" dirty="0" err="1">
                <a:latin typeface="Corbel" panose="020B0503020204020204" pitchFamily="34" charset="0"/>
              </a:rPr>
              <a:t>Willingham</a:t>
            </a:r>
            <a:r>
              <a:rPr lang="it-IT" b="1" dirty="0">
                <a:latin typeface="Corbel" panose="020B0503020204020204" pitchFamily="34" charset="0"/>
              </a:rPr>
              <a:t>, 2009), </a:t>
            </a:r>
            <a:r>
              <a:rPr lang="it-IT" b="1" dirty="0" err="1">
                <a:latin typeface="Corbel" panose="020B0503020204020204" pitchFamily="34" charset="0"/>
              </a:rPr>
              <a:t>effective</a:t>
            </a:r>
            <a:r>
              <a:rPr lang="it-IT" b="1" dirty="0">
                <a:latin typeface="Corbel" panose="020B0503020204020204" pitchFamily="34" charset="0"/>
              </a:rPr>
              <a:t> </a:t>
            </a:r>
            <a:r>
              <a:rPr lang="it-IT" b="1" dirty="0" err="1">
                <a:latin typeface="Corbel" panose="020B0503020204020204" pitchFamily="34" charset="0"/>
              </a:rPr>
              <a:t>teachers</a:t>
            </a:r>
            <a:r>
              <a:rPr lang="it-IT" b="1" dirty="0">
                <a:latin typeface="Corbel" panose="020B0503020204020204" pitchFamily="34" charset="0"/>
              </a:rPr>
              <a:t> </a:t>
            </a:r>
            <a:r>
              <a:rPr lang="it-IT" b="1" dirty="0" err="1">
                <a:latin typeface="Corbel" panose="020B0503020204020204" pitchFamily="34" charset="0"/>
              </a:rPr>
              <a:t>have</a:t>
            </a:r>
            <a:r>
              <a:rPr lang="it-IT" b="1" dirty="0">
                <a:latin typeface="Corbel" panose="020B0503020204020204" pitchFamily="34" charset="0"/>
              </a:rPr>
              <a:t> </a:t>
            </a:r>
            <a:r>
              <a:rPr lang="it-IT" b="1" dirty="0" err="1">
                <a:latin typeface="Corbel" panose="020B0503020204020204" pitchFamily="34" charset="0"/>
              </a:rPr>
              <a:t>two</a:t>
            </a:r>
            <a:r>
              <a:rPr lang="it-IT" b="1" dirty="0">
                <a:latin typeface="Corbel" panose="020B0503020204020204" pitchFamily="34" charset="0"/>
              </a:rPr>
              <a:t> </a:t>
            </a:r>
            <a:r>
              <a:rPr lang="it-IT" b="1" dirty="0" err="1">
                <a:latin typeface="Corbel" panose="020B0503020204020204" pitchFamily="34" charset="0"/>
              </a:rPr>
              <a:t>qualities</a:t>
            </a:r>
            <a:r>
              <a:rPr lang="it-IT" b="1" dirty="0">
                <a:latin typeface="Corbel" panose="020B0503020204020204" pitchFamily="34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BA4D-17F1-E844-97A3-8592988F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0423"/>
            <a:ext cx="10515600" cy="3236539"/>
          </a:xfrm>
        </p:spPr>
        <p:txBody>
          <a:bodyPr>
            <a:normAutofit/>
          </a:bodyPr>
          <a:lstStyle/>
          <a:p>
            <a:r>
              <a:rPr lang="it-IT" sz="2800" dirty="0" err="1">
                <a:latin typeface="Corbel" panose="020B0503020204020204" pitchFamily="34" charset="0"/>
              </a:rPr>
              <a:t>they</a:t>
            </a:r>
            <a:r>
              <a:rPr lang="it-IT" sz="2800" dirty="0">
                <a:latin typeface="Corbel" panose="020B0503020204020204" pitchFamily="34" charset="0"/>
              </a:rPr>
              <a:t> are </a:t>
            </a:r>
            <a:r>
              <a:rPr lang="it-IT" sz="2800" dirty="0" err="1">
                <a:latin typeface="Corbel" panose="020B0503020204020204" pitchFamily="34" charset="0"/>
              </a:rPr>
              <a:t>able</a:t>
            </a:r>
            <a:r>
              <a:rPr lang="it-IT" sz="2800" dirty="0">
                <a:latin typeface="Corbel" panose="020B0503020204020204" pitchFamily="34" charset="0"/>
              </a:rPr>
              <a:t> to </a:t>
            </a:r>
            <a:r>
              <a:rPr lang="it-IT" sz="2800" dirty="0" err="1">
                <a:latin typeface="Corbel" panose="020B0503020204020204" pitchFamily="34" charset="0"/>
              </a:rPr>
              <a:t>connect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personally</a:t>
            </a:r>
            <a:r>
              <a:rPr lang="it-IT" sz="2800" dirty="0">
                <a:latin typeface="Corbel" panose="020B0503020204020204" pitchFamily="34" charset="0"/>
              </a:rPr>
              <a:t> with </a:t>
            </a:r>
            <a:r>
              <a:rPr lang="it-IT" sz="2800" dirty="0" err="1">
                <a:latin typeface="Corbel" panose="020B0503020204020204" pitchFamily="34" charset="0"/>
              </a:rPr>
              <a:t>students</a:t>
            </a:r>
            <a:r>
              <a:rPr lang="it-IT" sz="2800" dirty="0">
                <a:latin typeface="Corbel" panose="020B0503020204020204" pitchFamily="34" charset="0"/>
              </a:rPr>
              <a:t>, and </a:t>
            </a:r>
          </a:p>
          <a:p>
            <a:endParaRPr lang="it-IT" sz="2800" dirty="0">
              <a:latin typeface="Corbel" panose="020B0503020204020204" pitchFamily="34" charset="0"/>
            </a:endParaRPr>
          </a:p>
          <a:p>
            <a:r>
              <a:rPr lang="it-IT" sz="2800" dirty="0" err="1">
                <a:latin typeface="Corbel" panose="020B0503020204020204" pitchFamily="34" charset="0"/>
              </a:rPr>
              <a:t>they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organise</a:t>
            </a:r>
            <a:r>
              <a:rPr lang="it-IT" sz="2800" dirty="0">
                <a:latin typeface="Corbel" panose="020B0503020204020204" pitchFamily="34" charset="0"/>
              </a:rPr>
              <a:t> the </a:t>
            </a:r>
            <a:r>
              <a:rPr lang="it-IT" sz="2800" dirty="0" err="1">
                <a:latin typeface="Corbel" panose="020B0503020204020204" pitchFamily="34" charset="0"/>
              </a:rPr>
              <a:t>material</a:t>
            </a:r>
            <a:r>
              <a:rPr lang="it-IT" sz="2800" dirty="0">
                <a:latin typeface="Corbel" panose="020B0503020204020204" pitchFamily="34" charset="0"/>
              </a:rPr>
              <a:t> in a way </a:t>
            </a:r>
            <a:r>
              <a:rPr lang="it-IT" sz="2800" dirty="0" err="1">
                <a:latin typeface="Corbel" panose="020B0503020204020204" pitchFamily="34" charset="0"/>
              </a:rPr>
              <a:t>that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makes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it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interesting</a:t>
            </a:r>
            <a:r>
              <a:rPr lang="it-IT" sz="2800" dirty="0">
                <a:latin typeface="Corbel" panose="020B0503020204020204" pitchFamily="34" charset="0"/>
              </a:rPr>
              <a:t> and easy to </a:t>
            </a:r>
            <a:r>
              <a:rPr lang="it-IT" sz="2800" dirty="0" err="1">
                <a:latin typeface="Corbel" panose="020B0503020204020204" pitchFamily="34" charset="0"/>
              </a:rPr>
              <a:t>understand</a:t>
            </a:r>
            <a:endParaRPr lang="it-IT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7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84" y="606263"/>
            <a:ext cx="7352778" cy="53344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Example - GOBLET trainer skill matrix 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05361" y="5876789"/>
            <a:ext cx="9502310" cy="69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Global </a:t>
            </a:r>
            <a:r>
              <a:rPr lang="en-US" sz="1600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Organisation</a:t>
            </a:r>
            <a:r>
              <a:rPr lang="en-US" sz="16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for Bioinformatics Learning, Education and Training (GOBLET)</a:t>
            </a:r>
            <a:endParaRPr sz="16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https://www.mygoblet.org/sites/default/files/goblet_events/GOBLET-TTT-061113.pdf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3 - connecting your learning 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We will </a:t>
            </a:r>
            <a:r>
              <a:rPr lang="en-US" b="1" dirty="0">
                <a:solidFill>
                  <a:srgbClr val="595959"/>
                </a:solidFill>
              </a:rPr>
              <a:t>see </a:t>
            </a:r>
            <a:r>
              <a:rPr lang="en-US" dirty="0">
                <a:solidFill>
                  <a:srgbClr val="595959"/>
                </a:solidFill>
              </a:rPr>
              <a:t>that your list of characteristics of good trainers </a:t>
            </a:r>
            <a:r>
              <a:rPr lang="en-US" b="1" dirty="0">
                <a:solidFill>
                  <a:srgbClr val="595959"/>
                </a:solidFill>
              </a:rPr>
              <a:t>fall</a:t>
            </a:r>
            <a:r>
              <a:rPr lang="en-US" dirty="0">
                <a:solidFill>
                  <a:srgbClr val="595959"/>
                </a:solidFill>
              </a:rPr>
              <a:t> in the four topics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Communication (C)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Expertise and knowledge (EK)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Planning and Management (PM)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Learner engagement (LE)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66C0-CB13-D640-83DE-3D61BB7A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What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makes</a:t>
            </a:r>
            <a:r>
              <a:rPr lang="it-IT" dirty="0">
                <a:solidFill>
                  <a:schemeClr val="accent3"/>
                </a:solidFill>
              </a:rPr>
              <a:t> a </a:t>
            </a:r>
            <a:r>
              <a:rPr lang="it-IT" dirty="0" err="1">
                <a:solidFill>
                  <a:schemeClr val="accent3"/>
                </a:solidFill>
              </a:rPr>
              <a:t>good</a:t>
            </a:r>
            <a:r>
              <a:rPr lang="it-IT" dirty="0">
                <a:solidFill>
                  <a:schemeClr val="accent3"/>
                </a:solidFill>
              </a:rPr>
              <a:t> trainer?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7221-E8FD-F94A-AFE1-F4521005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Knowledge of </a:t>
            </a:r>
            <a:r>
              <a:rPr lang="it-IT" dirty="0" err="1"/>
              <a:t>subject</a:t>
            </a:r>
            <a:endParaRPr lang="it-IT" dirty="0"/>
          </a:p>
          <a:p>
            <a:endParaRPr lang="it-IT" dirty="0"/>
          </a:p>
          <a:p>
            <a:r>
              <a:rPr lang="it-IT" dirty="0"/>
              <a:t>Clear </a:t>
            </a:r>
            <a:r>
              <a:rPr lang="it-IT" dirty="0" err="1"/>
              <a:t>aims</a:t>
            </a:r>
            <a:r>
              <a:rPr lang="it-IT" dirty="0"/>
              <a:t> for session </a:t>
            </a:r>
            <a:r>
              <a:rPr lang="it-IT" dirty="0" err="1"/>
              <a:t>outcomes</a:t>
            </a:r>
            <a:endParaRPr lang="it-IT" dirty="0"/>
          </a:p>
          <a:p>
            <a:r>
              <a:rPr lang="it-IT" dirty="0"/>
              <a:t>Appropriate delivery </a:t>
            </a:r>
            <a:r>
              <a:rPr lang="it-IT" dirty="0" err="1"/>
              <a:t>method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Confidence</a:t>
            </a:r>
            <a:r>
              <a:rPr lang="it-IT" dirty="0"/>
              <a:t> in delivery</a:t>
            </a:r>
          </a:p>
          <a:p>
            <a:r>
              <a:rPr lang="it-IT" dirty="0" err="1"/>
              <a:t>Listens</a:t>
            </a:r>
            <a:r>
              <a:rPr lang="it-IT" dirty="0"/>
              <a:t> to </a:t>
            </a:r>
            <a:r>
              <a:rPr lang="it-IT" dirty="0" err="1"/>
              <a:t>trainees</a:t>
            </a:r>
            <a:r>
              <a:rPr lang="it-IT" dirty="0"/>
              <a:t> </a:t>
            </a:r>
          </a:p>
          <a:p>
            <a:r>
              <a:rPr lang="it-IT" dirty="0" err="1"/>
              <a:t>Flexible</a:t>
            </a:r>
            <a:r>
              <a:rPr lang="it-IT" dirty="0"/>
              <a:t> – can </a:t>
            </a:r>
            <a:r>
              <a:rPr lang="it-IT" dirty="0" err="1"/>
              <a:t>change</a:t>
            </a:r>
            <a:r>
              <a:rPr lang="it-IT" dirty="0"/>
              <a:t> pace / 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required</a:t>
            </a:r>
            <a:endParaRPr lang="it-IT" dirty="0"/>
          </a:p>
          <a:p>
            <a:r>
              <a:rPr lang="it-IT" dirty="0" err="1"/>
              <a:t>Approachable</a:t>
            </a:r>
            <a:endParaRPr lang="it-IT" dirty="0"/>
          </a:p>
          <a:p>
            <a:r>
              <a:rPr lang="it-IT" dirty="0" err="1"/>
              <a:t>Engaging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54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66C0-CB13-D640-83DE-3D61BB7A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What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makes</a:t>
            </a:r>
            <a:r>
              <a:rPr lang="it-IT" dirty="0">
                <a:solidFill>
                  <a:schemeClr val="accent3"/>
                </a:solidFill>
              </a:rPr>
              <a:t> a </a:t>
            </a:r>
            <a:r>
              <a:rPr lang="it-IT" dirty="0" err="1">
                <a:solidFill>
                  <a:schemeClr val="accent3"/>
                </a:solidFill>
              </a:rPr>
              <a:t>good</a:t>
            </a:r>
            <a:r>
              <a:rPr lang="it-IT" dirty="0">
                <a:solidFill>
                  <a:schemeClr val="accent3"/>
                </a:solidFill>
              </a:rPr>
              <a:t> trainer?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7221-E8FD-F94A-AFE1-F4521005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Knowledge of </a:t>
            </a:r>
            <a:r>
              <a:rPr lang="it-IT" dirty="0" err="1">
                <a:solidFill>
                  <a:schemeClr val="bg2"/>
                </a:solidFill>
              </a:rPr>
              <a:t>subject</a:t>
            </a:r>
            <a:endParaRPr lang="it-IT" dirty="0">
              <a:solidFill>
                <a:schemeClr val="bg2"/>
              </a:solidFill>
            </a:endParaRPr>
          </a:p>
          <a:p>
            <a:endParaRPr lang="it-IT" dirty="0"/>
          </a:p>
          <a:p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Clear 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</a:rPr>
              <a:t>aims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 for session 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</a:rPr>
              <a:t>outcomes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Appropriate delivery</a:t>
            </a:r>
          </a:p>
          <a:p>
            <a:endParaRPr lang="it-IT" dirty="0"/>
          </a:p>
          <a:p>
            <a:r>
              <a:rPr lang="it-IT" dirty="0" err="1">
                <a:solidFill>
                  <a:srgbClr val="7030A0"/>
                </a:solidFill>
              </a:rPr>
              <a:t>Confidence</a:t>
            </a:r>
            <a:r>
              <a:rPr lang="it-IT" dirty="0">
                <a:solidFill>
                  <a:srgbClr val="7030A0"/>
                </a:solidFill>
              </a:rPr>
              <a:t> in delivery</a:t>
            </a:r>
          </a:p>
          <a:p>
            <a:r>
              <a:rPr lang="it-IT" dirty="0" err="1">
                <a:solidFill>
                  <a:srgbClr val="7030A0"/>
                </a:solidFill>
              </a:rPr>
              <a:t>Listens</a:t>
            </a:r>
            <a:r>
              <a:rPr lang="it-IT" dirty="0">
                <a:solidFill>
                  <a:srgbClr val="7030A0"/>
                </a:solidFill>
              </a:rPr>
              <a:t> to </a:t>
            </a:r>
            <a:r>
              <a:rPr lang="it-IT" dirty="0" err="1">
                <a:solidFill>
                  <a:srgbClr val="7030A0"/>
                </a:solidFill>
              </a:rPr>
              <a:t>trainees</a:t>
            </a:r>
            <a:r>
              <a:rPr lang="it-IT" dirty="0">
                <a:solidFill>
                  <a:srgbClr val="7030A0"/>
                </a:solidFill>
              </a:rPr>
              <a:t> </a:t>
            </a:r>
          </a:p>
          <a:p>
            <a:r>
              <a:rPr lang="it-IT" dirty="0" err="1">
                <a:solidFill>
                  <a:srgbClr val="7030A0"/>
                </a:solidFill>
              </a:rPr>
              <a:t>Flexible</a:t>
            </a:r>
            <a:r>
              <a:rPr lang="it-IT" dirty="0">
                <a:solidFill>
                  <a:srgbClr val="7030A0"/>
                </a:solidFill>
              </a:rPr>
              <a:t> – can </a:t>
            </a:r>
            <a:r>
              <a:rPr lang="it-IT" dirty="0" err="1">
                <a:solidFill>
                  <a:srgbClr val="7030A0"/>
                </a:solidFill>
              </a:rPr>
              <a:t>change</a:t>
            </a:r>
            <a:r>
              <a:rPr lang="it-IT" dirty="0">
                <a:solidFill>
                  <a:srgbClr val="7030A0"/>
                </a:solidFill>
              </a:rPr>
              <a:t> pace / </a:t>
            </a:r>
            <a:r>
              <a:rPr lang="it-IT" dirty="0" err="1">
                <a:solidFill>
                  <a:srgbClr val="7030A0"/>
                </a:solidFill>
              </a:rPr>
              <a:t>depth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>
                <a:solidFill>
                  <a:srgbClr val="7030A0"/>
                </a:solidFill>
              </a:rPr>
              <a:t>if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>
                <a:solidFill>
                  <a:srgbClr val="7030A0"/>
                </a:solidFill>
              </a:rPr>
              <a:t>required</a:t>
            </a:r>
            <a:endParaRPr lang="it-IT" dirty="0">
              <a:solidFill>
                <a:srgbClr val="7030A0"/>
              </a:solidFill>
            </a:endParaRPr>
          </a:p>
          <a:p>
            <a:r>
              <a:rPr lang="it-IT" dirty="0" err="1">
                <a:solidFill>
                  <a:srgbClr val="7030A0"/>
                </a:solidFill>
              </a:rPr>
              <a:t>Approachable</a:t>
            </a:r>
            <a:endParaRPr lang="it-IT" dirty="0">
              <a:solidFill>
                <a:srgbClr val="7030A0"/>
              </a:solidFill>
            </a:endParaRPr>
          </a:p>
          <a:p>
            <a:r>
              <a:rPr lang="it-IT" dirty="0" err="1">
                <a:solidFill>
                  <a:srgbClr val="7030A0"/>
                </a:solidFill>
              </a:rPr>
              <a:t>Engaging</a:t>
            </a:r>
            <a:endParaRPr lang="it-IT" dirty="0">
              <a:solidFill>
                <a:srgbClr val="7030A0"/>
              </a:solidFill>
            </a:endParaRPr>
          </a:p>
          <a:p>
            <a:endParaRPr lang="it-IT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:a16="http://schemas.microsoft.com/office/drawing/2014/main" id="{62CF649D-7D47-084A-8073-A9A662E107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223" y="519952"/>
            <a:ext cx="5520786" cy="3624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20174"/>
      </p:ext>
    </p:extLst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20777</TotalTime>
  <Words>1654</Words>
  <Application>Microsoft Macintosh PowerPoint</Application>
  <PresentationFormat>Grand écran</PresentationFormat>
  <Paragraphs>274</Paragraphs>
  <Slides>36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Times</vt:lpstr>
      <vt:lpstr>ELIXIR_template</vt:lpstr>
      <vt:lpstr>Training techniques to enhance learner participation and  engagement</vt:lpstr>
      <vt:lpstr>Teaching objectives and Learning outcomes</vt:lpstr>
      <vt:lpstr>Challenge 1 – What makes a good or bad training session</vt:lpstr>
      <vt:lpstr>Challenge 2 – what makes a good trainer?</vt:lpstr>
      <vt:lpstr>According to an experiment described in (Willingham, 2009), effective teachers have two qualities: </vt:lpstr>
      <vt:lpstr>Example - GOBLET trainer skill matrix </vt:lpstr>
      <vt:lpstr>Challenge 3 - connecting your learning </vt:lpstr>
      <vt:lpstr>What makes a good trainer? </vt:lpstr>
      <vt:lpstr>What makes a good trainer? </vt:lpstr>
      <vt:lpstr>Motivation and engagement</vt:lpstr>
      <vt:lpstr>Présentation PowerPoint</vt:lpstr>
      <vt:lpstr>Présentation PowerPoint</vt:lpstr>
      <vt:lpstr>Présentation PowerPoint</vt:lpstr>
      <vt:lpstr>Challenge 4 - your vote counts </vt:lpstr>
      <vt:lpstr>Challenge 5 - Motivation </vt:lpstr>
      <vt:lpstr>Techniques to enhance learner engagement and participation</vt:lpstr>
      <vt:lpstr>Technique - Interactive training </vt:lpstr>
      <vt:lpstr>Technique - Interactive training  - Tasks</vt:lpstr>
      <vt:lpstr>Strategies from learning scientists</vt:lpstr>
      <vt:lpstr>Technique - Participatory engagement</vt:lpstr>
      <vt:lpstr>Techniques – Warm-up, Wrap-up and short-feedback</vt:lpstr>
      <vt:lpstr>Challenge 6 </vt:lpstr>
      <vt:lpstr>Learn and teach others how to give good feedback  </vt:lpstr>
      <vt:lpstr>Activities and attitudes the instructor should promote</vt:lpstr>
      <vt:lpstr>Activities and attitudes the instructor should avoid</vt:lpstr>
      <vt:lpstr>Seven principles of learning </vt:lpstr>
      <vt:lpstr>Seven principles of learning </vt:lpstr>
      <vt:lpstr>Strategies applied to learning principles</vt:lpstr>
      <vt:lpstr>Strategies applied to learning principles</vt:lpstr>
      <vt:lpstr>Strategies applied to learning principles</vt:lpstr>
      <vt:lpstr>Strategies applied to learning principles</vt:lpstr>
      <vt:lpstr>Strategies applied to learning principles</vt:lpstr>
      <vt:lpstr>Challenge 8</vt:lpstr>
      <vt:lpstr>Challenge 7</vt:lpstr>
      <vt:lpstr>More resources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techniques to enhance learner participation and  engagement</dc:title>
  <cp:lastModifiedBy>Patricia Palagi</cp:lastModifiedBy>
  <cp:revision>56</cp:revision>
  <dcterms:modified xsi:type="dcterms:W3CDTF">2019-08-30T13:00:27Z</dcterms:modified>
</cp:coreProperties>
</file>