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5" r:id="rId1"/>
  </p:sldMasterIdLst>
  <p:notesMasterIdLst>
    <p:notesMasterId r:id="rId34"/>
  </p:notesMasterIdLst>
  <p:sldIdLst>
    <p:sldId id="256" r:id="rId2"/>
    <p:sldId id="282" r:id="rId3"/>
    <p:sldId id="257" r:id="rId4"/>
    <p:sldId id="258" r:id="rId5"/>
    <p:sldId id="318" r:id="rId6"/>
    <p:sldId id="259" r:id="rId7"/>
    <p:sldId id="260" r:id="rId8"/>
    <p:sldId id="261" r:id="rId9"/>
    <p:sldId id="277" r:id="rId10"/>
    <p:sldId id="278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319" r:id="rId19"/>
    <p:sldId id="269" r:id="rId20"/>
    <p:sldId id="273" r:id="rId21"/>
    <p:sldId id="270" r:id="rId22"/>
    <p:sldId id="320" r:id="rId23"/>
    <p:sldId id="271" r:id="rId24"/>
    <p:sldId id="275" r:id="rId25"/>
    <p:sldId id="279" r:id="rId26"/>
    <p:sldId id="280" r:id="rId27"/>
    <p:sldId id="281" r:id="rId28"/>
    <p:sldId id="298" r:id="rId29"/>
    <p:sldId id="299" r:id="rId30"/>
    <p:sldId id="274" r:id="rId31"/>
    <p:sldId id="308" r:id="rId32"/>
    <p:sldId id="276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858"/>
    <p:restoredTop sz="91291"/>
  </p:normalViewPr>
  <p:slideViewPr>
    <p:cSldViewPr snapToGrid="0">
      <p:cViewPr varScale="1">
        <p:scale>
          <a:sx n="68" d="100"/>
          <a:sy n="68" d="100"/>
        </p:scale>
        <p:origin x="216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84167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811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fca3b3b1e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3fca3b3b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5449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2556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fca3b3b1e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3fca3b3b1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0129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fca3b3b1e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3fca3b3b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1700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fca3b3b1e_0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3fca3b3b1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6271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Specific</a:t>
            </a:r>
            <a:r>
              <a:rPr lang="sv-SE" dirty="0"/>
              <a:t> – precise</a:t>
            </a:r>
            <a:r>
              <a:rPr lang="sv-SE" baseline="0" dirty="0"/>
              <a:t> </a:t>
            </a:r>
            <a:r>
              <a:rPr lang="sv-SE" baseline="0" dirty="0" err="1"/>
              <a:t>outcome</a:t>
            </a:r>
            <a:endParaRPr lang="sv-SE" baseline="0" dirty="0"/>
          </a:p>
          <a:p>
            <a:r>
              <a:rPr lang="sv-SE" baseline="0" dirty="0" err="1"/>
              <a:t>Measurable</a:t>
            </a:r>
            <a:r>
              <a:rPr lang="sv-SE" baseline="0" dirty="0"/>
              <a:t> – a </a:t>
            </a:r>
            <a:r>
              <a:rPr lang="sv-SE" baseline="0" dirty="0" err="1"/>
              <a:t>definied</a:t>
            </a:r>
            <a:r>
              <a:rPr lang="sv-SE" baseline="0" dirty="0"/>
              <a:t> element to </a:t>
            </a:r>
            <a:r>
              <a:rPr lang="sv-SE" baseline="0" dirty="0" err="1"/>
              <a:t>demonstrate</a:t>
            </a:r>
            <a:r>
              <a:rPr lang="sv-SE" baseline="0" dirty="0"/>
              <a:t> the </a:t>
            </a:r>
            <a:r>
              <a:rPr lang="sv-SE" baseline="0" dirty="0" err="1"/>
              <a:t>outcome</a:t>
            </a:r>
            <a:endParaRPr lang="sv-SE" baseline="0" dirty="0"/>
          </a:p>
          <a:p>
            <a:r>
              <a:rPr lang="sv-SE" baseline="0" dirty="0" err="1"/>
              <a:t>Achievable</a:t>
            </a:r>
            <a:r>
              <a:rPr lang="sv-SE" baseline="0" dirty="0"/>
              <a:t> – </a:t>
            </a:r>
            <a:r>
              <a:rPr lang="sv-SE" baseline="0" dirty="0" err="1"/>
              <a:t>realistic</a:t>
            </a:r>
            <a:r>
              <a:rPr lang="sv-SE" baseline="0" dirty="0"/>
              <a:t> given the </a:t>
            </a:r>
            <a:r>
              <a:rPr lang="sv-SE" baseline="0" dirty="0" err="1"/>
              <a:t>contstraints</a:t>
            </a:r>
            <a:r>
              <a:rPr lang="sv-SE" baseline="0" dirty="0"/>
              <a:t> (</a:t>
            </a:r>
            <a:r>
              <a:rPr lang="sv-SE" baseline="0" dirty="0" err="1"/>
              <a:t>frame</a:t>
            </a:r>
            <a:r>
              <a:rPr lang="sv-SE" baseline="0" dirty="0"/>
              <a:t>) </a:t>
            </a:r>
            <a:r>
              <a:rPr lang="sv-SE" baseline="0" dirty="0" err="1"/>
              <a:t>of</a:t>
            </a:r>
            <a:r>
              <a:rPr lang="sv-SE" baseline="0" dirty="0"/>
              <a:t> </a:t>
            </a:r>
            <a:r>
              <a:rPr lang="sv-SE" baseline="0" dirty="0" err="1"/>
              <a:t>time</a:t>
            </a:r>
            <a:r>
              <a:rPr lang="sv-SE" baseline="0" dirty="0"/>
              <a:t> </a:t>
            </a:r>
            <a:r>
              <a:rPr lang="sv-SE" baseline="0" dirty="0" err="1"/>
              <a:t>resources</a:t>
            </a:r>
            <a:endParaRPr lang="sv-SE" baseline="0" dirty="0"/>
          </a:p>
          <a:p>
            <a:r>
              <a:rPr lang="sv-SE" baseline="0" dirty="0"/>
              <a:t>Relevant – </a:t>
            </a:r>
            <a:r>
              <a:rPr lang="sv-SE" baseline="0" dirty="0" err="1"/>
              <a:t>Directly</a:t>
            </a:r>
            <a:r>
              <a:rPr lang="sv-SE" baseline="0" dirty="0"/>
              <a:t> </a:t>
            </a:r>
            <a:r>
              <a:rPr lang="sv-SE" baseline="0" dirty="0" err="1"/>
              <a:t>linked</a:t>
            </a:r>
            <a:r>
              <a:rPr lang="sv-SE" baseline="0" dirty="0"/>
              <a:t> to a </a:t>
            </a:r>
            <a:r>
              <a:rPr lang="sv-SE" baseline="0" dirty="0" err="1"/>
              <a:t>goal</a:t>
            </a:r>
            <a:endParaRPr lang="sv-SE" baseline="0" dirty="0"/>
          </a:p>
          <a:p>
            <a:r>
              <a:rPr lang="sv-SE" baseline="0" dirty="0" err="1"/>
              <a:t>Timely</a:t>
            </a:r>
            <a:r>
              <a:rPr lang="sv-SE" baseline="0" dirty="0"/>
              <a:t> – </a:t>
            </a:r>
            <a:r>
              <a:rPr lang="sv-SE" baseline="0" dirty="0" err="1"/>
              <a:t>Oncludes</a:t>
            </a:r>
            <a:r>
              <a:rPr lang="sv-SE" baseline="0" dirty="0"/>
              <a:t> </a:t>
            </a:r>
            <a:r>
              <a:rPr lang="sv-SE" baseline="0" dirty="0" err="1"/>
              <a:t>when</a:t>
            </a:r>
            <a:r>
              <a:rPr lang="sv-SE" baseline="0" dirty="0"/>
              <a:t> the </a:t>
            </a:r>
            <a:r>
              <a:rPr lang="sv-SE" baseline="0" dirty="0" err="1"/>
              <a:t>outcomes</a:t>
            </a:r>
            <a:r>
              <a:rPr lang="sv-SE" baseline="0" dirty="0"/>
              <a:t> </a:t>
            </a:r>
            <a:r>
              <a:rPr lang="sv-SE" baseline="0" dirty="0" err="1"/>
              <a:t>would</a:t>
            </a:r>
            <a:r>
              <a:rPr lang="sv-SE" baseline="0" dirty="0"/>
              <a:t> be </a:t>
            </a:r>
            <a:r>
              <a:rPr lang="sv-SE" baseline="0" dirty="0" err="1"/>
              <a:t>achieved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7853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fca3b3b1e_0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3fca3b3b1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3805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fca3b3b1e_0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3fca3b3b1e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0940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fca3b3b1e_0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3fca3b3b1e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6651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fca3b3b1e_0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3fca3b3b1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819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fca3b3b1e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3fca3b3b1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7376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fca3b3b1e_0_1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3fca3b3b1e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8394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fca3b3b1e_0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3fca3b3b1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490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2434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fca3b3b1e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3fca3b3b1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9468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edc43a2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edc43a25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3edc43a25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1054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fca3b3b1e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3fca3b3b1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5084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fca3b3b1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fca3b3b1e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3fca3b3b1e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1701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edc43a25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edc43a258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3edc43a258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3976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fca3b3b1e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3fca3b3b1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384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1041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EXCELERATE">
  <p:cSld name="Title slide EXCELERAT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 descr="elixir_helix_200_2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8683" y="-26988"/>
            <a:ext cx="12240683" cy="618648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/>
        </p:nvSpPr>
        <p:spPr>
          <a:xfrm>
            <a:off x="5232400" y="6106564"/>
            <a:ext cx="6398684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0" tIns="32650" rIns="65300" bIns="3265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u="none" strike="noStrike" cap="non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www.elixir-europe.org</a:t>
            </a:r>
            <a:endParaRPr sz="2400" b="0" i="1" u="none" strike="noStrike" cap="none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6" name="Google Shape;16;p2" descr="Excelerate_whitebackgroun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873" y="5374689"/>
            <a:ext cx="2425174" cy="89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951" y="5398563"/>
            <a:ext cx="1368383" cy="87400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276727" y="6336051"/>
            <a:ext cx="50624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ELIXIR-EXCELERATE is funded by the European Commission within the Research Infrastructures programme of Horizon 2020, grant agreement number 676559.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453286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4061019" y="4316358"/>
            <a:ext cx="7755467" cy="899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rbel"/>
              <a:buNone/>
              <a:defRPr sz="2800" b="0" i="1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/>
          <p:nvPr/>
        </p:nvSpPr>
        <p:spPr>
          <a:xfrm>
            <a:off x="4496047" y="5311210"/>
            <a:ext cx="732043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ELIXIR All Hands 2018, 4-7 June 2018, Berlin, Germany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CELERATE slide content">
  <p:cSld name="EXCELERATE slide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 descr="Excelerate_whitebackgroun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3201" y="5798634"/>
            <a:ext cx="2129367" cy="779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868" y="5786024"/>
            <a:ext cx="1335617" cy="84496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2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719667" y="6200777"/>
            <a:ext cx="52961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XCELERATE slide content">
  <p:cSld name="1_EXCELERATE slide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 descr="Excelerate_whitebackgroun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3201" y="5798634"/>
            <a:ext cx="2129367" cy="779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868" y="5786024"/>
            <a:ext cx="1335617" cy="84496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719667" y="6200777"/>
            <a:ext cx="52961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LIXIR-thank-you">
  <p:cSld name="1_ELIXIR-thank-you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5" descr="elixir_helix_200_2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8682" y="-26988"/>
            <a:ext cx="12240684" cy="6186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 descr="Excelerate_whitebackgroun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873" y="5374689"/>
            <a:ext cx="2425174" cy="89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0951" y="5398563"/>
            <a:ext cx="1368383" cy="87400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/>
          <p:nvPr/>
        </p:nvSpPr>
        <p:spPr>
          <a:xfrm>
            <a:off x="276727" y="6336051"/>
            <a:ext cx="50624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ELIXIR-EXCELERATE is funded by the European Commission within the Research Infrastructures programme of Horizon 2020, grant agreement number 676559.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1453286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6" descr="ELIXIR_logo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13484" y="5742879"/>
            <a:ext cx="1320800" cy="95319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2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719667" y="6200777"/>
            <a:ext cx="52961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LIXIR-thank-you">
  <p:cSld name="ELIXIR-thank-you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7" descr="elixir_helix_200_2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8682" y="-26988"/>
            <a:ext cx="12240684" cy="6186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4300" y="6159500"/>
            <a:ext cx="660400" cy="5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/>
        </p:nvSpPr>
        <p:spPr>
          <a:xfrm>
            <a:off x="6905971" y="6265174"/>
            <a:ext cx="3615267" cy="37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0" tIns="32650" rIns="65300" bIns="32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@ELIXIREurope</a:t>
            </a:r>
            <a:endParaRPr sz="2000" i="1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54681" y="6159500"/>
            <a:ext cx="552451" cy="520012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/>
          <p:nvPr/>
        </p:nvSpPr>
        <p:spPr>
          <a:xfrm>
            <a:off x="9494433" y="6265174"/>
            <a:ext cx="4116916" cy="37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0" tIns="32650" rIns="65300" bIns="326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/company/elixir-europe</a:t>
            </a:r>
            <a:endParaRPr sz="2000" i="1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0" name="Google Shape;50;p7" descr="Excelerate_whitebackgroun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70873" y="5374689"/>
            <a:ext cx="2425174" cy="897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951" y="5398563"/>
            <a:ext cx="1368383" cy="87400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7"/>
          <p:cNvSpPr/>
          <p:nvPr/>
        </p:nvSpPr>
        <p:spPr>
          <a:xfrm>
            <a:off x="276727" y="6336051"/>
            <a:ext cx="50624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ELIXIR-EXCELERATE is funded by the European Commission within the Research Infrastructures programme of Horizon 2020, grant agreement number 676559.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ctrTitle"/>
          </p:nvPr>
        </p:nvSpPr>
        <p:spPr>
          <a:xfrm>
            <a:off x="1453286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ELIXIR">
  <p:cSld name="Title slide ELIXI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8" descr="elixir_helix_200_2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8683" y="-26988"/>
            <a:ext cx="12240683" cy="6186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8" descr="elixir_1_RZ_mac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434" y="4760686"/>
            <a:ext cx="2427817" cy="185125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>
            <a:spLocks noGrp="1"/>
          </p:cNvSpPr>
          <p:nvPr>
            <p:ph type="ctrTitle"/>
          </p:nvPr>
        </p:nvSpPr>
        <p:spPr>
          <a:xfrm>
            <a:off x="1453286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ubTitle" idx="1"/>
          </p:nvPr>
        </p:nvSpPr>
        <p:spPr>
          <a:xfrm>
            <a:off x="4061019" y="4316358"/>
            <a:ext cx="7755467" cy="899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orbel"/>
              <a:buNone/>
              <a:defRPr sz="2800" b="0" i="1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/>
          <p:nvPr/>
        </p:nvSpPr>
        <p:spPr>
          <a:xfrm>
            <a:off x="4496047" y="5311210"/>
            <a:ext cx="732043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ELIXIR All Hands 2018, 4-7 June 2018, Berlin, Germany</a:t>
            </a:r>
            <a:endParaRPr/>
          </a:p>
        </p:txBody>
      </p:sp>
      <p:sp>
        <p:nvSpPr>
          <p:cNvPr id="60" name="Google Shape;60;p8"/>
          <p:cNvSpPr txBox="1"/>
          <p:nvPr/>
        </p:nvSpPr>
        <p:spPr>
          <a:xfrm>
            <a:off x="5232400" y="6106564"/>
            <a:ext cx="6398684" cy="4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5300" tIns="32650" rIns="65300" bIns="3265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003F41"/>
                </a:solidFill>
                <a:latin typeface="Corbel"/>
                <a:ea typeface="Corbel"/>
                <a:cs typeface="Corbel"/>
                <a:sym typeface="Corbel"/>
              </a:rPr>
              <a:t>www.elixir-europe.org</a:t>
            </a:r>
            <a:endParaRPr sz="2400" i="1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2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719667" y="6200777"/>
            <a:ext cx="52961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map.ihmc.us/Publications/ResearchPapers/TheoryUnderlyingConceptMaps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palagi/EXCELERATE-TtT/blob/master/TtT_session_3.md#sessions" TargetMode="External"/><Relationship Id="rId7" Type="http://schemas.openxmlformats.org/officeDocument/2006/relationships/hyperlink" Target="https://github.com/ppalagi/EXCELERATE-TtT/blob/master/TtT_session_3.md#rooms" TargetMode="External"/><Relationship Id="rId2" Type="http://schemas.openxmlformats.org/officeDocument/2006/relationships/hyperlink" Target="https://github.com/ppalagi/EXCELERATE-TtT/blob/master/TtT_session_3.md#conceptmap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ppalagi/EXCELERATE-TtT/blob/master/TtT_session_3.md#reproducibility" TargetMode="External"/><Relationship Id="rId5" Type="http://schemas.openxmlformats.org/officeDocument/2006/relationships/hyperlink" Target="https://github.com/ppalagi/EXCELERATE-TtT/blob/master/TtT_session_3.md#repositories" TargetMode="External"/><Relationship Id="rId4" Type="http://schemas.openxmlformats.org/officeDocument/2006/relationships/hyperlink" Target="https://github.com/ppalagi/EXCELERATE-TtT/blob/master/TtT_session_3.md#design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inton.edu/curriculumcommittee/listofmeasurableverbs.cx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ctrTitle"/>
          </p:nvPr>
        </p:nvSpPr>
        <p:spPr>
          <a:xfrm>
            <a:off x="1453286" y="3356993"/>
            <a:ext cx="1036320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and plan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session, course, materials </a:t>
            </a:r>
            <a:endParaRPr sz="5000" b="1" i="0" u="none" strike="noStrike" cap="none" dirty="0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3"/>
                </a:solidFill>
              </a:rPr>
              <a:t>Concept </a:t>
            </a:r>
            <a:r>
              <a:rPr lang="fr-FR" dirty="0" err="1">
                <a:solidFill>
                  <a:schemeClr val="accent3"/>
                </a:solidFill>
              </a:rPr>
              <a:t>map</a:t>
            </a:r>
            <a:r>
              <a:rPr lang="fr-FR" dirty="0">
                <a:solidFill>
                  <a:schemeClr val="accent3"/>
                </a:solidFill>
              </a:rPr>
              <a:t> – FAIR </a:t>
            </a:r>
            <a:r>
              <a:rPr lang="fr-FR" dirty="0" err="1">
                <a:solidFill>
                  <a:schemeClr val="accent3"/>
                </a:solidFill>
              </a:rPr>
              <a:t>principles</a:t>
            </a:r>
            <a:endParaRPr lang="fr-FR" dirty="0">
              <a:solidFill>
                <a:schemeClr val="accent3"/>
              </a:solidFill>
            </a:endParaRP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676" y="1328538"/>
            <a:ext cx="8567628" cy="5529462"/>
          </a:xfrm>
        </p:spPr>
      </p:pic>
    </p:spTree>
    <p:extLst>
      <p:ext uri="{BB962C8B-B14F-4D97-AF65-F5344CB8AC3E}">
        <p14:creationId xmlns:p14="http://schemas.microsoft.com/office/powerpoint/2010/main" val="1537795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Concept maps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Concept maps are graphical tools for organizing and representing knowledge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Include concepts and relationships to link concepts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Good to start a concept map with a focus question - context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Help to organize knowledge and to structure it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Good concept maps are built with iterations and feedback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Joseph D. Novak , 1972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6"/>
              </a:solidFill>
            </a:endParaRPr>
          </a:p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6"/>
              </a:solidFill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endParaRPr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Challenge 2 (10 min)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4294967295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>
                <a:solidFill>
                  <a:srgbClr val="7F7F7F"/>
                </a:solidFill>
              </a:rPr>
              <a:t>Draw a concept map of your topic of interest, start with a question </a:t>
            </a:r>
            <a:endParaRPr>
              <a:solidFill>
                <a:srgbClr val="7F7F7F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>
                <a:solidFill>
                  <a:srgbClr val="7F7F7F"/>
                </a:solidFill>
              </a:rPr>
              <a:t>Include 7 (+ - 2) concepts</a:t>
            </a:r>
            <a:endParaRPr>
              <a:solidFill>
                <a:srgbClr val="7F7F7F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>
                <a:solidFill>
                  <a:srgbClr val="7F7F7F"/>
                </a:solidFill>
              </a:rPr>
              <a:t>Include relationships and cross-links between these concepts</a:t>
            </a:r>
            <a:endParaRPr>
              <a:solidFill>
                <a:srgbClr val="7F7F7F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>
                <a:solidFill>
                  <a:srgbClr val="7F7F7F"/>
                </a:solidFill>
              </a:rPr>
              <a:t>Arrange it in a hierarchical structure with the key concepts on top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Challenge 3 (8 min)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4294967295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None/>
            </a:pPr>
            <a:r>
              <a:rPr lang="en-US" dirty="0">
                <a:solidFill>
                  <a:srgbClr val="7F7F7F"/>
                </a:solidFill>
              </a:rPr>
              <a:t>In pairs exchange concept maps. Do not explain the map.</a:t>
            </a:r>
            <a:endParaRPr dirty="0">
              <a:solidFill>
                <a:srgbClr val="7F7F7F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dirty="0">
                <a:solidFill>
                  <a:srgbClr val="7F7F7F"/>
                </a:solidFill>
              </a:rPr>
              <a:t>Write one thing you are confused/not sure about the map</a:t>
            </a:r>
            <a:endParaRPr dirty="0">
              <a:solidFill>
                <a:srgbClr val="7F7F7F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dirty="0">
                <a:solidFill>
                  <a:srgbClr val="7F7F7F"/>
                </a:solidFill>
              </a:rPr>
              <a:t>Write one thing you like/it is clear about the map </a:t>
            </a:r>
            <a:endParaRPr dirty="0">
              <a:solidFill>
                <a:srgbClr val="7F7F7F"/>
              </a:solidFill>
            </a:endParaRPr>
          </a:p>
          <a:p>
            <a:pPr marL="9144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7F7F7F"/>
                </a:solidFill>
              </a:rPr>
              <a:t>Each person will give and receive two feedbacks: </a:t>
            </a:r>
            <a:endParaRPr dirty="0">
              <a:solidFill>
                <a:srgbClr val="7F7F7F"/>
              </a:solidFill>
            </a:endParaRPr>
          </a:p>
          <a:p>
            <a:pPr marL="9144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7F7F7F"/>
                </a:solidFill>
              </a:rPr>
              <a:t>Positive and Negative on content </a:t>
            </a:r>
            <a:endParaRPr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Concept maps in curriculum planning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2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7F7F7F"/>
                </a:solidFill>
              </a:rPr>
              <a:t>They present  key concepts in a highly concise manner </a:t>
            </a:r>
            <a:endParaRPr>
              <a:solidFill>
                <a:srgbClr val="7F7F7F"/>
              </a:solidFill>
            </a:endParaRPr>
          </a:p>
          <a:p>
            <a:pPr marL="342900" marR="0" lvl="0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7F7F7F"/>
                </a:solidFill>
              </a:rPr>
              <a:t>This helps in the teaching plan to measure how much you can cover</a:t>
            </a:r>
            <a:endParaRPr>
              <a:solidFill>
                <a:srgbClr val="7F7F7F"/>
              </a:solidFill>
            </a:endParaRPr>
          </a:p>
          <a:p>
            <a:pPr marL="342900" marR="0" lvl="0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7F7F7F"/>
                </a:solidFill>
              </a:rPr>
              <a:t>The hierarchical organization suggests a sequence to cover material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799525" y="4789725"/>
            <a:ext cx="107913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Further reading </a:t>
            </a:r>
            <a:r>
              <a:rPr lang="en-US" sz="1800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http://cmap.ihmc.us/Publications/ResearchPapers/TheoryUnderlyingConceptMaps.pdf</a:t>
            </a:r>
            <a:endParaRPr sz="18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Delivery planning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200000"/>
              </a:lnSpc>
              <a:spcBef>
                <a:spcPts val="0"/>
              </a:spcBef>
              <a:buClr>
                <a:srgbClr val="7F7F7F"/>
              </a:buClr>
              <a:buChar char="●"/>
            </a:pPr>
            <a:r>
              <a:rPr lang="en-GB" dirty="0">
                <a:solidFill>
                  <a:srgbClr val="7F7F7F"/>
                </a:solidFill>
              </a:rPr>
              <a:t>Is it part of an extended curricula?</a:t>
            </a:r>
          </a:p>
          <a:p>
            <a:pPr>
              <a:lnSpc>
                <a:spcPct val="200000"/>
              </a:lnSpc>
              <a:spcBef>
                <a:spcPts val="0"/>
              </a:spcBef>
              <a:buClr>
                <a:srgbClr val="7F7F7F"/>
              </a:buClr>
              <a:buFont typeface="Corbel"/>
              <a:buChar char="●"/>
            </a:pPr>
            <a:r>
              <a:rPr lang="en-GB" dirty="0">
                <a:solidFill>
                  <a:srgbClr val="7F7F7F"/>
                </a:solidFill>
              </a:rPr>
              <a:t>Is the training a requirement, or optional career development?</a:t>
            </a:r>
          </a:p>
          <a:p>
            <a:pPr>
              <a:lnSpc>
                <a:spcPct val="200000"/>
              </a:lnSpc>
              <a:spcBef>
                <a:spcPts val="0"/>
              </a:spcBef>
              <a:buClr>
                <a:srgbClr val="7F7F7F"/>
              </a:buClr>
              <a:buFont typeface="Corbel"/>
              <a:buChar char="●"/>
            </a:pPr>
            <a:r>
              <a:rPr lang="en-GB" dirty="0">
                <a:solidFill>
                  <a:srgbClr val="7F7F7F"/>
                </a:solidFill>
              </a:rPr>
              <a:t>Format: workshop, seminar, lecture, online training or mix online/in-person?</a:t>
            </a: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●"/>
            </a:pPr>
            <a:r>
              <a:rPr lang="en-GB" dirty="0">
                <a:solidFill>
                  <a:srgbClr val="7F7F7F"/>
                </a:solidFill>
              </a:rPr>
              <a:t>Timing: what is the content and depth of the training?</a:t>
            </a: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●"/>
            </a:pPr>
            <a:r>
              <a:rPr lang="en-GB" dirty="0">
                <a:solidFill>
                  <a:srgbClr val="7F7F7F"/>
                </a:solidFill>
              </a:rPr>
              <a:t>Do you need to invite any other external experts? </a:t>
            </a: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●"/>
            </a:pPr>
            <a:r>
              <a:rPr lang="en-GB" dirty="0">
                <a:solidFill>
                  <a:srgbClr val="7F7F7F"/>
                </a:solidFill>
              </a:rPr>
              <a:t>What sort of venue/equipment do you need for this format?</a:t>
            </a:r>
          </a:p>
          <a:p>
            <a:pPr marL="1524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rgbClr val="7F7F7F"/>
                </a:solidFill>
              </a:rPr>
              <a:t>Share your comments!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Challenge 4 - Delivery planning (2 min)</a:t>
            </a:r>
            <a:endParaRPr sz="3200" b="0" i="0" u="none" strike="noStrike" cap="none" dirty="0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>
                <a:solidFill>
                  <a:srgbClr val="7F7F7F"/>
                </a:solidFill>
              </a:rPr>
              <a:t>Think if you want to make your training interactive </a:t>
            </a:r>
            <a:endParaRPr>
              <a:solidFill>
                <a:srgbClr val="7F7F7F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>
                <a:solidFill>
                  <a:srgbClr val="7F7F7F"/>
                </a:solidFill>
              </a:rPr>
              <a:t>Think whether you need or want to use a visual support (images)</a:t>
            </a:r>
            <a:endParaRPr>
              <a:solidFill>
                <a:srgbClr val="7F7F7F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>
                <a:solidFill>
                  <a:srgbClr val="7F7F7F"/>
                </a:solidFill>
              </a:rPr>
              <a:t>Think whether you need t</a:t>
            </a:r>
            <a:r>
              <a:rPr lang="en-US">
                <a:solidFill>
                  <a:schemeClr val="accent6"/>
                </a:solidFill>
              </a:rPr>
              <a:t>o distribute material in advance to the audience </a:t>
            </a:r>
            <a:endParaRPr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>
                <a:solidFill>
                  <a:schemeClr val="accent6"/>
                </a:solidFill>
              </a:rPr>
              <a:t>Prepare for your choices</a:t>
            </a:r>
            <a:endParaRPr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>
                <a:solidFill>
                  <a:schemeClr val="accent6"/>
                </a:solidFill>
              </a:rPr>
              <a:t>Be creative!</a:t>
            </a:r>
            <a:endParaRPr>
              <a:solidFill>
                <a:schemeClr val="accent6"/>
              </a:solidFill>
            </a:endParaRPr>
          </a:p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A Word about Content</a:t>
            </a:r>
            <a:endParaRPr sz="3200" b="0" i="0" u="none" strike="noStrike" cap="none" dirty="0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●"/>
            </a:pPr>
            <a:r>
              <a:rPr lang="en-US" b="1" dirty="0">
                <a:solidFill>
                  <a:srgbClr val="7F7F7F"/>
                </a:solidFill>
              </a:rPr>
              <a:t>Content collection</a:t>
            </a:r>
            <a:endParaRPr b="1" dirty="0">
              <a:solidFill>
                <a:srgbClr val="7F7F7F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7F7F7F"/>
                </a:solidFill>
              </a:rPr>
              <a:t>        Appropriate content to the needs and capabilities of your target audience</a:t>
            </a:r>
            <a:endParaRPr dirty="0">
              <a:solidFill>
                <a:srgbClr val="7F7F7F"/>
              </a:solidFill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●"/>
            </a:pPr>
            <a:r>
              <a:rPr lang="en-US" b="1" dirty="0">
                <a:solidFill>
                  <a:srgbClr val="7F7F7F"/>
                </a:solidFill>
              </a:rPr>
              <a:t>Content reduction</a:t>
            </a:r>
            <a:endParaRPr b="1" dirty="0">
              <a:solidFill>
                <a:srgbClr val="7F7F7F"/>
              </a:solidFill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7F7F7F"/>
                </a:solidFill>
              </a:rPr>
              <a:t> One of the biggest challenges in designing training courses is the reduction of content to the training format. </a:t>
            </a:r>
            <a:r>
              <a:rPr lang="en-US" b="1" dirty="0">
                <a:solidFill>
                  <a:srgbClr val="7F7F7F"/>
                </a:solidFill>
              </a:rPr>
              <a:t>Keep only key points!</a:t>
            </a:r>
            <a:endParaRPr b="1" dirty="0">
              <a:solidFill>
                <a:srgbClr val="7F7F7F"/>
              </a:solidFill>
            </a:endParaRPr>
          </a:p>
          <a:p>
            <a:pPr marL="342900" marR="0" lvl="0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3"/>
                </a:solidFill>
              </a:rPr>
              <a:t>Training session - design and 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Iterative and circular process:</a:t>
            </a:r>
          </a:p>
          <a:p>
            <a:pPr lvl="1"/>
            <a:r>
              <a:rPr lang="en-GB" dirty="0"/>
              <a:t>Define the overall AIM</a:t>
            </a:r>
          </a:p>
          <a:p>
            <a:pPr lvl="1"/>
            <a:r>
              <a:rPr lang="en-GB" dirty="0"/>
              <a:t>Define SMART learning outcome(s) related to the concepts, knowledge and skills you want the learners to develop (see concept maps). </a:t>
            </a:r>
          </a:p>
          <a:p>
            <a:pPr lvl="1"/>
            <a:r>
              <a:rPr lang="en-GB" dirty="0"/>
              <a:t>Define the pre-requirements (what they bring, what you need to provide) </a:t>
            </a:r>
          </a:p>
          <a:p>
            <a:pPr lvl="1"/>
            <a:r>
              <a:rPr lang="en-GB" dirty="0"/>
              <a:t>Define an evaluation (measure achieved learning outcomes), and the concepts/competencies/skills needed to succeed the evaluation. </a:t>
            </a:r>
          </a:p>
          <a:p>
            <a:pPr lvl="1"/>
            <a:r>
              <a:rPr lang="en-GB" dirty="0"/>
              <a:t>Describe and create the course session activities, content, the process of the session (instructions), and any materials needed.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This is an iterative process and can/should be revised several times!</a:t>
            </a:r>
          </a:p>
        </p:txBody>
      </p:sp>
    </p:spTree>
    <p:extLst>
      <p:ext uri="{BB962C8B-B14F-4D97-AF65-F5344CB8AC3E}">
        <p14:creationId xmlns:p14="http://schemas.microsoft.com/office/powerpoint/2010/main" val="228827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Challenge 5 - Prepare content (15 min)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You have 15 min to prepare the content of your mini-training</a:t>
            </a:r>
            <a:endParaRPr>
              <a:solidFill>
                <a:schemeClr val="accent6"/>
              </a:solidFill>
            </a:endParaRPr>
          </a:p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</a:rPr>
              <a:t>The structure of your mini-training should be something like </a:t>
            </a:r>
            <a:endParaRPr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>
                <a:solidFill>
                  <a:schemeClr val="accent6"/>
                </a:solidFill>
              </a:rPr>
              <a:t>40 seconds </a:t>
            </a:r>
            <a:r>
              <a:rPr lang="en-US" b="1">
                <a:solidFill>
                  <a:schemeClr val="accent6"/>
                </a:solidFill>
              </a:rPr>
              <a:t>introduction</a:t>
            </a:r>
            <a:endParaRPr b="1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>
                <a:solidFill>
                  <a:schemeClr val="accent6"/>
                </a:solidFill>
              </a:rPr>
              <a:t>2 minutes on </a:t>
            </a:r>
            <a:r>
              <a:rPr lang="en-US" b="1">
                <a:solidFill>
                  <a:schemeClr val="accent6"/>
                </a:solidFill>
              </a:rPr>
              <a:t>topic</a:t>
            </a:r>
            <a:endParaRPr b="1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>
                <a:solidFill>
                  <a:schemeClr val="accent6"/>
                </a:solidFill>
              </a:rPr>
              <a:t>20 seconds </a:t>
            </a:r>
            <a:r>
              <a:rPr lang="en-US" b="1">
                <a:solidFill>
                  <a:schemeClr val="accent6"/>
                </a:solidFill>
              </a:rPr>
              <a:t>conclusion</a:t>
            </a:r>
            <a:endParaRPr b="1">
              <a:solidFill>
                <a:schemeClr val="accent6"/>
              </a:solidFill>
            </a:endParaRPr>
          </a:p>
          <a:p>
            <a:pPr marL="13716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accent6"/>
                </a:solidFill>
              </a:rPr>
              <a:t>Use your concept map and adapt as needed</a:t>
            </a:r>
            <a:endParaRPr b="1">
              <a:solidFill>
                <a:schemeClr val="accent6"/>
              </a:solidFill>
            </a:endParaRPr>
          </a:p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>
                <a:solidFill>
                  <a:schemeClr val="accent3"/>
                </a:solidFill>
              </a:rPr>
              <a:t>Warm-up (5’)</a:t>
            </a:r>
            <a:endParaRPr sz="17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</a:endParaRPr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4294967295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 err="1">
                <a:solidFill>
                  <a:schemeClr val="accent6">
                    <a:lumMod val="75000"/>
                  </a:schemeClr>
                </a:solidFill>
              </a:rPr>
              <a:t>Alone</a:t>
            </a:r>
            <a:r>
              <a:rPr lang="fr-CH" dirty="0">
                <a:solidFill>
                  <a:schemeClr val="accent6">
                    <a:lumMod val="75000"/>
                  </a:schemeClr>
                </a:solidFill>
              </a:rPr>
              <a:t>: 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 err="1">
                <a:solidFill>
                  <a:schemeClr val="accent6">
                    <a:lumMod val="75000"/>
                  </a:schemeClr>
                </a:solidFill>
              </a:rPr>
              <a:t>Think</a:t>
            </a:r>
            <a:r>
              <a:rPr lang="fr-CH" dirty="0">
                <a:solidFill>
                  <a:schemeClr val="accent6">
                    <a:lumMod val="75000"/>
                  </a:schemeClr>
                </a:solidFill>
              </a:rPr>
              <a:t> of </a:t>
            </a:r>
            <a:r>
              <a:rPr lang="fr-CH" b="1" dirty="0">
                <a:solidFill>
                  <a:schemeClr val="accent6">
                    <a:lumMod val="75000"/>
                  </a:schemeClr>
                </a:solidFill>
              </a:rPr>
              <a:t>2 </a:t>
            </a:r>
            <a:r>
              <a:rPr lang="fr-CH" b="1" dirty="0" err="1">
                <a:solidFill>
                  <a:schemeClr val="accent6">
                    <a:lumMod val="75000"/>
                  </a:schemeClr>
                </a:solidFill>
              </a:rPr>
              <a:t>take</a:t>
            </a:r>
            <a:r>
              <a:rPr lang="fr-CH" b="1" dirty="0">
                <a:solidFill>
                  <a:schemeClr val="accent6">
                    <a:lumMod val="75000"/>
                  </a:schemeClr>
                </a:solidFill>
              </a:rPr>
              <a:t>-home</a:t>
            </a:r>
            <a:r>
              <a:rPr lang="fr-CH" dirty="0">
                <a:solidFill>
                  <a:schemeClr val="accent6">
                    <a:lumMod val="75000"/>
                  </a:schemeClr>
                </a:solidFill>
              </a:rPr>
              <a:t> messages </a:t>
            </a:r>
            <a:r>
              <a:rPr lang="fr-CH" dirty="0" err="1">
                <a:solidFill>
                  <a:schemeClr val="accent6">
                    <a:lumMod val="75000"/>
                  </a:schemeClr>
                </a:solidFill>
              </a:rPr>
              <a:t>from</a:t>
            </a:r>
            <a:r>
              <a:rPr lang="fr-CH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CH" dirty="0" err="1">
                <a:solidFill>
                  <a:schemeClr val="accent6">
                    <a:lumMod val="75000"/>
                  </a:schemeClr>
                </a:solidFill>
              </a:rPr>
              <a:t>yesterday</a:t>
            </a:r>
            <a:endParaRPr lang="fr-CH" dirty="0">
              <a:solidFill>
                <a:schemeClr val="accent6">
                  <a:lumMod val="75000"/>
                </a:schemeClr>
              </a:solidFill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6">
                  <a:lumMod val="75000"/>
                </a:schemeClr>
              </a:solidFill>
            </a:endParaRPr>
          </a:p>
          <a:p>
            <a:pPr marL="76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514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Discussions / feedback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Listen actively and attentively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Ask for clarification if you are confused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Do not interrupt one another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Challenge one another, but do so respectfully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Critique ideas, not people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Do not offer opinions without supporting evidence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Take responsibility for the quality of the discussion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Build on one another ’s comments; work toward shared understanding.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Do not </a:t>
            </a:r>
            <a:r>
              <a:rPr lang="en-US" dirty="0" err="1">
                <a:solidFill>
                  <a:schemeClr val="accent6"/>
                </a:solidFill>
              </a:rPr>
              <a:t>monopolise</a:t>
            </a:r>
            <a:r>
              <a:rPr lang="en-US" dirty="0">
                <a:solidFill>
                  <a:schemeClr val="accent6"/>
                </a:solidFill>
              </a:rPr>
              <a:t> discussion.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Speak from your own experience, without generalizing.</a:t>
            </a:r>
            <a:endParaRPr dirty="0">
              <a:solidFill>
                <a:schemeClr val="accent6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dirty="0">
                <a:solidFill>
                  <a:schemeClr val="accent6"/>
                </a:solidFill>
              </a:rPr>
              <a:t>If you are offended by anything said during discussion, acknowledge it immediately.</a:t>
            </a:r>
            <a:endParaRPr dirty="0">
              <a:solidFill>
                <a:schemeClr val="accent6"/>
              </a:solidFill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Challenge 6 - Mini-training practice (15 min)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Split into groups of 3 or 2</a:t>
            </a:r>
            <a:endParaRPr dirty="0">
              <a:solidFill>
                <a:schemeClr val="accent6"/>
              </a:solidFill>
            </a:endParaRPr>
          </a:p>
          <a:p>
            <a:pPr marL="5715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Each will deliver their 3 minute session to the others</a:t>
            </a:r>
            <a:endParaRPr dirty="0">
              <a:solidFill>
                <a:schemeClr val="accent6"/>
              </a:solidFill>
            </a:endParaRPr>
          </a:p>
          <a:p>
            <a:pPr marL="1371600" indent="-457200">
              <a:lnSpc>
                <a:spcPct val="115000"/>
              </a:lnSpc>
              <a:spcBef>
                <a:spcPts val="0"/>
              </a:spcBef>
            </a:pPr>
            <a:r>
              <a:rPr lang="en-US" dirty="0">
                <a:solidFill>
                  <a:schemeClr val="accent6"/>
                </a:solidFill>
              </a:rPr>
              <a:t>One person delivers the session</a:t>
            </a:r>
            <a:endParaRPr dirty="0">
              <a:solidFill>
                <a:schemeClr val="accent6"/>
              </a:solidFill>
            </a:endParaRPr>
          </a:p>
          <a:p>
            <a:pPr marL="1371600" indent="-457200">
              <a:lnSpc>
                <a:spcPct val="115000"/>
              </a:lnSpc>
              <a:spcBef>
                <a:spcPts val="0"/>
              </a:spcBef>
            </a:pPr>
            <a:r>
              <a:rPr lang="en-US" dirty="0">
                <a:solidFill>
                  <a:schemeClr val="accent6"/>
                </a:solidFill>
              </a:rPr>
              <a:t>One person records on the phone (optional) </a:t>
            </a:r>
            <a:endParaRPr dirty="0">
              <a:solidFill>
                <a:schemeClr val="accent6"/>
              </a:solidFill>
            </a:endParaRPr>
          </a:p>
          <a:p>
            <a:pPr marL="1371600" indent="-457200">
              <a:lnSpc>
                <a:spcPct val="115000"/>
              </a:lnSpc>
              <a:spcBef>
                <a:spcPts val="0"/>
              </a:spcBef>
            </a:pPr>
            <a:r>
              <a:rPr lang="en-US" dirty="0">
                <a:solidFill>
                  <a:schemeClr val="accent6"/>
                </a:solidFill>
              </a:rPr>
              <a:t>One person notes down comments real-time</a:t>
            </a:r>
            <a:endParaRPr dirty="0">
              <a:solidFill>
                <a:schemeClr val="accent6"/>
              </a:solidFill>
            </a:endParaRPr>
          </a:p>
          <a:p>
            <a:pPr marL="5715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+mj-lt"/>
              <a:buAutoNum type="arabicPeriod" startAt="2"/>
            </a:pPr>
            <a:r>
              <a:rPr lang="en-US" dirty="0">
                <a:solidFill>
                  <a:schemeClr val="accent6"/>
                </a:solidFill>
              </a:rPr>
              <a:t>You describe your own comments on your delivery</a:t>
            </a:r>
            <a:endParaRPr dirty="0">
              <a:solidFill>
                <a:schemeClr val="accent6"/>
              </a:solidFill>
            </a:endParaRPr>
          </a:p>
          <a:p>
            <a:pPr marL="5715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+mj-lt"/>
              <a:buAutoNum type="arabicPeriod" startAt="2"/>
            </a:pPr>
            <a:r>
              <a:rPr lang="en-US" dirty="0">
                <a:solidFill>
                  <a:schemeClr val="accent6"/>
                </a:solidFill>
              </a:rPr>
              <a:t>The other two provide feedback to the presenter</a:t>
            </a:r>
          </a:p>
          <a:p>
            <a:pPr marL="5715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+mj-lt"/>
              <a:buAutoNum type="arabicPeriod" startAt="2"/>
            </a:pPr>
            <a:r>
              <a:rPr lang="en-US" dirty="0">
                <a:solidFill>
                  <a:schemeClr val="accent6"/>
                </a:solidFill>
              </a:rPr>
              <a:t>Then rotate within the group (and restart from 1)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fr-FR" dirty="0"/>
              <a:t>: Plan for a 1h15 session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74" y="1597510"/>
            <a:ext cx="9239184" cy="5260490"/>
          </a:xfrm>
        </p:spPr>
      </p:pic>
    </p:spTree>
    <p:extLst>
      <p:ext uri="{BB962C8B-B14F-4D97-AF65-F5344CB8AC3E}">
        <p14:creationId xmlns:p14="http://schemas.microsoft.com/office/powerpoint/2010/main" val="1241097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Challenge 7 - Mini-training adjust (5 min)</a:t>
            </a:r>
            <a:endParaRPr sz="3200" b="0" i="0" u="none" strike="noStrike" cap="none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-US" dirty="0">
                <a:solidFill>
                  <a:schemeClr val="accent6"/>
                </a:solidFill>
              </a:rPr>
              <a:t>You then have time to revise your session, before delivering to the group again</a:t>
            </a:r>
            <a:endParaRPr dirty="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9324C6CE-E909-4746-930A-9F1CAD233BC5}"/>
              </a:ext>
            </a:extLst>
          </p:cNvPr>
          <p:cNvSpPr txBox="1">
            <a:spLocks/>
          </p:cNvSpPr>
          <p:nvPr/>
        </p:nvSpPr>
        <p:spPr>
          <a:xfrm>
            <a:off x="871803" y="485056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>
                <a:solidFill>
                  <a:schemeClr val="accent3"/>
                </a:solidFill>
              </a:rPr>
              <a:t>Training materials repositories and resources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A08411D-C2B3-5E43-9309-1F332876C0C4}"/>
              </a:ext>
            </a:extLst>
          </p:cNvPr>
          <p:cNvSpPr txBox="1">
            <a:spLocks/>
          </p:cNvSpPr>
          <p:nvPr/>
        </p:nvSpPr>
        <p:spPr>
          <a:xfrm>
            <a:off x="863600" y="1677989"/>
            <a:ext cx="108712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rbe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/>
              <a:t>GOBLET – http://mygoblet.org/training-portal</a:t>
            </a:r>
          </a:p>
          <a:p>
            <a:r>
              <a:rPr lang="fr-FR"/>
              <a:t>TeSS - https://tess.elixir-europe.org/</a:t>
            </a:r>
          </a:p>
          <a:p>
            <a:r>
              <a:rPr lang="fr-FR"/>
              <a:t>GitHub - https://github.com</a:t>
            </a:r>
          </a:p>
          <a:p>
            <a:r>
              <a:rPr lang="fr-FR"/>
              <a:t>Jupiter - http://jupyter.org/</a:t>
            </a:r>
          </a:p>
          <a:p>
            <a:r>
              <a:rPr lang="fr-FR"/>
              <a:t>Other?</a:t>
            </a:r>
            <a:endParaRPr lang="fr-F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3"/>
                </a:solidFill>
              </a:rPr>
              <a:t>Sharing and </a:t>
            </a:r>
            <a:r>
              <a:rPr lang="fr-FR" dirty="0" err="1">
                <a:solidFill>
                  <a:schemeClr val="accent3"/>
                </a:solidFill>
              </a:rPr>
              <a:t>reusing</a:t>
            </a:r>
            <a:r>
              <a:rPr lang="fr-FR" dirty="0">
                <a:solidFill>
                  <a:schemeClr val="accent3"/>
                </a:solidFill>
              </a:rPr>
              <a:t> training </a:t>
            </a:r>
            <a:r>
              <a:rPr lang="fr-FR" dirty="0" err="1">
                <a:solidFill>
                  <a:schemeClr val="accent3"/>
                </a:solidFill>
              </a:rPr>
              <a:t>materials</a:t>
            </a:r>
            <a:r>
              <a:rPr lang="fr-FR" dirty="0">
                <a:solidFill>
                  <a:schemeClr val="accent3"/>
                </a:solidFill>
              </a:rPr>
              <a:t> </a:t>
            </a:r>
            <a:br>
              <a:rPr lang="fr-FR" dirty="0">
                <a:solidFill>
                  <a:schemeClr val="accent3"/>
                </a:solidFill>
              </a:rPr>
            </a:br>
            <a:r>
              <a:rPr lang="fr-FR" dirty="0">
                <a:solidFill>
                  <a:schemeClr val="accent3"/>
                </a:solidFill>
              </a:rPr>
              <a:t>FAIR </a:t>
            </a:r>
            <a:r>
              <a:rPr lang="fr-FR" dirty="0" err="1">
                <a:solidFill>
                  <a:schemeClr val="accent3"/>
                </a:solidFill>
              </a:rPr>
              <a:t>principles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6"/>
                </a:solidFill>
              </a:rPr>
              <a:t>Data and </a:t>
            </a:r>
            <a:r>
              <a:rPr lang="fr-FR" dirty="0" err="1">
                <a:solidFill>
                  <a:schemeClr val="accent6"/>
                </a:solidFill>
              </a:rPr>
              <a:t>models</a:t>
            </a:r>
            <a:r>
              <a:rPr lang="fr-FR" dirty="0">
                <a:solidFill>
                  <a:schemeClr val="accent6"/>
                </a:solidFill>
              </a:rPr>
              <a:t> are:</a:t>
            </a:r>
          </a:p>
          <a:p>
            <a:r>
              <a:rPr lang="fr-FR" dirty="0" err="1">
                <a:solidFill>
                  <a:schemeClr val="accent6"/>
                </a:solidFill>
              </a:rPr>
              <a:t>Findable</a:t>
            </a:r>
            <a:r>
              <a:rPr lang="fr-FR" dirty="0">
                <a:solidFill>
                  <a:schemeClr val="accent6"/>
                </a:solidFill>
              </a:rPr>
              <a:t> - </a:t>
            </a:r>
            <a:r>
              <a:rPr lang="fr-FR" dirty="0" err="1">
                <a:solidFill>
                  <a:schemeClr val="accent6"/>
                </a:solidFill>
              </a:rPr>
              <a:t>can</a:t>
            </a:r>
            <a:r>
              <a:rPr lang="fr-FR" dirty="0">
                <a:solidFill>
                  <a:schemeClr val="accent6"/>
                </a:solidFill>
              </a:rPr>
              <a:t> </a:t>
            </a:r>
            <a:r>
              <a:rPr lang="fr-FR" dirty="0" err="1">
                <a:solidFill>
                  <a:schemeClr val="accent6"/>
                </a:solidFill>
              </a:rPr>
              <a:t>be</a:t>
            </a:r>
            <a:r>
              <a:rPr lang="fr-FR" dirty="0">
                <a:solidFill>
                  <a:schemeClr val="accent6"/>
                </a:solidFill>
              </a:rPr>
              <a:t> </a:t>
            </a:r>
            <a:r>
              <a:rPr lang="fr-FR" dirty="0" err="1">
                <a:solidFill>
                  <a:schemeClr val="accent6"/>
                </a:solidFill>
              </a:rPr>
              <a:t>searched</a:t>
            </a:r>
            <a:r>
              <a:rPr lang="fr-FR" dirty="0">
                <a:solidFill>
                  <a:schemeClr val="accent6"/>
                </a:solidFill>
              </a:rPr>
              <a:t> for by the </a:t>
            </a:r>
            <a:r>
              <a:rPr lang="fr-FR" dirty="0" err="1">
                <a:solidFill>
                  <a:schemeClr val="accent6"/>
                </a:solidFill>
              </a:rPr>
              <a:t>community</a:t>
            </a:r>
            <a:r>
              <a:rPr lang="fr-FR" dirty="0">
                <a:solidFill>
                  <a:schemeClr val="accent6"/>
                </a:solidFill>
              </a:rPr>
              <a:t> </a:t>
            </a:r>
            <a:r>
              <a:rPr lang="fr-FR" dirty="0" err="1">
                <a:solidFill>
                  <a:schemeClr val="accent6"/>
                </a:solidFill>
              </a:rPr>
              <a:t>after</a:t>
            </a:r>
            <a:r>
              <a:rPr lang="fr-FR" dirty="0">
                <a:solidFill>
                  <a:schemeClr val="accent6"/>
                </a:solidFill>
              </a:rPr>
              <a:t> publication</a:t>
            </a:r>
          </a:p>
          <a:p>
            <a:r>
              <a:rPr lang="fr-FR" dirty="0">
                <a:solidFill>
                  <a:schemeClr val="accent6"/>
                </a:solidFill>
              </a:rPr>
              <a:t>Accessible - </a:t>
            </a:r>
            <a:r>
              <a:rPr lang="fr-FR" dirty="0" err="1">
                <a:solidFill>
                  <a:schemeClr val="accent6"/>
                </a:solidFill>
              </a:rPr>
              <a:t>can</a:t>
            </a:r>
            <a:r>
              <a:rPr lang="fr-FR" dirty="0">
                <a:solidFill>
                  <a:schemeClr val="accent6"/>
                </a:solidFill>
              </a:rPr>
              <a:t> </a:t>
            </a:r>
            <a:r>
              <a:rPr lang="fr-FR" dirty="0" err="1">
                <a:solidFill>
                  <a:schemeClr val="accent6"/>
                </a:solidFill>
              </a:rPr>
              <a:t>be</a:t>
            </a:r>
            <a:r>
              <a:rPr lang="fr-FR" dirty="0">
                <a:solidFill>
                  <a:schemeClr val="accent6"/>
                </a:solidFill>
              </a:rPr>
              <a:t> </a:t>
            </a:r>
            <a:r>
              <a:rPr lang="fr-FR" dirty="0" err="1">
                <a:solidFill>
                  <a:schemeClr val="accent6"/>
                </a:solidFill>
              </a:rPr>
              <a:t>read</a:t>
            </a:r>
            <a:r>
              <a:rPr lang="fr-FR" dirty="0">
                <a:solidFill>
                  <a:schemeClr val="accent6"/>
                </a:solidFill>
              </a:rPr>
              <a:t>/</a:t>
            </a:r>
            <a:r>
              <a:rPr lang="fr-FR" dirty="0" err="1">
                <a:solidFill>
                  <a:schemeClr val="accent6"/>
                </a:solidFill>
              </a:rPr>
              <a:t>downloaded</a:t>
            </a:r>
            <a:r>
              <a:rPr lang="fr-FR" dirty="0">
                <a:solidFill>
                  <a:schemeClr val="accent6"/>
                </a:solidFill>
              </a:rPr>
              <a:t> by </a:t>
            </a:r>
            <a:r>
              <a:rPr lang="fr-FR" dirty="0" err="1">
                <a:solidFill>
                  <a:schemeClr val="accent6"/>
                </a:solidFill>
              </a:rPr>
              <a:t>other</a:t>
            </a:r>
            <a:r>
              <a:rPr lang="fr-FR" dirty="0">
                <a:solidFill>
                  <a:schemeClr val="accent6"/>
                </a:solidFill>
              </a:rPr>
              <a:t> </a:t>
            </a:r>
            <a:r>
              <a:rPr lang="fr-FR" dirty="0" err="1">
                <a:solidFill>
                  <a:schemeClr val="accent6"/>
                </a:solidFill>
              </a:rPr>
              <a:t>researchers</a:t>
            </a:r>
            <a:endParaRPr lang="fr-FR" dirty="0">
              <a:solidFill>
                <a:schemeClr val="accent6"/>
              </a:solidFill>
            </a:endParaRPr>
          </a:p>
          <a:p>
            <a:r>
              <a:rPr lang="fr-FR" dirty="0" err="1">
                <a:solidFill>
                  <a:schemeClr val="accent6"/>
                </a:solidFill>
              </a:rPr>
              <a:t>Interoperable</a:t>
            </a:r>
            <a:r>
              <a:rPr lang="fr-FR" dirty="0">
                <a:solidFill>
                  <a:schemeClr val="accent6"/>
                </a:solidFill>
              </a:rPr>
              <a:t> - </a:t>
            </a:r>
            <a:r>
              <a:rPr lang="fr-FR" dirty="0" err="1">
                <a:solidFill>
                  <a:schemeClr val="accent6"/>
                </a:solidFill>
              </a:rPr>
              <a:t>can</a:t>
            </a:r>
            <a:r>
              <a:rPr lang="fr-FR" dirty="0">
                <a:solidFill>
                  <a:schemeClr val="accent6"/>
                </a:solidFill>
              </a:rPr>
              <a:t> </a:t>
            </a:r>
            <a:r>
              <a:rPr lang="fr-FR" dirty="0" err="1">
                <a:solidFill>
                  <a:schemeClr val="accent6"/>
                </a:solidFill>
              </a:rPr>
              <a:t>be</a:t>
            </a:r>
            <a:r>
              <a:rPr lang="fr-FR" dirty="0">
                <a:solidFill>
                  <a:schemeClr val="accent6"/>
                </a:solidFill>
              </a:rPr>
              <a:t> </a:t>
            </a:r>
            <a:r>
              <a:rPr lang="fr-FR" dirty="0" err="1">
                <a:solidFill>
                  <a:schemeClr val="accent6"/>
                </a:solidFill>
              </a:rPr>
              <a:t>understood</a:t>
            </a:r>
            <a:r>
              <a:rPr lang="fr-FR" dirty="0">
                <a:solidFill>
                  <a:schemeClr val="accent6"/>
                </a:solidFill>
              </a:rPr>
              <a:t> </a:t>
            </a:r>
            <a:r>
              <a:rPr lang="fr-FR" dirty="0" err="1">
                <a:solidFill>
                  <a:schemeClr val="accent6"/>
                </a:solidFill>
              </a:rPr>
              <a:t>clearly</a:t>
            </a:r>
            <a:r>
              <a:rPr lang="fr-FR" dirty="0">
                <a:solidFill>
                  <a:schemeClr val="accent6"/>
                </a:solidFill>
              </a:rPr>
              <a:t> in the </a:t>
            </a:r>
            <a:r>
              <a:rPr lang="fr-FR" dirty="0" err="1">
                <a:solidFill>
                  <a:schemeClr val="accent6"/>
                </a:solidFill>
              </a:rPr>
              <a:t>context</a:t>
            </a:r>
            <a:r>
              <a:rPr lang="fr-FR" dirty="0">
                <a:solidFill>
                  <a:schemeClr val="accent6"/>
                </a:solidFill>
              </a:rPr>
              <a:t> of the original </a:t>
            </a:r>
            <a:r>
              <a:rPr lang="fr-FR" dirty="0" err="1">
                <a:solidFill>
                  <a:schemeClr val="accent6"/>
                </a:solidFill>
              </a:rPr>
              <a:t>experiment</a:t>
            </a:r>
            <a:endParaRPr lang="fr-FR" dirty="0">
              <a:solidFill>
                <a:schemeClr val="accent6"/>
              </a:solidFill>
            </a:endParaRPr>
          </a:p>
          <a:p>
            <a:r>
              <a:rPr lang="fr-FR" dirty="0" err="1">
                <a:solidFill>
                  <a:schemeClr val="accent6"/>
                </a:solidFill>
              </a:rPr>
              <a:t>Re-usable</a:t>
            </a:r>
            <a:r>
              <a:rPr lang="fr-FR" dirty="0">
                <a:solidFill>
                  <a:schemeClr val="accent6"/>
                </a:solidFill>
              </a:rPr>
              <a:t> - </a:t>
            </a:r>
            <a:r>
              <a:rPr lang="fr-FR" dirty="0" err="1">
                <a:solidFill>
                  <a:schemeClr val="accent6"/>
                </a:solidFill>
              </a:rPr>
              <a:t>can</a:t>
            </a:r>
            <a:r>
              <a:rPr lang="fr-FR" dirty="0">
                <a:solidFill>
                  <a:schemeClr val="accent6"/>
                </a:solidFill>
              </a:rPr>
              <a:t> </a:t>
            </a:r>
            <a:r>
              <a:rPr lang="fr-FR" dirty="0" err="1">
                <a:solidFill>
                  <a:schemeClr val="accent6"/>
                </a:solidFill>
              </a:rPr>
              <a:t>be</a:t>
            </a:r>
            <a:r>
              <a:rPr lang="fr-FR" dirty="0">
                <a:solidFill>
                  <a:schemeClr val="accent6"/>
                </a:solidFill>
              </a:rPr>
              <a:t> </a:t>
            </a:r>
            <a:r>
              <a:rPr lang="fr-FR" dirty="0" err="1">
                <a:solidFill>
                  <a:schemeClr val="accent6"/>
                </a:solidFill>
              </a:rPr>
              <a:t>used</a:t>
            </a:r>
            <a:r>
              <a:rPr lang="fr-FR" dirty="0">
                <a:solidFill>
                  <a:schemeClr val="accent6"/>
                </a:solidFill>
              </a:rPr>
              <a:t> by </a:t>
            </a:r>
            <a:r>
              <a:rPr lang="fr-FR" dirty="0" err="1">
                <a:solidFill>
                  <a:schemeClr val="accent6"/>
                </a:solidFill>
              </a:rPr>
              <a:t>other</a:t>
            </a:r>
            <a:r>
              <a:rPr lang="fr-FR" dirty="0">
                <a:solidFill>
                  <a:schemeClr val="accent6"/>
                </a:solidFill>
              </a:rPr>
              <a:t> </a:t>
            </a:r>
            <a:r>
              <a:rPr lang="fr-FR" dirty="0" err="1">
                <a:solidFill>
                  <a:schemeClr val="accent6"/>
                </a:solidFill>
              </a:rPr>
              <a:t>researchers</a:t>
            </a:r>
            <a:endParaRPr lang="fr-F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682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3"/>
                </a:solidFill>
              </a:rPr>
              <a:t>Sharing and </a:t>
            </a:r>
            <a:r>
              <a:rPr lang="fr-FR" dirty="0" err="1">
                <a:solidFill>
                  <a:schemeClr val="accent3"/>
                </a:solidFill>
              </a:rPr>
              <a:t>reusing</a:t>
            </a:r>
            <a:r>
              <a:rPr lang="fr-FR" dirty="0">
                <a:solidFill>
                  <a:schemeClr val="accent3"/>
                </a:solidFill>
              </a:rPr>
              <a:t> training </a:t>
            </a:r>
            <a:r>
              <a:rPr lang="fr-FR" dirty="0" err="1">
                <a:solidFill>
                  <a:schemeClr val="accent3"/>
                </a:solidFill>
              </a:rPr>
              <a:t>materials</a:t>
            </a:r>
            <a:r>
              <a:rPr lang="fr-FR" dirty="0">
                <a:solidFill>
                  <a:schemeClr val="accent3"/>
                </a:solidFill>
              </a:rPr>
              <a:t> </a:t>
            </a:r>
            <a:br>
              <a:rPr lang="fr-FR" dirty="0">
                <a:solidFill>
                  <a:schemeClr val="accent3"/>
                </a:solidFill>
              </a:rPr>
            </a:br>
            <a:r>
              <a:rPr lang="fr-FR" dirty="0">
                <a:solidFill>
                  <a:schemeClr val="accent3"/>
                </a:solidFill>
              </a:rPr>
              <a:t>FAIR </a:t>
            </a:r>
            <a:r>
              <a:rPr lang="fr-FR" dirty="0" err="1">
                <a:solidFill>
                  <a:schemeClr val="accent3"/>
                </a:solidFill>
              </a:rPr>
              <a:t>principles</a:t>
            </a:r>
            <a:r>
              <a:rPr lang="fr-FR" dirty="0">
                <a:solidFill>
                  <a:schemeClr val="accent3"/>
                </a:solidFill>
              </a:rPr>
              <a:t> – in the training </a:t>
            </a:r>
            <a:r>
              <a:rPr lang="fr-FR" dirty="0" err="1">
                <a:solidFill>
                  <a:schemeClr val="accent3"/>
                </a:solidFill>
              </a:rPr>
              <a:t>context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chemeClr val="accent6"/>
                </a:solidFill>
              </a:rPr>
              <a:t>Training course </a:t>
            </a:r>
            <a:r>
              <a:rPr lang="fr-FR" dirty="0" err="1">
                <a:solidFill>
                  <a:schemeClr val="accent6"/>
                </a:solidFill>
              </a:rPr>
              <a:t>materials</a:t>
            </a:r>
            <a:r>
              <a:rPr lang="fr-FR" dirty="0">
                <a:solidFill>
                  <a:schemeClr val="accent6"/>
                </a:solidFill>
              </a:rPr>
              <a:t>: slides, </a:t>
            </a:r>
            <a:r>
              <a:rPr lang="fr-FR" dirty="0" err="1">
                <a:solidFill>
                  <a:schemeClr val="accent6"/>
                </a:solidFill>
              </a:rPr>
              <a:t>exercises</a:t>
            </a:r>
            <a:r>
              <a:rPr lang="fr-FR" dirty="0">
                <a:solidFill>
                  <a:schemeClr val="accent6"/>
                </a:solidFill>
              </a:rPr>
              <a:t>, </a:t>
            </a:r>
            <a:r>
              <a:rPr lang="fr-FR" dirty="0" err="1">
                <a:solidFill>
                  <a:schemeClr val="accent6"/>
                </a:solidFill>
              </a:rPr>
              <a:t>datasets</a:t>
            </a:r>
            <a:endParaRPr lang="fr-FR" dirty="0">
              <a:solidFill>
                <a:schemeClr val="accent6"/>
              </a:solidFill>
            </a:endParaRPr>
          </a:p>
          <a:p>
            <a:r>
              <a:rPr lang="fr-FR" dirty="0" err="1">
                <a:solidFill>
                  <a:schemeClr val="accent6"/>
                </a:solidFill>
              </a:rPr>
              <a:t>Findable</a:t>
            </a:r>
            <a:r>
              <a:rPr lang="fr-FR" dirty="0">
                <a:solidFill>
                  <a:schemeClr val="accent6"/>
                </a:solidFill>
              </a:rPr>
              <a:t> - </a:t>
            </a:r>
            <a:r>
              <a:rPr lang="fr-FR" dirty="0" err="1">
                <a:solidFill>
                  <a:schemeClr val="accent6"/>
                </a:solidFill>
              </a:rPr>
              <a:t>can</a:t>
            </a:r>
            <a:r>
              <a:rPr lang="fr-FR" dirty="0">
                <a:solidFill>
                  <a:schemeClr val="accent6"/>
                </a:solidFill>
              </a:rPr>
              <a:t> </a:t>
            </a:r>
            <a:r>
              <a:rPr lang="fr-FR" dirty="0" err="1">
                <a:solidFill>
                  <a:schemeClr val="accent6"/>
                </a:solidFill>
              </a:rPr>
              <a:t>be</a:t>
            </a:r>
            <a:r>
              <a:rPr lang="fr-FR" dirty="0">
                <a:solidFill>
                  <a:schemeClr val="accent6"/>
                </a:solidFill>
              </a:rPr>
              <a:t> </a:t>
            </a:r>
            <a:r>
              <a:rPr lang="fr-FR" dirty="0" err="1">
                <a:solidFill>
                  <a:schemeClr val="accent6"/>
                </a:solidFill>
              </a:rPr>
              <a:t>searched</a:t>
            </a:r>
            <a:r>
              <a:rPr lang="fr-FR" dirty="0">
                <a:solidFill>
                  <a:schemeClr val="accent6"/>
                </a:solidFill>
              </a:rPr>
              <a:t> and </a:t>
            </a:r>
            <a:r>
              <a:rPr lang="fr-FR" dirty="0" err="1">
                <a:solidFill>
                  <a:schemeClr val="accent6"/>
                </a:solidFill>
              </a:rPr>
              <a:t>found</a:t>
            </a:r>
            <a:r>
              <a:rPr lang="fr-FR" dirty="0">
                <a:solidFill>
                  <a:schemeClr val="accent6"/>
                </a:solidFill>
              </a:rPr>
              <a:t> by the </a:t>
            </a:r>
            <a:r>
              <a:rPr lang="fr-FR" dirty="0" err="1">
                <a:solidFill>
                  <a:schemeClr val="accent6"/>
                </a:solidFill>
              </a:rPr>
              <a:t>trainers</a:t>
            </a:r>
            <a:r>
              <a:rPr lang="fr-FR" dirty="0">
                <a:solidFill>
                  <a:schemeClr val="accent6"/>
                </a:solidFill>
              </a:rPr>
              <a:t> </a:t>
            </a:r>
            <a:r>
              <a:rPr lang="fr-FR" dirty="0" err="1">
                <a:solidFill>
                  <a:schemeClr val="accent6"/>
                </a:solidFill>
              </a:rPr>
              <a:t>community</a:t>
            </a:r>
            <a:endParaRPr lang="fr-FR" dirty="0">
              <a:solidFill>
                <a:schemeClr val="accent6"/>
              </a:solidFill>
            </a:endParaRPr>
          </a:p>
          <a:p>
            <a:r>
              <a:rPr lang="fr-FR" dirty="0">
                <a:solidFill>
                  <a:schemeClr val="accent6"/>
                </a:solidFill>
              </a:rPr>
              <a:t>Accessible - </a:t>
            </a:r>
            <a:r>
              <a:rPr lang="fr-FR" dirty="0" err="1">
                <a:solidFill>
                  <a:schemeClr val="accent6"/>
                </a:solidFill>
              </a:rPr>
              <a:t>can</a:t>
            </a:r>
            <a:r>
              <a:rPr lang="fr-FR" dirty="0">
                <a:solidFill>
                  <a:schemeClr val="accent6"/>
                </a:solidFill>
              </a:rPr>
              <a:t> </a:t>
            </a:r>
            <a:r>
              <a:rPr lang="fr-FR" dirty="0" err="1">
                <a:solidFill>
                  <a:schemeClr val="accent6"/>
                </a:solidFill>
              </a:rPr>
              <a:t>be</a:t>
            </a:r>
            <a:r>
              <a:rPr lang="fr-FR" dirty="0">
                <a:solidFill>
                  <a:schemeClr val="accent6"/>
                </a:solidFill>
              </a:rPr>
              <a:t> </a:t>
            </a:r>
            <a:r>
              <a:rPr lang="fr-FR" dirty="0" err="1">
                <a:solidFill>
                  <a:schemeClr val="accent6"/>
                </a:solidFill>
              </a:rPr>
              <a:t>read</a:t>
            </a:r>
            <a:r>
              <a:rPr lang="fr-FR" dirty="0">
                <a:solidFill>
                  <a:schemeClr val="accent6"/>
                </a:solidFill>
              </a:rPr>
              <a:t>/</a:t>
            </a:r>
            <a:r>
              <a:rPr lang="fr-FR" dirty="0" err="1">
                <a:solidFill>
                  <a:schemeClr val="accent6"/>
                </a:solidFill>
              </a:rPr>
              <a:t>downloaded</a:t>
            </a:r>
            <a:r>
              <a:rPr lang="fr-FR" dirty="0">
                <a:solidFill>
                  <a:schemeClr val="accent6"/>
                </a:solidFill>
              </a:rPr>
              <a:t> by </a:t>
            </a:r>
            <a:r>
              <a:rPr lang="fr-FR" dirty="0" err="1">
                <a:solidFill>
                  <a:schemeClr val="accent6"/>
                </a:solidFill>
              </a:rPr>
              <a:t>other</a:t>
            </a:r>
            <a:r>
              <a:rPr lang="fr-FR" dirty="0">
                <a:solidFill>
                  <a:schemeClr val="accent6"/>
                </a:solidFill>
              </a:rPr>
              <a:t> </a:t>
            </a:r>
            <a:r>
              <a:rPr lang="fr-FR" dirty="0" err="1">
                <a:solidFill>
                  <a:schemeClr val="accent6"/>
                </a:solidFill>
              </a:rPr>
              <a:t>trainers</a:t>
            </a:r>
            <a:endParaRPr lang="fr-FR" dirty="0">
              <a:solidFill>
                <a:schemeClr val="accent6"/>
              </a:solidFill>
            </a:endParaRPr>
          </a:p>
          <a:p>
            <a:r>
              <a:rPr lang="fr-FR" dirty="0" err="1">
                <a:solidFill>
                  <a:schemeClr val="accent6"/>
                </a:solidFill>
              </a:rPr>
              <a:t>Interoperable</a:t>
            </a:r>
            <a:r>
              <a:rPr lang="fr-FR" dirty="0">
                <a:solidFill>
                  <a:schemeClr val="accent6"/>
                </a:solidFill>
              </a:rPr>
              <a:t> - </a:t>
            </a:r>
            <a:r>
              <a:rPr lang="fr-FR" dirty="0" err="1">
                <a:solidFill>
                  <a:schemeClr val="accent6"/>
                </a:solidFill>
              </a:rPr>
              <a:t>can</a:t>
            </a:r>
            <a:r>
              <a:rPr lang="fr-FR" dirty="0">
                <a:solidFill>
                  <a:schemeClr val="accent6"/>
                </a:solidFill>
              </a:rPr>
              <a:t> </a:t>
            </a:r>
            <a:r>
              <a:rPr lang="fr-FR" dirty="0" err="1">
                <a:solidFill>
                  <a:schemeClr val="accent6"/>
                </a:solidFill>
              </a:rPr>
              <a:t>be</a:t>
            </a:r>
            <a:r>
              <a:rPr lang="fr-FR" dirty="0">
                <a:solidFill>
                  <a:schemeClr val="accent6"/>
                </a:solidFill>
              </a:rPr>
              <a:t> </a:t>
            </a:r>
            <a:r>
              <a:rPr lang="fr-FR" dirty="0" err="1">
                <a:solidFill>
                  <a:schemeClr val="accent6"/>
                </a:solidFill>
              </a:rPr>
              <a:t>understood</a:t>
            </a:r>
            <a:r>
              <a:rPr lang="fr-FR" dirty="0">
                <a:solidFill>
                  <a:schemeClr val="accent6"/>
                </a:solidFill>
              </a:rPr>
              <a:t> </a:t>
            </a:r>
            <a:r>
              <a:rPr lang="fr-FR" dirty="0" err="1">
                <a:solidFill>
                  <a:schemeClr val="accent6"/>
                </a:solidFill>
              </a:rPr>
              <a:t>clearly</a:t>
            </a:r>
            <a:r>
              <a:rPr lang="fr-FR" dirty="0">
                <a:solidFill>
                  <a:schemeClr val="accent6"/>
                </a:solidFill>
              </a:rPr>
              <a:t> in the </a:t>
            </a:r>
            <a:r>
              <a:rPr lang="fr-FR" dirty="0" err="1">
                <a:solidFill>
                  <a:schemeClr val="accent6"/>
                </a:solidFill>
              </a:rPr>
              <a:t>context</a:t>
            </a:r>
            <a:r>
              <a:rPr lang="fr-FR" dirty="0">
                <a:solidFill>
                  <a:schemeClr val="accent6"/>
                </a:solidFill>
              </a:rPr>
              <a:t> of the original course</a:t>
            </a:r>
          </a:p>
          <a:p>
            <a:r>
              <a:rPr lang="fr-FR" dirty="0" err="1">
                <a:solidFill>
                  <a:schemeClr val="accent6"/>
                </a:solidFill>
              </a:rPr>
              <a:t>Re-usable</a:t>
            </a:r>
            <a:r>
              <a:rPr lang="fr-FR" dirty="0">
                <a:solidFill>
                  <a:schemeClr val="accent6"/>
                </a:solidFill>
              </a:rPr>
              <a:t> - </a:t>
            </a:r>
            <a:r>
              <a:rPr lang="fr-FR" dirty="0" err="1">
                <a:solidFill>
                  <a:schemeClr val="accent6"/>
                </a:solidFill>
              </a:rPr>
              <a:t>can</a:t>
            </a:r>
            <a:r>
              <a:rPr lang="fr-FR" dirty="0">
                <a:solidFill>
                  <a:schemeClr val="accent6"/>
                </a:solidFill>
              </a:rPr>
              <a:t> </a:t>
            </a:r>
            <a:r>
              <a:rPr lang="fr-FR" dirty="0" err="1">
                <a:solidFill>
                  <a:schemeClr val="accent6"/>
                </a:solidFill>
              </a:rPr>
              <a:t>be</a:t>
            </a:r>
            <a:r>
              <a:rPr lang="fr-FR" dirty="0">
                <a:solidFill>
                  <a:schemeClr val="accent6"/>
                </a:solidFill>
              </a:rPr>
              <a:t> </a:t>
            </a:r>
            <a:r>
              <a:rPr lang="fr-FR" dirty="0" err="1">
                <a:solidFill>
                  <a:schemeClr val="accent6"/>
                </a:solidFill>
              </a:rPr>
              <a:t>used</a:t>
            </a:r>
            <a:r>
              <a:rPr lang="fr-FR" dirty="0">
                <a:solidFill>
                  <a:schemeClr val="accent6"/>
                </a:solidFill>
              </a:rPr>
              <a:t> by </a:t>
            </a:r>
            <a:r>
              <a:rPr lang="fr-FR" dirty="0" err="1">
                <a:solidFill>
                  <a:schemeClr val="accent6"/>
                </a:solidFill>
              </a:rPr>
              <a:t>other</a:t>
            </a:r>
            <a:r>
              <a:rPr lang="fr-FR" dirty="0">
                <a:solidFill>
                  <a:schemeClr val="accent6"/>
                </a:solidFill>
              </a:rPr>
              <a:t> </a:t>
            </a:r>
            <a:r>
              <a:rPr lang="fr-FR" dirty="0" err="1">
                <a:solidFill>
                  <a:schemeClr val="accent6"/>
                </a:solidFill>
              </a:rPr>
              <a:t>trainers</a:t>
            </a:r>
            <a:endParaRPr lang="fr-F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96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A1887E-43A9-6E40-8C30-EAF47B802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283" y="332655"/>
            <a:ext cx="3284402" cy="4562073"/>
          </a:xfrm>
        </p:spPr>
        <p:txBody>
          <a:bodyPr/>
          <a:lstStyle/>
          <a:p>
            <a:r>
              <a:rPr lang="en-GB" dirty="0"/>
              <a:t>10 recommendations to make training materials </a:t>
            </a:r>
            <a:br>
              <a:rPr lang="en-GB" dirty="0"/>
            </a:br>
            <a:r>
              <a:rPr lang="en-GB" dirty="0" err="1"/>
              <a:t>FAIRer</a:t>
            </a:r>
            <a:br>
              <a:rPr lang="en-GB" dirty="0"/>
            </a:br>
            <a:endParaRPr lang="en-GB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1A7BBB-8014-7E42-9891-7269D543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684" y="-26894"/>
            <a:ext cx="6889206" cy="699247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C4777D-4EF4-1243-AC1B-3EC06992921D}"/>
              </a:ext>
            </a:extLst>
          </p:cNvPr>
          <p:cNvSpPr/>
          <p:nvPr/>
        </p:nvSpPr>
        <p:spPr>
          <a:xfrm>
            <a:off x="81759" y="6435169"/>
            <a:ext cx="33954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https://f1000research.com/posters/8-856</a:t>
            </a:r>
          </a:p>
        </p:txBody>
      </p:sp>
    </p:spTree>
    <p:extLst>
      <p:ext uri="{BB962C8B-B14F-4D97-AF65-F5344CB8AC3E}">
        <p14:creationId xmlns:p14="http://schemas.microsoft.com/office/powerpoint/2010/main" val="2481405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>
                <a:solidFill>
                  <a:schemeClr val="accent3"/>
                </a:solidFill>
              </a:rPr>
              <a:t>Reproducibility</a:t>
            </a:r>
            <a:r>
              <a:rPr lang="fr-FR" dirty="0">
                <a:solidFill>
                  <a:schemeClr val="accent3"/>
                </a:solidFill>
              </a:rPr>
              <a:t> of </a:t>
            </a:r>
            <a:r>
              <a:rPr lang="fr-FR" dirty="0" err="1">
                <a:solidFill>
                  <a:schemeClr val="accent3"/>
                </a:solidFill>
              </a:rPr>
              <a:t>compute</a:t>
            </a:r>
            <a:r>
              <a:rPr lang="fr-FR" dirty="0">
                <a:solidFill>
                  <a:schemeClr val="accent3"/>
                </a:solidFill>
              </a:rPr>
              <a:t> </a:t>
            </a:r>
            <a:r>
              <a:rPr lang="fr-FR" dirty="0" err="1">
                <a:solidFill>
                  <a:schemeClr val="accent3"/>
                </a:solidFill>
              </a:rPr>
              <a:t>environments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Different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courses,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different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compute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requirements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: Unix, R, Python,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metagenomics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, long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read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sequencing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Installation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process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time-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consuming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technically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challenging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Every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computer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should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have an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identical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installation setup and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sufficient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hardware (power and memory) to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the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tools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Virtual machines, cloud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computing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, containers, software images</a:t>
            </a:r>
          </a:p>
          <a:p>
            <a:pPr>
              <a:lnSpc>
                <a:spcPct val="150000"/>
              </a:lnSpc>
            </a:pP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70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accent3"/>
                </a:solidFill>
              </a:rPr>
              <a:t>Training </a:t>
            </a:r>
            <a:r>
              <a:rPr lang="fr-FR" dirty="0" err="1">
                <a:solidFill>
                  <a:schemeClr val="accent3"/>
                </a:solidFill>
              </a:rPr>
              <a:t>rooms</a:t>
            </a:r>
            <a:r>
              <a:rPr lang="fr-FR" dirty="0">
                <a:solidFill>
                  <a:schemeClr val="accent3"/>
                </a:solidFill>
              </a:rPr>
              <a:t> for </a:t>
            </a:r>
            <a:r>
              <a:rPr lang="fr-FR" dirty="0" err="1">
                <a:solidFill>
                  <a:schemeClr val="accent3"/>
                </a:solidFill>
              </a:rPr>
              <a:t>bioinformatics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Physical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environment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Room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geometry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seats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’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quality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, the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lighting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, the room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temperature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control, the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stability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of power and network connections</a:t>
            </a:r>
          </a:p>
          <a:p>
            <a:pPr>
              <a:lnSpc>
                <a:spcPct val="150000"/>
              </a:lnSpc>
            </a:pP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Functionality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: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video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, audio,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drawing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surfaces (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whiteboard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flipchart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paper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), a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corkboard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  to pin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materials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Hardware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needs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: power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suppliers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, network connections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with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a good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quality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wifi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access</a:t>
            </a:r>
            <a:br>
              <a:rPr lang="fr-FR" dirty="0">
                <a:solidFill>
                  <a:schemeClr val="accent6">
                    <a:lumMod val="75000"/>
                  </a:schemeClr>
                </a:solidFill>
              </a:rPr>
            </a:b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9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Teaching objectives of the session</a:t>
            </a:r>
            <a:endParaRPr sz="17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</a:endParaRPr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4294967295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7F7F7F"/>
                </a:solidFill>
              </a:rPr>
              <a:t>Work on defining</a:t>
            </a: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orbel"/>
              <a:buChar char="•"/>
            </a:pPr>
            <a:r>
              <a:rPr lang="en-GB" dirty="0">
                <a:solidFill>
                  <a:srgbClr val="7F7F7F"/>
                </a:solidFill>
              </a:rPr>
              <a:t>Defining audience</a:t>
            </a: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GB" dirty="0">
                <a:solidFill>
                  <a:srgbClr val="7F7F7F"/>
                </a:solidFill>
              </a:rPr>
              <a:t>Defining content</a:t>
            </a: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GB" dirty="0">
                <a:solidFill>
                  <a:srgbClr val="7F7F7F"/>
                </a:solidFill>
              </a:rPr>
              <a:t>Making delivery plan</a:t>
            </a: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GB" dirty="0">
                <a:solidFill>
                  <a:srgbClr val="7F7F7F"/>
                </a:solidFill>
              </a:rPr>
              <a:t>Content</a:t>
            </a: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GB" dirty="0">
                <a:solidFill>
                  <a:srgbClr val="7F7F7F"/>
                </a:solidFill>
              </a:rPr>
              <a:t>Targeted feedback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Wrap-up  (10 min)</a:t>
            </a:r>
            <a:endParaRPr sz="3200" b="0" i="0" u="none" strike="noStrike" cap="none" dirty="0">
              <a:solidFill>
                <a:schemeClr val="accent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8" name="Google Shape;178;p27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Articulate a goal of good teaching practice that you are ready to apply for your next training</a:t>
            </a:r>
          </a:p>
          <a:p>
            <a:pPr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GB" dirty="0"/>
              <a:t>- One person a time, no repetition</a:t>
            </a:r>
          </a:p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/>
                </a:solidFill>
              </a:rPr>
              <a:t>Summarizing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Using Concept Maps to develop courses and sessions</a:t>
            </a:r>
            <a:endParaRPr lang="en-GB" dirty="0"/>
          </a:p>
          <a:p>
            <a:r>
              <a:rPr lang="en-GB" dirty="0">
                <a:hlinkClick r:id="rId3"/>
              </a:rPr>
              <a:t>Training session design and plan</a:t>
            </a:r>
            <a:endParaRPr lang="en-GB" dirty="0"/>
          </a:p>
          <a:p>
            <a:r>
              <a:rPr lang="en-GB" dirty="0">
                <a:hlinkClick r:id="rId4"/>
              </a:rPr>
              <a:t>Training materials: sharing and making re-use possible</a:t>
            </a:r>
            <a:endParaRPr lang="en-GB" dirty="0"/>
          </a:p>
          <a:p>
            <a:pPr lvl="1"/>
            <a:r>
              <a:rPr lang="en-GB" u="sng" dirty="0">
                <a:hlinkClick r:id="rId5"/>
              </a:rPr>
              <a:t>Training materials repositories and resources: GOBLET, TeSS, GitHub, etc.</a:t>
            </a:r>
            <a:endParaRPr lang="en-GB" dirty="0"/>
          </a:p>
          <a:p>
            <a:r>
              <a:rPr lang="en-GB" dirty="0">
                <a:hlinkClick r:id="rId6"/>
              </a:rPr>
              <a:t>Reproducibility of compute environments</a:t>
            </a:r>
            <a:endParaRPr lang="en-GB" dirty="0"/>
          </a:p>
          <a:p>
            <a:r>
              <a:rPr lang="en-GB" dirty="0">
                <a:hlinkClick r:id="rId7"/>
              </a:rPr>
              <a:t>Training rooms for bioinformatics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87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ctrTitle"/>
          </p:nvPr>
        </p:nvSpPr>
        <p:spPr>
          <a:xfrm>
            <a:off x="1502900" y="3664642"/>
            <a:ext cx="10363200" cy="1225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5000" b="1" i="0" u="none" strike="noStrike" cap="none">
              <a:solidFill>
                <a:srgbClr val="003F4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Learning outcomes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dirty="0">
                <a:solidFill>
                  <a:srgbClr val="7F7F7F"/>
                </a:solidFill>
              </a:rPr>
              <a:t>Design the content of a </a:t>
            </a:r>
            <a:r>
              <a:rPr lang="en-US" dirty="0" err="1">
                <a:solidFill>
                  <a:srgbClr val="7F7F7F"/>
                </a:solidFill>
              </a:rPr>
              <a:t>minitraining</a:t>
            </a:r>
            <a:endParaRPr dirty="0">
              <a:solidFill>
                <a:srgbClr val="7F7F7F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dirty="0">
                <a:solidFill>
                  <a:srgbClr val="7F7F7F"/>
                </a:solidFill>
              </a:rPr>
              <a:t>Prepare and plan for deliver training </a:t>
            </a:r>
            <a:endParaRPr dirty="0">
              <a:solidFill>
                <a:srgbClr val="7F7F7F"/>
              </a:solidFill>
            </a:endParaRPr>
          </a:p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dirty="0">
                <a:solidFill>
                  <a:srgbClr val="7F7F7F"/>
                </a:solidFill>
              </a:rPr>
              <a:t>Revise feedback then adjust/improve/modify (according to feedback) for a 3 minute presentation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/>
                </a:solidFill>
              </a:rPr>
              <a:t>Training requirements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027582" y="1825625"/>
            <a:ext cx="9326217" cy="4351338"/>
          </a:xfrm>
        </p:spPr>
        <p:txBody>
          <a:bodyPr anchor="ctr">
            <a:noAutofit/>
          </a:bodyPr>
          <a:lstStyle/>
          <a:p>
            <a:pPr marL="182563" indent="-177800"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What</a:t>
            </a:r>
            <a:r>
              <a:rPr lang="en-GB" dirty="0"/>
              <a:t> is the training topic?</a:t>
            </a:r>
          </a:p>
          <a:p>
            <a:pPr marL="182563" indent="-177800"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Who</a:t>
            </a:r>
            <a:r>
              <a:rPr lang="en-GB" dirty="0"/>
              <a:t> are you training?</a:t>
            </a:r>
          </a:p>
          <a:p>
            <a:pPr marL="182563" indent="-177800"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Where</a:t>
            </a:r>
            <a:r>
              <a:rPr lang="en-GB" dirty="0"/>
              <a:t> will the training be delivered?</a:t>
            </a:r>
          </a:p>
          <a:p>
            <a:pPr marL="182563" indent="-177800"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When</a:t>
            </a:r>
            <a:r>
              <a:rPr lang="en-GB" dirty="0"/>
              <a:t> will the training take place?</a:t>
            </a:r>
          </a:p>
          <a:p>
            <a:pPr marL="182563" indent="-177800"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Why</a:t>
            </a:r>
            <a:r>
              <a:rPr lang="en-GB" dirty="0"/>
              <a:t> are you training them?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19456" y="6382512"/>
            <a:ext cx="12042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quote</a:t>
            </a:r>
            <a:r>
              <a:rPr lang="fr-FR" dirty="0"/>
              <a:t> </a:t>
            </a:r>
            <a:r>
              <a:rPr lang="fr-FR" i="1" dirty="0"/>
              <a:t>Chris Taylor – </a:t>
            </a:r>
            <a:r>
              <a:rPr lang="fr-FR" i="1" dirty="0" err="1"/>
              <a:t>Earlham</a:t>
            </a:r>
            <a:r>
              <a:rPr lang="fr-FR" i="1" dirty="0"/>
              <a:t> Institute - https://</a:t>
            </a:r>
            <a:r>
              <a:rPr lang="fr-FR" i="1" dirty="0" err="1"/>
              <a:t>www.mygoblet.org</a:t>
            </a:r>
            <a:r>
              <a:rPr lang="fr-FR" i="1" dirty="0"/>
              <a:t>/training-portal/</a:t>
            </a:r>
            <a:r>
              <a:rPr lang="fr-FR" i="1" dirty="0" err="1"/>
              <a:t>materials</a:t>
            </a:r>
            <a:r>
              <a:rPr lang="fr-FR" i="1" dirty="0"/>
              <a:t>/train-trainer-course-</a:t>
            </a:r>
            <a:r>
              <a:rPr lang="fr-FR" i="1" dirty="0" err="1"/>
              <a:t>materials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827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Design of a three-minute training</a:t>
            </a:r>
            <a:endParaRPr sz="17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4294967295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>
                <a:solidFill>
                  <a:srgbClr val="7F7F7F"/>
                </a:solidFill>
              </a:rPr>
              <a:t>Choose a topic to demonstrate your training in three minutes. </a:t>
            </a:r>
            <a:endParaRPr>
              <a:solidFill>
                <a:srgbClr val="7F7F7F"/>
              </a:solidFill>
            </a:endParaRPr>
          </a:p>
          <a:p>
            <a:pPr marL="1371600" marR="0" lvl="1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>
                <a:solidFill>
                  <a:srgbClr val="7F7F7F"/>
                </a:solidFill>
              </a:rPr>
              <a:t>how to make an origami bird</a:t>
            </a:r>
            <a:endParaRPr sz="2400">
              <a:solidFill>
                <a:srgbClr val="7F7F7F"/>
              </a:solidFill>
            </a:endParaRPr>
          </a:p>
          <a:p>
            <a:pPr marL="1371600" marR="0" lvl="1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>
                <a:solidFill>
                  <a:srgbClr val="7F7F7F"/>
                </a:solidFill>
              </a:rPr>
              <a:t>introduction to biochemistry</a:t>
            </a:r>
            <a:endParaRPr sz="2400">
              <a:solidFill>
                <a:srgbClr val="7F7F7F"/>
              </a:solidFill>
            </a:endParaRPr>
          </a:p>
          <a:p>
            <a:pPr marL="1371600" marR="0" lvl="1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>
                <a:solidFill>
                  <a:srgbClr val="7F7F7F"/>
                </a:solidFill>
              </a:rPr>
              <a:t>how bats recognise the presence of obstacles</a:t>
            </a:r>
            <a:endParaRPr sz="2400">
              <a:solidFill>
                <a:srgbClr val="7F7F7F"/>
              </a:solidFill>
            </a:endParaRPr>
          </a:p>
          <a:p>
            <a:pPr marL="1371600" marR="0" lvl="1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>
                <a:solidFill>
                  <a:srgbClr val="7F7F7F"/>
                </a:solidFill>
              </a:rPr>
              <a:t>the second law of Newton</a:t>
            </a:r>
            <a:endParaRPr sz="2400">
              <a:solidFill>
                <a:srgbClr val="7F7F7F"/>
              </a:solidFill>
            </a:endParaRPr>
          </a:p>
          <a:p>
            <a:pPr marL="1371600" marR="0" lvl="1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>
                <a:solidFill>
                  <a:srgbClr val="7F7F7F"/>
                </a:solidFill>
              </a:rPr>
              <a:t>how to draw a comic strip</a:t>
            </a:r>
            <a:endParaRPr sz="240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Challenge 1 - define the audience, goal and outcomes (7 min)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1"/>
          </p:nvPr>
        </p:nvSpPr>
        <p:spPr>
          <a:xfrm>
            <a:off x="711200" y="1525589"/>
            <a:ext cx="10871100" cy="43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AutoNum type="arabicPeriod"/>
            </a:pPr>
            <a:r>
              <a:rPr lang="en-US" b="1" dirty="0">
                <a:solidFill>
                  <a:srgbClr val="7F7F7F"/>
                </a:solidFill>
              </a:rPr>
              <a:t>Identify the target audience and prerequisites</a:t>
            </a:r>
            <a:endParaRPr b="1" dirty="0">
              <a:solidFill>
                <a:srgbClr val="7F7F7F"/>
              </a:solidFill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AutoNum type="arabicPeriod"/>
            </a:pPr>
            <a:r>
              <a:rPr lang="en-US" b="1" dirty="0">
                <a:solidFill>
                  <a:srgbClr val="7F7F7F"/>
                </a:solidFill>
              </a:rPr>
              <a:t>Teaching objectives</a:t>
            </a:r>
            <a:r>
              <a:rPr lang="en-US" dirty="0">
                <a:solidFill>
                  <a:srgbClr val="7F7F7F"/>
                </a:solidFill>
              </a:rPr>
              <a:t> describe the goals and intentions of the instructor </a:t>
            </a:r>
            <a:endParaRPr dirty="0">
              <a:solidFill>
                <a:srgbClr val="7F7F7F"/>
              </a:solidFill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AutoNum type="arabicPeriod"/>
            </a:pPr>
            <a:r>
              <a:rPr lang="en-US" b="1" dirty="0">
                <a:solidFill>
                  <a:srgbClr val="7F7F7F"/>
                </a:solidFill>
              </a:rPr>
              <a:t>Learning outcomes</a:t>
            </a:r>
            <a:r>
              <a:rPr lang="en-US" dirty="0">
                <a:solidFill>
                  <a:srgbClr val="7F7F7F"/>
                </a:solidFill>
              </a:rPr>
              <a:t>, think about what learners will be able to do by the end of instruction/session/workshop</a:t>
            </a:r>
            <a:endParaRPr dirty="0">
              <a:solidFill>
                <a:srgbClr val="7F7F7F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https://www.clinton.edu/curriculumcommittee/listofmeasurableverbs.cxml</a:t>
            </a:r>
            <a:endParaRPr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719667" y="333375"/>
            <a:ext cx="10871100" cy="5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</a:rPr>
              <a:t>Concept map	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441" y="836475"/>
            <a:ext cx="5724395" cy="5764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3"/>
                </a:solidFill>
              </a:rPr>
              <a:t>Concept </a:t>
            </a:r>
            <a:r>
              <a:rPr lang="fr-FR" dirty="0" err="1">
                <a:solidFill>
                  <a:schemeClr val="accent3"/>
                </a:solidFill>
              </a:rPr>
              <a:t>map</a:t>
            </a:r>
            <a:r>
              <a:rPr lang="fr-FR" dirty="0">
                <a:solidFill>
                  <a:schemeClr val="accent3"/>
                </a:solidFill>
              </a:rPr>
              <a:t> – FAIR </a:t>
            </a:r>
            <a:r>
              <a:rPr lang="fr-FR" dirty="0" err="1">
                <a:solidFill>
                  <a:schemeClr val="accent3"/>
                </a:solidFill>
              </a:rPr>
              <a:t>principles</a:t>
            </a:r>
            <a:endParaRPr lang="fr-FR" dirty="0">
              <a:solidFill>
                <a:schemeClr val="accent3"/>
              </a:solidFill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034" y="1825625"/>
            <a:ext cx="6949932" cy="4351338"/>
          </a:xfrm>
        </p:spPr>
      </p:pic>
    </p:spTree>
    <p:extLst>
      <p:ext uri="{BB962C8B-B14F-4D97-AF65-F5344CB8AC3E}">
        <p14:creationId xmlns:p14="http://schemas.microsoft.com/office/powerpoint/2010/main" val="1901995114"/>
      </p:ext>
    </p:extLst>
  </p:cSld>
  <p:clrMapOvr>
    <a:masterClrMapping/>
  </p:clrMapOvr>
</p:sld>
</file>

<file path=ppt/theme/theme1.xml><?xml version="1.0" encoding="utf-8"?>
<a:theme xmlns:a="http://schemas.openxmlformats.org/drawingml/2006/main" name="ELIXIR_templat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8663</TotalTime>
  <Words>1324</Words>
  <Application>Microsoft Macintosh PowerPoint</Application>
  <PresentationFormat>Grand écran</PresentationFormat>
  <Paragraphs>171</Paragraphs>
  <Slides>32</Slides>
  <Notes>22</Notes>
  <HiddenSlides>2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Corbel</vt:lpstr>
      <vt:lpstr>Times</vt:lpstr>
      <vt:lpstr>ELIXIR_template</vt:lpstr>
      <vt:lpstr>Design and plan session, course, materials </vt:lpstr>
      <vt:lpstr>Warm-up (5’) </vt:lpstr>
      <vt:lpstr>Teaching objectives of the session </vt:lpstr>
      <vt:lpstr>Learning outcomes</vt:lpstr>
      <vt:lpstr>Training requirements</vt:lpstr>
      <vt:lpstr>Design of a three-minute training </vt:lpstr>
      <vt:lpstr>Challenge 1 - define the audience, goal and outcomes (7 min)</vt:lpstr>
      <vt:lpstr>Concept map </vt:lpstr>
      <vt:lpstr>Concept map – FAIR principles</vt:lpstr>
      <vt:lpstr>Concept map – FAIR principles</vt:lpstr>
      <vt:lpstr>Concept maps</vt:lpstr>
      <vt:lpstr>Challenge 2 (10 min)</vt:lpstr>
      <vt:lpstr>Challenge 3 (8 min)</vt:lpstr>
      <vt:lpstr>Concept maps in curriculum planning</vt:lpstr>
      <vt:lpstr>Delivery planning</vt:lpstr>
      <vt:lpstr>Challenge 4 - Delivery planning (2 min)</vt:lpstr>
      <vt:lpstr>A Word about Content</vt:lpstr>
      <vt:lpstr>Training session - design and plan</vt:lpstr>
      <vt:lpstr>Challenge 5 - Prepare content (15 min)</vt:lpstr>
      <vt:lpstr>Discussions / feedback</vt:lpstr>
      <vt:lpstr>Challenge 6 - Mini-training practice (15 min)</vt:lpstr>
      <vt:lpstr>Example: Plan for a 1h15 session</vt:lpstr>
      <vt:lpstr>Challenge 7 - Mini-training adjust (5 min)</vt:lpstr>
      <vt:lpstr>Présentation PowerPoint</vt:lpstr>
      <vt:lpstr>Sharing and reusing training materials  FAIR principles</vt:lpstr>
      <vt:lpstr>Sharing and reusing training materials  FAIR principles – in the training context</vt:lpstr>
      <vt:lpstr>10 recommendations to make training materials  FAIRer </vt:lpstr>
      <vt:lpstr>Reproducibility of compute environments</vt:lpstr>
      <vt:lpstr>Training rooms for bioinformatics</vt:lpstr>
      <vt:lpstr>Wrap-up  (10 min)</vt:lpstr>
      <vt:lpstr>Summarizing</vt:lpstr>
      <vt:lpstr>Présentation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plan session, course, materials </dc:title>
  <cp:lastModifiedBy>Patricia Palagi</cp:lastModifiedBy>
  <cp:revision>33</cp:revision>
  <dcterms:modified xsi:type="dcterms:W3CDTF">2019-08-30T12:57:45Z</dcterms:modified>
</cp:coreProperties>
</file>