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5" r:id="rId1"/>
  </p:sldMasterIdLst>
  <p:notesMasterIdLst>
    <p:notesMasterId r:id="rId36"/>
  </p:notesMasterIdLst>
  <p:sldIdLst>
    <p:sldId id="256" r:id="rId2"/>
    <p:sldId id="29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embeddedFontLst>
    <p:embeddedFont>
      <p:font typeface="Corbel" panose="020B050302020402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/>
    <p:restoredTop sz="94551"/>
  </p:normalViewPr>
  <p:slideViewPr>
    <p:cSldViewPr snapToGrid="0">
      <p:cViewPr varScale="1">
        <p:scale>
          <a:sx n="101" d="100"/>
          <a:sy n="101" d="100"/>
        </p:scale>
        <p:origin x="24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fcac033a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fcac033a1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3fcac033a1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fcac033a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fcac033a1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3fcac033a1_0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fcac033a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fcac033a1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3fcac033a1_0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fcac033a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fcac033a1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3fcac033a1_0_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8721e39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38721e390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338721e390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fcac033a1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fcac033a1_0_1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3fcac033a1_0_1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fcac033a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fcac033a1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3fcac033a1_0_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fcac033a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fcac033a1_0_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3fcac033a1_0_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fcac033a1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fcac033a1_0_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3fcac033a1_0_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fcac033a1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fcac033a1_0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3fcac033a1_0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fcac033a1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fcac033a1_0_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3fcac033a1_0_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38721e39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38721e390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338721e390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fcac033a1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fcac033a1_0_1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3fcac033a1_0_1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fcac033a1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fcac033a1_0_1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3fcac033a1_0_1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fcac033a1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fcac033a1_0_1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3fcac033a1_0_1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fcac033a1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fcac033a1_0_1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3fcac033a1_0_1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fcac033a1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fcac033a1_0_1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3fcac033a1_0_1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38721e39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38721e390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338721e390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fcac033a1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fcac033a1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3fcac033a1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fcac033a1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fcac033a1_0_2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3fcac033a1_0_2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8721e390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338721e39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fcac033a1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fcac033a1_0_2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3fcac033a1_0_2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fcac033a1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fcac033a1_0_2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3fcac033a1_0_2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fcac033a1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fcac033a1_0_2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3fcac033a1_0_2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38721e390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338721e39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fcac033a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fcac033a1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3fcac033a1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fcac033a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fcac033a1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3fcac033a1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38721e39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38721e390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338721e390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8721e39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8721e390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338721e390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8721e39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8721e390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338721e390_0_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EXCELERATE">
  <p:cSld name="Title slide EXCELERAT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 descr="elixir_helix_200_2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8683" y="-26988"/>
            <a:ext cx="12240683" cy="618648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/>
        </p:nvSpPr>
        <p:spPr>
          <a:xfrm>
            <a:off x="5232400" y="6106564"/>
            <a:ext cx="6398684" cy="4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0" tIns="32650" rIns="65300" bIns="3265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1" u="none" strike="noStrike" cap="none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rPr>
              <a:t>www.elixir-europe.org</a:t>
            </a:r>
            <a:endParaRPr sz="2400" b="0" i="1" u="none" strike="noStrike" cap="none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6" name="Google Shape;16;p2" descr="Excelerate_whitebackgroun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0873" y="5374689"/>
            <a:ext cx="2425174" cy="897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0951" y="5398563"/>
            <a:ext cx="1368383" cy="87400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276727" y="6336051"/>
            <a:ext cx="50624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ELIXIR-EXCELERATE is funded by the European Commission within the Research Infrastructures programme of Horizon 2020, grant agreement number 676559.</a:t>
            </a: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1453286" y="3356993"/>
            <a:ext cx="10363200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1" i="0" u="none" strike="noStrike" cap="none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4061019" y="4316358"/>
            <a:ext cx="7755467" cy="899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rbel"/>
              <a:buNone/>
              <a:defRPr sz="2800" b="0" i="1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/>
          <p:nvPr/>
        </p:nvSpPr>
        <p:spPr>
          <a:xfrm>
            <a:off x="4496047" y="5311210"/>
            <a:ext cx="732043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ELIXIR All Hands 2018, 4-7 June 2018, Berlin, Germany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CELERATE slide content">
  <p:cSld name="EXCELERATE slide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 descr="Excelerate_whitebackgroun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3201" y="5798634"/>
            <a:ext cx="2129367" cy="779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868" y="5786024"/>
            <a:ext cx="1335617" cy="844964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2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2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719667" y="6200777"/>
            <a:ext cx="529612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XCELERATE slide content">
  <p:cSld name="1_EXCELERATE slide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 descr="Excelerate_whitebackgroun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3201" y="5798634"/>
            <a:ext cx="2129367" cy="779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868" y="5786024"/>
            <a:ext cx="1335617" cy="84496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2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719667" y="6200777"/>
            <a:ext cx="529612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LIXIR-thank-you">
  <p:cSld name="1_ELIXIR-thank-you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5" descr="elixir_helix_200_2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8682" y="-26988"/>
            <a:ext cx="12240684" cy="6186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 descr="Excelerate_whitebackgroun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0873" y="5374689"/>
            <a:ext cx="2425174" cy="897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0951" y="5398563"/>
            <a:ext cx="1368383" cy="87400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/>
          <p:nvPr/>
        </p:nvSpPr>
        <p:spPr>
          <a:xfrm>
            <a:off x="276727" y="6336051"/>
            <a:ext cx="50624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ELIXIR-EXCELERATE is funded by the European Commission within the Research Infrastructures programme of Horizon 2020, grant agreement number 676559.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1453286" y="3356993"/>
            <a:ext cx="10363200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1" i="0" u="none" strike="noStrike" cap="none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6" descr="ELIXIR_logo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13484" y="5742879"/>
            <a:ext cx="1320800" cy="953198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2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719667" y="6200777"/>
            <a:ext cx="529612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LIXIR-thank-you">
  <p:cSld name="ELIXIR-thank-you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7" descr="elixir_helix_200_2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8682" y="-26988"/>
            <a:ext cx="12240684" cy="6186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4300" y="6159500"/>
            <a:ext cx="660400" cy="5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/>
        </p:nvSpPr>
        <p:spPr>
          <a:xfrm>
            <a:off x="6905971" y="6265174"/>
            <a:ext cx="3615267" cy="37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0" tIns="32650" rIns="65300" bIns="326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rPr>
              <a:t>@ELIXIREurope</a:t>
            </a:r>
            <a:endParaRPr sz="2000" i="1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8" name="Google Shape;4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54681" y="6159500"/>
            <a:ext cx="552451" cy="520012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 txBox="1"/>
          <p:nvPr/>
        </p:nvSpPr>
        <p:spPr>
          <a:xfrm>
            <a:off x="9494433" y="6265174"/>
            <a:ext cx="4116916" cy="37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0" tIns="32650" rIns="65300" bIns="326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rPr>
              <a:t>/company/elixir-europe</a:t>
            </a:r>
            <a:endParaRPr sz="2000" i="1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50" name="Google Shape;50;p7" descr="Excelerate_whitebackgroun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70873" y="5374689"/>
            <a:ext cx="2425174" cy="897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951" y="5398563"/>
            <a:ext cx="1368383" cy="87400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7"/>
          <p:cNvSpPr/>
          <p:nvPr/>
        </p:nvSpPr>
        <p:spPr>
          <a:xfrm>
            <a:off x="276727" y="6336051"/>
            <a:ext cx="50624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ELIXIR-EXCELERATE is funded by the European Commission within the Research Infrastructures programme of Horizon 2020, grant agreement number 676559.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ctrTitle"/>
          </p:nvPr>
        </p:nvSpPr>
        <p:spPr>
          <a:xfrm>
            <a:off x="1453286" y="3356993"/>
            <a:ext cx="10363200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1" i="0" u="none" strike="noStrike" cap="none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ELIXIR">
  <p:cSld name="Title slide ELIXI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8" descr="elixir_helix_200_2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8683" y="-26988"/>
            <a:ext cx="12240683" cy="6186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8" descr="elixir_1_RZ_mac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434" y="4760686"/>
            <a:ext cx="2427817" cy="185125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>
            <a:spLocks noGrp="1"/>
          </p:cNvSpPr>
          <p:nvPr>
            <p:ph type="ctrTitle"/>
          </p:nvPr>
        </p:nvSpPr>
        <p:spPr>
          <a:xfrm>
            <a:off x="1453286" y="3356993"/>
            <a:ext cx="10363200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1" i="0" u="none" strike="noStrike" cap="none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ubTitle" idx="1"/>
          </p:nvPr>
        </p:nvSpPr>
        <p:spPr>
          <a:xfrm>
            <a:off x="4061019" y="4316358"/>
            <a:ext cx="7755467" cy="899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rbel"/>
              <a:buNone/>
              <a:defRPr sz="2800" b="0" i="1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/>
          <p:nvPr/>
        </p:nvSpPr>
        <p:spPr>
          <a:xfrm>
            <a:off x="4496047" y="5311210"/>
            <a:ext cx="732043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ELIXIR All Hands 2018, 4-7 June 2018, Berlin, Germany</a:t>
            </a:r>
            <a:endParaRPr/>
          </a:p>
        </p:txBody>
      </p:sp>
      <p:sp>
        <p:nvSpPr>
          <p:cNvPr id="60" name="Google Shape;60;p8"/>
          <p:cNvSpPr txBox="1"/>
          <p:nvPr/>
        </p:nvSpPr>
        <p:spPr>
          <a:xfrm>
            <a:off x="5232400" y="6106564"/>
            <a:ext cx="6398684" cy="4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0" tIns="32650" rIns="65300" bIns="3265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rPr>
              <a:t>www.elixir-europe.org</a:t>
            </a:r>
            <a:endParaRPr sz="2400" i="1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2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2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719667" y="6200777"/>
            <a:ext cx="529612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ctrTitle"/>
          </p:nvPr>
        </p:nvSpPr>
        <p:spPr>
          <a:xfrm>
            <a:off x="1453286" y="3356993"/>
            <a:ext cx="10363200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Assessment and feedback in training</a:t>
            </a:r>
            <a:endParaRPr sz="5000" b="1" i="0" u="none" strike="noStrike" cap="none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Challenge 3: MCQ (10 min)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711200" y="1068402"/>
            <a:ext cx="10871100" cy="521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800"/>
              <a:t>Q: what is 27 + 15 ?</a:t>
            </a:r>
            <a:endParaRPr sz="28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/>
              <a:t>a) 42</a:t>
            </a:r>
            <a:endParaRPr sz="28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/>
              <a:t>b) 32</a:t>
            </a:r>
            <a:endParaRPr sz="28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/>
              <a:t>c) 312</a:t>
            </a:r>
            <a:endParaRPr sz="28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/>
              <a:t>d) 33</a:t>
            </a:r>
            <a:endParaRPr sz="28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800"/>
          </a:p>
          <a:p>
            <a:pPr marL="45720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/>
              <a:t>Pick one wrong answer and explain misconception associated with it.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3"/>
                </a:solidFill>
              </a:rPr>
              <a:t>Design of MCQs with distractors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711200" y="1525601"/>
            <a:ext cx="10871100" cy="467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2"/>
                </a:solidFill>
              </a:rPr>
              <a:t>Versatility</a:t>
            </a:r>
            <a:r>
              <a:rPr lang="en-US" sz="3000" dirty="0"/>
              <a:t>: written to assess various levels of LO, from basic recall to application, analysis, and evaluation</a:t>
            </a:r>
            <a:endParaRPr sz="3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2"/>
                </a:solidFill>
              </a:rPr>
              <a:t>Reliability</a:t>
            </a:r>
            <a:r>
              <a:rPr lang="en-US" sz="3000" dirty="0"/>
              <a:t>:  degree to which a test consistently measures a LO</a:t>
            </a:r>
            <a:endParaRPr sz="3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000" b="1" dirty="0">
                <a:solidFill>
                  <a:schemeClr val="dk2"/>
                </a:solidFill>
              </a:rPr>
              <a:t>Validity</a:t>
            </a:r>
            <a:r>
              <a:rPr lang="en-US" sz="3000" dirty="0"/>
              <a:t>: degree to which a test measures the LO it purports to measure.</a:t>
            </a:r>
            <a:endParaRPr sz="3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Challenge 4: MCQs (10 min)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Write one MCQ (in your field of teaching). Pick one :</a:t>
            </a:r>
            <a:endParaRPr sz="3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a knowledge gap ("what")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a weakness in a practical skill ("why, when, how")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a misconception</a:t>
            </a:r>
            <a:endParaRPr sz="30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000"/>
              <a:t>Discuss with your partner(s).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3"/>
                </a:solidFill>
              </a:rPr>
              <a:t>Summative and formative assessment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600"/>
              </a:spcAft>
              <a:buNone/>
            </a:pPr>
            <a:r>
              <a:rPr lang="en-US" sz="3000" b="1">
                <a:solidFill>
                  <a:schemeClr val="dk2"/>
                </a:solidFill>
              </a:rPr>
              <a:t>Summative assessment</a:t>
            </a:r>
            <a:r>
              <a:rPr lang="en-US" sz="3000"/>
              <a:t>: An exam or a </a:t>
            </a:r>
            <a:r>
              <a:rPr lang="en-US" sz="3000">
                <a:solidFill>
                  <a:schemeClr val="dk2"/>
                </a:solidFill>
              </a:rPr>
              <a:t>test at the end of a course</a:t>
            </a:r>
            <a:r>
              <a:rPr lang="en-US" sz="3000"/>
              <a:t> is an example of summative assessment. Summative assessment is aimed at evaluating learners' performance </a:t>
            </a:r>
            <a:r>
              <a:rPr lang="en-US" sz="3000">
                <a:solidFill>
                  <a:schemeClr val="dk2"/>
                </a:solidFill>
              </a:rPr>
              <a:t>at the end of teaching</a:t>
            </a:r>
            <a:r>
              <a:rPr lang="en-US" sz="3000"/>
              <a:t> (this could be at the end of a topic, a session, or at the end of the entire course). This is the most frequent type of assessment occurring in schools and universities and usually includes grading. It is </a:t>
            </a:r>
            <a:r>
              <a:rPr lang="en-US" sz="3000">
                <a:solidFill>
                  <a:schemeClr val="dk2"/>
                </a:solidFill>
              </a:rPr>
              <a:t>less frequent in training</a:t>
            </a:r>
            <a:r>
              <a:rPr lang="en-US" sz="3000"/>
              <a:t>.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3"/>
                </a:solidFill>
              </a:rPr>
              <a:t>Summative and formative assessment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chemeClr val="dk2"/>
                </a:solidFill>
              </a:rPr>
              <a:t>Formative assessment</a:t>
            </a:r>
            <a:r>
              <a:rPr lang="en-US" sz="3000"/>
              <a:t> takes place </a:t>
            </a:r>
            <a:r>
              <a:rPr lang="en-US" sz="3000" b="1">
                <a:solidFill>
                  <a:schemeClr val="dk2"/>
                </a:solidFill>
              </a:rPr>
              <a:t>during</a:t>
            </a:r>
            <a:r>
              <a:rPr lang="en-US" sz="3000"/>
              <a:t> teaching and learning. Its purpose is to help both instructors and learners to become aware of what the focus should be.</a:t>
            </a:r>
            <a:endParaRPr sz="3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Formative Classroom assessments’ purpose is to </a:t>
            </a:r>
            <a:r>
              <a:rPr lang="en-US" sz="3000" b="1">
                <a:solidFill>
                  <a:schemeClr val="dk2"/>
                </a:solidFill>
              </a:rPr>
              <a:t>improve the quality of student learning</a:t>
            </a:r>
            <a:r>
              <a:rPr lang="en-US" sz="3000"/>
              <a:t>, not to provide evidence for evaluating or grading students.</a:t>
            </a:r>
            <a:endParaRPr sz="30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Challenge 5 (10 min)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48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Think of different kinds of formative assessment 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Write down on the post it.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Discuss it with your partner(s).</a:t>
            </a:r>
            <a:endParaRPr sz="30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Formative assessment can be done in many different ways: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48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Asking </a:t>
            </a:r>
            <a:r>
              <a:rPr lang="en-US" sz="3000" b="1">
                <a:solidFill>
                  <a:schemeClr val="dk2"/>
                </a:solidFill>
              </a:rPr>
              <a:t>questions</a:t>
            </a:r>
            <a:r>
              <a:rPr lang="en-US" sz="3000"/>
              <a:t> to learners and getting responses orally;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Asking them to </a:t>
            </a:r>
            <a:r>
              <a:rPr lang="en-US" sz="3000" b="1">
                <a:solidFill>
                  <a:schemeClr val="dk2"/>
                </a:solidFill>
              </a:rPr>
              <a:t>describe the strategy</a:t>
            </a:r>
            <a:r>
              <a:rPr lang="en-US" sz="3000"/>
              <a:t> they would adopt to solve a problem;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Asking them to </a:t>
            </a:r>
            <a:r>
              <a:rPr lang="en-US" sz="3000" b="1">
                <a:solidFill>
                  <a:schemeClr val="dk2"/>
                </a:solidFill>
              </a:rPr>
              <a:t>solve a problem in groups</a:t>
            </a:r>
            <a:r>
              <a:rPr lang="en-US" sz="3000"/>
              <a:t>, or individually but in front of the class;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Using </a:t>
            </a:r>
            <a:r>
              <a:rPr lang="en-US" sz="3000" b="1">
                <a:solidFill>
                  <a:schemeClr val="dk2"/>
                </a:solidFill>
              </a:rPr>
              <a:t>brainstorming</a:t>
            </a:r>
            <a:r>
              <a:rPr lang="en-US" sz="3000"/>
              <a:t> and </a:t>
            </a:r>
            <a:r>
              <a:rPr lang="en-US" sz="3000" b="1">
                <a:solidFill>
                  <a:schemeClr val="dk2"/>
                </a:solidFill>
              </a:rPr>
              <a:t>discussions</a:t>
            </a:r>
            <a:r>
              <a:rPr lang="en-US" sz="3000"/>
              <a:t>;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Providing </a:t>
            </a:r>
            <a:r>
              <a:rPr lang="en-US" sz="3000" b="1">
                <a:solidFill>
                  <a:schemeClr val="dk2"/>
                </a:solidFill>
              </a:rPr>
              <a:t>diagnostic questionnaires</a:t>
            </a:r>
            <a:r>
              <a:rPr lang="en-US" sz="3000"/>
              <a:t>;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Providing </a:t>
            </a:r>
            <a:r>
              <a:rPr lang="en-US" sz="3000" b="1">
                <a:solidFill>
                  <a:schemeClr val="dk2"/>
                </a:solidFill>
              </a:rPr>
              <a:t>MCQs</a:t>
            </a:r>
            <a:r>
              <a:rPr lang="en-US" sz="3000"/>
              <a:t> with distractors.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3"/>
                </a:solidFill>
              </a:rPr>
              <a:t>Formative assessment 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3000"/>
              <a:t>can be used to collect information about learners':</a:t>
            </a:r>
            <a:endParaRPr sz="3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prior knowledge</a:t>
            </a:r>
            <a:endParaRPr sz="30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/>
              <a:t>&gt; which knowledge gaps need to be filled before moving on</a:t>
            </a:r>
            <a:endParaRPr sz="30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Formative assessment 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3000"/>
              <a:t>can be used to collect information about learners':</a:t>
            </a:r>
            <a:endParaRPr sz="3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mental models</a:t>
            </a:r>
            <a:endParaRPr sz="30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/>
              <a:t>&gt; whether their mental models are correct</a:t>
            </a:r>
            <a:endParaRPr sz="30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Formative assessment 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3000"/>
              <a:t>can be used to collect information about learners':</a:t>
            </a:r>
            <a:endParaRPr sz="3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goals and objectives</a:t>
            </a:r>
            <a:endParaRPr sz="30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/>
              <a:t>&gt; if learners goals and objectives are aligned to the course's goals and objectives</a:t>
            </a:r>
            <a:endParaRPr sz="30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19C43A-4BEA-FD41-B054-A260C6C6E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Context</a:t>
            </a:r>
            <a:r>
              <a:rPr lang="fr-FR" dirty="0"/>
              <a:t> of </a:t>
            </a:r>
            <a:r>
              <a:rPr lang="fr-FR" dirty="0" err="1"/>
              <a:t>this</a:t>
            </a:r>
            <a:r>
              <a:rPr lang="fr-FR" dirty="0"/>
              <a:t> session</a:t>
            </a:r>
          </a:p>
        </p:txBody>
      </p:sp>
      <p:sp>
        <p:nvSpPr>
          <p:cNvPr id="3" name="Rounded Rectangle 36">
            <a:extLst>
              <a:ext uri="{FF2B5EF4-FFF2-40B4-BE49-F238E27FC236}">
                <a16:creationId xmlns:a16="http://schemas.microsoft.com/office/drawing/2014/main" id="{8F04064E-B639-1842-B883-B22D223747E2}"/>
              </a:ext>
            </a:extLst>
          </p:cNvPr>
          <p:cNvSpPr/>
          <p:nvPr/>
        </p:nvSpPr>
        <p:spPr>
          <a:xfrm>
            <a:off x="2624034" y="1724872"/>
            <a:ext cx="6486735" cy="1676400"/>
          </a:xfrm>
          <a:prstGeom prst="roundRect">
            <a:avLst>
              <a:gd name="adj" fmla="val 8564"/>
            </a:avLst>
          </a:prstGeom>
          <a:solidFill>
            <a:schemeClr val="bg1"/>
          </a:solidFill>
          <a:ln>
            <a:solidFill>
              <a:srgbClr val="4E515A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  <a:solidFill>
                <a:srgbClr val="4E515A"/>
              </a:solidFill>
            </a:endParaRPr>
          </a:p>
        </p:txBody>
      </p:sp>
      <p:sp>
        <p:nvSpPr>
          <p:cNvPr id="4" name="Rounded Rectangle 36">
            <a:extLst>
              <a:ext uri="{FF2B5EF4-FFF2-40B4-BE49-F238E27FC236}">
                <a16:creationId xmlns:a16="http://schemas.microsoft.com/office/drawing/2014/main" id="{47C5BE6B-32E5-3B4A-99D9-996D86C8E957}"/>
              </a:ext>
            </a:extLst>
          </p:cNvPr>
          <p:cNvSpPr/>
          <p:nvPr/>
        </p:nvSpPr>
        <p:spPr>
          <a:xfrm>
            <a:off x="2624034" y="1724872"/>
            <a:ext cx="6486735" cy="1676400"/>
          </a:xfrm>
          <a:prstGeom prst="roundRect">
            <a:avLst>
              <a:gd name="adj" fmla="val 8564"/>
            </a:avLst>
          </a:prstGeom>
          <a:solidFill>
            <a:schemeClr val="bg1"/>
          </a:solidFill>
          <a:ln>
            <a:solidFill>
              <a:srgbClr val="4E515A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  <a:solidFill>
                <a:srgbClr val="4E515A"/>
              </a:solidFill>
            </a:endParaRPr>
          </a:p>
        </p:txBody>
      </p:sp>
      <p:sp>
        <p:nvSpPr>
          <p:cNvPr id="5" name="Rounded Rectangle 24">
            <a:extLst>
              <a:ext uri="{FF2B5EF4-FFF2-40B4-BE49-F238E27FC236}">
                <a16:creationId xmlns:a16="http://schemas.microsoft.com/office/drawing/2014/main" id="{72A006F6-6CC4-344A-8483-725227649D23}"/>
              </a:ext>
            </a:extLst>
          </p:cNvPr>
          <p:cNvSpPr/>
          <p:nvPr/>
        </p:nvSpPr>
        <p:spPr>
          <a:xfrm>
            <a:off x="6837992" y="1880447"/>
            <a:ext cx="2095500" cy="1365250"/>
          </a:xfrm>
          <a:prstGeom prst="roundRect">
            <a:avLst>
              <a:gd name="adj" fmla="val 8564"/>
            </a:avLst>
          </a:prstGeom>
          <a:solidFill>
            <a:schemeClr val="bg1"/>
          </a:solidFill>
          <a:ln>
            <a:solidFill>
              <a:srgbClr val="4E5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  <a:solidFill>
                <a:srgbClr val="4E515A"/>
              </a:solidFill>
            </a:endParaRPr>
          </a:p>
        </p:txBody>
      </p:sp>
      <p:sp>
        <p:nvSpPr>
          <p:cNvPr id="6" name="Rounded Rectangle 16">
            <a:extLst>
              <a:ext uri="{FF2B5EF4-FFF2-40B4-BE49-F238E27FC236}">
                <a16:creationId xmlns:a16="http://schemas.microsoft.com/office/drawing/2014/main" id="{E6055EC6-075A-BB41-9E9D-6D79EB3864E7}"/>
              </a:ext>
            </a:extLst>
          </p:cNvPr>
          <p:cNvSpPr/>
          <p:nvPr/>
        </p:nvSpPr>
        <p:spPr>
          <a:xfrm>
            <a:off x="6898049" y="1936512"/>
            <a:ext cx="1978748" cy="383177"/>
          </a:xfrm>
          <a:prstGeom prst="roundRect">
            <a:avLst/>
          </a:prstGeom>
          <a:solidFill>
            <a:srgbClr val="92D050"/>
          </a:solidFill>
          <a:ln>
            <a:solidFill>
              <a:srgbClr val="4E5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Activities</a:t>
            </a: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DB0ECCBC-EF6D-6043-B06F-46ADE94E8FB6}"/>
              </a:ext>
            </a:extLst>
          </p:cNvPr>
          <p:cNvSpPr/>
          <p:nvPr/>
        </p:nvSpPr>
        <p:spPr>
          <a:xfrm>
            <a:off x="6898049" y="2803284"/>
            <a:ext cx="1978748" cy="383177"/>
          </a:xfrm>
          <a:prstGeom prst="roundRect">
            <a:avLst/>
          </a:prstGeom>
          <a:solidFill>
            <a:srgbClr val="92D050"/>
          </a:solidFill>
          <a:ln>
            <a:solidFill>
              <a:srgbClr val="4E5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Feedback Tools</a:t>
            </a:r>
          </a:p>
        </p:txBody>
      </p:sp>
      <p:sp>
        <p:nvSpPr>
          <p:cNvPr id="8" name="Rounded Rectangle 19">
            <a:extLst>
              <a:ext uri="{FF2B5EF4-FFF2-40B4-BE49-F238E27FC236}">
                <a16:creationId xmlns:a16="http://schemas.microsoft.com/office/drawing/2014/main" id="{FE2E0EAE-5C10-A441-9FED-B931C7145710}"/>
              </a:ext>
            </a:extLst>
          </p:cNvPr>
          <p:cNvSpPr/>
          <p:nvPr/>
        </p:nvSpPr>
        <p:spPr>
          <a:xfrm>
            <a:off x="6900498" y="2369898"/>
            <a:ext cx="1978748" cy="383177"/>
          </a:xfrm>
          <a:prstGeom prst="roundRect">
            <a:avLst/>
          </a:prstGeom>
          <a:solidFill>
            <a:srgbClr val="92D050"/>
          </a:solidFill>
          <a:ln>
            <a:solidFill>
              <a:srgbClr val="4E5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 Tools</a:t>
            </a:r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3DF07AD4-8CD7-6B44-8979-BCBF8523D233}"/>
              </a:ext>
            </a:extLst>
          </p:cNvPr>
          <p:cNvGrpSpPr/>
          <p:nvPr/>
        </p:nvGrpSpPr>
        <p:grpSpPr>
          <a:xfrm>
            <a:off x="2756659" y="2317645"/>
            <a:ext cx="1436565" cy="487680"/>
            <a:chOff x="1461258" y="2050945"/>
            <a:chExt cx="1436565" cy="487680"/>
          </a:xfrm>
        </p:grpSpPr>
        <p:sp>
          <p:nvSpPr>
            <p:cNvPr id="10" name="Rounded Rectangle 20">
              <a:extLst>
                <a:ext uri="{FF2B5EF4-FFF2-40B4-BE49-F238E27FC236}">
                  <a16:creationId xmlns:a16="http://schemas.microsoft.com/office/drawing/2014/main" id="{AFD740AC-453A-3742-9627-059738482D5D}"/>
                </a:ext>
              </a:extLst>
            </p:cNvPr>
            <p:cNvSpPr/>
            <p:nvPr/>
          </p:nvSpPr>
          <p:spPr>
            <a:xfrm>
              <a:off x="1461258" y="2050945"/>
              <a:ext cx="1436565" cy="487680"/>
            </a:xfrm>
            <a:prstGeom prst="roundRect">
              <a:avLst>
                <a:gd name="adj" fmla="val 22526"/>
              </a:avLst>
            </a:prstGeom>
            <a:solidFill>
              <a:schemeClr val="bg1"/>
            </a:solidFill>
            <a:ln>
              <a:solidFill>
                <a:srgbClr val="4E51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 w="3175">
                  <a:solidFill>
                    <a:schemeClr val="tx1"/>
                  </a:solidFill>
                </a:ln>
                <a:solidFill>
                  <a:srgbClr val="4E515A"/>
                </a:solidFill>
              </a:endParaRPr>
            </a:p>
          </p:txBody>
        </p:sp>
        <p:sp>
          <p:nvSpPr>
            <p:cNvPr id="11" name="Rounded Rectangle 3">
              <a:extLst>
                <a:ext uri="{FF2B5EF4-FFF2-40B4-BE49-F238E27FC236}">
                  <a16:creationId xmlns:a16="http://schemas.microsoft.com/office/drawing/2014/main" id="{C48AAC90-FC29-7342-AB41-841505984584}"/>
                </a:ext>
              </a:extLst>
            </p:cNvPr>
            <p:cNvSpPr/>
            <p:nvPr/>
          </p:nvSpPr>
          <p:spPr>
            <a:xfrm>
              <a:off x="1509496" y="2103197"/>
              <a:ext cx="1336075" cy="383177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4E51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Course Aim</a:t>
              </a:r>
            </a:p>
          </p:txBody>
        </p:sp>
      </p:grpSp>
      <p:sp>
        <p:nvSpPr>
          <p:cNvPr id="12" name="Right Arrow 5">
            <a:extLst>
              <a:ext uri="{FF2B5EF4-FFF2-40B4-BE49-F238E27FC236}">
                <a16:creationId xmlns:a16="http://schemas.microsoft.com/office/drawing/2014/main" id="{E9852BCD-E724-724D-BB9F-5492194DA4D9}"/>
              </a:ext>
            </a:extLst>
          </p:cNvPr>
          <p:cNvSpPr/>
          <p:nvPr/>
        </p:nvSpPr>
        <p:spPr>
          <a:xfrm>
            <a:off x="4141720" y="2391669"/>
            <a:ext cx="841600" cy="339635"/>
          </a:xfrm>
          <a:prstGeom prst="rightArrow">
            <a:avLst/>
          </a:prstGeom>
          <a:solidFill>
            <a:srgbClr val="4E515A"/>
          </a:solidFill>
          <a:ln>
            <a:solidFill>
              <a:srgbClr val="4E5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  <a:solidFill>
                <a:srgbClr val="4E515A"/>
              </a:solidFill>
            </a:endParaRPr>
          </a:p>
        </p:txBody>
      </p:sp>
      <p:sp>
        <p:nvSpPr>
          <p:cNvPr id="13" name="Right Arrow 29">
            <a:extLst>
              <a:ext uri="{FF2B5EF4-FFF2-40B4-BE49-F238E27FC236}">
                <a16:creationId xmlns:a16="http://schemas.microsoft.com/office/drawing/2014/main" id="{334B2FC5-CE2B-7E4A-8DDF-C2300DB4F8BE}"/>
              </a:ext>
            </a:extLst>
          </p:cNvPr>
          <p:cNvSpPr/>
          <p:nvPr/>
        </p:nvSpPr>
        <p:spPr>
          <a:xfrm>
            <a:off x="4110766" y="2421747"/>
            <a:ext cx="853507" cy="284241"/>
          </a:xfrm>
          <a:prstGeom prst="rightArrow">
            <a:avLst>
              <a:gd name="adj1" fmla="val 50000"/>
              <a:gd name="adj2" fmla="val 49162"/>
            </a:avLst>
          </a:prstGeom>
          <a:gradFill flip="none" rotWithShape="1">
            <a:gsLst>
              <a:gs pos="20000">
                <a:srgbClr val="E46C0A"/>
              </a:gs>
              <a:gs pos="100000">
                <a:srgbClr val="FFC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  <a:solidFill>
                <a:srgbClr val="4E515A"/>
              </a:solidFill>
            </a:endParaRPr>
          </a:p>
        </p:txBody>
      </p:sp>
      <p:sp>
        <p:nvSpPr>
          <p:cNvPr id="14" name="Rounded Rectangle 40">
            <a:extLst>
              <a:ext uri="{FF2B5EF4-FFF2-40B4-BE49-F238E27FC236}">
                <a16:creationId xmlns:a16="http://schemas.microsoft.com/office/drawing/2014/main" id="{3E454738-6566-F543-B4E8-43276F466244}"/>
              </a:ext>
            </a:extLst>
          </p:cNvPr>
          <p:cNvSpPr/>
          <p:nvPr/>
        </p:nvSpPr>
        <p:spPr>
          <a:xfrm>
            <a:off x="5033686" y="1880447"/>
            <a:ext cx="968356" cy="1365250"/>
          </a:xfrm>
          <a:prstGeom prst="roundRect">
            <a:avLst>
              <a:gd name="adj" fmla="val 8564"/>
            </a:avLst>
          </a:prstGeom>
          <a:solidFill>
            <a:schemeClr val="bg1"/>
          </a:solidFill>
          <a:ln>
            <a:solidFill>
              <a:srgbClr val="4E5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  <a:solidFill>
                <a:srgbClr val="4E515A"/>
              </a:solidFill>
            </a:endParaRPr>
          </a:p>
        </p:txBody>
      </p:sp>
      <p:sp>
        <p:nvSpPr>
          <p:cNvPr id="15" name="Rounded Rectangle 8">
            <a:extLst>
              <a:ext uri="{FF2B5EF4-FFF2-40B4-BE49-F238E27FC236}">
                <a16:creationId xmlns:a16="http://schemas.microsoft.com/office/drawing/2014/main" id="{FDEC3D72-5ADD-7847-94FC-4503079A1A93}"/>
              </a:ext>
            </a:extLst>
          </p:cNvPr>
          <p:cNvSpPr/>
          <p:nvPr/>
        </p:nvSpPr>
        <p:spPr>
          <a:xfrm>
            <a:off x="5088110" y="1936674"/>
            <a:ext cx="857569" cy="383177"/>
          </a:xfrm>
          <a:prstGeom prst="roundRect">
            <a:avLst/>
          </a:prstGeom>
          <a:solidFill>
            <a:srgbClr val="FFC000"/>
          </a:solidFill>
          <a:ln>
            <a:solidFill>
              <a:srgbClr val="4E5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 #1</a:t>
            </a:r>
          </a:p>
        </p:txBody>
      </p:sp>
      <p:sp>
        <p:nvSpPr>
          <p:cNvPr id="16" name="Rounded Rectangle 6">
            <a:extLst>
              <a:ext uri="{FF2B5EF4-FFF2-40B4-BE49-F238E27FC236}">
                <a16:creationId xmlns:a16="http://schemas.microsoft.com/office/drawing/2014/main" id="{B20B12C9-BA0D-DD42-85AD-86E8E059D72A}"/>
              </a:ext>
            </a:extLst>
          </p:cNvPr>
          <p:cNvSpPr/>
          <p:nvPr/>
        </p:nvSpPr>
        <p:spPr>
          <a:xfrm>
            <a:off x="5087475" y="2810432"/>
            <a:ext cx="857569" cy="383177"/>
          </a:xfrm>
          <a:prstGeom prst="roundRect">
            <a:avLst/>
          </a:prstGeom>
          <a:solidFill>
            <a:srgbClr val="FFC000"/>
          </a:solidFill>
          <a:ln>
            <a:solidFill>
              <a:srgbClr val="4E5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 #3</a:t>
            </a:r>
          </a:p>
        </p:txBody>
      </p:sp>
      <p:sp>
        <p:nvSpPr>
          <p:cNvPr id="17" name="Rounded Rectangle 7">
            <a:extLst>
              <a:ext uri="{FF2B5EF4-FFF2-40B4-BE49-F238E27FC236}">
                <a16:creationId xmlns:a16="http://schemas.microsoft.com/office/drawing/2014/main" id="{EA4C3F16-807F-CE4C-BED2-44BB35B0A67C}"/>
              </a:ext>
            </a:extLst>
          </p:cNvPr>
          <p:cNvSpPr/>
          <p:nvPr/>
        </p:nvSpPr>
        <p:spPr>
          <a:xfrm>
            <a:off x="5087475" y="2373553"/>
            <a:ext cx="857569" cy="383177"/>
          </a:xfrm>
          <a:prstGeom prst="roundRect">
            <a:avLst/>
          </a:prstGeom>
          <a:solidFill>
            <a:srgbClr val="FFC000"/>
          </a:solidFill>
          <a:ln>
            <a:solidFill>
              <a:srgbClr val="4E5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 #2</a:t>
            </a:r>
          </a:p>
        </p:txBody>
      </p:sp>
      <p:sp>
        <p:nvSpPr>
          <p:cNvPr id="18" name="Right Arrow 30">
            <a:extLst>
              <a:ext uri="{FF2B5EF4-FFF2-40B4-BE49-F238E27FC236}">
                <a16:creationId xmlns:a16="http://schemas.microsoft.com/office/drawing/2014/main" id="{4FF1FB50-4250-C348-A059-AB4AF8C6E617}"/>
              </a:ext>
            </a:extLst>
          </p:cNvPr>
          <p:cNvSpPr/>
          <p:nvPr/>
        </p:nvSpPr>
        <p:spPr>
          <a:xfrm>
            <a:off x="5945993" y="2391668"/>
            <a:ext cx="841600" cy="339635"/>
          </a:xfrm>
          <a:prstGeom prst="rightArrow">
            <a:avLst/>
          </a:prstGeom>
          <a:solidFill>
            <a:srgbClr val="4E515A"/>
          </a:solidFill>
          <a:ln>
            <a:solidFill>
              <a:srgbClr val="4E5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  <a:solidFill>
                <a:srgbClr val="4E515A"/>
              </a:solidFill>
            </a:endParaRPr>
          </a:p>
        </p:txBody>
      </p:sp>
      <p:sp>
        <p:nvSpPr>
          <p:cNvPr id="19" name="Right Arrow 31">
            <a:extLst>
              <a:ext uri="{FF2B5EF4-FFF2-40B4-BE49-F238E27FC236}">
                <a16:creationId xmlns:a16="http://schemas.microsoft.com/office/drawing/2014/main" id="{1DFC12E6-C443-9B4F-9DA9-DFF6538EE5BB}"/>
              </a:ext>
            </a:extLst>
          </p:cNvPr>
          <p:cNvSpPr/>
          <p:nvPr/>
        </p:nvSpPr>
        <p:spPr>
          <a:xfrm>
            <a:off x="5915039" y="2421746"/>
            <a:ext cx="853507" cy="284241"/>
          </a:xfrm>
          <a:prstGeom prst="rightArrow">
            <a:avLst>
              <a:gd name="adj1" fmla="val 50000"/>
              <a:gd name="adj2" fmla="val 49162"/>
            </a:avLst>
          </a:prstGeom>
          <a:gradFill flip="none" rotWithShape="1">
            <a:gsLst>
              <a:gs pos="0">
                <a:srgbClr val="FFC000"/>
              </a:gs>
              <a:gs pos="82000">
                <a:srgbClr val="92D05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  <a:solidFill>
                <a:srgbClr val="4E51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96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7" grpId="1" animBg="1"/>
      <p:bldP spid="8" grpId="0" animBg="1"/>
      <p:bldP spid="8" grpId="1" animBg="1"/>
      <p:bldP spid="12" grpId="0" animBg="1"/>
      <p:bldP spid="13" grpId="0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Formative assessment 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7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3000"/>
              <a:t>can be used to collect information about learners':</a:t>
            </a:r>
            <a:endParaRPr sz="3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frequent mistakes</a:t>
            </a:r>
            <a:endParaRPr sz="30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/>
              <a:t>&gt; which types of mistakes need special attention</a:t>
            </a:r>
            <a:endParaRPr sz="30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3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Formative Assesment can be used to: </a:t>
            </a:r>
            <a:endParaRPr/>
          </a:p>
        </p:txBody>
      </p:sp>
      <p:sp>
        <p:nvSpPr>
          <p:cNvPr id="193" name="Google Shape;193;p28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3000"/>
              <a:t>Activate and explore prior knowledge:</a:t>
            </a:r>
            <a:endParaRPr sz="3000"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activate prior knowledge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reveal accurate but insufficient prior knowledge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recognise inappropriate prior knowledge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highlight inaccurate prior knowledge</a:t>
            </a:r>
            <a:endParaRPr sz="3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Peer instructions (2+3 min)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00" name="Google Shape;200;p29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48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Watch the video.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Discuss with your partner(s).</a:t>
            </a:r>
            <a:endParaRPr sz="3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Feedback from learners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207" name="Google Shape;207;p30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0800" lvl="0" indent="0" algn="l" rtl="0">
              <a:spcBef>
                <a:spcPts val="480"/>
              </a:spcBef>
              <a:spcAft>
                <a:spcPts val="0"/>
              </a:spcAft>
              <a:buSzPts val="2800"/>
              <a:buNone/>
            </a:pPr>
            <a:r>
              <a:rPr lang="en-US" sz="2800" dirty="0"/>
              <a:t>Assessing learner reactions to:</a:t>
            </a:r>
          </a:p>
          <a:p>
            <a:pPr marL="457200" lvl="0" indent="-406400" algn="l" rtl="0">
              <a:spcBef>
                <a:spcPts val="480"/>
              </a:spcBef>
              <a:spcAft>
                <a:spcPts val="0"/>
              </a:spcAft>
              <a:buSzPts val="2800"/>
              <a:buChar char="•"/>
            </a:pPr>
            <a:r>
              <a:rPr lang="en-US" sz="2800" b="1" dirty="0">
                <a:solidFill>
                  <a:schemeClr val="dk2"/>
                </a:solidFill>
              </a:rPr>
              <a:t>teachers and teaching</a:t>
            </a:r>
            <a:r>
              <a:rPr lang="en-US" sz="2800" dirty="0"/>
              <a:t> thus providing context-specific feedback that can improve teaching within a particular course;</a:t>
            </a:r>
            <a:endParaRPr sz="2800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 b="1" dirty="0">
                <a:solidFill>
                  <a:schemeClr val="dk2"/>
                </a:solidFill>
              </a:rPr>
              <a:t>class activities</a:t>
            </a:r>
            <a:r>
              <a:rPr lang="en-US" sz="2800" dirty="0"/>
              <a:t>, assignments, and materials thus giving instructors information that will help them improve their course materials and assignments;</a:t>
            </a:r>
            <a:endParaRPr sz="2800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 b="1" dirty="0">
                <a:solidFill>
                  <a:schemeClr val="dk2"/>
                </a:solidFill>
              </a:rPr>
              <a:t>course </a:t>
            </a:r>
            <a:r>
              <a:rPr lang="en-US" sz="2800" b="1" dirty="0" err="1">
                <a:solidFill>
                  <a:schemeClr val="dk2"/>
                </a:solidFill>
              </a:rPr>
              <a:t>organisational</a:t>
            </a:r>
            <a:r>
              <a:rPr lang="en-US" sz="2800" b="1" dirty="0">
                <a:solidFill>
                  <a:schemeClr val="dk2"/>
                </a:solidFill>
              </a:rPr>
              <a:t> aspects</a:t>
            </a:r>
            <a:r>
              <a:rPr lang="en-US" sz="2800" dirty="0"/>
              <a:t>, thus providing the </a:t>
            </a:r>
            <a:r>
              <a:rPr lang="en-US" sz="2800" dirty="0" err="1"/>
              <a:t>organiser</a:t>
            </a:r>
            <a:r>
              <a:rPr lang="en-US" sz="2800" dirty="0"/>
              <a:t> information that will help him or her to improve the course </a:t>
            </a:r>
            <a:r>
              <a:rPr lang="en-US" sz="2800" dirty="0" err="1"/>
              <a:t>organisation</a:t>
            </a:r>
            <a:r>
              <a:rPr lang="en-US" sz="2800" dirty="0"/>
              <a:t>;</a:t>
            </a:r>
            <a:endParaRPr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Systematic immediate feedback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214" name="Google Shape;214;p31"/>
          <p:cNvSpPr txBox="1">
            <a:spLocks noGrp="1"/>
          </p:cNvSpPr>
          <p:nvPr>
            <p:ph type="body" idx="1"/>
          </p:nvPr>
        </p:nvSpPr>
        <p:spPr>
          <a:xfrm>
            <a:off x="719675" y="1334252"/>
            <a:ext cx="10871100" cy="515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2"/>
                </a:solidFill>
              </a:rPr>
              <a:t>When?</a:t>
            </a:r>
            <a:endParaRPr sz="28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/>
              <a:t>Ideally at natural breakpoints such as ending an exercise, shifting to a different subject and right after a wrap-up session.</a:t>
            </a:r>
            <a:endParaRPr sz="2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2"/>
                </a:solidFill>
              </a:rPr>
              <a:t>How?</a:t>
            </a:r>
            <a:endParaRPr sz="28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/>
              <a:t>It should be very focused and expedite in execution. The instructor should think of a clearly stated question that has a binary (Yes/no) or garaded (0-5) response.</a:t>
            </a:r>
            <a:endParaRPr sz="2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/>
              <a:t>This is </a:t>
            </a:r>
            <a:r>
              <a:rPr lang="en-US" sz="2800" b="1">
                <a:solidFill>
                  <a:schemeClr val="dk2"/>
                </a:solidFill>
              </a:rPr>
              <a:t>Instant Feedback</a:t>
            </a:r>
            <a:r>
              <a:rPr lang="en-US" sz="2800"/>
              <a:t>.</a:t>
            </a:r>
            <a:endParaRPr sz="2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>
                <a:solidFill>
                  <a:schemeClr val="accent3"/>
                </a:solidFill>
              </a:rPr>
              <a:t>methods for Instant Feedback (involving technology)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21" name="Google Shape;221;p32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48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Clickers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Socrative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MentiMeter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Learning Catalytics</a:t>
            </a:r>
            <a:endParaRPr sz="3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Challenge 6: benefits of Instant Feedback (10 min)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28" name="Google Shape;228;p33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3000"/>
              <a:t>What are the benefits of instant feedback:</a:t>
            </a:r>
            <a:endParaRPr sz="3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for learners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for trainers</a:t>
            </a:r>
            <a:endParaRPr sz="3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000"/>
              <a:t>write them down, one benefit per post-it</a:t>
            </a:r>
            <a:endParaRPr sz="3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>
            <a:spLocks noGrp="1"/>
          </p:cNvSpPr>
          <p:nvPr>
            <p:ph type="title"/>
          </p:nvPr>
        </p:nvSpPr>
        <p:spPr>
          <a:xfrm>
            <a:off x="719675" y="333375"/>
            <a:ext cx="10871100" cy="188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Short term feedback assessment of training quality,</a:t>
            </a:r>
            <a:endParaRPr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3"/>
                </a:solidFill>
              </a:rPr>
              <a:t>participant and instructor performance</a:t>
            </a:r>
            <a:endParaRPr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34"/>
          <p:cNvSpPr txBox="1">
            <a:spLocks noGrp="1"/>
          </p:cNvSpPr>
          <p:nvPr>
            <p:ph type="body" idx="1"/>
          </p:nvPr>
        </p:nvSpPr>
        <p:spPr>
          <a:xfrm>
            <a:off x="711200" y="2374953"/>
            <a:ext cx="10871100" cy="350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600"/>
              </a:spcAft>
              <a:buNone/>
            </a:pPr>
            <a:r>
              <a:rPr lang="en-US" sz="3000" dirty="0"/>
              <a:t>It happens </a:t>
            </a:r>
            <a:r>
              <a:rPr lang="en-US" sz="3000" b="1" dirty="0">
                <a:solidFill>
                  <a:schemeClr val="dk2"/>
                </a:solidFill>
              </a:rPr>
              <a:t>immediately at the end of the course</a:t>
            </a:r>
            <a:r>
              <a:rPr lang="en-US" sz="3000" dirty="0"/>
              <a:t> – to measure the trainees’ </a:t>
            </a:r>
            <a:r>
              <a:rPr lang="en-US" sz="3000" b="1" dirty="0">
                <a:solidFill>
                  <a:schemeClr val="dk2"/>
                </a:solidFill>
              </a:rPr>
              <a:t>perception</a:t>
            </a:r>
            <a:r>
              <a:rPr lang="en-US" sz="3000" dirty="0"/>
              <a:t> of: </a:t>
            </a:r>
          </a:p>
          <a:p>
            <a:pPr indent="-457200">
              <a:spcAft>
                <a:spcPts val="600"/>
              </a:spcAft>
            </a:pPr>
            <a:r>
              <a:rPr lang="en-US" sz="3000" b="1" dirty="0">
                <a:solidFill>
                  <a:schemeClr val="dk2"/>
                </a:solidFill>
              </a:rPr>
              <a:t>quality</a:t>
            </a:r>
            <a:r>
              <a:rPr lang="en-US" sz="3000" dirty="0"/>
              <a:t> of the training and its </a:t>
            </a:r>
            <a:r>
              <a:rPr lang="en-US" sz="3000" b="1" dirty="0" err="1">
                <a:solidFill>
                  <a:schemeClr val="dk2"/>
                </a:solidFill>
              </a:rPr>
              <a:t>organisation</a:t>
            </a:r>
            <a:r>
              <a:rPr lang="en-US" sz="3000" b="1" dirty="0">
                <a:solidFill>
                  <a:schemeClr val="dk2"/>
                </a:solidFill>
              </a:rPr>
              <a:t> aspects</a:t>
            </a:r>
          </a:p>
          <a:p>
            <a:pPr indent="-457200">
              <a:spcAft>
                <a:spcPts val="600"/>
              </a:spcAft>
            </a:pPr>
            <a:r>
              <a:rPr lang="en-US" sz="3000" b="1" dirty="0">
                <a:solidFill>
                  <a:schemeClr val="dk2"/>
                </a:solidFill>
              </a:rPr>
              <a:t>trainer’s capacity</a:t>
            </a:r>
            <a:r>
              <a:rPr lang="en-US" sz="3000" dirty="0"/>
              <a:t> to teach (performance)</a:t>
            </a:r>
          </a:p>
          <a:p>
            <a:pPr indent="-457200">
              <a:spcAft>
                <a:spcPts val="600"/>
              </a:spcAft>
            </a:pPr>
            <a:r>
              <a:rPr lang="en-US" sz="3000" b="1" dirty="0">
                <a:solidFill>
                  <a:schemeClr val="dk2"/>
                </a:solidFill>
              </a:rPr>
              <a:t>adequacy</a:t>
            </a:r>
            <a:r>
              <a:rPr lang="en-US" sz="3000" dirty="0"/>
              <a:t> of the training to their expectations</a:t>
            </a:r>
          </a:p>
          <a:p>
            <a:pPr indent="-457200">
              <a:spcAft>
                <a:spcPts val="600"/>
              </a:spcAft>
            </a:pPr>
            <a:r>
              <a:rPr lang="en-US" sz="3000" b="1" dirty="0">
                <a:solidFill>
                  <a:schemeClr val="dk2"/>
                </a:solidFill>
              </a:rPr>
              <a:t>strengths and weaknesses</a:t>
            </a:r>
            <a:r>
              <a:rPr lang="en-US" sz="3000" dirty="0"/>
              <a:t> of course</a:t>
            </a:r>
            <a:endParaRPr sz="3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Challenge 7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42" name="Google Shape;242;p35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dirty="0"/>
              <a:t>Look at Feedback Questionnaires used in ELIXIR workshops.</a:t>
            </a:r>
            <a:endParaRPr dirty="0"/>
          </a:p>
          <a:p>
            <a:pPr marL="9144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endParaRPr dirty="0"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dirty="0"/>
              <a:t>Common shared questions used by most of the ELIXIR Nodes (countries):</a:t>
            </a:r>
          </a:p>
          <a:p>
            <a:pPr marL="990600" lvl="1" indent="0">
              <a:spcBef>
                <a:spcPts val="0"/>
              </a:spcBef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>
            <a:spLocks noGrp="1"/>
          </p:cNvSpPr>
          <p:nvPr>
            <p:ph type="title"/>
          </p:nvPr>
        </p:nvSpPr>
        <p:spPr>
          <a:xfrm>
            <a:off x="719675" y="333375"/>
            <a:ext cx="10871100" cy="9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Long term post-course feedback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49" name="Google Shape;249;p36"/>
          <p:cNvSpPr txBox="1">
            <a:spLocks noGrp="1"/>
          </p:cNvSpPr>
          <p:nvPr>
            <p:ph type="body" idx="1"/>
          </p:nvPr>
        </p:nvSpPr>
        <p:spPr>
          <a:xfrm>
            <a:off x="711200" y="1667799"/>
            <a:ext cx="10871100" cy="42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3000"/>
              <a:t>The assessment of impacts that endure.</a:t>
            </a:r>
            <a:endParaRPr sz="3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0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000" b="1">
                <a:solidFill>
                  <a:schemeClr val="dk2"/>
                </a:solidFill>
              </a:rPr>
              <a:t>Long term assessments</a:t>
            </a:r>
            <a:r>
              <a:rPr lang="en-US" sz="3000"/>
              <a:t> (over 6 months after a course) </a:t>
            </a:r>
            <a:r>
              <a:rPr lang="en-US" sz="3000" b="1">
                <a:solidFill>
                  <a:schemeClr val="dk2"/>
                </a:solidFill>
              </a:rPr>
              <a:t>are</a:t>
            </a:r>
            <a:r>
              <a:rPr lang="en-US" sz="3000"/>
              <a:t> rather </a:t>
            </a:r>
            <a:r>
              <a:rPr lang="en-US" sz="3000" b="1">
                <a:solidFill>
                  <a:schemeClr val="dk2"/>
                </a:solidFill>
              </a:rPr>
              <a:t>difficult</a:t>
            </a:r>
            <a:r>
              <a:rPr lang="en-US" sz="3000"/>
              <a:t>.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2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Teaching objective</a:t>
            </a:r>
            <a:endParaRPr sz="3200" b="0" i="0" u="none" strike="noStrike" cap="none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4294967295"/>
          </p:nvPr>
        </p:nvSpPr>
        <p:spPr>
          <a:xfrm>
            <a:off x="711200" y="2094749"/>
            <a:ext cx="10871100" cy="37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US" sz="3000"/>
              <a:t>Develop an understanding of </a:t>
            </a:r>
            <a:r>
              <a:rPr lang="en-US" sz="3000" b="1">
                <a:solidFill>
                  <a:schemeClr val="dk2"/>
                </a:solidFill>
              </a:rPr>
              <a:t>different types of feedback</a:t>
            </a:r>
            <a:r>
              <a:rPr lang="en-US" sz="3000"/>
              <a:t>,</a:t>
            </a:r>
            <a:endParaRPr sz="3000"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US" sz="3000" b="1">
                <a:solidFill>
                  <a:schemeClr val="dk2"/>
                </a:solidFill>
              </a:rPr>
              <a:t>when</a:t>
            </a:r>
            <a:r>
              <a:rPr lang="en-US" sz="3000"/>
              <a:t> to give and receive feedback, and for which </a:t>
            </a:r>
            <a:r>
              <a:rPr lang="en-US" sz="3000" b="1">
                <a:solidFill>
                  <a:schemeClr val="dk2"/>
                </a:solidFill>
              </a:rPr>
              <a:t>purpose</a:t>
            </a:r>
            <a:r>
              <a:rPr lang="en-US" sz="3000"/>
              <a:t>.</a:t>
            </a:r>
            <a:endParaRPr sz="3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Feedback is hard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256" name="Google Shape;25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850" y="908800"/>
            <a:ext cx="9654276" cy="48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>
            <a:spLocks noGrp="1"/>
          </p:cNvSpPr>
          <p:nvPr>
            <p:ph type="title"/>
          </p:nvPr>
        </p:nvSpPr>
        <p:spPr>
          <a:xfrm>
            <a:off x="719675" y="333375"/>
            <a:ext cx="10871100" cy="9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3"/>
                </a:solidFill>
              </a:rPr>
              <a:t>Dealing with (bad) feedback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263" name="Google Shape;263;p38"/>
          <p:cNvSpPr txBox="1">
            <a:spLocks noGrp="1"/>
          </p:cNvSpPr>
          <p:nvPr>
            <p:ph type="body" idx="1"/>
          </p:nvPr>
        </p:nvSpPr>
        <p:spPr>
          <a:xfrm>
            <a:off x="711200" y="1240875"/>
            <a:ext cx="10871100" cy="498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Trainees feedback should be considered along other forms of quality evidence:</a:t>
            </a:r>
            <a:endParaRPr sz="3000"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Review what they have effectively learned (in exams)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Consider your own experience of teaching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Discuss with colleagues and friends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Look at the feedback from past sessions of the same course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Look at the response rates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Look at the counter examples (contradictions)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Look at the repetitive patterns(not at only one single answer)</a:t>
            </a:r>
            <a:endParaRPr sz="30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3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>
            <a:spLocks noGrp="1"/>
          </p:cNvSpPr>
          <p:nvPr>
            <p:ph type="title"/>
          </p:nvPr>
        </p:nvSpPr>
        <p:spPr>
          <a:xfrm>
            <a:off x="719675" y="333375"/>
            <a:ext cx="10871100" cy="9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Dealing with (bad) feedback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270" name="Google Shape;270;p39"/>
          <p:cNvSpPr txBox="1">
            <a:spLocks noGrp="1"/>
          </p:cNvSpPr>
          <p:nvPr>
            <p:ph type="body" idx="1"/>
          </p:nvPr>
        </p:nvSpPr>
        <p:spPr>
          <a:xfrm>
            <a:off x="719675" y="1721200"/>
            <a:ext cx="10871100" cy="498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3000"/>
              <a:buChar char="•"/>
            </a:pPr>
            <a:r>
              <a:rPr lang="en-US" sz="3000" b="1">
                <a:solidFill>
                  <a:schemeClr val="dk2"/>
                </a:solidFill>
              </a:rPr>
              <a:t>Breath deeply</a:t>
            </a:r>
            <a:endParaRPr sz="3000" b="1">
              <a:solidFill>
                <a:schemeClr val="dk2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Humans focus more on negative feedback than on positive (you are not alone)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Try to see the point in the criticism, </a:t>
            </a:r>
            <a:r>
              <a:rPr lang="en-US" sz="3000" b="1">
                <a:solidFill>
                  <a:schemeClr val="dk2"/>
                </a:solidFill>
              </a:rPr>
              <a:t>learn from it</a:t>
            </a:r>
            <a:endParaRPr sz="3000" b="1">
              <a:solidFill>
                <a:schemeClr val="dk2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 b="1">
                <a:solidFill>
                  <a:schemeClr val="dk2"/>
                </a:solidFill>
              </a:rPr>
              <a:t>Don’t take it personally</a:t>
            </a:r>
            <a:r>
              <a:rPr lang="en-US" sz="3000"/>
              <a:t> (easier said than done). Try to focus on what they say about what you do (not who you are)</a:t>
            </a:r>
            <a:endParaRPr sz="30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3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>
            <a:spLocks noGrp="1"/>
          </p:cNvSpPr>
          <p:nvPr>
            <p:ph type="title"/>
          </p:nvPr>
        </p:nvSpPr>
        <p:spPr>
          <a:xfrm>
            <a:off x="719675" y="333375"/>
            <a:ext cx="10871100" cy="9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Learn and teach others how to give good feedback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pic>
        <p:nvPicPr>
          <p:cNvPr id="277" name="Google Shape;27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000" y="891525"/>
            <a:ext cx="5518126" cy="596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>
            <a:spLocks noGrp="1"/>
          </p:cNvSpPr>
          <p:nvPr>
            <p:ph type="ctrTitle"/>
          </p:nvPr>
        </p:nvSpPr>
        <p:spPr>
          <a:xfrm>
            <a:off x="1502900" y="3664642"/>
            <a:ext cx="10363200" cy="1225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5000" b="1" i="0" u="none" strike="noStrike" cap="none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719675" y="333375"/>
            <a:ext cx="10871100" cy="17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Challenge 1: (10 min)</a:t>
            </a:r>
            <a:endParaRPr dirty="0">
              <a:solidFill>
                <a:schemeClr val="accent3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what kind of feedback/assessment do you know as a learner</a:t>
            </a:r>
            <a:endParaRPr dirty="0">
              <a:solidFill>
                <a:schemeClr val="accent3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or use as a trainer?</a:t>
            </a:r>
            <a:endParaRPr sz="3200" b="0" i="0" u="none" strike="noStrike" cap="none" dirty="0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711200" y="2641800"/>
            <a:ext cx="10871100" cy="3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What type of assessment did you undertake as a learner and/or trainer?</a:t>
            </a:r>
            <a:endParaRPr sz="3000"/>
          </a:p>
          <a:p>
            <a:pPr marL="457200" marR="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What was its purpose in your opinion?</a:t>
            </a:r>
            <a:endParaRPr sz="3000"/>
          </a:p>
          <a:p>
            <a:pPr marL="457200" marR="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Was it useful to your learning or teaching?</a:t>
            </a:r>
            <a:endParaRPr sz="3000"/>
          </a:p>
          <a:p>
            <a:pPr marL="457200" marR="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When did the assessment happen?</a:t>
            </a:r>
            <a:endParaRPr sz="3000"/>
          </a:p>
          <a:p>
            <a:pPr marL="457200" marR="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Write down at least one example and discuss it with us.</a:t>
            </a:r>
            <a:endParaRPr sz="3000"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>
            <a:off x="719675" y="2009775"/>
            <a:ext cx="10871100" cy="17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Q: what are the different ways we can categorise assessment?</a:t>
            </a:r>
            <a:endParaRPr sz="3200" b="0" i="0" u="none" strike="noStrike" cap="none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3"/>
                </a:solidFill>
              </a:rPr>
              <a:t>Assessment timeline - when and why to assess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-US" b="1">
                <a:solidFill>
                  <a:schemeClr val="dk2"/>
                </a:solidFill>
              </a:rPr>
              <a:t>Pre-course assessment</a:t>
            </a:r>
            <a:r>
              <a:rPr lang="en-US"/>
              <a:t> (before the course) - verify the target audience of the course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b="1">
                <a:solidFill>
                  <a:schemeClr val="dk2"/>
                </a:solidFill>
              </a:rPr>
              <a:t>Preventive assessment</a:t>
            </a:r>
            <a:r>
              <a:rPr lang="en-US"/>
              <a:t> (beginning of the course) - final adjustments of the course to the reality of the participants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b="1">
                <a:solidFill>
                  <a:schemeClr val="dk2"/>
                </a:solidFill>
              </a:rPr>
              <a:t>Formative assessment</a:t>
            </a:r>
            <a:r>
              <a:rPr lang="en-US"/>
              <a:t> (during the course) - pilot in real time if learning is taking place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b="1">
                <a:solidFill>
                  <a:schemeClr val="dk2"/>
                </a:solidFill>
              </a:rPr>
              <a:t>Summative assessment</a:t>
            </a:r>
            <a:r>
              <a:rPr lang="en-US"/>
              <a:t> (right after the course) - measure and evaluate the knowledge and skills acquired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b="1">
                <a:solidFill>
                  <a:schemeClr val="dk2"/>
                </a:solidFill>
              </a:rPr>
              <a:t>Strategic evaluation</a:t>
            </a:r>
            <a:r>
              <a:rPr lang="en-US"/>
              <a:t> (after the course, long time after the course) - measure the adequacy, quality and impact of the course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3"/>
                </a:solidFill>
              </a:rPr>
              <a:t>Pre-course assessment - Diagnostic questionnaires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</a:rPr>
              <a:t>Anonymous questionnaires</a:t>
            </a:r>
            <a:r>
              <a:rPr lang="en-US" sz="3000"/>
              <a:t> allow to have an idea of the level of knowledge of the whole group of learners.</a:t>
            </a:r>
            <a:endParaRPr sz="3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000" b="1">
                <a:solidFill>
                  <a:schemeClr val="dk2"/>
                </a:solidFill>
              </a:rPr>
              <a:t>Non-anonymous</a:t>
            </a:r>
            <a:r>
              <a:rPr lang="en-US" sz="3000"/>
              <a:t> and personal questionnaires allow to find out if the learner has a necessary pre-required knowledge, and in the negative case indicate an appropriate teaching choice to palliate this lack.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Challenge 2 (5 min)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480"/>
              </a:spcBef>
              <a:spcAft>
                <a:spcPts val="0"/>
              </a:spcAft>
              <a:buSzPts val="3000"/>
              <a:buChar char="•"/>
            </a:pPr>
            <a:r>
              <a:rPr lang="en-US" sz="3000" dirty="0"/>
              <a:t>Have a look at the example pre workshop questionnaire.</a:t>
            </a: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 dirty="0"/>
              <a:t>What is the role of this questionnaire?</a:t>
            </a:r>
            <a:endParaRPr sz="3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719667" y="2085975"/>
            <a:ext cx="10871100" cy="50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MCQs: Multiple Choice Questions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" name="Google Shape;102;p15">
            <a:extLst>
              <a:ext uri="{FF2B5EF4-FFF2-40B4-BE49-F238E27FC236}">
                <a16:creationId xmlns:a16="http://schemas.microsoft.com/office/drawing/2014/main" id="{AC09B01D-A30F-4E41-B5F6-3FCD2343F481}"/>
              </a:ext>
            </a:extLst>
          </p:cNvPr>
          <p:cNvSpPr txBox="1">
            <a:spLocks/>
          </p:cNvSpPr>
          <p:nvPr/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3"/>
                </a:solidFill>
              </a:rPr>
              <a:t>A note on how to make feedback questions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IXIR_templat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1310</Words>
  <Application>Microsoft Macintosh PowerPoint</Application>
  <PresentationFormat>Grand écran</PresentationFormat>
  <Paragraphs>187</Paragraphs>
  <Slides>34</Slides>
  <Notes>33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9" baseType="lpstr">
      <vt:lpstr>Corbel</vt:lpstr>
      <vt:lpstr>Calibri</vt:lpstr>
      <vt:lpstr>Arial</vt:lpstr>
      <vt:lpstr>Times</vt:lpstr>
      <vt:lpstr>ELIXIR_template</vt:lpstr>
      <vt:lpstr>Assessment and feedback in training</vt:lpstr>
      <vt:lpstr>Context of this session</vt:lpstr>
      <vt:lpstr>Teaching objective</vt:lpstr>
      <vt:lpstr>Challenge 1: (10 min) what kind of feedback/assessment do you know as a learner or use as a trainer?</vt:lpstr>
      <vt:lpstr>Q: what are the different ways we can categorise assessment?</vt:lpstr>
      <vt:lpstr>Assessment timeline - when and why to assess  </vt:lpstr>
      <vt:lpstr>Pre-course assessment - Diagnostic questionnaires  </vt:lpstr>
      <vt:lpstr>Challenge 2 (5 min)</vt:lpstr>
      <vt:lpstr>MCQs: Multiple Choice Questions</vt:lpstr>
      <vt:lpstr>Challenge 3: MCQ (10 min)</vt:lpstr>
      <vt:lpstr>Design of MCQs with distractors  </vt:lpstr>
      <vt:lpstr>Challenge 4: MCQs (10 min)</vt:lpstr>
      <vt:lpstr>Summative and formative assessment  </vt:lpstr>
      <vt:lpstr>Summative and formative assessment  </vt:lpstr>
      <vt:lpstr>Challenge 5 (10 min)</vt:lpstr>
      <vt:lpstr>Formative assessment can be done in many different ways:</vt:lpstr>
      <vt:lpstr>Formative assessment  </vt:lpstr>
      <vt:lpstr>Formative assessment  </vt:lpstr>
      <vt:lpstr>Formative assessment  </vt:lpstr>
      <vt:lpstr>Formative assessment  </vt:lpstr>
      <vt:lpstr>Formative Assesment can be used to: </vt:lpstr>
      <vt:lpstr>Peer instructions (2+3 min)</vt:lpstr>
      <vt:lpstr>Feedback from learners  </vt:lpstr>
      <vt:lpstr>Systematic immediate feedback  </vt:lpstr>
      <vt:lpstr>methods for Instant Feedback (involving technology)</vt:lpstr>
      <vt:lpstr>Challenge 6: benefits of Instant Feedback (10 min)</vt:lpstr>
      <vt:lpstr>Short term feedback assessment of training quality, participant and instructor performance  </vt:lpstr>
      <vt:lpstr>Challenge 7</vt:lpstr>
      <vt:lpstr>Long term post-course feedback</vt:lpstr>
      <vt:lpstr>Feedback is hard</vt:lpstr>
      <vt:lpstr>Dealing with (bad) feedback  </vt:lpstr>
      <vt:lpstr>Dealing with (bad) feedback  </vt:lpstr>
      <vt:lpstr>Learn and teach others how to give good feedback  </vt:lpstr>
      <vt:lpstr>Présentation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 and feedback in training</dc:title>
  <cp:lastModifiedBy>Patricia Palagi</cp:lastModifiedBy>
  <cp:revision>5</cp:revision>
  <dcterms:modified xsi:type="dcterms:W3CDTF">2019-05-15T12:08:09Z</dcterms:modified>
</cp:coreProperties>
</file>