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38"/>
  </p:notesMasterIdLst>
  <p:sldIdLst>
    <p:sldId id="256" r:id="rId2"/>
    <p:sldId id="285" r:id="rId3"/>
    <p:sldId id="258" r:id="rId4"/>
    <p:sldId id="259" r:id="rId5"/>
    <p:sldId id="260" r:id="rId6"/>
    <p:sldId id="261" r:id="rId7"/>
    <p:sldId id="262" r:id="rId8"/>
    <p:sldId id="292" r:id="rId9"/>
    <p:sldId id="293" r:id="rId10"/>
    <p:sldId id="303" r:id="rId11"/>
    <p:sldId id="304" r:id="rId12"/>
    <p:sldId id="264" r:id="rId13"/>
    <p:sldId id="289" r:id="rId14"/>
    <p:sldId id="290" r:id="rId15"/>
    <p:sldId id="265" r:id="rId16"/>
    <p:sldId id="266" r:id="rId17"/>
    <p:sldId id="267" r:id="rId18"/>
    <p:sldId id="286" r:id="rId19"/>
    <p:sldId id="288" r:id="rId20"/>
    <p:sldId id="268" r:id="rId21"/>
    <p:sldId id="269" r:id="rId22"/>
    <p:sldId id="270" r:id="rId23"/>
    <p:sldId id="272" r:id="rId24"/>
    <p:sldId id="271" r:id="rId25"/>
    <p:sldId id="273" r:id="rId26"/>
    <p:sldId id="274" r:id="rId27"/>
    <p:sldId id="275" r:id="rId28"/>
    <p:sldId id="276" r:id="rId29"/>
    <p:sldId id="277" r:id="rId30"/>
    <p:sldId id="278" r:id="rId31"/>
    <p:sldId id="281" r:id="rId32"/>
    <p:sldId id="280" r:id="rId33"/>
    <p:sldId id="282" r:id="rId34"/>
    <p:sldId id="279" r:id="rId35"/>
    <p:sldId id="283" r:id="rId36"/>
    <p:sldId id="284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C93FB7-CD5A-4084-92FE-CA03D8331992}">
  <a:tblStyle styleId="{80C93FB7-CD5A-4084-92FE-CA03D83319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/>
    <p:restoredTop sz="69206"/>
  </p:normalViewPr>
  <p:slideViewPr>
    <p:cSldViewPr snapToGrid="0">
      <p:cViewPr varScale="1">
        <p:scale>
          <a:sx n="72" d="100"/>
          <a:sy n="72" d="100"/>
        </p:scale>
        <p:origin x="157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31228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128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4494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0542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ed24bc11d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ed24bc11d_0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3ed24bc11d_0_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3576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d24bc1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ed24bc11d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3ed24bc11d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608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d24bc11d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ed24bc11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033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8551340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Example:</a:t>
            </a:r>
            <a:endParaRPr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rbel"/>
              <a:buChar char="-"/>
            </a:pPr>
            <a:r>
              <a:rPr lang="en-US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Don’t you know XYZ???? ( with a surprised tone of voice)</a:t>
            </a:r>
            <a:endParaRPr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       Alternative</a:t>
            </a:r>
            <a:endParaRPr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rbel"/>
              <a:buChar char="-"/>
            </a:pPr>
            <a:r>
              <a:rPr lang="en-US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Oh you don’t know, that’s alright, I’ve just learned that myself! (Connecting)</a:t>
            </a:r>
            <a:endParaRPr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rbel"/>
              <a:buChar char="-"/>
            </a:pPr>
            <a:r>
              <a:rPr lang="en-US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Oh let’ me show you how cool is this (Cheerful)</a:t>
            </a:r>
            <a:endParaRPr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rbel"/>
              <a:buChar char="-"/>
            </a:pPr>
            <a:r>
              <a:rPr lang="en-US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When I’ve learned this it blew my mind! (Positive)</a:t>
            </a:r>
            <a:endParaRPr/>
          </a:p>
        </p:txBody>
      </p:sp>
      <p:sp>
        <p:nvSpPr>
          <p:cNvPr id="144" name="Google Shape;144;g33855134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879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ed24bc11d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3ed24bc11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412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ed24bc11d_0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3ed24bc11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5298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85ba17bd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Principle</a:t>
            </a: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 P1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: Students'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prior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knowledge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can help or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hinder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learning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Principle</a:t>
            </a: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 P2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: How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students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organise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knowledge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influences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how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learn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apply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what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know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Principle</a:t>
            </a: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 P3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: Students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determines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directs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sustains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what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do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learn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Principle</a:t>
            </a: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 P4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: To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develop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mastery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students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must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acquire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component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skills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practice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integrating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them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, and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know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when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apply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what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have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learned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Principle</a:t>
            </a: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 P5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: Goal-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directed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practice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coupled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with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targeted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feedback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enhances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quality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students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'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learning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Principle</a:t>
            </a: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 P6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: Students'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current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level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development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interacts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with the social,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emotional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, and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intellectual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climate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of the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course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to impact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learning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it-IT" b="1" dirty="0" err="1"/>
              <a:t>Principle</a:t>
            </a:r>
            <a:r>
              <a:rPr lang="it-IT" b="1" dirty="0"/>
              <a:t> P7</a:t>
            </a:r>
            <a:r>
              <a:rPr lang="it-IT" dirty="0"/>
              <a:t>: To </a:t>
            </a:r>
            <a:r>
              <a:rPr lang="it-IT" dirty="0" err="1"/>
              <a:t>become</a:t>
            </a:r>
            <a:r>
              <a:rPr lang="it-IT" dirty="0"/>
              <a:t> self-</a:t>
            </a:r>
            <a:r>
              <a:rPr lang="it-IT" dirty="0" err="1"/>
              <a:t>directed</a:t>
            </a:r>
            <a:r>
              <a:rPr lang="it-IT" dirty="0"/>
              <a:t> </a:t>
            </a:r>
            <a:r>
              <a:rPr lang="it-IT" dirty="0" err="1"/>
              <a:t>learners</a:t>
            </a:r>
            <a:r>
              <a:rPr lang="it-IT" dirty="0"/>
              <a:t>, </a:t>
            </a:r>
            <a:r>
              <a:rPr lang="it-IT" dirty="0" err="1"/>
              <a:t>students</a:t>
            </a:r>
            <a:r>
              <a:rPr lang="it-IT" dirty="0"/>
              <a:t> must </a:t>
            </a:r>
            <a:r>
              <a:rPr lang="it-IT" dirty="0" err="1"/>
              <a:t>learn</a:t>
            </a:r>
            <a:r>
              <a:rPr lang="it-IT" dirty="0"/>
              <a:t> to monitor and </a:t>
            </a:r>
            <a:r>
              <a:rPr lang="it-IT" dirty="0" err="1"/>
              <a:t>adjust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approaches</a:t>
            </a:r>
            <a:r>
              <a:rPr lang="it-IT" dirty="0"/>
              <a:t> to </a:t>
            </a:r>
            <a:r>
              <a:rPr lang="it-IT" dirty="0" err="1"/>
              <a:t>learning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g3385ba17b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0044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ed24bc11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ed24bc11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28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866f2b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866f2b4a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33866f2b4a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4805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ed24bc11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ed24bc11d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3ed24bc11d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9073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ed24bc11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ed24bc11d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ed24bc11d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08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ed24bc11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ed24bc11d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3ed24bc11d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826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ed24bc11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ed24bc11d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3ed24bc11d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19119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ed24bc11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ed24bc11d_0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ed24bc11d_0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0132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85513402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338551340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96210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ed24bc11d_0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3ed24bc11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873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ed24bc11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ed24bc11d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3ed24bc11d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709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ed24bc11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ed24bc11d_0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3ed24bc11d_0_1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72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85513402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338551340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57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85ba17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85ba17b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3385ba17b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607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ed24bc11d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3ed24bc11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903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5784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5767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d24bc11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3ed24bc11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3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ed24bc11d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3ed24bc11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458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d24bc11d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ed24bc11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5432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Rubric</a:t>
            </a:r>
            <a:r>
              <a:rPr lang="fr-CH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a </a:t>
            </a:r>
            <a:r>
              <a:rPr lang="fr-CH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scoring</a:t>
            </a:r>
            <a:r>
              <a:rPr lang="fr-CH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guide </a:t>
            </a:r>
            <a:r>
              <a:rPr lang="fr-CH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lang="fr-CH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fr-CH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evaluate</a:t>
            </a:r>
            <a:r>
              <a:rPr lang="fr-CH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fr-CH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fr-CH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fr-CH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students</a:t>
            </a:r>
            <a:r>
              <a:rPr lang="fr-CH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 </a:t>
            </a:r>
            <a:r>
              <a:rPr lang="fr-CH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constructed</a:t>
            </a:r>
            <a:r>
              <a:rPr lang="fr-CH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CH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responses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6561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d24bc11d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ed24bc11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18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EXCELERATE">
  <p:cSld name="Title slide EXCELERA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5232400" y="6106564"/>
            <a:ext cx="6398684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</a:t>
            </a:r>
            <a:endParaRPr sz="2400" b="0" i="1" u="none" strike="noStrike" cap="none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" name="Google Shape;16;p2" descr="Excelerate_whitebackgroun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4061019" y="4316358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  <a:defRPr sz="2800" b="0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4496047" y="5311210"/>
            <a:ext cx="73204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All Hands 2018, 4-7 June 2018, Berlin, Germany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CELERATE slide content">
  <p:cSld name="EXCELERATE slide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 descr="Excelerate_whitebackgroun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XCELERATE slide content">
  <p:cSld name="1_EXCELERATE slide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 descr="Excelerate_whitebackgroun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LIXIR-thank-you">
  <p:cSld name="1_ELIXIR-thank-you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 descr="Excelerate_whitebackgroun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IXIR-thank-you">
  <p:cSld name="ELIXIR-thank-you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4300" y="6159500"/>
            <a:ext cx="660400" cy="5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/>
        </p:nvSpPr>
        <p:spPr>
          <a:xfrm>
            <a:off x="6905971" y="6265174"/>
            <a:ext cx="3615267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@ELIXIREurope</a:t>
            </a:r>
            <a:endParaRPr sz="20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4681" y="6159500"/>
            <a:ext cx="552451" cy="52001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/>
        </p:nvSpPr>
        <p:spPr>
          <a:xfrm>
            <a:off x="9494433" y="6265174"/>
            <a:ext cx="4116916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/company/elixir-europe</a:t>
            </a:r>
            <a:endParaRPr sz="20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0" name="Google Shape;50;p7" descr="Excelerate_whitebackgroun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ELIXIR">
  <p:cSld name="Title slide ELIXI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8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 descr="elixir_1_RZ_mac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434" y="4760686"/>
            <a:ext cx="2427817" cy="185125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ubTitle" idx="1"/>
          </p:nvPr>
        </p:nvSpPr>
        <p:spPr>
          <a:xfrm>
            <a:off x="4061019" y="4316358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  <a:defRPr sz="2800" b="0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/>
          <p:nvPr/>
        </p:nvSpPr>
        <p:spPr>
          <a:xfrm>
            <a:off x="4496047" y="5311210"/>
            <a:ext cx="73204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All Hands 2018, 4-7 June 2018, Berlin, Germany</a:t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>
            <a:off x="5232400" y="6106564"/>
            <a:ext cx="6398684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</a:t>
            </a:r>
            <a:endParaRPr sz="24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 descr="ELIXIR_log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13484" y="5742879"/>
            <a:ext cx="1320800" cy="95319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43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rc.carleton.edu/sp/library/interactiv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rc.carleton.edu/sp/library/interactiv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://www.learningscientists.or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nd/4.0/" TargetMode="External"/><Relationship Id="rId5" Type="http://schemas.openxmlformats.org/officeDocument/2006/relationships/hyperlink" Target="http://www.learningscientists.org/downloadable-materials/" TargetMode="External"/><Relationship Id="rId4" Type="http://schemas.openxmlformats.org/officeDocument/2006/relationships/hyperlink" Target="http://teachinghow2s.com/cogsci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inTheTrainer/EXCELERATE-TtT/blob/master/docs/Ambrose_RandomThoughts_HowLearningWorks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xtend.ecampusontario.ca/teacher-for-learning-how-learning-work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extend.ecampusontario.ca/teacher-for-learning-how-learning-works/" TargetMode="External"/><Relationship Id="rId3" Type="http://schemas.openxmlformats.org/officeDocument/2006/relationships/hyperlink" Target="https://www.cmu.edu/teaching/" TargetMode="External"/><Relationship Id="rId7" Type="http://schemas.openxmlformats.org/officeDocument/2006/relationships/hyperlink" Target="https://carpentries.github.io/instructor-trainin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csu.edu/effective_teaching" TargetMode="External"/><Relationship Id="rId5" Type="http://schemas.openxmlformats.org/officeDocument/2006/relationships/hyperlink" Target="https://ctl.yale.edu/ActiveLearning" TargetMode="External"/><Relationship Id="rId4" Type="http://schemas.openxmlformats.org/officeDocument/2006/relationships/hyperlink" Target="http://www.learningscientists.org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goblet.org/sites/default/files/goblet_events/GOBLET-TTT-061113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techniques to enhance learner participation and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engagement</a:t>
            </a:r>
            <a:endParaRPr sz="5000" b="1" i="0" u="none" strike="noStrike" cap="none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270200" y="5611775"/>
            <a:ext cx="6486300" cy="7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E6842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E48DAB-2220-6146-A16E-745024E59D23}"/>
              </a:ext>
            </a:extLst>
          </p:cNvPr>
          <p:cNvSpPr/>
          <p:nvPr/>
        </p:nvSpPr>
        <p:spPr>
          <a:xfrm>
            <a:off x="683488" y="1110154"/>
            <a:ext cx="1035820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Connect the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material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to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students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’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interests</a:t>
            </a:r>
            <a:endParaRPr lang="it-IT" sz="2800" dirty="0">
              <a:solidFill>
                <a:schemeClr val="bg2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Provide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authentic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,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real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-world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tasks</a:t>
            </a:r>
            <a:endParaRPr lang="it-IT" sz="2800" dirty="0">
              <a:solidFill>
                <a:schemeClr val="bg2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Show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relevance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to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students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’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current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academic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lives</a:t>
            </a:r>
            <a:endParaRPr lang="it-IT" sz="2800" dirty="0">
              <a:solidFill>
                <a:schemeClr val="bg2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Demonstrate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the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relevance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of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higher-level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skills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to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students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’ future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professional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lives</a:t>
            </a:r>
            <a:endParaRPr lang="it-IT" sz="2800" dirty="0">
              <a:solidFill>
                <a:schemeClr val="bg2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Identify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and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reward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what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you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value</a:t>
            </a:r>
            <a:endParaRPr lang="it-IT" sz="2800" dirty="0">
              <a:solidFill>
                <a:schemeClr val="bg2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Show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your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own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passion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and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enthusiasm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for the discipline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Strategies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to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build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positive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expectations</a:t>
            </a:r>
            <a:endParaRPr lang="it-IT" sz="2800" dirty="0">
              <a:solidFill>
                <a:schemeClr val="bg2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Ensure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alignment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of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objectives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,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assessments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, and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instructional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strategies</a:t>
            </a:r>
            <a:endParaRPr lang="it-IT" sz="2800" dirty="0">
              <a:solidFill>
                <a:schemeClr val="bg2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Identify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an appropriate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level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of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challenge</a:t>
            </a:r>
            <a:endParaRPr lang="it-IT" sz="28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23AB78-B077-FE42-B722-B57B43943955}"/>
              </a:ext>
            </a:extLst>
          </p:cNvPr>
          <p:cNvSpPr/>
          <p:nvPr/>
        </p:nvSpPr>
        <p:spPr>
          <a:xfrm>
            <a:off x="3187709" y="196334"/>
            <a:ext cx="64379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 err="1">
                <a:solidFill>
                  <a:schemeClr val="accent3"/>
                </a:solidFill>
                <a:latin typeface="Corbel" panose="020B0503020204020204" pitchFamily="34" charset="0"/>
              </a:rPr>
              <a:t>Strategies</a:t>
            </a:r>
            <a:r>
              <a:rPr lang="it-IT" sz="4000" b="1" dirty="0">
                <a:solidFill>
                  <a:schemeClr val="accent3"/>
                </a:solidFill>
                <a:latin typeface="Corbel" panose="020B0503020204020204" pitchFamily="34" charset="0"/>
              </a:rPr>
              <a:t> to </a:t>
            </a:r>
            <a:r>
              <a:rPr lang="it-IT" sz="4000" b="1" dirty="0" err="1">
                <a:solidFill>
                  <a:schemeClr val="accent3"/>
                </a:solidFill>
                <a:latin typeface="Corbel" panose="020B0503020204020204" pitchFamily="34" charset="0"/>
              </a:rPr>
              <a:t>establish</a:t>
            </a:r>
            <a:r>
              <a:rPr lang="it-IT" sz="4000" b="1" dirty="0">
                <a:solidFill>
                  <a:schemeClr val="accent3"/>
                </a:solidFill>
                <a:latin typeface="Corbel" panose="020B0503020204020204" pitchFamily="34" charset="0"/>
              </a:rPr>
              <a:t> </a:t>
            </a:r>
            <a:r>
              <a:rPr lang="it-IT" sz="4000" b="1" dirty="0" err="1">
                <a:solidFill>
                  <a:schemeClr val="accent3"/>
                </a:solidFill>
                <a:latin typeface="Corbel" panose="020B0503020204020204" pitchFamily="34" charset="0"/>
              </a:rPr>
              <a:t>value</a:t>
            </a:r>
            <a:endParaRPr lang="it-IT" sz="4000" b="1" dirty="0">
              <a:solidFill>
                <a:schemeClr val="accent3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7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E48DAB-2220-6146-A16E-745024E59D23}"/>
              </a:ext>
            </a:extLst>
          </p:cNvPr>
          <p:cNvSpPr/>
          <p:nvPr/>
        </p:nvSpPr>
        <p:spPr>
          <a:xfrm>
            <a:off x="701417" y="1271519"/>
            <a:ext cx="1035820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Create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assignments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that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provide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the appropriate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level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of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challenge</a:t>
            </a:r>
            <a:endParaRPr lang="it-IT" sz="2800" dirty="0">
              <a:solidFill>
                <a:schemeClr val="bg2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Provide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early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success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opportunities</a:t>
            </a:r>
            <a:endParaRPr lang="it-IT" sz="2800" dirty="0">
              <a:solidFill>
                <a:schemeClr val="bg2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Articulate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your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expectations</a:t>
            </a:r>
            <a:endParaRPr lang="it-IT" sz="2800" dirty="0">
              <a:solidFill>
                <a:schemeClr val="bg2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Provide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rubrics</a:t>
            </a:r>
            <a:endParaRPr lang="it-IT" sz="2800" dirty="0">
              <a:solidFill>
                <a:schemeClr val="bg2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Provide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targeted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Be fair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Educate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students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about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the ways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we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explain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success and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failure</a:t>
            </a:r>
            <a:endParaRPr lang="it-IT" sz="2800" dirty="0">
              <a:solidFill>
                <a:schemeClr val="bg2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Describe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effective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study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strategies</a:t>
            </a:r>
            <a:endParaRPr lang="it-IT" sz="2800" dirty="0">
              <a:solidFill>
                <a:schemeClr val="bg2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Provide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strategies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for self-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efficacy</a:t>
            </a:r>
            <a:endParaRPr lang="it-IT" sz="2800" dirty="0">
              <a:solidFill>
                <a:schemeClr val="bg2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Provide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flexibility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and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Give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students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an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opportunity</a:t>
            </a:r>
            <a:r>
              <a:rPr lang="it-IT" sz="2800" dirty="0">
                <a:solidFill>
                  <a:schemeClr val="bg2"/>
                </a:solidFill>
                <a:latin typeface="Corbel" panose="020B0503020204020204" pitchFamily="34" charset="0"/>
              </a:rPr>
              <a:t> to </a:t>
            </a:r>
            <a:r>
              <a:rPr lang="it-IT" sz="2800" dirty="0" err="1">
                <a:solidFill>
                  <a:schemeClr val="bg2"/>
                </a:solidFill>
                <a:latin typeface="Corbel" panose="020B0503020204020204" pitchFamily="34" charset="0"/>
              </a:rPr>
              <a:t>reflect</a:t>
            </a:r>
            <a:endParaRPr lang="it-IT" sz="28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23AB78-B077-FE42-B722-B57B43943955}"/>
              </a:ext>
            </a:extLst>
          </p:cNvPr>
          <p:cNvSpPr/>
          <p:nvPr/>
        </p:nvSpPr>
        <p:spPr>
          <a:xfrm>
            <a:off x="3187709" y="196334"/>
            <a:ext cx="64379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 err="1">
                <a:solidFill>
                  <a:schemeClr val="accent3"/>
                </a:solidFill>
                <a:latin typeface="Corbel" panose="020B0503020204020204" pitchFamily="34" charset="0"/>
              </a:rPr>
              <a:t>Strategies</a:t>
            </a:r>
            <a:r>
              <a:rPr lang="it-IT" sz="4000" b="1" dirty="0">
                <a:solidFill>
                  <a:schemeClr val="accent3"/>
                </a:solidFill>
                <a:latin typeface="Corbel" panose="020B0503020204020204" pitchFamily="34" charset="0"/>
              </a:rPr>
              <a:t> to </a:t>
            </a:r>
            <a:r>
              <a:rPr lang="it-IT" sz="4000" b="1" dirty="0" err="1">
                <a:solidFill>
                  <a:schemeClr val="accent3"/>
                </a:solidFill>
                <a:latin typeface="Corbel" panose="020B0503020204020204" pitchFamily="34" charset="0"/>
              </a:rPr>
              <a:t>establish</a:t>
            </a:r>
            <a:r>
              <a:rPr lang="it-IT" sz="4000" b="1" dirty="0">
                <a:solidFill>
                  <a:schemeClr val="accent3"/>
                </a:solidFill>
                <a:latin typeface="Corbel" panose="020B0503020204020204" pitchFamily="34" charset="0"/>
              </a:rPr>
              <a:t> </a:t>
            </a:r>
            <a:r>
              <a:rPr lang="it-IT" sz="4000" b="1" dirty="0" err="1">
                <a:solidFill>
                  <a:schemeClr val="accent3"/>
                </a:solidFill>
                <a:latin typeface="Corbel" panose="020B0503020204020204" pitchFamily="34" charset="0"/>
              </a:rPr>
              <a:t>value</a:t>
            </a:r>
            <a:endParaRPr lang="it-IT" sz="4000" b="1" dirty="0">
              <a:solidFill>
                <a:schemeClr val="accent3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66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4 - your vote counts 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Add a </a:t>
            </a:r>
            <a:r>
              <a:rPr lang="en-US" b="1" dirty="0">
                <a:solidFill>
                  <a:srgbClr val="595959"/>
                </a:solidFill>
              </a:rPr>
              <a:t>+</a:t>
            </a:r>
            <a:r>
              <a:rPr lang="en-US" dirty="0">
                <a:solidFill>
                  <a:srgbClr val="595959"/>
                </a:solidFill>
              </a:rPr>
              <a:t> sign next to the point you agree the most</a:t>
            </a: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:D - Great I feel I’m learning new things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:]   - I feel neutral, maybe I need more time to reflect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:S  - I am more confused then ever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Technique - Interactive training 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rgbClr val="595959"/>
                </a:solidFill>
              </a:rPr>
              <a:t>Participatory engagement 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rgbClr val="595959"/>
                </a:solidFill>
              </a:rPr>
              <a:t>Promotes retention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rgbClr val="595959"/>
                </a:solidFill>
              </a:rPr>
              <a:t>Develops critical thinking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rgbClr val="595959"/>
                </a:solidFill>
              </a:rPr>
              <a:t>Allows you to assess learners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rgbClr val="595959"/>
                </a:solidFill>
              </a:rPr>
              <a:t>Learners immediately apply content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59975" y="4441225"/>
            <a:ext cx="90609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Science Education Resource Center at Carleton College (SERC)</a:t>
            </a:r>
            <a:endParaRPr sz="2400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sz="2400" u="sng" dirty="0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https://serc.carleton.edu/sp/library/interactive/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49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Technique – Tasks for interactive training </a:t>
            </a:r>
            <a:endParaRPr lang="en-GB"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None/>
            </a:pPr>
            <a:r>
              <a:rPr lang="en-GB" dirty="0"/>
              <a:t>Some examples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</a:pPr>
            <a:r>
              <a:rPr lang="en-GB" dirty="0"/>
              <a:t>Interpreting graphs</a:t>
            </a:r>
            <a:endParaRPr lang="en-GB" dirty="0">
              <a:solidFill>
                <a:srgbClr val="595959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</a:pPr>
            <a:r>
              <a:rPr lang="en-GB" dirty="0"/>
              <a:t>Making calculations and estimations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</a:pPr>
            <a:r>
              <a:rPr lang="en-GB" dirty="0"/>
              <a:t>Making predictions of results – tools/programs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</a:pPr>
            <a:r>
              <a:rPr lang="en-GB" dirty="0"/>
              <a:t>Brainstorming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</a:pPr>
            <a:r>
              <a:rPr lang="en-GB" dirty="0"/>
              <a:t>Tying ideas together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</a:pPr>
            <a:endParaRPr lang="en-GB" b="1" dirty="0">
              <a:solidFill>
                <a:srgbClr val="595959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133882" y="5966365"/>
            <a:ext cx="90609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GB" sz="24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https://serc.carleton.edu/sp/library/interactive/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3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859" y="475989"/>
            <a:ext cx="7716032" cy="5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Strategies from learning scientists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11685" y="6356049"/>
            <a:ext cx="106587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sng" dirty="0">
                <a:solidFill>
                  <a:srgbClr val="0097A7"/>
                </a:solidFill>
                <a:latin typeface="Corbel"/>
                <a:ea typeface="Corbel"/>
                <a:cs typeface="Corbel"/>
                <a:sym typeface="Corbel"/>
                <a:hlinkClick r:id="rId4"/>
              </a:rPr>
              <a:t>teachinghow2s.com/cogsci</a:t>
            </a:r>
            <a:r>
              <a:rPr lang="en-US" sz="1200" dirty="0"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Six Strategies for Effective Learning by</a:t>
            </a:r>
            <a:r>
              <a:rPr lang="en-US" sz="1200" dirty="0">
                <a:solidFill>
                  <a:srgbClr val="000000"/>
                </a:solidFill>
                <a:uFill>
                  <a:noFill/>
                </a:uFill>
                <a:latin typeface="Corbel"/>
                <a:ea typeface="Corbel"/>
                <a:cs typeface="Corbel"/>
                <a:sym typeface="Corbel"/>
                <a:hlinkClick r:id="rId5"/>
              </a:rPr>
              <a:t> </a:t>
            </a:r>
            <a:r>
              <a:rPr lang="en-US" sz="1200" u="sng" dirty="0">
                <a:solidFill>
                  <a:srgbClr val="0097A7"/>
                </a:solidFill>
                <a:latin typeface="Corbel"/>
                <a:ea typeface="Corbel"/>
                <a:cs typeface="Corbel"/>
                <a:sym typeface="Corbel"/>
                <a:hlinkClick r:id="rId5"/>
              </a:rPr>
              <a:t>Yana Weinstein, Megan Smith, &amp; Oliver Caviglioli</a:t>
            </a:r>
            <a:r>
              <a:rPr lang="en-US" sz="1200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is licensed under a</a:t>
            </a:r>
            <a:r>
              <a:rPr lang="en-US" sz="1200" dirty="0">
                <a:solidFill>
                  <a:srgbClr val="000000"/>
                </a:solidFill>
                <a:uFill>
                  <a:noFill/>
                </a:uFill>
                <a:latin typeface="Corbel"/>
                <a:ea typeface="Corbel"/>
                <a:cs typeface="Corbel"/>
                <a:sym typeface="Corbel"/>
                <a:hlinkClick r:id="rId6"/>
              </a:rPr>
              <a:t> </a:t>
            </a:r>
            <a:r>
              <a:rPr lang="en-US" sz="1200" u="sng" dirty="0">
                <a:solidFill>
                  <a:srgbClr val="0097A7"/>
                </a:solidFill>
                <a:latin typeface="Corbel"/>
                <a:ea typeface="Corbel"/>
                <a:cs typeface="Corbel"/>
                <a:sym typeface="Corbel"/>
                <a:hlinkClick r:id="rId6"/>
              </a:rPr>
              <a:t>Creative Commons Attribution-NonCommercial-NoDerivatives 4.0 International License</a:t>
            </a:r>
            <a:r>
              <a:rPr lang="en-US" sz="1200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r>
              <a:rPr lang="en-US" sz="1200" dirty="0"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Based on a work at</a:t>
            </a:r>
            <a:r>
              <a:rPr lang="en-US" sz="1200" dirty="0">
                <a:solidFill>
                  <a:srgbClr val="000000"/>
                </a:solidFill>
                <a:uFill>
                  <a:noFill/>
                </a:uFill>
                <a:latin typeface="Corbel"/>
                <a:ea typeface="Corbel"/>
                <a:cs typeface="Corbel"/>
                <a:sym typeface="Corbel"/>
                <a:hlinkClick r:id="rId7"/>
              </a:rPr>
              <a:t> </a:t>
            </a:r>
            <a:r>
              <a:rPr lang="en-US" sz="1200" u="sng" dirty="0">
                <a:solidFill>
                  <a:srgbClr val="0097A7"/>
                </a:solidFill>
                <a:latin typeface="Corbel"/>
                <a:ea typeface="Corbel"/>
                <a:cs typeface="Corbel"/>
                <a:sym typeface="Corbel"/>
                <a:hlinkClick r:id="rId7"/>
              </a:rPr>
              <a:t>http://www.learningscientists.org</a:t>
            </a:r>
            <a:endParaRPr sz="1200" dirty="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>
                <a:solidFill>
                  <a:schemeClr val="accent3"/>
                </a:solidFill>
              </a:rPr>
              <a:t>Technique - Motivation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>
                <a:solidFill>
                  <a:srgbClr val="595959"/>
                </a:solidFill>
              </a:rPr>
              <a:t>Start with level of the audience </a:t>
            </a:r>
            <a:endParaRPr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>
                <a:solidFill>
                  <a:srgbClr val="595959"/>
                </a:solidFill>
              </a:rPr>
              <a:t>What could grab their interest? </a:t>
            </a:r>
            <a:endParaRPr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>
                <a:solidFill>
                  <a:srgbClr val="595959"/>
                </a:solidFill>
              </a:rPr>
              <a:t>The techniques that can be used to keep motivation up in an audience are called engagement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Technique - Participatory engagement</a:t>
            </a:r>
            <a:endParaRPr sz="3200" b="0" i="0" u="none" strike="noStrike" cap="none" dirty="0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Establish teamwork by agreement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Introduce blended multimedia materials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Instant feedback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Let learners do recaps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Introduce physical exercises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Introduce short, relaxing breaks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Assign tasks/problems to groups/pairs give time to present results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Introduce challenges or games</a:t>
            </a:r>
            <a:endParaRPr dirty="0"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D72C-6CE7-EA4C-A077-C0068344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8" y="438409"/>
            <a:ext cx="11568952" cy="6764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Activities and attitudes the instructor should </a:t>
            </a:r>
            <a:r>
              <a:rPr lang="en-GB" b="1" dirty="0">
                <a:solidFill>
                  <a:schemeClr val="accent3"/>
                </a:solidFill>
              </a:rPr>
              <a:t>promote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D4B0-B2ED-8547-A982-9347400CA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8" y="1349882"/>
            <a:ext cx="10515600" cy="3798316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chemeClr val="accent6"/>
                </a:solidFill>
              </a:rPr>
              <a:t>listening</a:t>
            </a:r>
          </a:p>
          <a:p>
            <a:r>
              <a:rPr lang="en-GB" sz="2400" dirty="0">
                <a:solidFill>
                  <a:schemeClr val="accent6"/>
                </a:solidFill>
              </a:rPr>
              <a:t>asking questions</a:t>
            </a:r>
          </a:p>
          <a:p>
            <a:r>
              <a:rPr lang="en-GB" sz="2400" dirty="0">
                <a:solidFill>
                  <a:schemeClr val="accent6"/>
                </a:solidFill>
              </a:rPr>
              <a:t>group discussions/brainstorming</a:t>
            </a:r>
          </a:p>
          <a:p>
            <a:r>
              <a:rPr lang="en-GB" sz="2400" dirty="0">
                <a:solidFill>
                  <a:schemeClr val="accent6"/>
                </a:solidFill>
              </a:rPr>
              <a:t>peer instruction </a:t>
            </a:r>
          </a:p>
          <a:p>
            <a:r>
              <a:rPr lang="en-GB" sz="2400" dirty="0">
                <a:solidFill>
                  <a:schemeClr val="accent6"/>
                </a:solidFill>
              </a:rPr>
              <a:t>participants' interaction/networking</a:t>
            </a:r>
          </a:p>
          <a:p>
            <a:r>
              <a:rPr lang="en-GB" sz="2400" dirty="0">
                <a:solidFill>
                  <a:schemeClr val="accent6"/>
                </a:solidFill>
              </a:rPr>
              <a:t>presentations by participants</a:t>
            </a:r>
          </a:p>
          <a:p>
            <a:r>
              <a:rPr lang="en-GB" sz="2400" dirty="0">
                <a:solidFill>
                  <a:schemeClr val="accent6"/>
                </a:solidFill>
              </a:rPr>
              <a:t>mode/pace/activity frequent change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07429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D72C-6CE7-EA4C-A077-C0068344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8" y="438409"/>
            <a:ext cx="11568952" cy="6764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Activities and attitudes the instructor should </a:t>
            </a:r>
            <a:r>
              <a:rPr lang="en-GB" b="1" dirty="0">
                <a:solidFill>
                  <a:schemeClr val="accent3"/>
                </a:solidFill>
              </a:rPr>
              <a:t>avoid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D4B0-B2ED-8547-A982-9347400CA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8" y="1349882"/>
            <a:ext cx="10515600" cy="3798316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lecturing</a:t>
            </a:r>
          </a:p>
          <a:p>
            <a:r>
              <a:rPr lang="en-GB" dirty="0">
                <a:solidFill>
                  <a:schemeClr val="accent6"/>
                </a:solidFill>
              </a:rPr>
              <a:t>individual work out</a:t>
            </a:r>
          </a:p>
          <a:p>
            <a:r>
              <a:rPr lang="en-GB" dirty="0">
                <a:solidFill>
                  <a:schemeClr val="accent6"/>
                </a:solidFill>
              </a:rPr>
              <a:t>providing answers before letting participants doing it</a:t>
            </a:r>
          </a:p>
          <a:p>
            <a:r>
              <a:rPr lang="en-GB" dirty="0">
                <a:solidFill>
                  <a:schemeClr val="accent6"/>
                </a:solidFill>
              </a:rPr>
              <a:t>keeping the same pace for long time</a:t>
            </a:r>
          </a:p>
          <a:p>
            <a:r>
              <a:rPr lang="en-GB" dirty="0">
                <a:solidFill>
                  <a:schemeClr val="accent6"/>
                </a:solidFill>
              </a:rPr>
              <a:t>using a monotone modality of content delivery (including the tone of the voice)</a:t>
            </a:r>
          </a:p>
          <a:p>
            <a:r>
              <a:rPr lang="en-GB" dirty="0">
                <a:solidFill>
                  <a:schemeClr val="accent6"/>
                </a:solidFill>
              </a:rPr>
              <a:t>showing no enthusiasm</a:t>
            </a:r>
          </a:p>
        </p:txBody>
      </p:sp>
    </p:spTree>
    <p:extLst>
      <p:ext uri="{BB962C8B-B14F-4D97-AF65-F5344CB8AC3E}">
        <p14:creationId xmlns:p14="http://schemas.microsoft.com/office/powerpoint/2010/main" val="186775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Patricia </a:t>
            </a:r>
            <a:r>
              <a:rPr lang="en-US" dirty="0" err="1"/>
              <a:t>Palagi</a:t>
            </a:r>
            <a:endParaRPr dirty="0"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635000" y="949775"/>
            <a:ext cx="10871100" cy="54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000" dirty="0"/>
              <a:t>Biologist/Computer scientist/Cognitive Sciences</a:t>
            </a:r>
            <a:endParaRPr sz="3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 err="1"/>
              <a:t>Bioinformatician</a:t>
            </a:r>
            <a:endParaRPr sz="3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CH" sz="3000" dirty="0"/>
              <a:t>Training </a:t>
            </a:r>
            <a:r>
              <a:rPr lang="fr-CH" sz="3000" dirty="0" err="1"/>
              <a:t>coordinator</a:t>
            </a:r>
            <a:endParaRPr lang="fr-CH" sz="3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 sz="3000" dirty="0"/>
              <a:t>Team Leader, SIB Training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 sz="3000" dirty="0"/>
              <a:t>Training </a:t>
            </a:r>
            <a:r>
              <a:rPr lang="fr-CH" sz="3000" dirty="0" err="1"/>
              <a:t>Coordinator</a:t>
            </a:r>
            <a:r>
              <a:rPr lang="fr-CH" sz="3000" dirty="0"/>
              <a:t> for ELIXIR </a:t>
            </a:r>
            <a:r>
              <a:rPr lang="fr-CH" sz="3000" dirty="0" err="1"/>
              <a:t>Switzerland</a:t>
            </a:r>
            <a:endParaRPr sz="3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3000" dirty="0"/>
              <a:t>C</a:t>
            </a:r>
            <a:r>
              <a:rPr lang="fr-CH" sz="3000" dirty="0"/>
              <a:t>o-Leader ELIXIR Training Platform</a:t>
            </a:r>
            <a:endParaRPr sz="3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/>
              <a:t>              </a:t>
            </a:r>
            <a:r>
              <a:rPr lang="fr-CH" sz="3000" u="sng" dirty="0" err="1">
                <a:solidFill>
                  <a:schemeClr val="hlink"/>
                </a:solidFill>
              </a:rPr>
              <a:t>patricia.palagi@sib.swiss</a:t>
            </a:r>
            <a:endParaRPr sz="3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/>
              <a:t>              @</a:t>
            </a:r>
            <a:r>
              <a:rPr lang="en-US" sz="3000" dirty="0" err="1"/>
              <a:t>P_Palagi</a:t>
            </a:r>
            <a:r>
              <a:rPr lang="en-US" sz="3000" dirty="0"/>
              <a:t>            </a:t>
            </a:r>
            <a:r>
              <a:rPr lang="en-US" sz="3000" dirty="0" err="1"/>
              <a:t>ppalagi</a:t>
            </a:r>
            <a:endParaRPr sz="3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/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endParaRPr sz="3000" dirty="0"/>
          </a:p>
        </p:txBody>
      </p:sp>
      <p:pic>
        <p:nvPicPr>
          <p:cNvPr id="73" name="Google Shape;7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200" y="5914600"/>
            <a:ext cx="534050" cy="4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107901" y="5398500"/>
            <a:ext cx="405149" cy="40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8050" y="5838400"/>
            <a:ext cx="405150" cy="405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61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5 - Motivation 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33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-US" b="1" dirty="0">
                <a:solidFill>
                  <a:srgbClr val="595959"/>
                </a:solidFill>
              </a:rPr>
              <a:t>1. Think</a:t>
            </a:r>
            <a:r>
              <a:rPr lang="en-US" dirty="0">
                <a:solidFill>
                  <a:srgbClr val="595959"/>
                </a:solidFill>
              </a:rPr>
              <a:t> about any of your courses/ sessions and </a:t>
            </a:r>
            <a:r>
              <a:rPr lang="en-US" b="1" dirty="0">
                <a:solidFill>
                  <a:srgbClr val="595959"/>
                </a:solidFill>
              </a:rPr>
              <a:t>brainstorm</a:t>
            </a:r>
            <a:r>
              <a:rPr lang="en-US" dirty="0">
                <a:solidFill>
                  <a:srgbClr val="595959"/>
                </a:solidFill>
              </a:rPr>
              <a:t> a list of </a:t>
            </a:r>
            <a:endParaRPr dirty="0">
              <a:solidFill>
                <a:srgbClr val="595959"/>
              </a:solidFill>
            </a:endParaRPr>
          </a:p>
          <a:p>
            <a:pPr marL="13716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95959"/>
                </a:solidFill>
              </a:rPr>
              <a:t>What’s in it for me? </a:t>
            </a:r>
            <a:r>
              <a:rPr lang="en-US" dirty="0">
                <a:solidFill>
                  <a:srgbClr val="595959"/>
                </a:solidFill>
              </a:rPr>
              <a:t>from a student perspective </a:t>
            </a:r>
            <a:endParaRPr dirty="0">
              <a:solidFill>
                <a:srgbClr val="595959"/>
              </a:solidFill>
            </a:endParaRPr>
          </a:p>
          <a:p>
            <a:pPr marL="533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-US" b="1" dirty="0">
                <a:solidFill>
                  <a:srgbClr val="595959"/>
                </a:solidFill>
              </a:rPr>
              <a:t>2. Think</a:t>
            </a:r>
            <a:r>
              <a:rPr lang="en-US" dirty="0">
                <a:solidFill>
                  <a:srgbClr val="595959"/>
                </a:solidFill>
              </a:rPr>
              <a:t> about demotivating examples and list them 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              Then add an alternative to it! </a:t>
            </a: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Example - Demotivating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Do </a:t>
            </a:r>
            <a:r>
              <a:rPr lang="en-US" b="1">
                <a:solidFill>
                  <a:srgbClr val="595959"/>
                </a:solidFill>
              </a:rPr>
              <a:t>not</a:t>
            </a:r>
            <a:endParaRPr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>
                <a:solidFill>
                  <a:srgbClr val="595959"/>
                </a:solidFill>
              </a:rPr>
              <a:t>Dive into complex or detailed technical discussions with one or two people</a:t>
            </a:r>
            <a:endParaRPr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>
                <a:solidFill>
                  <a:srgbClr val="595959"/>
                </a:solidFill>
              </a:rPr>
              <a:t>Pretend to know more than what you do</a:t>
            </a:r>
            <a:endParaRPr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>
                <a:solidFill>
                  <a:srgbClr val="595959"/>
                </a:solidFill>
              </a:rPr>
              <a:t>Use diminishing language "just", "simply", "obviously", "don’t you know?"</a:t>
            </a:r>
            <a:endParaRPr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>
                <a:solidFill>
                  <a:srgbClr val="595959"/>
                </a:solidFill>
              </a:rPr>
              <a:t>Hinder autonomy</a:t>
            </a:r>
            <a:endParaRPr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>
                <a:solidFill>
                  <a:srgbClr val="595959"/>
                </a:solidFill>
              </a:rPr>
              <a:t>Long unidirectional lecturing</a:t>
            </a:r>
            <a:endParaRPr>
              <a:solidFill>
                <a:srgbClr val="59595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Exercise - Reading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Let’s take 15 min to read about the seven learning principles from the book </a:t>
            </a:r>
            <a:endParaRPr dirty="0">
              <a:solidFill>
                <a:srgbClr val="595959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95959"/>
                </a:solidFill>
              </a:rPr>
              <a:t>How learning works</a:t>
            </a:r>
            <a:endParaRPr b="1" dirty="0">
              <a:solidFill>
                <a:srgbClr val="595959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https://github.com/TrainTheTrainer/EXCELERATE-TtT/blob/master/docs/Ambrose_RandomThoughts_HowLearningWorks.pdf</a:t>
            </a:r>
            <a:endParaRPr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Seven principles of learning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/>
            </a:pPr>
            <a:r>
              <a:rPr lang="en-US" dirty="0">
                <a:solidFill>
                  <a:srgbClr val="595959"/>
                </a:solidFill>
              </a:rPr>
              <a:t>Prior knowledge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/>
            </a:pPr>
            <a:r>
              <a:rPr lang="en-US" dirty="0">
                <a:solidFill>
                  <a:srgbClr val="595959"/>
                </a:solidFill>
              </a:rPr>
              <a:t>Knowledge </a:t>
            </a:r>
            <a:r>
              <a:rPr lang="en-US" dirty="0" err="1">
                <a:solidFill>
                  <a:srgbClr val="595959"/>
                </a:solidFill>
              </a:rPr>
              <a:t>organisation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/>
            </a:pPr>
            <a:r>
              <a:rPr lang="en-US" dirty="0">
                <a:solidFill>
                  <a:srgbClr val="595959"/>
                </a:solidFill>
              </a:rPr>
              <a:t>Motivation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/>
            </a:pPr>
            <a:r>
              <a:rPr lang="en-US" dirty="0">
                <a:solidFill>
                  <a:srgbClr val="595959"/>
                </a:solidFill>
              </a:rPr>
              <a:t>Mastery: acquisition, practice integration, application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/>
            </a:pPr>
            <a:r>
              <a:rPr lang="en-US" dirty="0">
                <a:solidFill>
                  <a:srgbClr val="595959"/>
                </a:solidFill>
              </a:rPr>
              <a:t>Goal directed practice with targeted feedback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/>
            </a:pPr>
            <a:r>
              <a:rPr lang="en-US" dirty="0">
                <a:solidFill>
                  <a:srgbClr val="595959"/>
                </a:solidFill>
              </a:rPr>
              <a:t>Environment: social, emotional, and intellectual 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/>
            </a:pPr>
            <a:r>
              <a:rPr lang="en-US" dirty="0">
                <a:solidFill>
                  <a:srgbClr val="595959"/>
                </a:solidFill>
              </a:rPr>
              <a:t>Self-directed learners: learn to monitor and adjust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5"/>
          <p:cNvSpPr txBox="1"/>
          <p:nvPr/>
        </p:nvSpPr>
        <p:spPr>
          <a:xfrm>
            <a:off x="882900" y="5136800"/>
            <a:ext cx="99081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Ambrose, Susan A., et al. </a:t>
            </a:r>
            <a:r>
              <a:rPr lang="en-US" sz="2400" b="1">
                <a:latin typeface="Corbel"/>
                <a:ea typeface="Corbel"/>
                <a:cs typeface="Corbel"/>
                <a:sym typeface="Corbel"/>
              </a:rPr>
              <a:t>How Learning Works</a:t>
            </a: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, John Wiley &amp; Sons, Incorporated, 2010.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Seven principles of learning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882900" y="5136800"/>
            <a:ext cx="69324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Corbel"/>
                <a:ea typeface="Corbel"/>
                <a:cs typeface="Corbel"/>
                <a:sym typeface="Corbel"/>
              </a:rPr>
              <a:t>Jossey</a:t>
            </a:r>
            <a:r>
              <a:rPr lang="en-US" sz="2400" dirty="0">
                <a:latin typeface="Corbel"/>
                <a:ea typeface="Corbel"/>
                <a:cs typeface="Corbel"/>
                <a:sym typeface="Corbel"/>
              </a:rPr>
              <a:t> Bass based on Ambrose, Susan A., et al. </a:t>
            </a:r>
            <a:r>
              <a:rPr lang="en-US" sz="2400" b="1" dirty="0">
                <a:latin typeface="Corbel"/>
                <a:ea typeface="Corbel"/>
                <a:cs typeface="Corbel"/>
                <a:sym typeface="Corbel"/>
              </a:rPr>
              <a:t>How Learning Works</a:t>
            </a:r>
            <a:r>
              <a:rPr lang="en-US" sz="2400" dirty="0"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400" u="sng" dirty="0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https://extend.ecampusontario.ca/teacher-for-learning-how-learning-works/</a:t>
            </a:r>
            <a:endParaRPr sz="2400" dirty="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310" y="900123"/>
            <a:ext cx="6874440" cy="423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Strategies applied to learning principles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/>
            </a:pPr>
            <a:r>
              <a:rPr lang="en-US">
                <a:solidFill>
                  <a:srgbClr val="595959"/>
                </a:solidFill>
              </a:rPr>
              <a:t>Collect data about students and use it to design instruction (P1,P3)</a:t>
            </a:r>
            <a:endParaRPr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Be aware and make people aware of diversity in the classroom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Strategies applied to learning principles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 startAt="2"/>
            </a:pPr>
            <a:r>
              <a:rPr lang="en-US">
                <a:solidFill>
                  <a:srgbClr val="595959"/>
                </a:solidFill>
              </a:rPr>
              <a:t>Be explicit about learning goals, learning objectives and expectations (P3, P5, P6)</a:t>
            </a:r>
            <a:endParaRPr>
              <a:solidFill>
                <a:srgbClr val="59595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Goals challenging but attainable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Strategies applied to learning principles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 startAt="3"/>
            </a:pPr>
            <a:r>
              <a:rPr lang="en-US">
                <a:solidFill>
                  <a:srgbClr val="595959"/>
                </a:solidFill>
              </a:rPr>
              <a:t>Scaffold complex tasks (P2-P7).</a:t>
            </a:r>
            <a:endParaRPr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Teach and test at the right level, think about your audience</a:t>
            </a:r>
            <a:endParaRPr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Strategies applied to learning principles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 startAt="4"/>
            </a:pPr>
            <a:r>
              <a:rPr lang="en-US">
                <a:solidFill>
                  <a:srgbClr val="595959"/>
                </a:solidFill>
              </a:rPr>
              <a:t>Let learners formulate solutions before moving to work on new problems</a:t>
            </a:r>
            <a:endParaRPr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Have them reflect on what they learned, and what they will do differently in the future (P2, P4, P7)</a:t>
            </a:r>
            <a:endParaRPr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Strategies applied to learning principles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 startAt="5"/>
            </a:pPr>
            <a:r>
              <a:rPr lang="en-US">
                <a:solidFill>
                  <a:srgbClr val="595959"/>
                </a:solidFill>
              </a:rPr>
              <a:t>Establish a supportive class climate (P3, P6). </a:t>
            </a:r>
            <a:endParaRPr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Learn and use learners' names and encourage them to interact with you in and outside of the course. </a:t>
            </a:r>
            <a:endParaRPr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Collect anonymous learner feedback and investigate and respond to any complaints related to class climate.</a:t>
            </a:r>
            <a:endParaRPr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Teaching objectives and Learning outcomes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711200" y="1077354"/>
            <a:ext cx="10871100" cy="41580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Your experiences in training</a:t>
            </a:r>
            <a:endParaRPr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Strategies to establish value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dirty="0"/>
              <a:t>Strategies to enhance learning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Interactive training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Participatory engagement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Motivation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Wrap up and feedback</a:t>
            </a:r>
            <a:endParaRPr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7 principles of learning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Learning Outcomes: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Apply good training strategies, and connect strategies to prior knowledge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Challenge 6 </a:t>
            </a:r>
            <a:endParaRPr sz="3200" b="0" i="0" u="none" strike="noStrike" cap="none" dirty="0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4" name="Google Shape;214;p31"/>
          <p:cNvSpPr txBox="1">
            <a:spLocks noGrp="1"/>
          </p:cNvSpPr>
          <p:nvPr>
            <p:ph type="body" idx="4294967295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b="1">
                <a:solidFill>
                  <a:srgbClr val="595959"/>
                </a:solidFill>
              </a:rPr>
              <a:t>In pairs ( 10 min)</a:t>
            </a:r>
            <a:endParaRPr b="1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b="1">
                <a:solidFill>
                  <a:srgbClr val="595959"/>
                </a:solidFill>
              </a:rPr>
              <a:t>One </a:t>
            </a:r>
            <a:r>
              <a:rPr lang="en-US">
                <a:solidFill>
                  <a:srgbClr val="595959"/>
                </a:solidFill>
              </a:rPr>
              <a:t>person will </a:t>
            </a:r>
            <a:r>
              <a:rPr lang="en-US" b="1">
                <a:solidFill>
                  <a:srgbClr val="595959"/>
                </a:solidFill>
              </a:rPr>
              <a:t>explain</a:t>
            </a:r>
            <a:r>
              <a:rPr lang="en-US">
                <a:solidFill>
                  <a:srgbClr val="595959"/>
                </a:solidFill>
              </a:rPr>
              <a:t> a topic for 90 seconds, while the </a:t>
            </a:r>
            <a:r>
              <a:rPr lang="en-US" b="1">
                <a:solidFill>
                  <a:srgbClr val="595959"/>
                </a:solidFill>
              </a:rPr>
              <a:t>other</a:t>
            </a:r>
            <a:r>
              <a:rPr lang="en-US">
                <a:solidFill>
                  <a:srgbClr val="595959"/>
                </a:solidFill>
              </a:rPr>
              <a:t> person write </a:t>
            </a:r>
            <a:r>
              <a:rPr lang="en-US" b="1">
                <a:solidFill>
                  <a:srgbClr val="595959"/>
                </a:solidFill>
              </a:rPr>
              <a:t>feedback</a:t>
            </a:r>
            <a:r>
              <a:rPr lang="en-US">
                <a:solidFill>
                  <a:srgbClr val="595959"/>
                </a:solidFill>
              </a:rPr>
              <a:t> about presentation and content.</a:t>
            </a:r>
            <a:endParaRPr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>
                <a:solidFill>
                  <a:srgbClr val="595959"/>
                </a:solidFill>
              </a:rPr>
              <a:t>Then you have a minute to go through the feedback.</a:t>
            </a:r>
            <a:endParaRPr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>
                <a:solidFill>
                  <a:srgbClr val="595959"/>
                </a:solidFill>
              </a:rPr>
              <a:t>Then switch and repeat. </a:t>
            </a:r>
            <a:endParaRPr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b="1">
                <a:solidFill>
                  <a:srgbClr val="595959"/>
                </a:solidFill>
              </a:rPr>
              <a:t>As group (10 min )</a:t>
            </a:r>
            <a:endParaRPr b="1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>
                <a:solidFill>
                  <a:srgbClr val="595959"/>
                </a:solidFill>
              </a:rPr>
              <a:t>  We will go through the feedback together</a:t>
            </a:r>
            <a:endParaRPr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8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4294967295"/>
          </p:nvPr>
        </p:nvSpPr>
        <p:spPr>
          <a:xfrm>
            <a:off x="711200" y="1525589"/>
            <a:ext cx="9277927" cy="40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fr-CH" b="1" dirty="0">
                <a:solidFill>
                  <a:srgbClr val="595959"/>
                </a:solidFill>
              </a:rPr>
              <a:t>On the </a:t>
            </a:r>
            <a:r>
              <a:rPr lang="fr-CH" b="1" dirty="0" err="1">
                <a:solidFill>
                  <a:srgbClr val="595959"/>
                </a:solidFill>
              </a:rPr>
              <a:t>etherpad</a:t>
            </a:r>
            <a:endParaRPr lang="fr-CH" b="1"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lang="fr-CH"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fr-CH" dirty="0">
                <a:solidFill>
                  <a:srgbClr val="595959"/>
                </a:solidFill>
              </a:rPr>
              <a:t>One new </a:t>
            </a:r>
            <a:r>
              <a:rPr lang="fr-CH" dirty="0" err="1">
                <a:solidFill>
                  <a:srgbClr val="595959"/>
                </a:solidFill>
              </a:rPr>
              <a:t>thing</a:t>
            </a:r>
            <a:r>
              <a:rPr lang="fr-CH" dirty="0">
                <a:solidFill>
                  <a:srgbClr val="595959"/>
                </a:solidFill>
              </a:rPr>
              <a:t> </a:t>
            </a:r>
            <a:r>
              <a:rPr lang="fr-CH" dirty="0" err="1">
                <a:solidFill>
                  <a:srgbClr val="595959"/>
                </a:solidFill>
              </a:rPr>
              <a:t>that</a:t>
            </a:r>
            <a:r>
              <a:rPr lang="fr-CH" dirty="0">
                <a:solidFill>
                  <a:srgbClr val="595959"/>
                </a:solidFill>
              </a:rPr>
              <a:t> </a:t>
            </a:r>
            <a:r>
              <a:rPr lang="fr-CH" dirty="0" err="1">
                <a:solidFill>
                  <a:srgbClr val="595959"/>
                </a:solidFill>
              </a:rPr>
              <a:t>you</a:t>
            </a:r>
            <a:r>
              <a:rPr lang="fr-CH" dirty="0">
                <a:solidFill>
                  <a:srgbClr val="595959"/>
                </a:solidFill>
              </a:rPr>
              <a:t> have </a:t>
            </a:r>
            <a:r>
              <a:rPr lang="fr-CH" dirty="0" err="1">
                <a:solidFill>
                  <a:srgbClr val="595959"/>
                </a:solidFill>
              </a:rPr>
              <a:t>learned</a:t>
            </a:r>
            <a:r>
              <a:rPr lang="fr-CH" dirty="0">
                <a:solidFill>
                  <a:srgbClr val="595959"/>
                </a:solidFill>
              </a:rPr>
              <a:t> </a:t>
            </a:r>
            <a:r>
              <a:rPr lang="fr-CH" dirty="0" err="1">
                <a:solidFill>
                  <a:srgbClr val="595959"/>
                </a:solidFill>
              </a:rPr>
              <a:t>today</a:t>
            </a:r>
            <a:r>
              <a:rPr lang="fr-CH" dirty="0">
                <a:solidFill>
                  <a:srgbClr val="595959"/>
                </a:solidFill>
              </a:rPr>
              <a:t> and </a:t>
            </a:r>
            <a:r>
              <a:rPr lang="fr-CH" dirty="0" err="1">
                <a:solidFill>
                  <a:srgbClr val="595959"/>
                </a:solidFill>
              </a:rPr>
              <a:t>can</a:t>
            </a:r>
            <a:r>
              <a:rPr lang="fr-CH" dirty="0">
                <a:solidFill>
                  <a:srgbClr val="595959"/>
                </a:solidFill>
              </a:rPr>
              <a:t> </a:t>
            </a:r>
            <a:r>
              <a:rPr lang="fr-CH" dirty="0" err="1">
                <a:solidFill>
                  <a:srgbClr val="595959"/>
                </a:solidFill>
              </a:rPr>
              <a:t>be</a:t>
            </a:r>
            <a:r>
              <a:rPr lang="fr-CH" dirty="0">
                <a:solidFill>
                  <a:srgbClr val="595959"/>
                </a:solidFill>
              </a:rPr>
              <a:t> </a:t>
            </a:r>
            <a:r>
              <a:rPr lang="fr-CH" dirty="0" err="1">
                <a:solidFill>
                  <a:srgbClr val="595959"/>
                </a:solidFill>
              </a:rPr>
              <a:t>useful</a:t>
            </a:r>
            <a:r>
              <a:rPr lang="fr-CH" dirty="0">
                <a:solidFill>
                  <a:srgbClr val="595959"/>
                </a:solidFill>
              </a:rPr>
              <a:t> for </a:t>
            </a:r>
            <a:r>
              <a:rPr lang="fr-CH" dirty="0" err="1">
                <a:solidFill>
                  <a:srgbClr val="595959"/>
                </a:solidFill>
              </a:rPr>
              <a:t>your</a:t>
            </a:r>
            <a:r>
              <a:rPr lang="fr-CH" dirty="0">
                <a:solidFill>
                  <a:srgbClr val="595959"/>
                </a:solidFill>
              </a:rPr>
              <a:t> future </a:t>
            </a:r>
            <a:r>
              <a:rPr lang="fr-CH" dirty="0" err="1">
                <a:solidFill>
                  <a:srgbClr val="595959"/>
                </a:solidFill>
              </a:rPr>
              <a:t>teaching</a:t>
            </a:r>
            <a:endParaRPr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Technique - Wrap-up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Allow time for wrap up and feedback</a:t>
            </a:r>
            <a:endParaRPr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Technique - Short feedback	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40" name="Google Shape;240;p35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</a:pPr>
            <a:r>
              <a:rPr lang="en-GB" dirty="0">
                <a:solidFill>
                  <a:srgbClr val="595959"/>
                </a:solidFill>
              </a:rPr>
              <a:t>Sticky notes: </a:t>
            </a:r>
            <a:r>
              <a:rPr lang="en-GB" dirty="0"/>
              <a:t>red and green</a:t>
            </a:r>
            <a:endParaRPr lang="en-GB" dirty="0">
              <a:solidFill>
                <a:srgbClr val="595959"/>
              </a:solidFill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buClr>
                <a:srgbClr val="595959"/>
              </a:buClr>
            </a:pPr>
            <a:r>
              <a:rPr lang="en-GB" dirty="0">
                <a:solidFill>
                  <a:srgbClr val="595959"/>
                </a:solidFill>
              </a:rPr>
              <a:t>Minute cards: </a:t>
            </a:r>
            <a:r>
              <a:rPr lang="en-GB" dirty="0"/>
              <a:t>positive and negative (anonymous)</a:t>
            </a:r>
            <a:endParaRPr lang="en-GB" sz="3200" dirty="0">
              <a:solidFill>
                <a:schemeClr val="accent3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GB" dirty="0">
                <a:solidFill>
                  <a:srgbClr val="595959"/>
                </a:solidFill>
              </a:rPr>
              <a:t>One up, one down: </a:t>
            </a:r>
            <a:r>
              <a:rPr lang="en-GB" dirty="0"/>
              <a:t>positive and negative (no repetition)</a:t>
            </a:r>
            <a:endParaRPr lang="en-GB"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GB" dirty="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7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4294967295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dirty="0">
                <a:solidFill>
                  <a:srgbClr val="595959"/>
                </a:solidFill>
              </a:rPr>
              <a:t> One up one down 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/>
            </a:pPr>
            <a:r>
              <a:rPr lang="en-US" dirty="0">
                <a:solidFill>
                  <a:srgbClr val="595959"/>
                </a:solidFill>
              </a:rPr>
              <a:t>Something you liked about what you did (do this again!)</a:t>
            </a:r>
            <a:endParaRPr dirty="0"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AutoNum type="arabicPeriod"/>
            </a:pPr>
            <a:r>
              <a:rPr lang="en-US" dirty="0">
                <a:solidFill>
                  <a:srgbClr val="595959"/>
                </a:solidFill>
              </a:rPr>
              <a:t>Something you would like to change (avoid next time)</a:t>
            </a:r>
            <a:endParaRPr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More resources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6" name="Google Shape;246;p36"/>
          <p:cNvSpPr txBox="1">
            <a:spLocks noGrp="1"/>
          </p:cNvSpPr>
          <p:nvPr>
            <p:ph type="body" idx="4294967295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https://www.cmu.edu/teaching/</a:t>
            </a:r>
            <a:endParaRPr>
              <a:solidFill>
                <a:srgbClr val="595959"/>
              </a:solidFill>
            </a:endParaRPr>
          </a:p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http://www.learningscientists.org/</a:t>
            </a:r>
            <a:endParaRPr/>
          </a:p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https://ctl.yale.edu/ActiveLearning</a:t>
            </a:r>
            <a:endParaRPr/>
          </a:p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https://www.ncsu.edu/effective_teaching</a:t>
            </a:r>
            <a:endParaRPr/>
          </a:p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https://carpentries.github.io/instructor-training/</a:t>
            </a:r>
            <a:endParaRPr/>
          </a:p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https://extend.ecampusontario.ca/teacher-for-learning-how-learning-works/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ctrTitle"/>
          </p:nvPr>
        </p:nvSpPr>
        <p:spPr>
          <a:xfrm>
            <a:off x="1502900" y="3664642"/>
            <a:ext cx="103632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for lunch (and relax)</a:t>
            </a:r>
            <a:endParaRPr sz="5000" b="1" i="0" u="none" strike="noStrike" cap="none" dirty="0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Challenge 1 – What makes a good or bad training session</a:t>
            </a:r>
            <a:endParaRPr sz="3200" b="0" i="0" u="none" strike="noStrike" cap="none" dirty="0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4294967295"/>
          </p:nvPr>
        </p:nvSpPr>
        <p:spPr>
          <a:xfrm>
            <a:off x="719725" y="1516664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b="1">
                <a:solidFill>
                  <a:srgbClr val="595959"/>
                </a:solidFill>
              </a:rPr>
              <a:t>Recall</a:t>
            </a:r>
            <a:r>
              <a:rPr lang="en-US">
                <a:solidFill>
                  <a:srgbClr val="595959"/>
                </a:solidFill>
              </a:rPr>
              <a:t> concrete examples of past trainings and </a:t>
            </a:r>
            <a:r>
              <a:rPr lang="en-US" b="1">
                <a:solidFill>
                  <a:srgbClr val="595959"/>
                </a:solidFill>
              </a:rPr>
              <a:t>list</a:t>
            </a:r>
            <a:r>
              <a:rPr lang="en-US">
                <a:solidFill>
                  <a:srgbClr val="595959"/>
                </a:solidFill>
              </a:rPr>
              <a:t> your thoughts (3 min)</a:t>
            </a:r>
            <a:endParaRPr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>
              <a:solidFill>
                <a:srgbClr val="595959"/>
              </a:solidFill>
            </a:endParaRPr>
          </a:p>
        </p:txBody>
      </p:sp>
      <p:graphicFrame>
        <p:nvGraphicFramePr>
          <p:cNvPr id="86" name="Google Shape;86;p12"/>
          <p:cNvGraphicFramePr/>
          <p:nvPr/>
        </p:nvGraphicFramePr>
        <p:xfrm>
          <a:off x="952500" y="2181700"/>
          <a:ext cx="10287000" cy="3273725"/>
        </p:xfrm>
        <a:graphic>
          <a:graphicData uri="http://schemas.openxmlformats.org/drawingml/2006/table">
            <a:tbl>
              <a:tblPr>
                <a:noFill/>
                <a:tableStyleId>{80C93FB7-CD5A-4084-92FE-CA03D8331992}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Good training</a:t>
                      </a:r>
                      <a:endParaRPr sz="2400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Bad training</a:t>
                      </a:r>
                      <a:endParaRPr sz="2400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Challenge 2 – what makes a good trainer?</a:t>
            </a:r>
            <a:endParaRPr sz="3200" b="0" i="0" u="none" strike="noStrike" cap="none" dirty="0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4294967295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dirty="0">
                <a:solidFill>
                  <a:srgbClr val="595959"/>
                </a:solidFill>
              </a:rPr>
              <a:t>In pairs (3 min)</a:t>
            </a:r>
            <a:endParaRPr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b="1" dirty="0">
                <a:solidFill>
                  <a:srgbClr val="595959"/>
                </a:solidFill>
              </a:rPr>
              <a:t>Associate </a:t>
            </a:r>
            <a:r>
              <a:rPr lang="en-US" dirty="0">
                <a:solidFill>
                  <a:srgbClr val="595959"/>
                </a:solidFill>
              </a:rPr>
              <a:t>some</a:t>
            </a:r>
            <a:r>
              <a:rPr lang="en-US" b="1" dirty="0">
                <a:solidFill>
                  <a:srgbClr val="595959"/>
                </a:solidFill>
              </a:rPr>
              <a:t> </a:t>
            </a:r>
            <a:r>
              <a:rPr lang="en-US" dirty="0">
                <a:solidFill>
                  <a:srgbClr val="595959"/>
                </a:solidFill>
              </a:rPr>
              <a:t>characteristics and </a:t>
            </a:r>
            <a:r>
              <a:rPr lang="en-US" b="1" dirty="0">
                <a:solidFill>
                  <a:srgbClr val="595959"/>
                </a:solidFill>
              </a:rPr>
              <a:t>describe</a:t>
            </a:r>
            <a:r>
              <a:rPr lang="en-US" dirty="0">
                <a:solidFill>
                  <a:srgbClr val="595959"/>
                </a:solidFill>
              </a:rPr>
              <a:t> them</a:t>
            </a:r>
            <a:endParaRPr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>
              <a:solidFill>
                <a:srgbClr val="595959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Example - GOBLET trainer skill matrix 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205361" y="5876789"/>
            <a:ext cx="9502310" cy="69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Global </a:t>
            </a:r>
            <a:r>
              <a:rPr lang="en-US" sz="1600" dirty="0" err="1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Organisation</a:t>
            </a:r>
            <a:r>
              <a:rPr lang="en-US" sz="1600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for Bioinformatics Learning, Education and Training (GOBLET)</a:t>
            </a:r>
            <a:endParaRPr sz="1600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https://www.mygoblet.org/sites/default/files/goblet_events/GOBLET-TTT-061113.pdf</a:t>
            </a:r>
            <a:endParaRPr sz="1600" dirty="0"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384" y="728183"/>
            <a:ext cx="7352778" cy="5334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3 - connecting your learning 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As a group</a:t>
            </a:r>
            <a:endParaRPr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95959"/>
                </a:solidFill>
              </a:rPr>
              <a:t>Retrieve</a:t>
            </a:r>
            <a:r>
              <a:rPr lang="en-US">
                <a:solidFill>
                  <a:srgbClr val="595959"/>
                </a:solidFill>
              </a:rPr>
              <a:t> your list of characteristics of good trainers and </a:t>
            </a:r>
            <a:r>
              <a:rPr lang="en-US" b="1">
                <a:solidFill>
                  <a:srgbClr val="595959"/>
                </a:solidFill>
              </a:rPr>
              <a:t>connect</a:t>
            </a:r>
            <a:r>
              <a:rPr lang="en-US">
                <a:solidFill>
                  <a:srgbClr val="595959"/>
                </a:solidFill>
              </a:rPr>
              <a:t> to the four topics</a:t>
            </a:r>
            <a:endParaRPr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 </a:t>
            </a:r>
            <a:endParaRPr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>
                <a:solidFill>
                  <a:srgbClr val="595959"/>
                </a:solidFill>
              </a:rPr>
              <a:t>Communication (C)</a:t>
            </a:r>
            <a:endParaRPr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>
                <a:solidFill>
                  <a:srgbClr val="595959"/>
                </a:solidFill>
              </a:rPr>
              <a:t>Expertise and knowledge (EK)</a:t>
            </a:r>
            <a:endParaRPr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>
                <a:solidFill>
                  <a:srgbClr val="595959"/>
                </a:solidFill>
              </a:rPr>
              <a:t>Planning and Management (PM)</a:t>
            </a:r>
            <a:endParaRPr>
              <a:solidFill>
                <a:srgbClr val="595959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>
                <a:solidFill>
                  <a:srgbClr val="595959"/>
                </a:solidFill>
              </a:rPr>
              <a:t>Learner engagement (LE)</a:t>
            </a:r>
            <a:endParaRPr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66C0-CB13-D640-83DE-3D61BB7A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What makes a good trainer?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7221-E8FD-F94A-AFE1-F45210056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/>
              <a:t>Knowledge of subject</a:t>
            </a:r>
          </a:p>
          <a:p>
            <a:r>
              <a:rPr lang="it-IT"/>
              <a:t>Clear aims for session outcomes</a:t>
            </a:r>
          </a:p>
          <a:p>
            <a:r>
              <a:rPr lang="it-IT"/>
              <a:t>Confidence in delivery</a:t>
            </a:r>
          </a:p>
          <a:p>
            <a:r>
              <a:rPr lang="it-IT"/>
              <a:t>Appropriate delivery</a:t>
            </a:r>
          </a:p>
          <a:p>
            <a:r>
              <a:rPr lang="it-IT"/>
              <a:t>Listens to trainees </a:t>
            </a:r>
          </a:p>
          <a:p>
            <a:r>
              <a:rPr lang="it-IT"/>
              <a:t>Flexible – can change pace / depth if required</a:t>
            </a:r>
          </a:p>
          <a:p>
            <a:r>
              <a:rPr lang="it-IT"/>
              <a:t>Approachable</a:t>
            </a:r>
          </a:p>
          <a:p>
            <a:r>
              <a:rPr lang="it-IT"/>
              <a:t>Engaging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336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FCC1-3444-5D4E-8F56-FB23BCBC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866"/>
            <a:ext cx="10515600" cy="1325563"/>
          </a:xfrm>
        </p:spPr>
        <p:txBody>
          <a:bodyPr>
            <a:normAutofit/>
          </a:bodyPr>
          <a:lstStyle/>
          <a:p>
            <a:r>
              <a:rPr lang="it-IT" b="1">
                <a:latin typeface="Corbel" panose="020B0503020204020204" pitchFamily="34" charset="0"/>
              </a:rPr>
              <a:t>According to experiment described in (Willingham, 2009), effective teachers have two qualities: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FBA4D-17F1-E844-97A3-8592988F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0423"/>
            <a:ext cx="10515600" cy="3236539"/>
          </a:xfrm>
        </p:spPr>
        <p:txBody>
          <a:bodyPr>
            <a:normAutofit/>
          </a:bodyPr>
          <a:lstStyle/>
          <a:p>
            <a:r>
              <a:rPr lang="it-IT" sz="2800" dirty="0" err="1">
                <a:latin typeface="Corbel" panose="020B0503020204020204" pitchFamily="34" charset="0"/>
              </a:rPr>
              <a:t>they</a:t>
            </a:r>
            <a:r>
              <a:rPr lang="it-IT" sz="2800" dirty="0">
                <a:latin typeface="Corbel" panose="020B0503020204020204" pitchFamily="34" charset="0"/>
              </a:rPr>
              <a:t> are </a:t>
            </a:r>
            <a:r>
              <a:rPr lang="it-IT" sz="2800" dirty="0" err="1">
                <a:latin typeface="Corbel" panose="020B0503020204020204" pitchFamily="34" charset="0"/>
              </a:rPr>
              <a:t>able</a:t>
            </a:r>
            <a:r>
              <a:rPr lang="it-IT" sz="2800" dirty="0">
                <a:latin typeface="Corbel" panose="020B0503020204020204" pitchFamily="34" charset="0"/>
              </a:rPr>
              <a:t> to </a:t>
            </a:r>
            <a:r>
              <a:rPr lang="it-IT" sz="2800" dirty="0" err="1">
                <a:latin typeface="Corbel" panose="020B0503020204020204" pitchFamily="34" charset="0"/>
              </a:rPr>
              <a:t>connect</a:t>
            </a:r>
            <a:r>
              <a:rPr lang="it-IT" sz="2800" dirty="0">
                <a:latin typeface="Corbel" panose="020B0503020204020204" pitchFamily="34" charset="0"/>
              </a:rPr>
              <a:t> </a:t>
            </a:r>
            <a:r>
              <a:rPr lang="it-IT" sz="2800" dirty="0" err="1">
                <a:latin typeface="Corbel" panose="020B0503020204020204" pitchFamily="34" charset="0"/>
              </a:rPr>
              <a:t>personally</a:t>
            </a:r>
            <a:r>
              <a:rPr lang="it-IT" sz="2800" dirty="0">
                <a:latin typeface="Corbel" panose="020B0503020204020204" pitchFamily="34" charset="0"/>
              </a:rPr>
              <a:t> with </a:t>
            </a:r>
            <a:r>
              <a:rPr lang="it-IT" sz="2800" dirty="0" err="1">
                <a:latin typeface="Corbel" panose="020B0503020204020204" pitchFamily="34" charset="0"/>
              </a:rPr>
              <a:t>students</a:t>
            </a:r>
            <a:r>
              <a:rPr lang="it-IT" sz="2800" dirty="0">
                <a:latin typeface="Corbel" panose="020B0503020204020204" pitchFamily="34" charset="0"/>
              </a:rPr>
              <a:t>, and </a:t>
            </a:r>
          </a:p>
          <a:p>
            <a:r>
              <a:rPr lang="it-IT" sz="2800" dirty="0" err="1">
                <a:latin typeface="Corbel" panose="020B0503020204020204" pitchFamily="34" charset="0"/>
              </a:rPr>
              <a:t>they</a:t>
            </a:r>
            <a:r>
              <a:rPr lang="it-IT" sz="2800" dirty="0">
                <a:latin typeface="Corbel" panose="020B0503020204020204" pitchFamily="34" charset="0"/>
              </a:rPr>
              <a:t> </a:t>
            </a:r>
            <a:r>
              <a:rPr lang="it-IT" sz="2800" dirty="0" err="1">
                <a:latin typeface="Corbel" panose="020B0503020204020204" pitchFamily="34" charset="0"/>
              </a:rPr>
              <a:t>organise</a:t>
            </a:r>
            <a:r>
              <a:rPr lang="it-IT" sz="2800" dirty="0">
                <a:latin typeface="Corbel" panose="020B0503020204020204" pitchFamily="34" charset="0"/>
              </a:rPr>
              <a:t> the </a:t>
            </a:r>
            <a:r>
              <a:rPr lang="it-IT" sz="2800" dirty="0" err="1">
                <a:latin typeface="Corbel" panose="020B0503020204020204" pitchFamily="34" charset="0"/>
              </a:rPr>
              <a:t>material</a:t>
            </a:r>
            <a:r>
              <a:rPr lang="it-IT" sz="2800" dirty="0">
                <a:latin typeface="Corbel" panose="020B0503020204020204" pitchFamily="34" charset="0"/>
              </a:rPr>
              <a:t> in a way </a:t>
            </a:r>
            <a:r>
              <a:rPr lang="it-IT" sz="2800" dirty="0" err="1">
                <a:latin typeface="Corbel" panose="020B0503020204020204" pitchFamily="34" charset="0"/>
              </a:rPr>
              <a:t>that</a:t>
            </a:r>
            <a:r>
              <a:rPr lang="it-IT" sz="2800" dirty="0">
                <a:latin typeface="Corbel" panose="020B0503020204020204" pitchFamily="34" charset="0"/>
              </a:rPr>
              <a:t> </a:t>
            </a:r>
            <a:r>
              <a:rPr lang="it-IT" sz="2800" dirty="0" err="1">
                <a:latin typeface="Corbel" panose="020B0503020204020204" pitchFamily="34" charset="0"/>
              </a:rPr>
              <a:t>makes</a:t>
            </a:r>
            <a:r>
              <a:rPr lang="it-IT" sz="2800" dirty="0">
                <a:latin typeface="Corbel" panose="020B0503020204020204" pitchFamily="34" charset="0"/>
              </a:rPr>
              <a:t> </a:t>
            </a:r>
            <a:r>
              <a:rPr lang="it-IT" sz="2800" dirty="0" err="1">
                <a:latin typeface="Corbel" panose="020B0503020204020204" pitchFamily="34" charset="0"/>
              </a:rPr>
              <a:t>it</a:t>
            </a:r>
            <a:r>
              <a:rPr lang="it-IT" sz="2800" dirty="0">
                <a:latin typeface="Corbel" panose="020B0503020204020204" pitchFamily="34" charset="0"/>
              </a:rPr>
              <a:t> </a:t>
            </a:r>
            <a:r>
              <a:rPr lang="it-IT" sz="2800" dirty="0" err="1">
                <a:latin typeface="Corbel" panose="020B0503020204020204" pitchFamily="34" charset="0"/>
              </a:rPr>
              <a:t>interesting</a:t>
            </a:r>
            <a:r>
              <a:rPr lang="it-IT" sz="2800" dirty="0">
                <a:latin typeface="Corbel" panose="020B0503020204020204" pitchFamily="34" charset="0"/>
              </a:rPr>
              <a:t> and easy to </a:t>
            </a:r>
            <a:r>
              <a:rPr lang="it-IT" sz="2800" dirty="0" err="1">
                <a:latin typeface="Corbel" panose="020B0503020204020204" pitchFamily="34" charset="0"/>
              </a:rPr>
              <a:t>understand</a:t>
            </a:r>
            <a:r>
              <a:rPr lang="it-IT" sz="2800" dirty="0">
                <a:latin typeface="Corbel" panose="020B0503020204020204" pitchFamily="34" charset="0"/>
              </a:rPr>
              <a:t> (the </a:t>
            </a:r>
            <a:r>
              <a:rPr lang="it-IT" sz="2800" dirty="0" err="1">
                <a:latin typeface="Corbel" panose="020B0503020204020204" pitchFamily="34" charset="0"/>
              </a:rPr>
              <a:t>class</a:t>
            </a:r>
            <a:r>
              <a:rPr lang="it-IT" sz="2800" dirty="0">
                <a:latin typeface="Corbel" panose="020B0503020204020204" pitchFamily="34" charset="0"/>
              </a:rPr>
              <a:t> </a:t>
            </a:r>
            <a:r>
              <a:rPr lang="it-IT" sz="2800" dirty="0" err="1">
                <a:latin typeface="Corbel" panose="020B0503020204020204" pitchFamily="34" charset="0"/>
              </a:rPr>
              <a:t>is</a:t>
            </a:r>
            <a:r>
              <a:rPr lang="it-IT" sz="2800" dirty="0">
                <a:latin typeface="Corbel" panose="020B0503020204020204" pitchFamily="34" charset="0"/>
              </a:rPr>
              <a:t> </a:t>
            </a:r>
            <a:r>
              <a:rPr lang="it-IT" sz="2800" dirty="0" err="1">
                <a:latin typeface="Corbel" panose="020B0503020204020204" pitchFamily="34" charset="0"/>
              </a:rPr>
              <a:t>well</a:t>
            </a:r>
            <a:r>
              <a:rPr lang="it-IT" sz="2800" dirty="0">
                <a:latin typeface="Corbel" panose="020B0503020204020204" pitchFamily="34" charset="0"/>
              </a:rPr>
              <a:t> </a:t>
            </a:r>
            <a:r>
              <a:rPr lang="it-IT" sz="2800" dirty="0" err="1">
                <a:latin typeface="Corbel" panose="020B0503020204020204" pitchFamily="34" charset="0"/>
              </a:rPr>
              <a:t>organised</a:t>
            </a:r>
            <a:r>
              <a:rPr lang="it-IT" sz="2800" dirty="0">
                <a:latin typeface="Corbel" panose="020B0503020204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42978413"/>
      </p:ext>
    </p:extLst>
  </p:cSld>
  <p:clrMapOvr>
    <a:masterClrMapping/>
  </p:clrMapOvr>
</p:sld>
</file>

<file path=ppt/theme/theme1.xml><?xml version="1.0" encoding="utf-8"?>
<a:theme xmlns:a="http://schemas.openxmlformats.org/drawingml/2006/main" name="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8147</TotalTime>
  <Words>1586</Words>
  <Application>Microsoft Macintosh PowerPoint</Application>
  <PresentationFormat>Grand écran</PresentationFormat>
  <Paragraphs>245</Paragraphs>
  <Slides>36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Corbel</vt:lpstr>
      <vt:lpstr>Times</vt:lpstr>
      <vt:lpstr>ELIXIR_template</vt:lpstr>
      <vt:lpstr>Training techniques to enhance learner participation and  engagement</vt:lpstr>
      <vt:lpstr>Patricia Palagi</vt:lpstr>
      <vt:lpstr>Teaching objectives and Learning outcomes</vt:lpstr>
      <vt:lpstr>Challenge 1 – What makes a good or bad training session</vt:lpstr>
      <vt:lpstr>Challenge 2 – what makes a good trainer?</vt:lpstr>
      <vt:lpstr>Example - GOBLET trainer skill matrix </vt:lpstr>
      <vt:lpstr>Challenge 3 - connecting your learning </vt:lpstr>
      <vt:lpstr>What makes a good trainer? </vt:lpstr>
      <vt:lpstr>According to experiment described in (Willingham, 2009), effective teachers have two qualities: </vt:lpstr>
      <vt:lpstr>Présentation PowerPoint</vt:lpstr>
      <vt:lpstr>Présentation PowerPoint</vt:lpstr>
      <vt:lpstr>Challenge 4 - your vote counts </vt:lpstr>
      <vt:lpstr>Technique - Interactive training </vt:lpstr>
      <vt:lpstr>Technique – Tasks for interactive training </vt:lpstr>
      <vt:lpstr>Strategies from learning scientists</vt:lpstr>
      <vt:lpstr>Technique - Motivation</vt:lpstr>
      <vt:lpstr>Technique - Participatory engagement</vt:lpstr>
      <vt:lpstr>Activities and attitudes the instructor should promote</vt:lpstr>
      <vt:lpstr>Activities and attitudes the instructor should avoid</vt:lpstr>
      <vt:lpstr>Challenge 5 - Motivation </vt:lpstr>
      <vt:lpstr>Example - Demotivating</vt:lpstr>
      <vt:lpstr>Exercise - Reading</vt:lpstr>
      <vt:lpstr>Seven principles of learning </vt:lpstr>
      <vt:lpstr>Seven principles of learning </vt:lpstr>
      <vt:lpstr>Strategies applied to learning principles</vt:lpstr>
      <vt:lpstr>Strategies applied to learning principles</vt:lpstr>
      <vt:lpstr>Strategies applied to learning principles</vt:lpstr>
      <vt:lpstr>Strategies applied to learning principles</vt:lpstr>
      <vt:lpstr>Strategies applied to learning principles</vt:lpstr>
      <vt:lpstr>Challenge 6 </vt:lpstr>
      <vt:lpstr>Challenge 8</vt:lpstr>
      <vt:lpstr>Technique - Wrap-up</vt:lpstr>
      <vt:lpstr>Technique - Short feedback </vt:lpstr>
      <vt:lpstr>Challenge 7</vt:lpstr>
      <vt:lpstr>More resources</vt:lpstr>
      <vt:lpstr>Time for lunch (and relax)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techniques to enhance learner participation and  engagement</dc:title>
  <cp:lastModifiedBy>Patricia Palagi</cp:lastModifiedBy>
  <cp:revision>27</cp:revision>
  <dcterms:modified xsi:type="dcterms:W3CDTF">2019-05-09T14:41:44Z</dcterms:modified>
</cp:coreProperties>
</file>