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7" r:id="rId2"/>
    <p:sldId id="274" r:id="rId3"/>
    <p:sldId id="275" r:id="rId4"/>
    <p:sldId id="276" r:id="rId5"/>
    <p:sldId id="277" r:id="rId6"/>
    <p:sldId id="258" r:id="rId7"/>
    <p:sldId id="278" r:id="rId8"/>
    <p:sldId id="279" r:id="rId9"/>
    <p:sldId id="280" r:id="rId10"/>
    <p:sldId id="292" r:id="rId11"/>
    <p:sldId id="281" r:id="rId12"/>
    <p:sldId id="282" r:id="rId13"/>
    <p:sldId id="283" r:id="rId14"/>
    <p:sldId id="284" r:id="rId15"/>
    <p:sldId id="285" r:id="rId16"/>
    <p:sldId id="286" r:id="rId17"/>
    <p:sldId id="287" r:id="rId18"/>
    <p:sldId id="288" r:id="rId19"/>
    <p:sldId id="289" r:id="rId20"/>
    <p:sldId id="290" r:id="rId21"/>
    <p:sldId id="291"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4/2/2025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48B1BFE-6C67-4C3D-965D-B3B43A6E6636}"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FC40-EADA-4EFC-A4FC-0EFCA5DB72C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8B1BFE-6C67-4C3D-965D-B3B43A6E6636}"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FC40-EADA-4EFC-A4FC-0EFCA5DB72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8B1BFE-6C67-4C3D-965D-B3B43A6E6636}"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FC40-EADA-4EFC-A4FC-0EFCA5DB72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8B1BFE-6C67-4C3D-965D-B3B43A6E6636}"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FC40-EADA-4EFC-A4FC-0EFCA5DB72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8B1BFE-6C67-4C3D-965D-B3B43A6E6636}"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FC40-EADA-4EFC-A4FC-0EFCA5DB72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8B1BFE-6C67-4C3D-965D-B3B43A6E6636}" type="datetimeFigureOut">
              <a:rPr lang="en-US" smtClean="0"/>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FC40-EADA-4EFC-A4FC-0EFCA5DB72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8B1BFE-6C67-4C3D-965D-B3B43A6E6636}" type="datetimeFigureOut">
              <a:rPr lang="en-US" smtClean="0"/>
              <a:t>4/2/2025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7BFC40-EADA-4EFC-A4FC-0EFCA5DB72C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8B1BFE-6C67-4C3D-965D-B3B43A6E6636}" type="datetimeFigureOut">
              <a:rPr lang="en-US" smtClean="0"/>
              <a:t>4/2/2025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7BFC40-EADA-4EFC-A4FC-0EFCA5DB72C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8B1BFE-6C67-4C3D-965D-B3B43A6E6636}" type="datetimeFigureOut">
              <a:rPr lang="en-US" smtClean="0"/>
              <a:t>4/2/2025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7BFC40-EADA-4EFC-A4FC-0EFCA5DB72C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8B1BFE-6C67-4C3D-965D-B3B43A6E6636}" type="datetimeFigureOut">
              <a:rPr lang="en-US" smtClean="0"/>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FC40-EADA-4EFC-A4FC-0EFCA5DB72C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8B1BFE-6C67-4C3D-965D-B3B43A6E6636}" type="datetimeFigureOut">
              <a:rPr lang="en-US" smtClean="0"/>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FC40-EADA-4EFC-A4FC-0EFCA5DB72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8B1BFE-6C67-4C3D-965D-B3B43A6E6636}" type="datetimeFigureOut">
              <a:rPr lang="en-US" smtClean="0"/>
              <a:t>4/2/2025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7BFC40-EADA-4EFC-A4FC-0EFCA5DB72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00"/>
                </a:solidFill>
                <a:effectLst/>
                <a:latin typeface="Times New Roman" panose="02020603050405020304" pitchFamily="18" charset="0"/>
                <a:cs typeface="Times New Roman" panose="02020603050405020304" pitchFamily="18" charset="0"/>
              </a:rPr>
              <a:t>Course Name: Information Systems Security</a:t>
            </a:r>
            <a:br>
              <a:rPr lang="en-US" b="1" dirty="0">
                <a:solidFill>
                  <a:srgbClr val="000000"/>
                </a:solidFill>
                <a:effectLst/>
                <a:latin typeface="Times New Roman" panose="02020603050405020304" pitchFamily="18" charset="0"/>
                <a:cs typeface="Times New Roman" panose="02020603050405020304" pitchFamily="18" charset="0"/>
              </a:rPr>
            </a:br>
            <a:r>
              <a:rPr lang="en-US" b="1" dirty="0">
                <a:solidFill>
                  <a:srgbClr val="000000"/>
                </a:solidFill>
                <a:effectLst/>
                <a:latin typeface="Times New Roman" panose="02020603050405020304" pitchFamily="18" charset="0"/>
                <a:cs typeface="Times New Roman" panose="02020603050405020304" pitchFamily="18" charset="0"/>
              </a:rPr>
              <a:t>Course Code: </a:t>
            </a:r>
            <a:r>
              <a:rPr lang="en-US" b="1" dirty="0">
                <a:latin typeface="Times New Roman" panose="02020603050405020304" pitchFamily="18" charset="0"/>
                <a:cs typeface="Times New Roman" panose="02020603050405020304" pitchFamily="18" charset="0"/>
              </a:rPr>
              <a:t>ITU 08208</a:t>
            </a:r>
          </a:p>
        </p:txBody>
      </p:sp>
      <p:sp>
        <p:nvSpPr>
          <p:cNvPr id="3" name="Content Placeholder 2"/>
          <p:cNvSpPr>
            <a:spLocks noGrp="1"/>
          </p:cNvSpPr>
          <p:nvPr>
            <p:ph idx="1"/>
          </p:nvPr>
        </p:nvSpPr>
        <p:spPr/>
        <p:txBody>
          <a:bodyPr>
            <a:normAutofit fontScale="32500" lnSpcReduction="20000"/>
          </a:bodyPr>
          <a:lstStyle/>
          <a:p>
            <a:pPr marL="0" indent="0">
              <a:buNone/>
            </a:pPr>
            <a:r>
              <a:rPr lang="en-US" sz="4000" b="1" dirty="0">
                <a:latin typeface="Times New Roman" panose="02020603050405020304" pitchFamily="18" charset="0"/>
                <a:cs typeface="Times New Roman" panose="02020603050405020304" pitchFamily="18" charset="0"/>
              </a:rPr>
              <a:t>Contents For Topic 1</a:t>
            </a:r>
          </a:p>
          <a:p>
            <a:pPr marL="571500" indent="-571500">
              <a:buFont typeface="+mj-lt"/>
              <a:buAutoNum type="romanLcPeriod"/>
            </a:pPr>
            <a:r>
              <a:rPr lang="en-US" sz="4000" dirty="0">
                <a:latin typeface="Times New Roman" panose="02020603050405020304" pitchFamily="18" charset="0"/>
                <a:cs typeface="Times New Roman" panose="02020603050405020304" pitchFamily="18" charset="0"/>
              </a:rPr>
              <a:t>Information Security</a:t>
            </a:r>
          </a:p>
          <a:p>
            <a:pPr marL="571500" indent="-571500">
              <a:buFont typeface="+mj-lt"/>
              <a:buAutoNum type="romanLcPeriod"/>
            </a:pPr>
            <a:r>
              <a:rPr lang="en-US" sz="4000" dirty="0">
                <a:latin typeface="Times New Roman" panose="02020603050405020304" pitchFamily="18" charset="0"/>
                <a:cs typeface="Times New Roman" panose="02020603050405020304" pitchFamily="18" charset="0"/>
              </a:rPr>
              <a:t>Information Systems Security</a:t>
            </a:r>
          </a:p>
          <a:p>
            <a:pPr marL="571500" indent="-571500">
              <a:buFont typeface="+mj-lt"/>
              <a:buAutoNum type="romanLcPeriod"/>
            </a:pPr>
            <a:r>
              <a:rPr lang="en-US" sz="4000" dirty="0">
                <a:latin typeface="Times New Roman" panose="02020603050405020304" pitchFamily="18" charset="0"/>
                <a:cs typeface="Times New Roman" panose="02020603050405020304" pitchFamily="18" charset="0"/>
              </a:rPr>
              <a:t>Key Components of Information Systems Security</a:t>
            </a:r>
          </a:p>
          <a:p>
            <a:pPr marL="571500" indent="-571500">
              <a:buFont typeface="+mj-lt"/>
              <a:buAutoNum type="romanLcPeriod"/>
            </a:pPr>
            <a:r>
              <a:rPr lang="en-US" sz="4000" dirty="0">
                <a:latin typeface="Times New Roman" panose="02020603050405020304" pitchFamily="18" charset="0"/>
                <a:cs typeface="Times New Roman" panose="02020603050405020304" pitchFamily="18" charset="0"/>
              </a:rPr>
              <a:t>Common Security Measures</a:t>
            </a:r>
          </a:p>
          <a:p>
            <a:pPr marL="571500" indent="-571500">
              <a:buFont typeface="+mj-lt"/>
              <a:buAutoNum type="romanLcPeriod"/>
            </a:pPr>
            <a:r>
              <a:rPr lang="en-US" sz="4000" dirty="0">
                <a:latin typeface="Times New Roman" panose="02020603050405020304" pitchFamily="18" charset="0"/>
                <a:cs typeface="Times New Roman" panose="02020603050405020304" pitchFamily="18" charset="0"/>
              </a:rPr>
              <a:t>Define Cyber</a:t>
            </a:r>
          </a:p>
          <a:p>
            <a:pPr marL="571500" indent="-571500">
              <a:buFont typeface="+mj-lt"/>
              <a:buAutoNum type="romanLcPeriod"/>
            </a:pPr>
            <a:r>
              <a:rPr lang="en-US" sz="4000" dirty="0">
                <a:latin typeface="Times New Roman" panose="02020603050405020304" pitchFamily="18" charset="0"/>
                <a:cs typeface="Times New Roman" panose="02020603050405020304" pitchFamily="18" charset="0"/>
              </a:rPr>
              <a:t>Key Cybersecurity Threats in IT</a:t>
            </a:r>
          </a:p>
          <a:p>
            <a:pPr marL="571500" indent="-571500">
              <a:buFont typeface="+mj-lt"/>
              <a:buAutoNum type="romanLcPeriod"/>
            </a:pPr>
            <a:r>
              <a:rPr lang="en-US" sz="4000" dirty="0">
                <a:latin typeface="Times New Roman" panose="02020603050405020304" pitchFamily="18" charset="0"/>
                <a:cs typeface="Times New Roman" panose="02020603050405020304" pitchFamily="18" charset="0"/>
              </a:rPr>
              <a:t>Cybersecurity Best Practices in IT</a:t>
            </a:r>
          </a:p>
          <a:p>
            <a:pPr marL="571500" indent="-571500">
              <a:buFont typeface="+mj-lt"/>
              <a:buAutoNum type="romanLcPeriod"/>
            </a:pPr>
            <a:r>
              <a:rPr lang="en-US" sz="4000" dirty="0">
                <a:latin typeface="Times New Roman" panose="02020603050405020304" pitchFamily="18" charset="0"/>
                <a:cs typeface="Times New Roman" panose="02020603050405020304" pitchFamily="18" charset="0"/>
              </a:rPr>
              <a:t>Cybersecurity Frameworks and Standards in IT</a:t>
            </a:r>
          </a:p>
          <a:p>
            <a:pPr marL="571500" indent="-571500">
              <a:buFont typeface="+mj-lt"/>
              <a:buAutoNum type="romanLcPeriod"/>
            </a:pPr>
            <a:r>
              <a:rPr lang="en-US" sz="4000" dirty="0">
                <a:latin typeface="Times New Roman" panose="02020603050405020304" pitchFamily="18" charset="0"/>
                <a:cs typeface="Times New Roman" panose="02020603050405020304" pitchFamily="18" charset="0"/>
              </a:rPr>
              <a:t>Explain Cyber Crimes</a:t>
            </a:r>
            <a:endParaRPr lang="en-US" sz="4000" b="1" dirty="0">
              <a:latin typeface="Times New Roman" panose="02020603050405020304" pitchFamily="18" charset="0"/>
              <a:cs typeface="Times New Roman" panose="02020603050405020304" pitchFamily="18" charset="0"/>
            </a:endParaRPr>
          </a:p>
          <a:p>
            <a:pPr marL="571500" indent="-571500">
              <a:buFont typeface="+mj-lt"/>
              <a:buAutoNum type="romanLcPeriod"/>
            </a:pPr>
            <a:r>
              <a:rPr lang="en-US" sz="4000" dirty="0">
                <a:latin typeface="Times New Roman" panose="02020603050405020304" pitchFamily="18" charset="0"/>
                <a:cs typeface="Times New Roman" panose="02020603050405020304" pitchFamily="18" charset="0"/>
              </a:rPr>
              <a:t>Types of Cyber Crimes</a:t>
            </a:r>
            <a:endParaRPr lang="en-US" sz="4000" b="1" dirty="0">
              <a:latin typeface="Times New Roman" panose="02020603050405020304" pitchFamily="18" charset="0"/>
              <a:cs typeface="Times New Roman" panose="02020603050405020304" pitchFamily="18" charset="0"/>
            </a:endParaRPr>
          </a:p>
          <a:p>
            <a:pPr marL="571500" indent="-571500">
              <a:buFont typeface="+mj-lt"/>
              <a:buAutoNum type="romanLcPeriod"/>
            </a:pPr>
            <a:r>
              <a:rPr lang="en-US" sz="4000" dirty="0">
                <a:latin typeface="Times New Roman" panose="02020603050405020304" pitchFamily="18" charset="0"/>
                <a:cs typeface="Times New Roman" panose="02020603050405020304" pitchFamily="18" charset="0"/>
              </a:rPr>
              <a:t>Prevention Measures of Cyber Crimes</a:t>
            </a:r>
            <a:endParaRPr lang="en-US" sz="4000" b="1" dirty="0">
              <a:latin typeface="Times New Roman" panose="02020603050405020304" pitchFamily="18" charset="0"/>
              <a:cs typeface="Times New Roman" panose="02020603050405020304" pitchFamily="18" charset="0"/>
            </a:endParaRPr>
          </a:p>
          <a:p>
            <a:pPr marL="571500" indent="-571500">
              <a:buFont typeface="+mj-lt"/>
              <a:buAutoNum type="romanLcPeriod"/>
            </a:pPr>
            <a:r>
              <a:rPr lang="en-US" sz="4000" dirty="0">
                <a:latin typeface="Times New Roman" panose="02020603050405020304" pitchFamily="18" charset="0"/>
                <a:cs typeface="Times New Roman" panose="02020603050405020304" pitchFamily="18" charset="0"/>
              </a:rPr>
              <a:t>Describe Digital Forensics</a:t>
            </a:r>
            <a:endParaRPr lang="en-US" sz="4000" b="1" dirty="0">
              <a:latin typeface="Times New Roman" panose="02020603050405020304" pitchFamily="18" charset="0"/>
              <a:cs typeface="Times New Roman" panose="02020603050405020304" pitchFamily="18" charset="0"/>
            </a:endParaRPr>
          </a:p>
          <a:p>
            <a:pPr marL="571500" indent="-571500">
              <a:buFont typeface="+mj-lt"/>
              <a:buAutoNum type="romanLcPeriod"/>
            </a:pPr>
            <a:r>
              <a:rPr lang="en-US" sz="4000" dirty="0">
                <a:latin typeface="Times New Roman" panose="02020603050405020304" pitchFamily="18" charset="0"/>
                <a:cs typeface="Times New Roman" panose="02020603050405020304" pitchFamily="18" charset="0"/>
              </a:rPr>
              <a:t>Discuss Social Engineering</a:t>
            </a:r>
            <a:endParaRPr lang="en-US" sz="4000" b="1" dirty="0">
              <a:latin typeface="Times New Roman" panose="02020603050405020304" pitchFamily="18" charset="0"/>
              <a:cs typeface="Times New Roman" panose="02020603050405020304" pitchFamily="18" charset="0"/>
            </a:endParaRPr>
          </a:p>
          <a:p>
            <a:pPr marL="571500" indent="-571500">
              <a:buFont typeface="+mj-lt"/>
              <a:buAutoNum type="romanLcPeriod"/>
            </a:pPr>
            <a:r>
              <a:rPr lang="en-US" sz="4000" dirty="0">
                <a:latin typeface="Times New Roman" panose="02020603050405020304" pitchFamily="18" charset="0"/>
                <a:cs typeface="Times New Roman" panose="02020603050405020304" pitchFamily="18" charset="0"/>
              </a:rPr>
              <a:t>Describe TCP/IP Stack Masking</a:t>
            </a:r>
          </a:p>
          <a:p>
            <a:pPr marL="571500" indent="-571500">
              <a:buFont typeface="+mj-lt"/>
              <a:buAutoNum type="romanLcPeriod"/>
            </a:pPr>
            <a:r>
              <a:rPr lang="en-US" sz="4000" dirty="0">
                <a:latin typeface="Times New Roman" panose="02020603050405020304" pitchFamily="18" charset="0"/>
                <a:cs typeface="Times New Roman" panose="02020603050405020304" pitchFamily="18" charset="0"/>
              </a:rPr>
              <a:t>End</a:t>
            </a: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Key Cybersecurity Threats in IT Cont..</a:t>
            </a:r>
            <a:endParaRPr lang="en-US" dirty="0"/>
          </a:p>
        </p:txBody>
      </p:sp>
      <p:sp>
        <p:nvSpPr>
          <p:cNvPr id="3" name="Content Placeholder 2"/>
          <p:cNvSpPr>
            <a:spLocks noGrp="1"/>
          </p:cNvSpPr>
          <p:nvPr>
            <p:ph idx="1"/>
          </p:nvPr>
        </p:nvSpPr>
        <p:spPr/>
        <p:txBody>
          <a:bodyPr/>
          <a:lstStyle/>
          <a:p>
            <a:pPr marL="0" indent="0">
              <a:buNone/>
            </a:pPr>
            <a:r>
              <a:rPr lang="en-US" b="1" i="0" dirty="0">
                <a:solidFill>
                  <a:srgbClr val="222222"/>
                </a:solidFill>
                <a:effectLst/>
                <a:latin typeface="Times New Roman" panose="02020603050405020304" pitchFamily="18" charset="0"/>
                <a:cs typeface="Times New Roman" panose="02020603050405020304" pitchFamily="18" charset="0"/>
              </a:rPr>
              <a:t>What are DMARC, DKIM, and SPF?</a:t>
            </a:r>
          </a:p>
          <a:p>
            <a:pPr marL="0" indent="0">
              <a:buNone/>
            </a:pPr>
            <a:endParaRPr lang="en-US" b="0" i="0" dirty="0">
              <a:solidFill>
                <a:srgbClr val="222222"/>
              </a:solidFill>
              <a:effectLst/>
              <a:latin typeface="Times New Roman" panose="02020603050405020304" pitchFamily="18" charset="0"/>
              <a:cs typeface="Times New Roman" panose="02020603050405020304" pitchFamily="18" charset="0"/>
            </a:endParaRPr>
          </a:p>
          <a:p>
            <a:pPr marL="0" indent="0">
              <a:buNone/>
            </a:pPr>
            <a:r>
              <a:rPr lang="en-US" b="0" i="0" dirty="0">
                <a:solidFill>
                  <a:srgbClr val="222222"/>
                </a:solidFill>
                <a:effectLst/>
                <a:latin typeface="Times New Roman" panose="02020603050405020304" pitchFamily="18" charset="0"/>
                <a:cs typeface="Times New Roman" panose="02020603050405020304" pitchFamily="18" charset="0"/>
              </a:rPr>
              <a:t>SPF, DKIM, and DMARC help authenticate email senders by verifying that the emails came from the domain that they claim to be from. These three authentication methods are important for preventing spam, phishing attacks, and other email security risks.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Key Cybersecurity Threats in IT Cont..</a:t>
            </a: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Ransomware Attacks</a:t>
            </a:r>
          </a:p>
          <a:p>
            <a:pPr marL="0" indent="0">
              <a:buNone/>
            </a:pPr>
            <a:r>
              <a:rPr lang="en-US" b="1" dirty="0">
                <a:latin typeface="Times New Roman" panose="02020603050405020304" pitchFamily="18" charset="0"/>
                <a:cs typeface="Times New Roman" panose="02020603050405020304" pitchFamily="18" charset="0"/>
              </a:rPr>
              <a:t>Issue:</a:t>
            </a:r>
            <a:r>
              <a:rPr lang="en-US" dirty="0">
                <a:latin typeface="Times New Roman" panose="02020603050405020304" pitchFamily="18" charset="0"/>
                <a:cs typeface="Times New Roman" panose="02020603050405020304" pitchFamily="18" charset="0"/>
              </a:rPr>
              <a:t> Attackers encrypt critical files and demand ransom for decryption keys.</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Solution:</a:t>
            </a:r>
          </a:p>
          <a:p>
            <a:pPr marL="0" indent="0">
              <a:buNone/>
            </a:pPr>
            <a:r>
              <a:rPr lang="en-US" dirty="0">
                <a:latin typeface="Times New Roman" panose="02020603050405020304" pitchFamily="18" charset="0"/>
                <a:cs typeface="Times New Roman" panose="02020603050405020304" pitchFamily="18" charset="0"/>
              </a:rPr>
              <a:t>Use </a:t>
            </a:r>
            <a:r>
              <a:rPr lang="en-US" b="1" dirty="0">
                <a:latin typeface="Times New Roman" panose="02020603050405020304" pitchFamily="18" charset="0"/>
                <a:cs typeface="Times New Roman" panose="02020603050405020304" pitchFamily="18" charset="0"/>
              </a:rPr>
              <a:t>backup solutions</a:t>
            </a:r>
            <a:r>
              <a:rPr lang="en-US" dirty="0">
                <a:latin typeface="Times New Roman" panose="02020603050405020304" pitchFamily="18" charset="0"/>
                <a:cs typeface="Times New Roman" panose="02020603050405020304" pitchFamily="18" charset="0"/>
              </a:rPr>
              <a:t> with offsite and cloud storage. Restrict access using </a:t>
            </a:r>
            <a:r>
              <a:rPr lang="en-US" b="1" dirty="0">
                <a:latin typeface="Times New Roman" panose="02020603050405020304" pitchFamily="18" charset="0"/>
                <a:cs typeface="Times New Roman" panose="02020603050405020304" pitchFamily="18" charset="0"/>
              </a:rPr>
              <a:t>role-based access controls (RBAC)</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Apply </a:t>
            </a:r>
            <a:r>
              <a:rPr lang="en-US" b="1" dirty="0">
                <a:latin typeface="Times New Roman" panose="02020603050405020304" pitchFamily="18" charset="0"/>
                <a:cs typeface="Times New Roman" panose="02020603050405020304" pitchFamily="18" charset="0"/>
              </a:rPr>
              <a:t>network segmentation</a:t>
            </a:r>
            <a:r>
              <a:rPr lang="en-US" dirty="0">
                <a:latin typeface="Times New Roman" panose="02020603050405020304" pitchFamily="18" charset="0"/>
                <a:cs typeface="Times New Roman" panose="02020603050405020304" pitchFamily="18" charset="0"/>
              </a:rPr>
              <a:t> to limit malware spread.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Key Cybersecurity Threats in IT Cont..</a:t>
            </a: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Denial-of-Service (DoS) and Distributed Denial-of-Service (DDoS) Attacks</a:t>
            </a:r>
          </a:p>
          <a:p>
            <a:pPr marL="0" indent="0">
              <a:buNone/>
            </a:pPr>
            <a:r>
              <a:rPr lang="en-US" b="1" dirty="0">
                <a:latin typeface="Times New Roman" panose="02020603050405020304" pitchFamily="18" charset="0"/>
                <a:cs typeface="Times New Roman" panose="02020603050405020304" pitchFamily="18" charset="0"/>
              </a:rPr>
              <a:t>Issue:</a:t>
            </a:r>
            <a:r>
              <a:rPr lang="en-US" dirty="0">
                <a:latin typeface="Times New Roman" panose="02020603050405020304" pitchFamily="18" charset="0"/>
                <a:cs typeface="Times New Roman" panose="02020603050405020304" pitchFamily="18" charset="0"/>
              </a:rPr>
              <a:t> Attackers overwhelm servers with excessive traffic, disrupting services.</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Solution:</a:t>
            </a:r>
          </a:p>
          <a:p>
            <a:pPr marL="0" indent="0">
              <a:buNone/>
            </a:pPr>
            <a:r>
              <a:rPr lang="en-US" dirty="0">
                <a:latin typeface="Times New Roman" panose="02020603050405020304" pitchFamily="18" charset="0"/>
                <a:cs typeface="Times New Roman" panose="02020603050405020304" pitchFamily="18" charset="0"/>
              </a:rPr>
              <a:t>Deploy </a:t>
            </a:r>
            <a:r>
              <a:rPr lang="en-US" b="1" dirty="0">
                <a:latin typeface="Times New Roman" panose="02020603050405020304" pitchFamily="18" charset="0"/>
                <a:cs typeface="Times New Roman" panose="02020603050405020304" pitchFamily="18" charset="0"/>
              </a:rPr>
              <a:t>DDoS mitigation tools</a:t>
            </a:r>
            <a:r>
              <a:rPr lang="en-US" dirty="0">
                <a:latin typeface="Times New Roman" panose="02020603050405020304" pitchFamily="18" charset="0"/>
                <a:cs typeface="Times New Roman" panose="02020603050405020304" pitchFamily="18" charset="0"/>
              </a:rPr>
              <a:t> (e.g., Cloudflare, AWS Shield).</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Use </a:t>
            </a:r>
            <a:r>
              <a:rPr lang="en-US" b="1" dirty="0">
                <a:latin typeface="Times New Roman" panose="02020603050405020304" pitchFamily="18" charset="0"/>
                <a:cs typeface="Times New Roman" panose="02020603050405020304" pitchFamily="18" charset="0"/>
              </a:rPr>
              <a:t>firewalls and Intrusion Prevention Systems (IPS)</a:t>
            </a:r>
            <a:r>
              <a:rPr lang="en-US" dirty="0">
                <a:latin typeface="Times New Roman" panose="02020603050405020304" pitchFamily="18" charset="0"/>
                <a:cs typeface="Times New Roman" panose="02020603050405020304" pitchFamily="18" charset="0"/>
              </a:rPr>
              <a:t> to filter malicious traffic.</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Implement </a:t>
            </a:r>
            <a:r>
              <a:rPr lang="en-US" b="1" dirty="0">
                <a:latin typeface="Times New Roman" panose="02020603050405020304" pitchFamily="18" charset="0"/>
                <a:cs typeface="Times New Roman" panose="02020603050405020304" pitchFamily="18" charset="0"/>
              </a:rPr>
              <a:t>rate limiting</a:t>
            </a:r>
            <a:r>
              <a:rPr lang="en-US" dirty="0">
                <a:latin typeface="Times New Roman" panose="02020603050405020304" pitchFamily="18" charset="0"/>
                <a:cs typeface="Times New Roman" panose="02020603050405020304" pitchFamily="18" charset="0"/>
              </a:rPr>
              <a:t> to restrict abnormal request patterns.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 Key Cybersecurity Threats in IT Cont..</a:t>
            </a: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Zero-Day Exploits</a:t>
            </a:r>
          </a:p>
          <a:p>
            <a:pPr marL="0" indent="0">
              <a:buNone/>
            </a:pPr>
            <a:r>
              <a:rPr lang="en-US" b="1" dirty="0">
                <a:latin typeface="Times New Roman" panose="02020603050405020304" pitchFamily="18" charset="0"/>
                <a:cs typeface="Times New Roman" panose="02020603050405020304" pitchFamily="18" charset="0"/>
              </a:rPr>
              <a:t>Issue:</a:t>
            </a:r>
            <a:r>
              <a:rPr lang="en-US" dirty="0">
                <a:latin typeface="Times New Roman" panose="02020603050405020304" pitchFamily="18" charset="0"/>
                <a:cs typeface="Times New Roman" panose="02020603050405020304" pitchFamily="18" charset="0"/>
              </a:rPr>
              <a:t> Attackers exploit unknown vulnerabilities before a fix is available.</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Solution:</a:t>
            </a:r>
          </a:p>
          <a:p>
            <a:pPr marL="0" indent="0">
              <a:buNone/>
            </a:pPr>
            <a:r>
              <a:rPr lang="en-US" dirty="0">
                <a:latin typeface="Times New Roman" panose="02020603050405020304" pitchFamily="18" charset="0"/>
                <a:cs typeface="Times New Roman" panose="02020603050405020304" pitchFamily="18" charset="0"/>
              </a:rPr>
              <a:t>Regularly </a:t>
            </a:r>
            <a:r>
              <a:rPr lang="en-US" b="1" dirty="0">
                <a:latin typeface="Times New Roman" panose="02020603050405020304" pitchFamily="18" charset="0"/>
                <a:cs typeface="Times New Roman" panose="02020603050405020304" pitchFamily="18" charset="0"/>
              </a:rPr>
              <a:t>update and patch software</a:t>
            </a:r>
            <a:r>
              <a:rPr lang="en-US" dirty="0">
                <a:latin typeface="Times New Roman" panose="02020603050405020304" pitchFamily="18" charset="0"/>
                <a:cs typeface="Times New Roman" panose="02020603050405020304" pitchFamily="18" charset="0"/>
              </a:rPr>
              <a:t> to fix security flaws.</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Use </a:t>
            </a:r>
            <a:r>
              <a:rPr lang="en-US" b="1" dirty="0">
                <a:latin typeface="Times New Roman" panose="02020603050405020304" pitchFamily="18" charset="0"/>
                <a:cs typeface="Times New Roman" panose="02020603050405020304" pitchFamily="18" charset="0"/>
              </a:rPr>
              <a:t>behavioral analysis and AI-driven security tools</a:t>
            </a:r>
            <a:r>
              <a:rPr lang="en-US" dirty="0">
                <a:latin typeface="Times New Roman" panose="02020603050405020304" pitchFamily="18" charset="0"/>
                <a:cs typeface="Times New Roman" panose="02020603050405020304" pitchFamily="18" charset="0"/>
              </a:rPr>
              <a:t> to detect anomalies.</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Employ </a:t>
            </a:r>
            <a:r>
              <a:rPr lang="en-US" b="1" dirty="0">
                <a:latin typeface="Times New Roman" panose="02020603050405020304" pitchFamily="18" charset="0"/>
                <a:cs typeface="Times New Roman" panose="02020603050405020304" pitchFamily="18" charset="0"/>
              </a:rPr>
              <a:t>web application firewalls (WAFs)</a:t>
            </a:r>
            <a:r>
              <a:rPr lang="en-US" dirty="0">
                <a:latin typeface="Times New Roman" panose="02020603050405020304" pitchFamily="18" charset="0"/>
                <a:cs typeface="Times New Roman" panose="02020603050405020304" pitchFamily="18" charset="0"/>
              </a:rPr>
              <a:t> to block malicious requests.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Cybersecurity Best Practices in IT</a:t>
            </a: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Network Security</a:t>
            </a:r>
          </a:p>
          <a:p>
            <a:pPr marL="0" indent="0">
              <a:buNone/>
            </a:pPr>
            <a:r>
              <a:rPr lang="en-US" dirty="0">
                <a:latin typeface="Times New Roman" panose="02020603050405020304" pitchFamily="18" charset="0"/>
                <a:cs typeface="Times New Roman" panose="02020603050405020304" pitchFamily="18" charset="0"/>
              </a:rPr>
              <a:t>Deploy </a:t>
            </a:r>
            <a:r>
              <a:rPr lang="en-US" b="1" dirty="0">
                <a:latin typeface="Times New Roman" panose="02020603050405020304" pitchFamily="18" charset="0"/>
                <a:cs typeface="Times New Roman" panose="02020603050405020304" pitchFamily="18" charset="0"/>
              </a:rPr>
              <a:t>firewalls</a:t>
            </a:r>
            <a:r>
              <a:rPr lang="en-US" dirty="0">
                <a:latin typeface="Times New Roman" panose="02020603050405020304" pitchFamily="18" charset="0"/>
                <a:cs typeface="Times New Roman" panose="02020603050405020304" pitchFamily="18" charset="0"/>
              </a:rPr>
              <a:t> to filter incoming and outgoing traffic.</a:t>
            </a:r>
          </a:p>
          <a:p>
            <a:pPr marL="0" indent="0">
              <a:buNone/>
            </a:pPr>
            <a:r>
              <a:rPr lang="en-US" dirty="0">
                <a:latin typeface="Times New Roman" panose="02020603050405020304" pitchFamily="18" charset="0"/>
                <a:cs typeface="Times New Roman" panose="02020603050405020304" pitchFamily="18" charset="0"/>
              </a:rPr>
              <a:t>Use </a:t>
            </a:r>
            <a:r>
              <a:rPr lang="en-US" b="1" dirty="0">
                <a:latin typeface="Times New Roman" panose="02020603050405020304" pitchFamily="18" charset="0"/>
                <a:cs typeface="Times New Roman" panose="02020603050405020304" pitchFamily="18" charset="0"/>
              </a:rPr>
              <a:t>Virtual Private Networks (VPNs)</a:t>
            </a:r>
            <a:r>
              <a:rPr lang="en-US" dirty="0">
                <a:latin typeface="Times New Roman" panose="02020603050405020304" pitchFamily="18" charset="0"/>
                <a:cs typeface="Times New Roman" panose="02020603050405020304" pitchFamily="18" charset="0"/>
              </a:rPr>
              <a:t> for secure remote access.</a:t>
            </a:r>
          </a:p>
          <a:p>
            <a:pPr marL="0" indent="0">
              <a:buNone/>
            </a:pPr>
            <a:r>
              <a:rPr lang="en-US" dirty="0">
                <a:latin typeface="Times New Roman" panose="02020603050405020304" pitchFamily="18" charset="0"/>
                <a:cs typeface="Times New Roman" panose="02020603050405020304" pitchFamily="18" charset="0"/>
              </a:rPr>
              <a:t>Implement </a:t>
            </a:r>
            <a:r>
              <a:rPr lang="en-US" b="1" dirty="0">
                <a:latin typeface="Times New Roman" panose="02020603050405020304" pitchFamily="18" charset="0"/>
                <a:cs typeface="Times New Roman" panose="02020603050405020304" pitchFamily="18" charset="0"/>
              </a:rPr>
              <a:t>Zero Trust Architecture (ZTA)</a:t>
            </a:r>
            <a:r>
              <a:rPr lang="en-US" dirty="0">
                <a:latin typeface="Times New Roman" panose="02020603050405020304" pitchFamily="18" charset="0"/>
                <a:cs typeface="Times New Roman" panose="02020603050405020304" pitchFamily="18" charset="0"/>
              </a:rPr>
              <a:t> where no entity is trusted by default.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Cybersecurity Best Practices in IT Cont..</a:t>
            </a:r>
            <a:endParaRPr lang="en-US" dirty="0"/>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Endpoint Security</a:t>
            </a:r>
          </a:p>
          <a:p>
            <a:r>
              <a:rPr lang="en-US" dirty="0">
                <a:latin typeface="Times New Roman" panose="02020603050405020304" pitchFamily="18" charset="0"/>
                <a:cs typeface="Times New Roman" panose="02020603050405020304" pitchFamily="18" charset="0"/>
              </a:rPr>
              <a:t>Secure workstations, mobile devices, and IoT devices with </a:t>
            </a:r>
            <a:r>
              <a:rPr lang="en-US" b="1" dirty="0">
                <a:latin typeface="Times New Roman" panose="02020603050405020304" pitchFamily="18" charset="0"/>
                <a:cs typeface="Times New Roman" panose="02020603050405020304" pitchFamily="18" charset="0"/>
              </a:rPr>
              <a:t>Endpoint Detection and Response (EDR)</a:t>
            </a:r>
            <a:r>
              <a:rPr lang="en-US" dirty="0">
                <a:latin typeface="Times New Roman" panose="02020603050405020304" pitchFamily="18" charset="0"/>
                <a:cs typeface="Times New Roman" panose="02020603050405020304" pitchFamily="18" charset="0"/>
              </a:rPr>
              <a:t> tools.</a:t>
            </a:r>
          </a:p>
          <a:p>
            <a:r>
              <a:rPr lang="en-US" dirty="0">
                <a:latin typeface="Times New Roman" panose="02020603050405020304" pitchFamily="18" charset="0"/>
                <a:cs typeface="Times New Roman" panose="02020603050405020304" pitchFamily="18" charset="0"/>
              </a:rPr>
              <a:t>Apply </a:t>
            </a:r>
            <a:r>
              <a:rPr lang="en-US" b="1" dirty="0">
                <a:latin typeface="Times New Roman" panose="02020603050405020304" pitchFamily="18" charset="0"/>
                <a:cs typeface="Times New Roman" panose="02020603050405020304" pitchFamily="18" charset="0"/>
              </a:rPr>
              <a:t>disk encryption</a:t>
            </a:r>
            <a:r>
              <a:rPr lang="en-US" dirty="0">
                <a:latin typeface="Times New Roman" panose="02020603050405020304" pitchFamily="18" charset="0"/>
                <a:cs typeface="Times New Roman" panose="02020603050405020304" pitchFamily="18" charset="0"/>
              </a:rPr>
              <a:t> (e.g., BitLocker, </a:t>
            </a:r>
            <a:r>
              <a:rPr lang="en-US" dirty="0" err="1">
                <a:latin typeface="Times New Roman" panose="02020603050405020304" pitchFamily="18" charset="0"/>
                <a:cs typeface="Times New Roman" panose="02020603050405020304" pitchFamily="18" charset="0"/>
              </a:rPr>
              <a:t>FileVault</a:t>
            </a:r>
            <a:r>
              <a:rPr lang="en-US" dirty="0">
                <a:latin typeface="Times New Roman" panose="02020603050405020304" pitchFamily="18" charset="0"/>
                <a:cs typeface="Times New Roman" panose="02020603050405020304" pitchFamily="18" charset="0"/>
              </a:rPr>
              <a:t>) to protect sensitive data.</a:t>
            </a:r>
          </a:p>
          <a:p>
            <a:r>
              <a:rPr lang="en-US" dirty="0">
                <a:latin typeface="Times New Roman" panose="02020603050405020304" pitchFamily="18" charset="0"/>
                <a:cs typeface="Times New Roman" panose="02020603050405020304" pitchFamily="18" charset="0"/>
              </a:rPr>
              <a:t>Enable </a:t>
            </a:r>
            <a:r>
              <a:rPr lang="en-US" b="1" dirty="0">
                <a:latin typeface="Times New Roman" panose="02020603050405020304" pitchFamily="18" charset="0"/>
                <a:cs typeface="Times New Roman" panose="02020603050405020304" pitchFamily="18" charset="0"/>
              </a:rPr>
              <a:t>device management policies</a:t>
            </a:r>
            <a:r>
              <a:rPr lang="en-US" dirty="0">
                <a:latin typeface="Times New Roman" panose="02020603050405020304" pitchFamily="18" charset="0"/>
                <a:cs typeface="Times New Roman" panose="02020603050405020304" pitchFamily="18" charset="0"/>
              </a:rPr>
              <a:t> to control access.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 Cybersecurity Best Practices in IT Cont..</a:t>
            </a:r>
            <a:endParaRPr lang="en-US"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Identity and Access Management (IA M)</a:t>
            </a:r>
          </a:p>
          <a:p>
            <a:pPr marL="0" indent="0">
              <a:buNone/>
            </a:pPr>
            <a:r>
              <a:rPr lang="en-US" dirty="0">
                <a:latin typeface="Times New Roman" panose="02020603050405020304" pitchFamily="18" charset="0"/>
                <a:cs typeface="Times New Roman" panose="02020603050405020304" pitchFamily="18" charset="0"/>
              </a:rPr>
              <a:t>Enforce </a:t>
            </a:r>
            <a:r>
              <a:rPr lang="en-US" b="1" dirty="0">
                <a:latin typeface="Times New Roman" panose="02020603050405020304" pitchFamily="18" charset="0"/>
                <a:cs typeface="Times New Roman" panose="02020603050405020304" pitchFamily="18" charset="0"/>
              </a:rPr>
              <a:t>Multi-Factor Authentication (MFA)</a:t>
            </a:r>
            <a:r>
              <a:rPr lang="en-US" dirty="0">
                <a:latin typeface="Times New Roman" panose="02020603050405020304" pitchFamily="18" charset="0"/>
                <a:cs typeface="Times New Roman" panose="02020603050405020304" pitchFamily="18" charset="0"/>
              </a:rPr>
              <a:t> for all user accounts.</a:t>
            </a:r>
          </a:p>
          <a:p>
            <a:pPr marL="0" indent="0">
              <a:buNone/>
            </a:pPr>
            <a:r>
              <a:rPr lang="en-US" dirty="0">
                <a:latin typeface="Times New Roman" panose="02020603050405020304" pitchFamily="18" charset="0"/>
                <a:cs typeface="Times New Roman" panose="02020603050405020304" pitchFamily="18" charset="0"/>
              </a:rPr>
              <a:t>Apply </a:t>
            </a:r>
            <a:r>
              <a:rPr lang="en-US" b="1" dirty="0">
                <a:latin typeface="Times New Roman" panose="02020603050405020304" pitchFamily="18" charset="0"/>
                <a:cs typeface="Times New Roman" panose="02020603050405020304" pitchFamily="18" charset="0"/>
              </a:rPr>
              <a:t>least privilege access</a:t>
            </a:r>
            <a:r>
              <a:rPr lang="en-US" dirty="0">
                <a:latin typeface="Times New Roman" panose="02020603050405020304" pitchFamily="18" charset="0"/>
                <a:cs typeface="Times New Roman" panose="02020603050405020304" pitchFamily="18" charset="0"/>
              </a:rPr>
              <a:t> to limit user permissions.</a:t>
            </a:r>
          </a:p>
          <a:p>
            <a:pPr marL="0" indent="0">
              <a:buNone/>
            </a:pPr>
            <a:r>
              <a:rPr lang="en-US" dirty="0">
                <a:latin typeface="Times New Roman" panose="02020603050405020304" pitchFamily="18" charset="0"/>
                <a:cs typeface="Times New Roman" panose="02020603050405020304" pitchFamily="18" charset="0"/>
              </a:rPr>
              <a:t>Monitor user activity with </a:t>
            </a:r>
            <a:r>
              <a:rPr lang="en-US" b="1" dirty="0">
                <a:latin typeface="Times New Roman" panose="02020603050405020304" pitchFamily="18" charset="0"/>
                <a:cs typeface="Times New Roman" panose="02020603050405020304" pitchFamily="18" charset="0"/>
              </a:rPr>
              <a:t>privileged access management (PAM)</a:t>
            </a:r>
            <a:r>
              <a:rPr lang="en-US" dirty="0">
                <a:latin typeface="Times New Roman" panose="02020603050405020304" pitchFamily="18" charset="0"/>
                <a:cs typeface="Times New Roman" panose="02020603050405020304" pitchFamily="18" charset="0"/>
              </a:rPr>
              <a:t> tools.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Cybersecurity Best Practices in IT Cont..</a:t>
            </a:r>
            <a:endParaRPr lang="en-US"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Cloud Security</a:t>
            </a:r>
          </a:p>
          <a:p>
            <a:pPr marL="0" indent="0">
              <a:buNone/>
            </a:pPr>
            <a:r>
              <a:rPr lang="en-US" dirty="0">
                <a:latin typeface="Times New Roman" panose="02020603050405020304" pitchFamily="18" charset="0"/>
                <a:cs typeface="Times New Roman" panose="02020603050405020304" pitchFamily="18" charset="0"/>
              </a:rPr>
              <a:t>Use </a:t>
            </a:r>
            <a:r>
              <a:rPr lang="en-US" b="1" dirty="0">
                <a:latin typeface="Times New Roman" panose="02020603050405020304" pitchFamily="18" charset="0"/>
                <a:cs typeface="Times New Roman" panose="02020603050405020304" pitchFamily="18" charset="0"/>
              </a:rPr>
              <a:t>cloud security posture management (CSPM)</a:t>
            </a:r>
            <a:r>
              <a:rPr lang="en-US" dirty="0">
                <a:latin typeface="Times New Roman" panose="02020603050405020304" pitchFamily="18" charset="0"/>
                <a:cs typeface="Times New Roman" panose="02020603050405020304" pitchFamily="18" charset="0"/>
              </a:rPr>
              <a:t> to monitor cloud configurations.</a:t>
            </a:r>
          </a:p>
          <a:p>
            <a:pPr marL="0" indent="0">
              <a:buNone/>
            </a:pPr>
            <a:r>
              <a:rPr lang="en-US" dirty="0">
                <a:latin typeface="Times New Roman" panose="02020603050405020304" pitchFamily="18" charset="0"/>
                <a:cs typeface="Times New Roman" panose="02020603050405020304" pitchFamily="18" charset="0"/>
              </a:rPr>
              <a:t>Encrypt </a:t>
            </a:r>
            <a:r>
              <a:rPr lang="en-US" b="1" dirty="0">
                <a:latin typeface="Times New Roman" panose="02020603050405020304" pitchFamily="18" charset="0"/>
                <a:cs typeface="Times New Roman" panose="02020603050405020304" pitchFamily="18" charset="0"/>
              </a:rPr>
              <a:t>data in transit and at rest</a:t>
            </a:r>
            <a:r>
              <a:rPr lang="en-US" dirty="0">
                <a:latin typeface="Times New Roman" panose="02020603050405020304" pitchFamily="18" charset="0"/>
                <a:cs typeface="Times New Roman" panose="02020603050405020304" pitchFamily="18" charset="0"/>
              </a:rPr>
              <a:t> in cloud storage.</a:t>
            </a:r>
          </a:p>
          <a:p>
            <a:pPr marL="0" indent="0">
              <a:buNone/>
            </a:pPr>
            <a:r>
              <a:rPr lang="en-US" dirty="0">
                <a:latin typeface="Times New Roman" panose="02020603050405020304" pitchFamily="18" charset="0"/>
                <a:cs typeface="Times New Roman" panose="02020603050405020304" pitchFamily="18" charset="0"/>
              </a:rPr>
              <a:t>Enable </a:t>
            </a:r>
            <a:r>
              <a:rPr lang="en-US" b="1" dirty="0">
                <a:latin typeface="Times New Roman" panose="02020603050405020304" pitchFamily="18" charset="0"/>
                <a:cs typeface="Times New Roman" panose="02020603050405020304" pitchFamily="18" charset="0"/>
              </a:rPr>
              <a:t>cloud access security brokers (CASB)</a:t>
            </a:r>
            <a:r>
              <a:rPr lang="en-US" dirty="0">
                <a:latin typeface="Times New Roman" panose="02020603050405020304" pitchFamily="18" charset="0"/>
                <a:cs typeface="Times New Roman" panose="02020603050405020304" pitchFamily="18" charset="0"/>
              </a:rPr>
              <a:t> for visibility into cloud usage.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Cybersecurity Best Practices in IT Cont..</a:t>
            </a:r>
            <a:endParaRPr lang="en-US"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Security Awareness &amp; Training</a:t>
            </a:r>
          </a:p>
          <a:p>
            <a:pPr marL="0" indent="0">
              <a:buNone/>
            </a:pPr>
            <a:r>
              <a:rPr lang="en-US" dirty="0">
                <a:latin typeface="Times New Roman" panose="02020603050405020304" pitchFamily="18" charset="0"/>
                <a:cs typeface="Times New Roman" panose="02020603050405020304" pitchFamily="18" charset="0"/>
              </a:rPr>
              <a:t>Conduct </a:t>
            </a:r>
            <a:r>
              <a:rPr lang="en-US" b="1" dirty="0">
                <a:latin typeface="Times New Roman" panose="02020603050405020304" pitchFamily="18" charset="0"/>
                <a:cs typeface="Times New Roman" panose="02020603050405020304" pitchFamily="18" charset="0"/>
              </a:rPr>
              <a:t>phishing simulations</a:t>
            </a:r>
            <a:r>
              <a:rPr lang="en-US" dirty="0">
                <a:latin typeface="Times New Roman" panose="02020603050405020304" pitchFamily="18" charset="0"/>
                <a:cs typeface="Times New Roman" panose="02020603050405020304" pitchFamily="18" charset="0"/>
              </a:rPr>
              <a:t> to test user awareness.</a:t>
            </a:r>
          </a:p>
          <a:p>
            <a:pPr marL="0" indent="0">
              <a:buNone/>
            </a:pPr>
            <a:r>
              <a:rPr lang="en-US" dirty="0">
                <a:latin typeface="Times New Roman" panose="02020603050405020304" pitchFamily="18" charset="0"/>
                <a:cs typeface="Times New Roman" panose="02020603050405020304" pitchFamily="18" charset="0"/>
              </a:rPr>
              <a:t>Develop </a:t>
            </a:r>
            <a:r>
              <a:rPr lang="en-US" b="1" dirty="0">
                <a:latin typeface="Times New Roman" panose="02020603050405020304" pitchFamily="18" charset="0"/>
                <a:cs typeface="Times New Roman" panose="02020603050405020304" pitchFamily="18" charset="0"/>
              </a:rPr>
              <a:t>incident response plans</a:t>
            </a:r>
            <a:r>
              <a:rPr lang="en-US" dirty="0">
                <a:latin typeface="Times New Roman" panose="02020603050405020304" pitchFamily="18" charset="0"/>
                <a:cs typeface="Times New Roman" panose="02020603050405020304" pitchFamily="18" charset="0"/>
              </a:rPr>
              <a:t> to handle security breaches.</a:t>
            </a:r>
          </a:p>
          <a:p>
            <a:pPr marL="0" indent="0">
              <a:buNone/>
            </a:pPr>
            <a:r>
              <a:rPr lang="en-US" dirty="0">
                <a:latin typeface="Times New Roman" panose="02020603050405020304" pitchFamily="18" charset="0"/>
                <a:cs typeface="Times New Roman" panose="02020603050405020304" pitchFamily="18" charset="0"/>
              </a:rPr>
              <a:t>Educate employees on </a:t>
            </a:r>
            <a:r>
              <a:rPr lang="en-US" b="1" dirty="0">
                <a:latin typeface="Times New Roman" panose="02020603050405020304" pitchFamily="18" charset="0"/>
                <a:cs typeface="Times New Roman" panose="02020603050405020304" pitchFamily="18" charset="0"/>
              </a:rPr>
              <a:t>social engineering tactics</a:t>
            </a:r>
            <a:r>
              <a:rPr lang="en-US" dirty="0">
                <a:latin typeface="Times New Roman" panose="02020603050405020304" pitchFamily="18" charset="0"/>
                <a:cs typeface="Times New Roman" panose="02020603050405020304" pitchFamily="18" charset="0"/>
              </a:rPr>
              <a:t> and security hygiene.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Cybersecurity Frameworks and Standards in IT</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Organizations follow industry standards and frameworks to build robust cybersecurity defenses:</a:t>
            </a:r>
          </a:p>
          <a:p>
            <a:pPr marL="0" indent="0">
              <a:buNone/>
            </a:pPr>
            <a:r>
              <a:rPr lang="en-US" b="1" dirty="0">
                <a:latin typeface="Times New Roman" panose="02020603050405020304" pitchFamily="18" charset="0"/>
                <a:cs typeface="Times New Roman" panose="02020603050405020304" pitchFamily="18" charset="0"/>
              </a:rPr>
              <a:t>ISO/IEC 27001:</a:t>
            </a:r>
            <a:r>
              <a:rPr lang="en-US" dirty="0">
                <a:latin typeface="Times New Roman" panose="02020603050405020304" pitchFamily="18" charset="0"/>
                <a:cs typeface="Times New Roman" panose="02020603050405020304" pitchFamily="18" charset="0"/>
              </a:rPr>
              <a:t> International standard for information security management.</a:t>
            </a:r>
          </a:p>
          <a:p>
            <a:pPr marL="0" indent="0">
              <a:buNone/>
            </a:pPr>
            <a:r>
              <a:rPr lang="en-US" b="1" dirty="0">
                <a:latin typeface="Times New Roman" panose="02020603050405020304" pitchFamily="18" charset="0"/>
                <a:cs typeface="Times New Roman" panose="02020603050405020304" pitchFamily="18" charset="0"/>
              </a:rPr>
              <a:t>NIST Cybersecurity Framework (CSF):</a:t>
            </a:r>
            <a:r>
              <a:rPr lang="en-US" dirty="0">
                <a:latin typeface="Times New Roman" panose="02020603050405020304" pitchFamily="18" charset="0"/>
                <a:cs typeface="Times New Roman" panose="02020603050405020304" pitchFamily="18" charset="0"/>
              </a:rPr>
              <a:t> Guidelines for identifying, protecting, detecting, responding, and recovering from cyber threats.</a:t>
            </a:r>
          </a:p>
          <a:p>
            <a:pPr marL="0" indent="0">
              <a:buNone/>
            </a:pPr>
            <a:r>
              <a:rPr lang="en-US" b="1" dirty="0">
                <a:latin typeface="Times New Roman" panose="02020603050405020304" pitchFamily="18" charset="0"/>
                <a:cs typeface="Times New Roman" panose="02020603050405020304" pitchFamily="18" charset="0"/>
              </a:rPr>
              <a:t>CIS Controls:</a:t>
            </a:r>
            <a:r>
              <a:rPr lang="en-US" dirty="0">
                <a:latin typeface="Times New Roman" panose="02020603050405020304" pitchFamily="18" charset="0"/>
                <a:cs typeface="Times New Roman" panose="02020603050405020304" pitchFamily="18" charset="0"/>
              </a:rPr>
              <a:t> Set of security best practices for securing IT systems</a:t>
            </a:r>
          </a:p>
          <a:p>
            <a:pPr marL="0" indent="0">
              <a:buNone/>
            </a:pPr>
            <a:r>
              <a:rPr lang="en-US" b="1" dirty="0">
                <a:latin typeface="Times New Roman" panose="02020603050405020304" pitchFamily="18" charset="0"/>
                <a:cs typeface="Times New Roman" panose="02020603050405020304" pitchFamily="18" charset="0"/>
              </a:rPr>
              <a:t>GDPR, HIPAA, PCI-DSS:</a:t>
            </a:r>
            <a:r>
              <a:rPr lang="en-US" dirty="0">
                <a:latin typeface="Times New Roman" panose="02020603050405020304" pitchFamily="18" charset="0"/>
                <a:cs typeface="Times New Roman" panose="02020603050405020304" pitchFamily="18" charset="0"/>
              </a:rPr>
              <a:t> Compliance regulations for data privacy and security.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273239"/>
                </a:solidFill>
                <a:latin typeface="Times New Roman" panose="02020603050405020304" pitchFamily="18" charset="0"/>
                <a:cs typeface="Times New Roman" panose="02020603050405020304" pitchFamily="18" charset="0"/>
              </a:rPr>
              <a:t>What is Information Security?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0" dirty="0">
                <a:solidFill>
                  <a:srgbClr val="273239"/>
                </a:solidFill>
                <a:effectLst/>
                <a:latin typeface="Times New Roman" panose="02020603050405020304" pitchFamily="18" charset="0"/>
                <a:cs typeface="Times New Roman" panose="02020603050405020304" pitchFamily="18" charset="0"/>
              </a:rPr>
              <a:t>Information Security is not only about securing information from unauthorized access.</a:t>
            </a:r>
          </a:p>
          <a:p>
            <a:pPr marL="0" indent="0">
              <a:buNone/>
            </a:pPr>
            <a:r>
              <a:rPr lang="en-US" b="0" i="0" dirty="0">
                <a:solidFill>
                  <a:srgbClr val="273239"/>
                </a:solidFill>
                <a:effectLst/>
                <a:latin typeface="Times New Roman" panose="02020603050405020304" pitchFamily="18" charset="0"/>
                <a:cs typeface="Times New Roman" panose="02020603050405020304" pitchFamily="18" charset="0"/>
              </a:rPr>
              <a:t> </a:t>
            </a:r>
            <a:r>
              <a:rPr lang="en-US" b="1" i="0" dirty="0">
                <a:solidFill>
                  <a:srgbClr val="273239"/>
                </a:solidFill>
                <a:effectLst/>
                <a:latin typeface="Times New Roman" panose="02020603050405020304" pitchFamily="18" charset="0"/>
                <a:cs typeface="Times New Roman" panose="02020603050405020304" pitchFamily="18" charset="0"/>
              </a:rPr>
              <a:t>Information Security </a:t>
            </a:r>
            <a:r>
              <a:rPr lang="en-US" b="0" i="0" dirty="0">
                <a:solidFill>
                  <a:srgbClr val="273239"/>
                </a:solidFill>
                <a:effectLst/>
                <a:latin typeface="Times New Roman" panose="02020603050405020304" pitchFamily="18" charset="0"/>
                <a:cs typeface="Times New Roman" panose="02020603050405020304" pitchFamily="18" charset="0"/>
              </a:rPr>
              <a:t>is basically the practice of preventing unauthorized access, use, disclosure, disruption, modification, inspection, recording or destruction of information</a:t>
            </a:r>
            <a:r>
              <a:rPr lang="en-US" b="1" dirty="0">
                <a:solidFill>
                  <a:srgbClr val="273239"/>
                </a:solidFill>
                <a:latin typeface="Times New Roman" panose="02020603050405020304" pitchFamily="18" charset="0"/>
                <a:cs typeface="Times New Roman" panose="02020603050405020304" pitchFamily="18" charset="0"/>
              </a:rPr>
              <a:t>.</a:t>
            </a:r>
          </a:p>
          <a:p>
            <a:pPr marL="0" indent="0">
              <a:buNone/>
            </a:pPr>
            <a:r>
              <a:rPr lang="en-US" b="0" i="0" dirty="0">
                <a:solidFill>
                  <a:srgbClr val="273239"/>
                </a:solidFill>
                <a:effectLst/>
                <a:latin typeface="Times New Roman" panose="02020603050405020304" pitchFamily="18" charset="0"/>
                <a:cs typeface="Times New Roman" panose="02020603050405020304" pitchFamily="18" charset="0"/>
              </a:rPr>
              <a:t> Information can be a </a:t>
            </a:r>
            <a:r>
              <a:rPr lang="en-US" b="1" i="0" dirty="0">
                <a:solidFill>
                  <a:srgbClr val="273239"/>
                </a:solidFill>
                <a:effectLst/>
                <a:latin typeface="Times New Roman" panose="02020603050405020304" pitchFamily="18" charset="0"/>
                <a:cs typeface="Times New Roman" panose="02020603050405020304" pitchFamily="18" charset="0"/>
              </a:rPr>
              <a:t>physical</a:t>
            </a:r>
            <a:r>
              <a:rPr lang="en-US" b="0" i="0" dirty="0">
                <a:solidFill>
                  <a:srgbClr val="273239"/>
                </a:solidFill>
                <a:effectLst/>
                <a:latin typeface="Times New Roman" panose="02020603050405020304" pitchFamily="18" charset="0"/>
                <a:cs typeface="Times New Roman" panose="02020603050405020304" pitchFamily="18" charset="0"/>
              </a:rPr>
              <a:t> or </a:t>
            </a:r>
            <a:r>
              <a:rPr lang="en-US" b="1" i="0" dirty="0">
                <a:solidFill>
                  <a:srgbClr val="273239"/>
                </a:solidFill>
                <a:effectLst/>
                <a:latin typeface="Times New Roman" panose="02020603050405020304" pitchFamily="18" charset="0"/>
                <a:cs typeface="Times New Roman" panose="02020603050405020304" pitchFamily="18" charset="0"/>
              </a:rPr>
              <a:t>electronic one</a:t>
            </a:r>
            <a:r>
              <a:rPr lang="en-US" b="0" i="0" dirty="0">
                <a:solidFill>
                  <a:srgbClr val="273239"/>
                </a:solidFill>
                <a:effectLst/>
                <a:latin typeface="Times New Roman" panose="02020603050405020304" pitchFamily="18" charset="0"/>
                <a:cs typeface="Times New Roman" panose="02020603050405020304" pitchFamily="18" charset="0"/>
              </a:rPr>
              <a:t>. Information can be anything like Your details or we can say your profile on social media, your data on mobile phone, your biometrics etc</a:t>
            </a:r>
            <a:r>
              <a:rPr lang="en-US" b="1" i="0" dirty="0">
                <a:solidFill>
                  <a:srgbClr val="273239"/>
                </a:solidFill>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 Future Trends in Cybersecurity</a:t>
            </a:r>
          </a:p>
        </p:txBody>
      </p:sp>
      <p:sp>
        <p:nvSpPr>
          <p:cNvPr id="3" name="Content Placeholder 2"/>
          <p:cNvSpPr>
            <a:spLocks noGrp="1"/>
          </p:cNvSpPr>
          <p:nvPr>
            <p:ph idx="1"/>
          </p:nvPr>
        </p:nvSpPr>
        <p:spPr/>
        <p:txBody>
          <a:bodyPr/>
          <a:lstStyle/>
          <a:p>
            <a:pPr>
              <a:buNone/>
            </a:pPr>
            <a:r>
              <a:rPr lang="en-US" dirty="0">
                <a:latin typeface="Times New Roman" panose="02020603050405020304" pitchFamily="18" charset="0"/>
                <a:cs typeface="Times New Roman" panose="02020603050405020304" pitchFamily="18" charset="0"/>
              </a:rPr>
              <a:t>With evolving threats, cybersecurity in IT is advancing with:</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Artificial Intelligence (AI) in Security:</a:t>
            </a:r>
            <a:r>
              <a:rPr lang="en-US" dirty="0">
                <a:latin typeface="Times New Roman" panose="02020603050405020304" pitchFamily="18" charset="0"/>
                <a:cs typeface="Times New Roman" panose="02020603050405020304" pitchFamily="18" charset="0"/>
              </a:rPr>
              <a:t> AI-driven threat detection and automated response.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Quantum Cryptography:</a:t>
            </a:r>
            <a:r>
              <a:rPr lang="en-US" dirty="0">
                <a:latin typeface="Times New Roman" panose="02020603050405020304" pitchFamily="18" charset="0"/>
                <a:cs typeface="Times New Roman" panose="02020603050405020304" pitchFamily="18" charset="0"/>
              </a:rPr>
              <a:t> Enhanced encryption for post-quantum computing security.</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Zero Trust Architecture:</a:t>
            </a:r>
            <a:r>
              <a:rPr lang="en-US" dirty="0">
                <a:latin typeface="Times New Roman" panose="02020603050405020304" pitchFamily="18" charset="0"/>
                <a:cs typeface="Times New Roman" panose="02020603050405020304" pitchFamily="18" charset="0"/>
              </a:rPr>
              <a:t> Eliminating implicit trust in networks.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Cyber Threat Intelligence (CTI):</a:t>
            </a:r>
            <a:r>
              <a:rPr lang="en-US" dirty="0">
                <a:latin typeface="Times New Roman" panose="02020603050405020304" pitchFamily="18" charset="0"/>
                <a:cs typeface="Times New Roman" panose="02020603050405020304" pitchFamily="18" charset="0"/>
              </a:rPr>
              <a:t> Proactive threat hunting and intelligence sharing.</a:t>
            </a: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latin typeface="Times New Roman" panose="02020603050405020304" pitchFamily="18" charset="0"/>
                <a:cs typeface="Times New Roman" panose="02020603050405020304" pitchFamily="18" charset="0"/>
              </a:rPr>
              <a:t>Generally</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Cybersecurity in IT is a continuous process requiring </a:t>
            </a:r>
            <a:r>
              <a:rPr lang="en-US" b="1" dirty="0">
                <a:latin typeface="Times New Roman" panose="02020603050405020304" pitchFamily="18" charset="0"/>
                <a:cs typeface="Times New Roman" panose="02020603050405020304" pitchFamily="18" charset="0"/>
              </a:rPr>
              <a:t>proactive defenses, user awareness, and compliance with security frameworks</a:t>
            </a:r>
            <a:r>
              <a:rPr lang="en-US" dirty="0">
                <a:latin typeface="Times New Roman" panose="02020603050405020304" pitchFamily="18" charset="0"/>
                <a:cs typeface="Times New Roman" panose="02020603050405020304" pitchFamily="18" charset="0"/>
              </a:rPr>
              <a:t>. By implementing best practices, organizations can </a:t>
            </a:r>
            <a:r>
              <a:rPr lang="en-US" b="1" dirty="0">
                <a:latin typeface="Times New Roman" panose="02020603050405020304" pitchFamily="18" charset="0"/>
                <a:cs typeface="Times New Roman" panose="02020603050405020304" pitchFamily="18" charset="0"/>
              </a:rPr>
              <a:t>reduce risks, prevent cyberattacks, and maintain a secure IT environment</a:t>
            </a:r>
            <a:r>
              <a:rPr 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Cyber Crimes</a:t>
            </a: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Cybercrime</a:t>
            </a:r>
            <a:r>
              <a:rPr lang="en-US" dirty="0">
                <a:latin typeface="Times New Roman" panose="02020603050405020304" pitchFamily="18" charset="0"/>
                <a:cs typeface="Times New Roman" panose="02020603050405020304" pitchFamily="18" charset="0"/>
              </a:rPr>
              <a:t> refers to illegal activities that involve computers, networks, or digital systems. These crimes are committed for financial gain, data theft, espionage, or disruption of digital services.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Types of Cyber Crimes</a:t>
            </a:r>
          </a:p>
        </p:txBody>
      </p:sp>
      <p:sp>
        <p:nvSpPr>
          <p:cNvPr id="4" name="Rectangle 1"/>
          <p:cNvSpPr>
            <a:spLocks noGrp="1" noChangeArrowheads="1"/>
          </p:cNvSpPr>
          <p:nvPr>
            <p:ph idx="1"/>
          </p:nvPr>
        </p:nvSpPr>
        <p:spPr bwMode="auto">
          <a:xfrm>
            <a:off x="1018572" y="1778314"/>
            <a:ext cx="1030183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514350" marR="0" lvl="0" indent="-514350" algn="l" defTabSz="914400" rtl="0" eaLnBrk="0" fontAlgn="base" latinLnBrk="0" hangingPunct="0">
              <a:lnSpc>
                <a:spcPct val="100000"/>
              </a:lnSpc>
              <a:spcBef>
                <a:spcPct val="0"/>
              </a:spcBef>
              <a:spcAft>
                <a:spcPct val="0"/>
              </a:spcAft>
              <a:buClrTx/>
              <a:buSzTx/>
              <a:buFont typeface="+mj-lt"/>
              <a:buAutoNum type="romanL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Hacking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Unauthorized access to computer systems to steal, modify, or delete data. </a:t>
            </a:r>
            <a:endParaRPr lang="en-US" altLang="en-US" sz="2000" dirty="0">
              <a:latin typeface="Times New Roman" panose="02020603050405020304" pitchFamily="18" charset="0"/>
              <a:cs typeface="Times New Roman" panose="02020603050405020304" pitchFamily="18" charset="0"/>
            </a:endParaRPr>
          </a:p>
          <a:p>
            <a:pPr marL="514350" marR="0" lvl="0" indent="-514350" algn="l" defTabSz="914400" rtl="0" eaLnBrk="0" fontAlgn="base" latinLnBrk="0" hangingPunct="0">
              <a:lnSpc>
                <a:spcPct val="100000"/>
              </a:lnSpc>
              <a:spcBef>
                <a:spcPct val="0"/>
              </a:spcBef>
              <a:spcAft>
                <a:spcPct val="0"/>
              </a:spcAft>
              <a:buClrTx/>
              <a:buSzTx/>
              <a:buFont typeface="+mj-lt"/>
              <a:buAutoNum type="romanL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Phishing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Fake emails or messages tricking users into sharing personal details. </a:t>
            </a:r>
          </a:p>
          <a:p>
            <a:pPr marL="514350" marR="0" lvl="0" indent="-514350" algn="l" defTabSz="914400" rtl="0" eaLnBrk="0" fontAlgn="base" latinLnBrk="0" hangingPunct="0">
              <a:lnSpc>
                <a:spcPct val="100000"/>
              </a:lnSpc>
              <a:spcBef>
                <a:spcPct val="0"/>
              </a:spcBef>
              <a:spcAft>
                <a:spcPct val="0"/>
              </a:spcAft>
              <a:buClrTx/>
              <a:buSzTx/>
              <a:buFont typeface="+mj-lt"/>
              <a:buAutoNum type="romanL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Ransomware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Malware that locks files and demands payment for decryption. </a:t>
            </a:r>
          </a:p>
          <a:p>
            <a:pPr marL="514350" marR="0" lvl="0" indent="-514350" algn="l" defTabSz="914400" rtl="0" eaLnBrk="0" fontAlgn="base" latinLnBrk="0" hangingPunct="0">
              <a:lnSpc>
                <a:spcPct val="100000"/>
              </a:lnSpc>
              <a:spcBef>
                <a:spcPct val="0"/>
              </a:spcBef>
              <a:spcAft>
                <a:spcPct val="0"/>
              </a:spcAft>
              <a:buClrTx/>
              <a:buSzTx/>
              <a:buFont typeface="+mj-lt"/>
              <a:buAutoNum type="romanL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Identity Theft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Stealing personal information to commit fraud. </a:t>
            </a:r>
          </a:p>
          <a:p>
            <a:pPr marL="514350" marR="0" lvl="0" indent="-514350" algn="l" defTabSz="914400" rtl="0" eaLnBrk="0" fontAlgn="base" latinLnBrk="0" hangingPunct="0">
              <a:lnSpc>
                <a:spcPct val="100000"/>
              </a:lnSpc>
              <a:spcBef>
                <a:spcPct val="0"/>
              </a:spcBef>
              <a:spcAft>
                <a:spcPct val="0"/>
              </a:spcAft>
              <a:buClrTx/>
              <a:buSzTx/>
              <a:buFont typeface="+mj-lt"/>
              <a:buAutoNum type="romanL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Denial-of-Service (DoS) Attacks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Overloading systems to make them inaccessible. </a:t>
            </a:r>
          </a:p>
          <a:p>
            <a:pPr marL="514350" marR="0" lvl="0" indent="-514350" algn="l" defTabSz="914400" rtl="0" eaLnBrk="0" fontAlgn="base" latinLnBrk="0" hangingPunct="0">
              <a:lnSpc>
                <a:spcPct val="100000"/>
              </a:lnSpc>
              <a:spcBef>
                <a:spcPct val="0"/>
              </a:spcBef>
              <a:spcAft>
                <a:spcPct val="0"/>
              </a:spcAft>
              <a:buClrTx/>
              <a:buSzTx/>
              <a:buFont typeface="+mj-lt"/>
              <a:buAutoNum type="romanL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Cyberbullying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Harassment and threats over digital platforms. </a:t>
            </a:r>
          </a:p>
          <a:p>
            <a:pPr marL="514350" marR="0" lvl="0" indent="-514350" algn="l" defTabSz="914400" rtl="0" eaLnBrk="0" fontAlgn="base" latinLnBrk="0" hangingPunct="0">
              <a:lnSpc>
                <a:spcPct val="100000"/>
              </a:lnSpc>
              <a:spcBef>
                <a:spcPct val="0"/>
              </a:spcBef>
              <a:spcAft>
                <a:spcPct val="0"/>
              </a:spcAft>
              <a:buClrTx/>
              <a:buSzTx/>
              <a:buFont typeface="+mj-lt"/>
              <a:buAutoNum type="romanL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Financial Fraud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Online scams, credit card fraud, and banking frauds.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Prevention Measures</a:t>
            </a:r>
          </a:p>
        </p:txBody>
      </p:sp>
      <p:sp>
        <p:nvSpPr>
          <p:cNvPr id="4" name="Rectangle 1"/>
          <p:cNvSpPr>
            <a:spLocks noGrp="1" noChangeArrowheads="1"/>
          </p:cNvSpPr>
          <p:nvPr>
            <p:ph idx="1"/>
          </p:nvPr>
        </p:nvSpPr>
        <p:spPr bwMode="auto">
          <a:xfrm>
            <a:off x="838200" y="2724021"/>
            <a:ext cx="1086380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None/>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t>
            </a: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strong passwords and Multi-Factor Authentication (MFA)</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Keep software </a:t>
            </a: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updated and patched</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a:t>
            </a: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firewalls and antivirus</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protection. </a:t>
            </a:r>
          </a:p>
          <a:p>
            <a:pPr marL="0" marR="0" lvl="0" indent="0" algn="l" defTabSz="914400" rtl="0" eaLnBrk="0" fontAlgn="base" latinLnBrk="0" hangingPunct="0">
              <a:lnSpc>
                <a:spcPct val="100000"/>
              </a:lnSpc>
              <a:spcBef>
                <a:spcPct val="0"/>
              </a:spcBef>
              <a:spcAft>
                <a:spcPct val="0"/>
              </a:spcAft>
              <a:buClrTx/>
              <a:buSzTx/>
              <a:buNone/>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 users to </a:t>
            </a: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recognize cyber threats</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Digital Forensics</a:t>
            </a: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Digital Forensics</a:t>
            </a:r>
            <a:r>
              <a:rPr lang="en-US" dirty="0">
                <a:latin typeface="Times New Roman" panose="02020603050405020304" pitchFamily="18" charset="0"/>
                <a:cs typeface="Times New Roman" panose="02020603050405020304" pitchFamily="18" charset="0"/>
              </a:rPr>
              <a:t> is the process of investigating cybercrimes by collecting, analyzing, and preserving digital evidence from computers, networks, and electronic devices. </a:t>
            </a:r>
          </a:p>
          <a:p>
            <a:pPr marL="0" indent="0">
              <a:buNone/>
            </a:pPr>
            <a:r>
              <a:rPr lang="en-US" dirty="0">
                <a:latin typeface="Times New Roman" panose="02020603050405020304" pitchFamily="18" charset="0"/>
                <a:cs typeface="Times New Roman" panose="02020603050405020304" pitchFamily="18" charset="0"/>
              </a:rPr>
              <a:t>It helps law enforcement and cybersecurity professionals track cybercriminals, recover lost data, and ensure compliance with regulations.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Key Areas of Digital Forensics</a:t>
            </a: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Computer Forensics</a:t>
            </a:r>
            <a:r>
              <a:rPr lang="en-US" dirty="0">
                <a:latin typeface="Times New Roman" panose="02020603050405020304" pitchFamily="18" charset="0"/>
                <a:cs typeface="Times New Roman" panose="02020603050405020304" pitchFamily="18" charset="0"/>
              </a:rPr>
              <a:t> – Examining files, logs, and digital storage for evidence.</a:t>
            </a:r>
          </a:p>
          <a:p>
            <a:pPr marL="0" indent="0">
              <a:buNone/>
            </a:pPr>
            <a:r>
              <a:rPr lang="en-US" b="1" dirty="0">
                <a:latin typeface="Times New Roman" panose="02020603050405020304" pitchFamily="18" charset="0"/>
                <a:cs typeface="Times New Roman" panose="02020603050405020304" pitchFamily="18" charset="0"/>
              </a:rPr>
              <a:t>Network Forensics</a:t>
            </a:r>
            <a:r>
              <a:rPr lang="en-US" dirty="0">
                <a:latin typeface="Times New Roman" panose="02020603050405020304" pitchFamily="18" charset="0"/>
                <a:cs typeface="Times New Roman" panose="02020603050405020304" pitchFamily="18" charset="0"/>
              </a:rPr>
              <a:t> – Monitoring network traffic to detect cyberattacks.</a:t>
            </a:r>
          </a:p>
          <a:p>
            <a:pPr marL="0" indent="0">
              <a:buNone/>
            </a:pPr>
            <a:r>
              <a:rPr lang="en-US" b="1" dirty="0">
                <a:latin typeface="Times New Roman" panose="02020603050405020304" pitchFamily="18" charset="0"/>
                <a:cs typeface="Times New Roman" panose="02020603050405020304" pitchFamily="18" charset="0"/>
              </a:rPr>
              <a:t>Mobile Forensics</a:t>
            </a:r>
            <a:r>
              <a:rPr lang="en-US" dirty="0">
                <a:latin typeface="Times New Roman" panose="02020603050405020304" pitchFamily="18" charset="0"/>
                <a:cs typeface="Times New Roman" panose="02020603050405020304" pitchFamily="18" charset="0"/>
              </a:rPr>
              <a:t> – Extracting data from smartphones and tablets.</a:t>
            </a:r>
          </a:p>
          <a:p>
            <a:pPr marL="0" indent="0">
              <a:buNone/>
            </a:pPr>
            <a:r>
              <a:rPr lang="en-US" b="1" dirty="0">
                <a:latin typeface="Times New Roman" panose="02020603050405020304" pitchFamily="18" charset="0"/>
                <a:cs typeface="Times New Roman" panose="02020603050405020304" pitchFamily="18" charset="0"/>
              </a:rPr>
              <a:t>Cloud Forensics</a:t>
            </a:r>
            <a:r>
              <a:rPr lang="en-US" dirty="0">
                <a:latin typeface="Times New Roman" panose="02020603050405020304" pitchFamily="18" charset="0"/>
                <a:cs typeface="Times New Roman" panose="02020603050405020304" pitchFamily="18" charset="0"/>
              </a:rPr>
              <a:t> – Investigating security incidents in cloud environments.</a:t>
            </a:r>
          </a:p>
          <a:p>
            <a:pPr marL="0" indent="0">
              <a:buNone/>
            </a:pPr>
            <a:r>
              <a:rPr lang="en-US" b="1" dirty="0">
                <a:latin typeface="Times New Roman" panose="02020603050405020304" pitchFamily="18" charset="0"/>
                <a:cs typeface="Times New Roman" panose="02020603050405020304" pitchFamily="18" charset="0"/>
              </a:rPr>
              <a:t>Malware Analysis</a:t>
            </a:r>
            <a:r>
              <a:rPr lang="en-US" dirty="0">
                <a:latin typeface="Times New Roman" panose="02020603050405020304" pitchFamily="18" charset="0"/>
                <a:cs typeface="Times New Roman" panose="02020603050405020304" pitchFamily="18" charset="0"/>
              </a:rPr>
              <a:t> – Studying malicious software to understand its behavior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Forensic Tools</a:t>
            </a: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FTK (Forensic Toolkit)</a:t>
            </a:r>
            <a:r>
              <a:rPr lang="en-US" dirty="0">
                <a:latin typeface="Times New Roman" panose="02020603050405020304" pitchFamily="18" charset="0"/>
                <a:cs typeface="Times New Roman" panose="02020603050405020304" pitchFamily="18" charset="0"/>
              </a:rPr>
              <a:t> – Used for digital evidence collection.</a:t>
            </a:r>
          </a:p>
          <a:p>
            <a:pPr marL="0" indent="0">
              <a:buNone/>
            </a:pPr>
            <a:r>
              <a:rPr lang="en-US" b="1" dirty="0">
                <a:latin typeface="Times New Roman" panose="02020603050405020304" pitchFamily="18" charset="0"/>
                <a:cs typeface="Times New Roman" panose="02020603050405020304" pitchFamily="18" charset="0"/>
              </a:rPr>
              <a:t>Wireshark</a:t>
            </a:r>
            <a:r>
              <a:rPr lang="en-US" dirty="0">
                <a:latin typeface="Times New Roman" panose="02020603050405020304" pitchFamily="18" charset="0"/>
                <a:cs typeface="Times New Roman" panose="02020603050405020304" pitchFamily="18" charset="0"/>
              </a:rPr>
              <a:t> – For analyzing network traffic.</a:t>
            </a:r>
          </a:p>
          <a:p>
            <a:pPr marL="0" indent="0">
              <a:buNone/>
            </a:pPr>
            <a:r>
              <a:rPr lang="en-US" b="1" dirty="0">
                <a:latin typeface="Times New Roman" panose="02020603050405020304" pitchFamily="18" charset="0"/>
                <a:cs typeface="Times New Roman" panose="02020603050405020304" pitchFamily="18" charset="0"/>
              </a:rPr>
              <a:t>Autopsy</a:t>
            </a:r>
            <a:r>
              <a:rPr lang="en-US" dirty="0">
                <a:latin typeface="Times New Roman" panose="02020603050405020304" pitchFamily="18" charset="0"/>
                <a:cs typeface="Times New Roman" panose="02020603050405020304" pitchFamily="18" charset="0"/>
              </a:rPr>
              <a:t> – Open-source digital forensic platform.</a:t>
            </a: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Social Engineering</a:t>
            </a: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Social Engineering</a:t>
            </a:r>
            <a:r>
              <a:rPr lang="en-US" dirty="0">
                <a:latin typeface="Times New Roman" panose="02020603050405020304" pitchFamily="18" charset="0"/>
                <a:cs typeface="Times New Roman" panose="02020603050405020304" pitchFamily="18" charset="0"/>
              </a:rPr>
              <a:t> is a psychological manipulation tactic used by cybercriminals to trick individuals into revealing sensitive information or taking actions that compromise security. Instead of exploiting technical vulnerabilities, attackers exploit </a:t>
            </a:r>
            <a:r>
              <a:rPr lang="en-US" b="1" dirty="0">
                <a:latin typeface="Times New Roman" panose="02020603050405020304" pitchFamily="18" charset="0"/>
                <a:cs typeface="Times New Roman" panose="02020603050405020304" pitchFamily="18" charset="0"/>
              </a:rPr>
              <a:t>human psychology</a:t>
            </a:r>
            <a:r>
              <a:rPr 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Types of Social Engineering Attacks</a:t>
            </a:r>
          </a:p>
        </p:txBody>
      </p:sp>
      <p:sp>
        <p:nvSpPr>
          <p:cNvPr id="3" name="Content Placeholder 2"/>
          <p:cNvSpPr>
            <a:spLocks noGrp="1"/>
          </p:cNvSpPr>
          <p:nvPr>
            <p:ph idx="1"/>
          </p:nvPr>
        </p:nvSpPr>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Phishing</a:t>
            </a:r>
            <a:r>
              <a:rPr lang="en-US" dirty="0">
                <a:latin typeface="Times New Roman" panose="02020603050405020304" pitchFamily="18" charset="0"/>
                <a:cs typeface="Times New Roman" panose="02020603050405020304" pitchFamily="18" charset="0"/>
              </a:rPr>
              <a:t> – Sending fake emails pretending to be from legitimate sources.</a:t>
            </a:r>
          </a:p>
          <a:p>
            <a:pPr marL="0" indent="0">
              <a:buNone/>
            </a:pPr>
            <a:r>
              <a:rPr lang="en-US" b="1" dirty="0">
                <a:latin typeface="Times New Roman" panose="02020603050405020304" pitchFamily="18" charset="0"/>
                <a:cs typeface="Times New Roman" panose="02020603050405020304" pitchFamily="18" charset="0"/>
              </a:rPr>
              <a:t>Pretexting</a:t>
            </a:r>
            <a:r>
              <a:rPr lang="en-US" dirty="0">
                <a:latin typeface="Times New Roman" panose="02020603050405020304" pitchFamily="18" charset="0"/>
                <a:cs typeface="Times New Roman" panose="02020603050405020304" pitchFamily="18" charset="0"/>
              </a:rPr>
              <a:t> – Creating a false scenario to trick victims into providing information.</a:t>
            </a:r>
          </a:p>
          <a:p>
            <a:pPr marL="0" indent="0">
              <a:buNone/>
            </a:pPr>
            <a:r>
              <a:rPr lang="en-US" b="1" dirty="0">
                <a:latin typeface="Times New Roman" panose="02020603050405020304" pitchFamily="18" charset="0"/>
                <a:cs typeface="Times New Roman" panose="02020603050405020304" pitchFamily="18" charset="0"/>
              </a:rPr>
              <a:t>Baiting</a:t>
            </a:r>
            <a:r>
              <a:rPr lang="en-US" dirty="0">
                <a:latin typeface="Times New Roman" panose="02020603050405020304" pitchFamily="18" charset="0"/>
                <a:cs typeface="Times New Roman" panose="02020603050405020304" pitchFamily="18" charset="0"/>
              </a:rPr>
              <a:t> – Offering something appealing (e.g., free software) to make users install malware.</a:t>
            </a:r>
          </a:p>
          <a:p>
            <a:pPr marL="0" indent="0">
              <a:buNone/>
            </a:pPr>
            <a:r>
              <a:rPr lang="en-US" b="1" dirty="0">
                <a:latin typeface="Times New Roman" panose="02020603050405020304" pitchFamily="18" charset="0"/>
                <a:cs typeface="Times New Roman" panose="02020603050405020304" pitchFamily="18" charset="0"/>
              </a:rPr>
              <a:t>Tailgating</a:t>
            </a:r>
            <a:r>
              <a:rPr lang="en-US" dirty="0">
                <a:latin typeface="Times New Roman" panose="02020603050405020304" pitchFamily="18" charset="0"/>
                <a:cs typeface="Times New Roman" panose="02020603050405020304" pitchFamily="18" charset="0"/>
              </a:rPr>
              <a:t> – Physically following an authorized person into a restricted area.</a:t>
            </a:r>
          </a:p>
          <a:p>
            <a:pPr marL="0" indent="0">
              <a:buNone/>
            </a:pPr>
            <a:r>
              <a:rPr lang="en-US" b="1" dirty="0">
                <a:latin typeface="Times New Roman" panose="02020603050405020304" pitchFamily="18" charset="0"/>
                <a:cs typeface="Times New Roman" panose="02020603050405020304" pitchFamily="18" charset="0"/>
              </a:rPr>
              <a:t>Vishing (Voice Phishing)</a:t>
            </a:r>
            <a:r>
              <a:rPr lang="en-US" dirty="0">
                <a:latin typeface="Times New Roman" panose="02020603050405020304" pitchFamily="18" charset="0"/>
                <a:cs typeface="Times New Roman" panose="02020603050405020304" pitchFamily="18" charset="0"/>
              </a:rPr>
              <a:t> – Using phone calls to deceive victims into revealing credentials.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Information Systems Security</a:t>
            </a:r>
            <a:br>
              <a:rPr lang="en-US" sz="4800"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Information System Security (ISS)</a:t>
            </a:r>
            <a:r>
              <a:rPr lang="en-US" dirty="0">
                <a:latin typeface="Times New Roman" panose="02020603050405020304" pitchFamily="18" charset="0"/>
                <a:cs typeface="Times New Roman" panose="02020603050405020304" pitchFamily="18" charset="0"/>
              </a:rPr>
              <a:t> refers to the </a:t>
            </a:r>
            <a:r>
              <a:rPr lang="en-US" b="1" dirty="0">
                <a:latin typeface="Times New Roman" panose="02020603050405020304" pitchFamily="18" charset="0"/>
                <a:cs typeface="Times New Roman" panose="02020603050405020304" pitchFamily="18" charset="0"/>
              </a:rPr>
              <a:t>protection of information systems</a:t>
            </a:r>
            <a:r>
              <a:rPr lang="en-US" dirty="0">
                <a:latin typeface="Times New Roman" panose="02020603050405020304" pitchFamily="18" charset="0"/>
                <a:cs typeface="Times New Roman" panose="02020603050405020304" pitchFamily="18" charset="0"/>
              </a:rPr>
              <a:t> from unauthorized access, use, disclosure, disruption, modification, or destruction. It ensures the </a:t>
            </a:r>
            <a:r>
              <a:rPr lang="en-US" b="1" dirty="0">
                <a:latin typeface="Times New Roman" panose="02020603050405020304" pitchFamily="18" charset="0"/>
                <a:cs typeface="Times New Roman" panose="02020603050405020304" pitchFamily="18" charset="0"/>
              </a:rPr>
              <a:t>confidentiality, integrity, and availability (CIA triad)</a:t>
            </a:r>
            <a:r>
              <a:rPr lang="en-US" dirty="0">
                <a:latin typeface="Times New Roman" panose="02020603050405020304" pitchFamily="18" charset="0"/>
                <a:cs typeface="Times New Roman" panose="02020603050405020304" pitchFamily="18" charset="0"/>
              </a:rPr>
              <a:t> of data and IT resources.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Prevent Social Engineering Attacks</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By</a:t>
            </a:r>
          </a:p>
          <a:p>
            <a:pPr marL="0" indent="0">
              <a:buNone/>
            </a:pPr>
            <a:r>
              <a:rPr lang="en-US" b="1" dirty="0">
                <a:latin typeface="Times New Roman" panose="02020603050405020304" pitchFamily="18" charset="0"/>
                <a:cs typeface="Times New Roman" panose="02020603050405020304" pitchFamily="18" charset="0"/>
              </a:rPr>
              <a:t>Verify requests</a:t>
            </a:r>
            <a:r>
              <a:rPr lang="en-US" dirty="0">
                <a:latin typeface="Times New Roman" panose="02020603050405020304" pitchFamily="18" charset="0"/>
                <a:cs typeface="Times New Roman" panose="02020603050405020304" pitchFamily="18" charset="0"/>
              </a:rPr>
              <a:t> for sensitive information before responding.</a:t>
            </a:r>
          </a:p>
          <a:p>
            <a:pPr marL="0" indent="0">
              <a:buNone/>
            </a:pPr>
            <a:r>
              <a:rPr lang="en-US" b="1" dirty="0">
                <a:latin typeface="Times New Roman" panose="02020603050405020304" pitchFamily="18" charset="0"/>
                <a:cs typeface="Times New Roman" panose="02020603050405020304" pitchFamily="18" charset="0"/>
              </a:rPr>
              <a:t>Do not click</a:t>
            </a:r>
            <a:r>
              <a:rPr lang="en-US" dirty="0">
                <a:latin typeface="Times New Roman" panose="02020603050405020304" pitchFamily="18" charset="0"/>
                <a:cs typeface="Times New Roman" panose="02020603050405020304" pitchFamily="18" charset="0"/>
              </a:rPr>
              <a:t> on suspicious links or attachments.</a:t>
            </a:r>
          </a:p>
          <a:p>
            <a:pPr marL="0" indent="0">
              <a:buNone/>
            </a:pPr>
            <a:r>
              <a:rPr lang="en-US" b="1" dirty="0">
                <a:latin typeface="Times New Roman" panose="02020603050405020304" pitchFamily="18" charset="0"/>
                <a:cs typeface="Times New Roman" panose="02020603050405020304" pitchFamily="18" charset="0"/>
              </a:rPr>
              <a:t>Train employees</a:t>
            </a:r>
            <a:r>
              <a:rPr lang="en-US" dirty="0">
                <a:latin typeface="Times New Roman" panose="02020603050405020304" pitchFamily="18" charset="0"/>
                <a:cs typeface="Times New Roman" panose="02020603050405020304" pitchFamily="18" charset="0"/>
              </a:rPr>
              <a:t> to recognize social engineering tactics.</a:t>
            </a:r>
          </a:p>
          <a:p>
            <a:pPr marL="0" indent="0">
              <a:buNone/>
            </a:pPr>
            <a:r>
              <a:rPr lang="en-US" b="1" dirty="0">
                <a:latin typeface="Times New Roman" panose="02020603050405020304" pitchFamily="18" charset="0"/>
                <a:cs typeface="Times New Roman" panose="02020603050405020304" pitchFamily="18" charset="0"/>
              </a:rPr>
              <a:t>Use security policies</a:t>
            </a:r>
            <a:r>
              <a:rPr lang="en-US" dirty="0">
                <a:latin typeface="Times New Roman" panose="02020603050405020304" pitchFamily="18" charset="0"/>
                <a:cs typeface="Times New Roman" panose="02020603050405020304" pitchFamily="18" charset="0"/>
              </a:rPr>
              <a:t> like MFA and role-based access control.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TCP/IP Stack Masking</a:t>
            </a: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TCP/IP stack masking</a:t>
            </a:r>
            <a:r>
              <a:rPr lang="en-US" dirty="0">
                <a:latin typeface="Times New Roman" panose="02020603050405020304" pitchFamily="18" charset="0"/>
                <a:cs typeface="Times New Roman" panose="02020603050405020304" pitchFamily="18" charset="0"/>
              </a:rPr>
              <a:t> is a cybersecurity technique used to hide or modify the characteristics of a system's TCP/IP stack to evade detection, prevent fingerprinting, or enhance security.</a:t>
            </a:r>
          </a:p>
          <a:p>
            <a:pPr marL="0" indent="0">
              <a:buNone/>
            </a:pPr>
            <a:r>
              <a:rPr lang="en-US" dirty="0">
                <a:latin typeface="Times New Roman" panose="02020603050405020304" pitchFamily="18" charset="0"/>
                <a:cs typeface="Times New Roman" panose="02020603050405020304" pitchFamily="18" charset="0"/>
              </a:rPr>
              <a:t> Attackers or security professionals use this technique to disguise the network identity of a system.</a:t>
            </a:r>
          </a:p>
          <a:p>
            <a:pPr marL="0" indent="0">
              <a:buNone/>
            </a:pPr>
            <a:r>
              <a:rPr lang="en-US" dirty="0">
                <a:latin typeface="Times New Roman" panose="02020603050405020304" pitchFamily="18" charset="0"/>
                <a:cs typeface="Times New Roman" panose="02020603050405020304" pitchFamily="18" charset="0"/>
              </a:rPr>
              <a:t>TCP/IP stack masking enhances privacy and security but can also be misused by hackers for evading detection. Proper monitoring and firewall configurations help detect and mitigate such tactics.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How TCP/IP Stack Masking Works</a:t>
            </a:r>
          </a:p>
        </p:txBody>
      </p:sp>
      <p:sp>
        <p:nvSpPr>
          <p:cNvPr id="3" name="Content Placeholder 2"/>
          <p:cNvSpPr>
            <a:spLocks noGrp="1"/>
          </p:cNvSpPr>
          <p:nvPr>
            <p:ph idx="1"/>
          </p:nvPr>
        </p:nvSpPr>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Modifying Packet Headers:</a:t>
            </a:r>
            <a:r>
              <a:rPr lang="en-US" dirty="0">
                <a:latin typeface="Times New Roman" panose="02020603050405020304" pitchFamily="18" charset="0"/>
                <a:cs typeface="Times New Roman" panose="02020603050405020304" pitchFamily="18" charset="0"/>
              </a:rPr>
              <a:t> Changing TCP/IP packet headers to mimic a different OS or network behavior.</a:t>
            </a:r>
          </a:p>
          <a:p>
            <a:pPr marL="0" indent="0">
              <a:buNone/>
            </a:pPr>
            <a:r>
              <a:rPr lang="en-US" b="1" dirty="0">
                <a:latin typeface="Times New Roman" panose="02020603050405020304" pitchFamily="18" charset="0"/>
                <a:cs typeface="Times New Roman" panose="02020603050405020304" pitchFamily="18" charset="0"/>
              </a:rPr>
              <a:t>Altering TTL (Time to Live) Values:</a:t>
            </a:r>
            <a:r>
              <a:rPr lang="en-US" dirty="0">
                <a:latin typeface="Times New Roman" panose="02020603050405020304" pitchFamily="18" charset="0"/>
                <a:cs typeface="Times New Roman" panose="02020603050405020304" pitchFamily="18" charset="0"/>
              </a:rPr>
              <a:t> Adjusting TTL values to prevent tracking by network tools.</a:t>
            </a:r>
          </a:p>
          <a:p>
            <a:pPr marL="0" indent="0">
              <a:buNone/>
            </a:pPr>
            <a:r>
              <a:rPr lang="en-US" b="1" dirty="0">
                <a:latin typeface="Times New Roman" panose="02020603050405020304" pitchFamily="18" charset="0"/>
                <a:cs typeface="Times New Roman" panose="02020603050405020304" pitchFamily="18" charset="0"/>
              </a:rPr>
              <a:t>Disabling ICMP Responses:</a:t>
            </a:r>
            <a:r>
              <a:rPr lang="en-US" dirty="0">
                <a:latin typeface="Times New Roman" panose="02020603050405020304" pitchFamily="18" charset="0"/>
                <a:cs typeface="Times New Roman" panose="02020603050405020304" pitchFamily="18" charset="0"/>
              </a:rPr>
              <a:t> Preventing systems from responding to network scans and ping requests.</a:t>
            </a:r>
          </a:p>
          <a:p>
            <a:pPr marL="0" indent="0">
              <a:buNone/>
            </a:pPr>
            <a:r>
              <a:rPr lang="en-US" b="1" dirty="0">
                <a:latin typeface="Times New Roman" panose="02020603050405020304" pitchFamily="18" charset="0"/>
                <a:cs typeface="Times New Roman" panose="02020603050405020304" pitchFamily="18" charset="0"/>
              </a:rPr>
              <a:t>Changing Window Size and Flags:</a:t>
            </a:r>
            <a:r>
              <a:rPr lang="en-US" dirty="0">
                <a:latin typeface="Times New Roman" panose="02020603050405020304" pitchFamily="18" charset="0"/>
                <a:cs typeface="Times New Roman" panose="02020603050405020304" pitchFamily="18" charset="0"/>
              </a:rPr>
              <a:t> Adjusting TCP window size and flags to obfuscate OS detection attempts.</a:t>
            </a:r>
          </a:p>
          <a:p>
            <a:pPr marL="0" indent="0">
              <a:buNone/>
            </a:pPr>
            <a:r>
              <a:rPr lang="en-US" b="1" dirty="0">
                <a:latin typeface="Times New Roman" panose="02020603050405020304" pitchFamily="18" charset="0"/>
                <a:cs typeface="Times New Roman" panose="02020603050405020304" pitchFamily="18" charset="0"/>
              </a:rPr>
              <a:t>Using Proxy Servers and VPNs:</a:t>
            </a:r>
            <a:r>
              <a:rPr lang="en-US" dirty="0">
                <a:latin typeface="Times New Roman" panose="02020603050405020304" pitchFamily="18" charset="0"/>
                <a:cs typeface="Times New Roman" panose="02020603050405020304" pitchFamily="18" charset="0"/>
              </a:rPr>
              <a:t> Masking source IP addresses to prevent tracking.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Use Cases of TCP/IP Stack Masking</a:t>
            </a: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Hiding Network Identity:</a:t>
            </a:r>
            <a:r>
              <a:rPr lang="en-US" dirty="0">
                <a:latin typeface="Times New Roman" panose="02020603050405020304" pitchFamily="18" charset="0"/>
                <a:cs typeface="Times New Roman" panose="02020603050405020304" pitchFamily="18" charset="0"/>
              </a:rPr>
              <a:t> Preventing hackers from profiling a system based on network behavior.</a:t>
            </a:r>
          </a:p>
          <a:p>
            <a:pPr marL="0" indent="0">
              <a:buNone/>
            </a:pPr>
            <a:r>
              <a:rPr lang="en-US" b="1" dirty="0">
                <a:latin typeface="Times New Roman" panose="02020603050405020304" pitchFamily="18" charset="0"/>
                <a:cs typeface="Times New Roman" panose="02020603050405020304" pitchFamily="18" charset="0"/>
              </a:rPr>
              <a:t>Avoiding Intrusion Detection Systems (IDS):</a:t>
            </a:r>
            <a:r>
              <a:rPr lang="en-US" dirty="0">
                <a:latin typeface="Times New Roman" panose="02020603050405020304" pitchFamily="18" charset="0"/>
                <a:cs typeface="Times New Roman" panose="02020603050405020304" pitchFamily="18" charset="0"/>
              </a:rPr>
              <a:t> Evading detection by security monitoring tools.</a:t>
            </a:r>
          </a:p>
          <a:p>
            <a:pPr marL="0" indent="0">
              <a:buNone/>
            </a:pPr>
            <a:r>
              <a:rPr lang="en-US" b="1" dirty="0">
                <a:latin typeface="Times New Roman" panose="02020603050405020304" pitchFamily="18" charset="0"/>
                <a:cs typeface="Times New Roman" panose="02020603050405020304" pitchFamily="18" charset="0"/>
              </a:rPr>
              <a:t>Penetration Testing:</a:t>
            </a:r>
            <a:r>
              <a:rPr lang="en-US" dirty="0">
                <a:latin typeface="Times New Roman" panose="02020603050405020304" pitchFamily="18" charset="0"/>
                <a:cs typeface="Times New Roman" panose="02020603050405020304" pitchFamily="18" charset="0"/>
              </a:rPr>
              <a:t> Security professionals use it to test network defenses.</a:t>
            </a:r>
          </a:p>
          <a:p>
            <a:pPr marL="0" indent="0">
              <a:buNone/>
            </a:pPr>
            <a:r>
              <a:rPr lang="en-US" b="1" dirty="0">
                <a:latin typeface="Times New Roman" panose="02020603050405020304" pitchFamily="18" charset="0"/>
                <a:cs typeface="Times New Roman" panose="02020603050405020304" pitchFamily="18" charset="0"/>
              </a:rPr>
              <a:t>Preventing OS Fingerprinting:</a:t>
            </a:r>
            <a:r>
              <a:rPr lang="en-US" dirty="0">
                <a:latin typeface="Times New Roman" panose="02020603050405020304" pitchFamily="18" charset="0"/>
                <a:cs typeface="Times New Roman" panose="02020603050405020304" pitchFamily="18" charset="0"/>
              </a:rPr>
              <a:t> Tools like Nmap and p0f can detect OS details, but masking prevents this.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Tools Used for TCP/IP Stack Masking</a:t>
            </a:r>
          </a:p>
        </p:txBody>
      </p:sp>
      <p:sp>
        <p:nvSpPr>
          <p:cNvPr id="3" name="Content Placeholder 2"/>
          <p:cNvSpPr>
            <a:spLocks noGrp="1"/>
          </p:cNvSpPr>
          <p:nvPr>
            <p:ph idx="1"/>
          </p:nvPr>
        </p:nvSpPr>
        <p:spPr/>
        <p:txBody>
          <a:bodyPr/>
          <a:lstStyle/>
          <a:p>
            <a:pPr marL="0" indent="0">
              <a:buNone/>
            </a:pPr>
            <a:r>
              <a:rPr lang="en-US" b="1" dirty="0" err="1">
                <a:latin typeface="Times New Roman" panose="02020603050405020304" pitchFamily="18" charset="0"/>
                <a:cs typeface="Times New Roman" panose="02020603050405020304" pitchFamily="18" charset="0"/>
              </a:rPr>
              <a:t>IPtables</a:t>
            </a:r>
            <a:r>
              <a:rPr lang="en-US" b="1" dirty="0">
                <a:latin typeface="Times New Roman" panose="02020603050405020304" pitchFamily="18" charset="0"/>
                <a:cs typeface="Times New Roman" panose="02020603050405020304" pitchFamily="18" charset="0"/>
              </a:rPr>
              <a:t> (Linux Firewall):</a:t>
            </a:r>
            <a:r>
              <a:rPr lang="en-US" dirty="0">
                <a:latin typeface="Times New Roman" panose="02020603050405020304" pitchFamily="18" charset="0"/>
                <a:cs typeface="Times New Roman" panose="02020603050405020304" pitchFamily="18" charset="0"/>
              </a:rPr>
              <a:t> Can modify packet headers.</a:t>
            </a:r>
          </a:p>
          <a:p>
            <a:pPr marL="0" indent="0">
              <a:buNone/>
            </a:pPr>
            <a:r>
              <a:rPr lang="en-US" b="1" dirty="0">
                <a:latin typeface="Times New Roman" panose="02020603050405020304" pitchFamily="18" charset="0"/>
                <a:cs typeface="Times New Roman" panose="02020603050405020304" pitchFamily="18" charset="0"/>
              </a:rPr>
              <a:t>TCP/IP Obfuscation Tools:</a:t>
            </a:r>
            <a:r>
              <a:rPr lang="en-US" dirty="0">
                <a:latin typeface="Times New Roman" panose="02020603050405020304" pitchFamily="18" charset="0"/>
                <a:cs typeface="Times New Roman" panose="02020603050405020304" pitchFamily="18" charset="0"/>
              </a:rPr>
              <a:t> Used in ethical hacking and penetration testing.</a:t>
            </a:r>
          </a:p>
          <a:p>
            <a:pPr marL="0" indent="0">
              <a:buNone/>
            </a:pPr>
            <a:r>
              <a:rPr lang="en-US" b="1" dirty="0" err="1">
                <a:latin typeface="Times New Roman" panose="02020603050405020304" pitchFamily="18" charset="0"/>
                <a:cs typeface="Times New Roman" panose="02020603050405020304" pitchFamily="18" charset="0"/>
              </a:rPr>
              <a:t>Proxychains</a:t>
            </a:r>
            <a:r>
              <a:rPr lang="en-US" b="1" dirty="0">
                <a:latin typeface="Times New Roman" panose="02020603050405020304" pitchFamily="18" charset="0"/>
                <a:cs typeface="Times New Roman" panose="02020603050405020304" pitchFamily="18" charset="0"/>
              </a:rPr>
              <a:t> &amp; VPNs:</a:t>
            </a:r>
            <a:r>
              <a:rPr lang="en-US" dirty="0">
                <a:latin typeface="Times New Roman" panose="02020603050405020304" pitchFamily="18" charset="0"/>
                <a:cs typeface="Times New Roman" panose="02020603050405020304" pitchFamily="18" charset="0"/>
              </a:rPr>
              <a:t> Hide IP addresses and network behavior.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7036" y="3247227"/>
            <a:ext cx="6094070" cy="769441"/>
          </a:xfrm>
          <a:prstGeom prst="rect">
            <a:avLst/>
          </a:prstGeom>
          <a:noFill/>
        </p:spPr>
        <p:txBody>
          <a:bodyPr wrap="square">
            <a:spAutoFit/>
          </a:bodyPr>
          <a:lstStyle/>
          <a:p>
            <a:pPr marL="0" indent="0" algn="ctr">
              <a:buNone/>
            </a:pPr>
            <a:r>
              <a:rPr lang="en-US" sz="4400" dirty="0">
                <a:latin typeface="Times New Roman" panose="02020603050405020304" pitchFamily="18" charset="0"/>
                <a:cs typeface="Times New Roman" panose="02020603050405020304" pitchFamily="18" charset="0"/>
              </a:rPr>
              <a:t>***END***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Key Components of Information Systems Security</a:t>
            </a: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Confidentiality</a:t>
            </a:r>
            <a:r>
              <a:rPr lang="en-US" dirty="0">
                <a:latin typeface="Times New Roman" panose="02020603050405020304" pitchFamily="18" charset="0"/>
                <a:cs typeface="Times New Roman" panose="02020603050405020304" pitchFamily="18" charset="0"/>
              </a:rPr>
              <a:t> – Ensuring that sensitive information is accessible only to authorized users.</a:t>
            </a:r>
          </a:p>
          <a:p>
            <a:pPr marL="0" indent="0">
              <a:buNone/>
            </a:pPr>
            <a:r>
              <a:rPr lang="en-US" b="1" dirty="0">
                <a:latin typeface="Times New Roman" panose="02020603050405020304" pitchFamily="18" charset="0"/>
                <a:cs typeface="Times New Roman" panose="02020603050405020304" pitchFamily="18" charset="0"/>
              </a:rPr>
              <a:t>Integrity</a:t>
            </a:r>
            <a:r>
              <a:rPr lang="en-US" dirty="0">
                <a:latin typeface="Times New Roman" panose="02020603050405020304" pitchFamily="18" charset="0"/>
                <a:cs typeface="Times New Roman" panose="02020603050405020304" pitchFamily="18" charset="0"/>
              </a:rPr>
              <a:t> – Maintaining data accuracy and preventing unauthorized modifications.</a:t>
            </a:r>
          </a:p>
          <a:p>
            <a:pPr marL="0" indent="0">
              <a:buNone/>
            </a:pPr>
            <a:r>
              <a:rPr lang="en-US" b="1" dirty="0">
                <a:latin typeface="Times New Roman" panose="02020603050405020304" pitchFamily="18" charset="0"/>
                <a:cs typeface="Times New Roman" panose="02020603050405020304" pitchFamily="18" charset="0"/>
              </a:rPr>
              <a:t>Availability</a:t>
            </a:r>
            <a:r>
              <a:rPr lang="en-US" dirty="0">
                <a:latin typeface="Times New Roman" panose="02020603050405020304" pitchFamily="18" charset="0"/>
                <a:cs typeface="Times New Roman" panose="02020603050405020304" pitchFamily="18" charset="0"/>
              </a:rPr>
              <a:t> – Ensuring that systems and data are accessible when needed.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Common Security Measures</a:t>
            </a: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Firewalls &amp; Intrusion Detection Systems (IDS)</a:t>
            </a:r>
            <a:r>
              <a:rPr lang="en-US" dirty="0">
                <a:latin typeface="Times New Roman" panose="02020603050405020304" pitchFamily="18" charset="0"/>
                <a:cs typeface="Times New Roman" panose="02020603050405020304" pitchFamily="18" charset="0"/>
              </a:rPr>
              <a:t> – Protect networks from cyber threats.</a:t>
            </a:r>
          </a:p>
          <a:p>
            <a:pPr marL="0" indent="0">
              <a:buNone/>
            </a:pPr>
            <a:r>
              <a:rPr lang="en-US" b="1" dirty="0">
                <a:latin typeface="Times New Roman" panose="02020603050405020304" pitchFamily="18" charset="0"/>
                <a:cs typeface="Times New Roman" panose="02020603050405020304" pitchFamily="18" charset="0"/>
              </a:rPr>
              <a:t>Encryption</a:t>
            </a:r>
            <a:r>
              <a:rPr lang="en-US" dirty="0">
                <a:latin typeface="Times New Roman" panose="02020603050405020304" pitchFamily="18" charset="0"/>
                <a:cs typeface="Times New Roman" panose="02020603050405020304" pitchFamily="18" charset="0"/>
              </a:rPr>
              <a:t> – Secures data transmission and storage.</a:t>
            </a:r>
          </a:p>
          <a:p>
            <a:pPr marL="0" indent="0">
              <a:buNone/>
            </a:pPr>
            <a:r>
              <a:rPr lang="en-US" b="1" dirty="0">
                <a:latin typeface="Times New Roman" panose="02020603050405020304" pitchFamily="18" charset="0"/>
                <a:cs typeface="Times New Roman" panose="02020603050405020304" pitchFamily="18" charset="0"/>
              </a:rPr>
              <a:t>Access Control</a:t>
            </a:r>
            <a:r>
              <a:rPr lang="en-US" dirty="0">
                <a:latin typeface="Times New Roman" panose="02020603050405020304" pitchFamily="18" charset="0"/>
                <a:cs typeface="Times New Roman" panose="02020603050405020304" pitchFamily="18" charset="0"/>
              </a:rPr>
              <a:t> – Uses authentication (passwords, biometrics, MFA) to restrict unauthorized access.</a:t>
            </a:r>
          </a:p>
          <a:p>
            <a:pPr marL="0" indent="0">
              <a:buNone/>
            </a:pPr>
            <a:r>
              <a:rPr lang="en-US" b="1" dirty="0">
                <a:latin typeface="Times New Roman" panose="02020603050405020304" pitchFamily="18" charset="0"/>
                <a:cs typeface="Times New Roman" panose="02020603050405020304" pitchFamily="18" charset="0"/>
              </a:rPr>
              <a:t>Antivirus &amp; Anti-malware</a:t>
            </a:r>
            <a:r>
              <a:rPr lang="en-US" dirty="0">
                <a:latin typeface="Times New Roman" panose="02020603050405020304" pitchFamily="18" charset="0"/>
                <a:cs typeface="Times New Roman" panose="02020603050405020304" pitchFamily="18" charset="0"/>
              </a:rPr>
              <a:t> – Prevents malicious software attacks.</a:t>
            </a:r>
          </a:p>
          <a:p>
            <a:pPr marL="0" indent="0">
              <a:buNone/>
            </a:pPr>
            <a:r>
              <a:rPr lang="en-US" b="1" dirty="0">
                <a:latin typeface="Times New Roman" panose="02020603050405020304" pitchFamily="18" charset="0"/>
                <a:cs typeface="Times New Roman" panose="02020603050405020304" pitchFamily="18" charset="0"/>
              </a:rPr>
              <a:t>Security Policies &amp; Awareness</a:t>
            </a:r>
            <a:r>
              <a:rPr lang="en-US" dirty="0">
                <a:latin typeface="Times New Roman" panose="02020603050405020304" pitchFamily="18" charset="0"/>
                <a:cs typeface="Times New Roman" panose="02020603050405020304" pitchFamily="18" charset="0"/>
              </a:rPr>
              <a:t> – Educates users on safe computing practices.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Cyber Meaning</a:t>
            </a:r>
            <a:br>
              <a:rPr lang="en-US" b="1" dirty="0">
                <a:latin typeface="Times New Roman" panose="02020603050405020304" pitchFamily="18" charset="0"/>
                <a:cs typeface="Times New Roman" panose="02020603050405020304" pitchFamily="18" charset="0"/>
              </a:rPr>
            </a:br>
            <a:endParaRPr lang="en-US" b="1"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term </a:t>
            </a:r>
            <a:r>
              <a:rPr lang="en-US" b="1" dirty="0">
                <a:latin typeface="Times New Roman" panose="02020603050405020304" pitchFamily="18" charset="0"/>
                <a:cs typeface="Times New Roman" panose="02020603050405020304" pitchFamily="18" charset="0"/>
              </a:rPr>
              <a:t>"cyber"</a:t>
            </a:r>
            <a:r>
              <a:rPr lang="en-US" dirty="0">
                <a:latin typeface="Times New Roman" panose="02020603050405020304" pitchFamily="18" charset="0"/>
                <a:cs typeface="Times New Roman" panose="02020603050405020304" pitchFamily="18" charset="0"/>
              </a:rPr>
              <a:t> refers to anything related to </a:t>
            </a:r>
            <a:r>
              <a:rPr lang="en-US" b="1" dirty="0">
                <a:latin typeface="Times New Roman" panose="02020603050405020304" pitchFamily="18" charset="0"/>
                <a:cs typeface="Times New Roman" panose="02020603050405020304" pitchFamily="18" charset="0"/>
              </a:rPr>
              <a:t>computers, networks, digital technology, and the internet</a:t>
            </a:r>
            <a:r>
              <a:rPr lang="en-US" dirty="0">
                <a:latin typeface="Times New Roman" panose="02020603050405020304" pitchFamily="18" charset="0"/>
                <a:cs typeface="Times New Roman" panose="02020603050405020304" pitchFamily="18" charset="0"/>
              </a:rPr>
              <a:t>. It includes areas like </a:t>
            </a:r>
            <a:r>
              <a:rPr lang="en-US" b="1" dirty="0">
                <a:latin typeface="Times New Roman" panose="02020603050405020304" pitchFamily="18" charset="0"/>
                <a:cs typeface="Times New Roman" panose="02020603050405020304" pitchFamily="18" charset="0"/>
              </a:rPr>
              <a:t>cybersecurity, cybercrime, cyberspace, cyber threats, and cyber warfare</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In general, cyber is used to describe activities that take place in the digital world, including data communication, online transactions, and virtual interactions.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Cyber Security</a:t>
            </a: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Cybersecurity</a:t>
            </a:r>
            <a:r>
              <a:rPr lang="en-US" dirty="0">
                <a:latin typeface="Times New Roman" panose="02020603050405020304" pitchFamily="18" charset="0"/>
                <a:cs typeface="Times New Roman" panose="02020603050405020304" pitchFamily="18" charset="0"/>
              </a:rPr>
              <a:t> is the practice of protecting systems, networks, and data from cyber threats. </a:t>
            </a:r>
          </a:p>
          <a:p>
            <a:pPr marL="0" indent="0">
              <a:buNone/>
            </a:pPr>
            <a:r>
              <a:rPr lang="en-US" dirty="0">
                <a:latin typeface="Times New Roman" panose="02020603050405020304" pitchFamily="18" charset="0"/>
                <a:cs typeface="Times New Roman" panose="02020603050405020304" pitchFamily="18" charset="0"/>
              </a:rPr>
              <a:t>It involves implementing technologies, processes, and policies to safeguard digital assets against unauthorized access, data breaches, and cyberattacks.</a:t>
            </a:r>
          </a:p>
          <a:p>
            <a:pPr marL="0" indent="0">
              <a:buNone/>
            </a:pPr>
            <a:r>
              <a:rPr lang="en-US" dirty="0">
                <a:latin typeface="Times New Roman" panose="02020603050405020304" pitchFamily="18" charset="0"/>
                <a:cs typeface="Times New Roman" panose="02020603050405020304" pitchFamily="18" charset="0"/>
              </a:rPr>
              <a:t> Effective cybersecurity ensures </a:t>
            </a:r>
            <a:r>
              <a:rPr lang="en-US" b="1" dirty="0">
                <a:latin typeface="Times New Roman" panose="02020603050405020304" pitchFamily="18" charset="0"/>
                <a:cs typeface="Times New Roman" panose="02020603050405020304" pitchFamily="18" charset="0"/>
              </a:rPr>
              <a:t>confidentiality, integrity, and availability (CIA)</a:t>
            </a:r>
            <a:r>
              <a:rPr lang="en-US" dirty="0">
                <a:latin typeface="Times New Roman" panose="02020603050405020304" pitchFamily="18" charset="0"/>
                <a:cs typeface="Times New Roman" panose="02020603050405020304" pitchFamily="18" charset="0"/>
              </a:rPr>
              <a:t> of information, which are the core principles of IT security.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 Key Cybersecurity Threats in IT</a:t>
            </a: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Malware Attacks</a:t>
            </a:r>
          </a:p>
          <a:p>
            <a:pPr marL="0" indent="0">
              <a:buNone/>
            </a:pPr>
            <a:r>
              <a:rPr lang="en-US" b="1" dirty="0">
                <a:latin typeface="Times New Roman" panose="02020603050405020304" pitchFamily="18" charset="0"/>
                <a:cs typeface="Times New Roman" panose="02020603050405020304" pitchFamily="18" charset="0"/>
              </a:rPr>
              <a:t>Issue:</a:t>
            </a:r>
            <a:r>
              <a:rPr lang="en-US" dirty="0">
                <a:latin typeface="Times New Roman" panose="02020603050405020304" pitchFamily="18" charset="0"/>
                <a:cs typeface="Times New Roman" panose="02020603050405020304" pitchFamily="18" charset="0"/>
              </a:rPr>
              <a:t> Malicious software such as viruses, worms, ransomware, and trojans infect IT systems, causing data loss, corruption, or unauthorized access.</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Solution:</a:t>
            </a:r>
          </a:p>
          <a:p>
            <a:pPr marL="0" indent="0">
              <a:buNone/>
            </a:pPr>
            <a:r>
              <a:rPr lang="en-US" dirty="0">
                <a:latin typeface="Times New Roman" panose="02020603050405020304" pitchFamily="18" charset="0"/>
                <a:cs typeface="Times New Roman" panose="02020603050405020304" pitchFamily="18" charset="0"/>
              </a:rPr>
              <a:t>Deploy </a:t>
            </a:r>
            <a:r>
              <a:rPr lang="en-US" b="1" dirty="0">
                <a:latin typeface="Times New Roman" panose="02020603050405020304" pitchFamily="18" charset="0"/>
                <a:cs typeface="Times New Roman" panose="02020603050405020304" pitchFamily="18" charset="0"/>
              </a:rPr>
              <a:t>antivirus and endpoint protection</a:t>
            </a:r>
            <a:r>
              <a:rPr lang="en-US" dirty="0">
                <a:latin typeface="Times New Roman" panose="02020603050405020304" pitchFamily="18" charset="0"/>
                <a:cs typeface="Times New Roman" panose="02020603050405020304" pitchFamily="18" charset="0"/>
              </a:rPr>
              <a:t> solutions.</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Regularly update and patch software to fix vulnerabilities.</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Implement </a:t>
            </a:r>
            <a:r>
              <a:rPr lang="en-US" b="1" dirty="0">
                <a:latin typeface="Times New Roman" panose="02020603050405020304" pitchFamily="18" charset="0"/>
                <a:cs typeface="Times New Roman" panose="02020603050405020304" pitchFamily="18" charset="0"/>
              </a:rPr>
              <a:t>sandboxing</a:t>
            </a:r>
            <a:r>
              <a:rPr lang="en-US" dirty="0">
                <a:latin typeface="Times New Roman" panose="02020603050405020304" pitchFamily="18" charset="0"/>
                <a:cs typeface="Times New Roman" panose="02020603050405020304" pitchFamily="18" charset="0"/>
              </a:rPr>
              <a:t> techniques to test suspicious files in an isolated environment.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Key Cybersecurity Threats in IT Cont..</a:t>
            </a:r>
          </a:p>
        </p:txBody>
      </p:sp>
      <p:sp>
        <p:nvSpPr>
          <p:cNvPr id="3" name="Content Placeholder 2"/>
          <p:cNvSpPr>
            <a:spLocks noGrp="1"/>
          </p:cNvSpPr>
          <p:nvPr>
            <p:ph idx="1"/>
          </p:nvPr>
        </p:nvSpPr>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Phishing Attacks</a:t>
            </a:r>
          </a:p>
          <a:p>
            <a:pPr marL="0" indent="0">
              <a:buNone/>
            </a:pPr>
            <a:r>
              <a:rPr lang="en-US" b="1" dirty="0">
                <a:latin typeface="Times New Roman" panose="02020603050405020304" pitchFamily="18" charset="0"/>
                <a:cs typeface="Times New Roman" panose="02020603050405020304" pitchFamily="18" charset="0"/>
              </a:rPr>
              <a:t>Issue:</a:t>
            </a:r>
            <a:r>
              <a:rPr lang="en-US" dirty="0">
                <a:latin typeface="Times New Roman" panose="02020603050405020304" pitchFamily="18" charset="0"/>
                <a:cs typeface="Times New Roman" panose="02020603050405020304" pitchFamily="18" charset="0"/>
              </a:rPr>
              <a:t> Cybercriminals use deceptive emails, messages, or websites to trick users into revealing sensitive information.</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Solution:</a:t>
            </a:r>
          </a:p>
          <a:p>
            <a:pPr marL="0" indent="0">
              <a:buNone/>
            </a:pPr>
            <a:r>
              <a:rPr lang="en-US" dirty="0">
                <a:latin typeface="Times New Roman" panose="02020603050405020304" pitchFamily="18" charset="0"/>
                <a:cs typeface="Times New Roman" panose="02020603050405020304" pitchFamily="18" charset="0"/>
              </a:rPr>
              <a:t>Enable </a:t>
            </a:r>
            <a:r>
              <a:rPr lang="en-US" b="1" dirty="0">
                <a:latin typeface="Times New Roman" panose="02020603050405020304" pitchFamily="18" charset="0"/>
                <a:cs typeface="Times New Roman" panose="02020603050405020304" pitchFamily="18" charset="0"/>
              </a:rPr>
              <a:t>email security solutions</a:t>
            </a:r>
            <a:r>
              <a:rPr lang="en-US" dirty="0">
                <a:latin typeface="Times New Roman" panose="02020603050405020304" pitchFamily="18" charset="0"/>
                <a:cs typeface="Times New Roman" panose="02020603050405020304" pitchFamily="18" charset="0"/>
              </a:rPr>
              <a:t> (e.g., spam filters, </a:t>
            </a:r>
            <a:r>
              <a:rPr lang="en-US" b="1" dirty="0">
                <a:latin typeface="Times New Roman" panose="02020603050405020304" pitchFamily="18" charset="0"/>
                <a:cs typeface="Times New Roman" panose="02020603050405020304" pitchFamily="18" charset="0"/>
              </a:rPr>
              <a:t>DMARC</a:t>
            </a:r>
            <a:r>
              <a:rPr lang="en-US" dirty="0">
                <a:latin typeface="Times New Roman" panose="02020603050405020304" pitchFamily="18" charset="0"/>
                <a:cs typeface="Times New Roman" panose="02020603050405020304" pitchFamily="18" charset="0"/>
              </a:rPr>
              <a:t>(Domail-based Message Authenrication Reporting and Conformance), </a:t>
            </a:r>
            <a:r>
              <a:rPr lang="en-US" b="1" dirty="0">
                <a:latin typeface="Times New Roman" panose="02020603050405020304" pitchFamily="18" charset="0"/>
                <a:cs typeface="Times New Roman" panose="02020603050405020304" pitchFamily="18" charset="0"/>
              </a:rPr>
              <a:t>DKIM</a:t>
            </a:r>
            <a:r>
              <a:rPr lang="en-US" dirty="0">
                <a:latin typeface="Times New Roman" panose="02020603050405020304" pitchFamily="18" charset="0"/>
                <a:cs typeface="Times New Roman" panose="02020603050405020304" pitchFamily="18" charset="0"/>
              </a:rPr>
              <a:t>(Domain Key Identified mail), </a:t>
            </a:r>
            <a:r>
              <a:rPr lang="en-US" b="1" dirty="0">
                <a:latin typeface="Times New Roman" panose="02020603050405020304" pitchFamily="18" charset="0"/>
                <a:cs typeface="Times New Roman" panose="02020603050405020304" pitchFamily="18" charset="0"/>
              </a:rPr>
              <a:t>SPF</a:t>
            </a:r>
            <a:r>
              <a:rPr lang="en-US" dirty="0">
                <a:latin typeface="Times New Roman" panose="02020603050405020304" pitchFamily="18" charset="0"/>
                <a:cs typeface="Times New Roman" panose="02020603050405020304" pitchFamily="18" charset="0"/>
              </a:rPr>
              <a:t>(Sender Policy Frame work).</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Conduct </a:t>
            </a:r>
            <a:r>
              <a:rPr lang="en-US" b="1" dirty="0">
                <a:latin typeface="Times New Roman" panose="02020603050405020304" pitchFamily="18" charset="0"/>
                <a:cs typeface="Times New Roman" panose="02020603050405020304" pitchFamily="18" charset="0"/>
              </a:rPr>
              <a:t>security awareness training</a:t>
            </a:r>
            <a:r>
              <a:rPr lang="en-US" dirty="0">
                <a:latin typeface="Times New Roman" panose="02020603050405020304" pitchFamily="18" charset="0"/>
                <a:cs typeface="Times New Roman" panose="02020603050405020304" pitchFamily="18" charset="0"/>
              </a:rPr>
              <a:t> for employees.</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Implement </a:t>
            </a:r>
            <a:r>
              <a:rPr lang="en-US" b="1" dirty="0">
                <a:latin typeface="Times New Roman" panose="02020603050405020304" pitchFamily="18" charset="0"/>
                <a:cs typeface="Times New Roman" panose="02020603050405020304" pitchFamily="18" charset="0"/>
              </a:rPr>
              <a:t>Multi-Factor Authentication (MFA)</a:t>
            </a:r>
            <a:r>
              <a:rPr lang="en-US" dirty="0">
                <a:latin typeface="Times New Roman" panose="02020603050405020304" pitchFamily="18" charset="0"/>
                <a:cs typeface="Times New Roman" panose="02020603050405020304" pitchFamily="18" charset="0"/>
              </a:rPr>
              <a:t> to protect user accounts.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1129</TotalTime>
  <Words>1990</Words>
  <Application>Microsoft Office PowerPoint</Application>
  <PresentationFormat>Widescreen</PresentationFormat>
  <Paragraphs>174</Paragraphs>
  <Slides>35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Times New Roman</vt:lpstr>
      <vt:lpstr>Office Theme</vt:lpstr>
      <vt:lpstr>Course Name: Information Systems Security Course Code: ITU 08208</vt:lpstr>
      <vt:lpstr>What is Information Security? </vt:lpstr>
      <vt:lpstr>Information Systems Security </vt:lpstr>
      <vt:lpstr>Key Components of Information Systems Security</vt:lpstr>
      <vt:lpstr>Common Security Measures</vt:lpstr>
      <vt:lpstr>Cyber Meaning </vt:lpstr>
      <vt:lpstr>Cyber Security</vt:lpstr>
      <vt:lpstr> Key Cybersecurity Threats in IT</vt:lpstr>
      <vt:lpstr>Key Cybersecurity Threats in IT Cont..</vt:lpstr>
      <vt:lpstr>Key Cybersecurity Threats in IT Cont..</vt:lpstr>
      <vt:lpstr>Key Cybersecurity Threats in IT Cont..</vt:lpstr>
      <vt:lpstr>Key Cybersecurity Threats in IT Cont..</vt:lpstr>
      <vt:lpstr> Key Cybersecurity Threats in IT Cont..</vt:lpstr>
      <vt:lpstr>Cybersecurity Best Practices in IT</vt:lpstr>
      <vt:lpstr>Cybersecurity Best Practices in IT Cont..</vt:lpstr>
      <vt:lpstr> Cybersecurity Best Practices in IT Cont..</vt:lpstr>
      <vt:lpstr>Cybersecurity Best Practices in IT Cont..</vt:lpstr>
      <vt:lpstr>Cybersecurity Best Practices in IT Cont..</vt:lpstr>
      <vt:lpstr>Cybersecurity Frameworks and Standards in IT</vt:lpstr>
      <vt:lpstr> Future Trends in Cybersecurity</vt:lpstr>
      <vt:lpstr>Generally</vt:lpstr>
      <vt:lpstr>Cyber Crimes</vt:lpstr>
      <vt:lpstr>Types of Cyber Crimes</vt:lpstr>
      <vt:lpstr>Prevention Measures</vt:lpstr>
      <vt:lpstr>Digital Forensics</vt:lpstr>
      <vt:lpstr>Key Areas of Digital Forensics</vt:lpstr>
      <vt:lpstr>Forensic Tools</vt:lpstr>
      <vt:lpstr>Social Engineering</vt:lpstr>
      <vt:lpstr>Types of Social Engineering Attacks</vt:lpstr>
      <vt:lpstr>Prevent Social Engineering Attacks</vt:lpstr>
      <vt:lpstr>TCP/IP Stack Masking</vt:lpstr>
      <vt:lpstr>How TCP/IP Stack Masking Works</vt:lpstr>
      <vt:lpstr>Use Cases of TCP/IP Stack Masking</vt:lpstr>
      <vt:lpstr>Tools Used for TCP/IP Stack Masking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Information Systems Security Course Code: ITU 08208</dc:title>
  <dc:creator>Sarah</dc:creator>
  <cp:lastModifiedBy>SARAH MASSAE</cp:lastModifiedBy>
  <cp:revision>16</cp:revision>
  <dcterms:created xsi:type="dcterms:W3CDTF">2025-03-19T10:04:00Z</dcterms:created>
  <dcterms:modified xsi:type="dcterms:W3CDTF">2025-04-03T08:57:26Z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2CD3F400C54F434787735C5F5D5F32F7_12</vt:lpwstr>
  </property>
  <property fmtid="{D5CDD505-2E9C-101B-9397-08002B2CF9AE}" pid="3" name="KSOProductBuildVer">
    <vt:lpwstr>1033-12.2.0.20326</vt:lpwstr>
  </property>
</Properties>
</file>