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Helvetica Neue"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zPQMqS8GqA+0lXaNRJLNYpUgD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72528D-2275-4BAE-BFAF-E19CB3769A1D}">
  <a:tblStyle styleId="{A272528D-2275-4BAE-BFAF-E19CB3769A1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3C1132D-BF61-459D-BD50-1920C48935E5}"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874026-47B0-4C83-82C4-EA92974F2B63}"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10c0744d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1210c0744db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10c0744d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1210c0744d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1"/>
        <p:cNvGrpSpPr/>
        <p:nvPr/>
      </p:nvGrpSpPr>
      <p:grpSpPr>
        <a:xfrm>
          <a:off x="0" y="0"/>
          <a:ext cx="0" cy="0"/>
          <a:chOff x="0" y="0"/>
          <a:chExt cx="0" cy="0"/>
        </a:xfrm>
      </p:grpSpPr>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p4"/><Relationship Id="rId1" Type="http://schemas.microsoft.com/office/2007/relationships/media" Target="../media/media2.mp4"/><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3.mp4"/><Relationship Id="rId1" Type="http://schemas.microsoft.com/office/2007/relationships/media" Target="../media/media3.mp4"/><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2.png"/><Relationship Id="rId4" Type="http://schemas.openxmlformats.org/officeDocument/2006/relationships/notesSlide" Target="../notesSlides/notesSlide3.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xml"/><Relationship Id="rId7" Type="http://schemas.openxmlformats.org/officeDocument/2006/relationships/image" Target="../media/image10.png"/><Relationship Id="rId2" Type="http://schemas.openxmlformats.org/officeDocument/2006/relationships/audio" Target="../media/media4.mp4"/><Relationship Id="rId1" Type="http://schemas.microsoft.com/office/2007/relationships/media" Target="../media/media4.mp4"/><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1.xml"/><Relationship Id="rId7" Type="http://schemas.openxmlformats.org/officeDocument/2006/relationships/image" Target="../media/image13.png"/><Relationship Id="rId2" Type="http://schemas.openxmlformats.org/officeDocument/2006/relationships/audio" Target="../media/media5.mp4"/><Relationship Id="rId1" Type="http://schemas.microsoft.com/office/2007/relationships/media" Target="../media/media5.mp4"/><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5.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6.mp4"/><Relationship Id="rId1" Type="http://schemas.microsoft.com/office/2007/relationships/media" Target="../media/media6.mp4"/><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7.mp4"/><Relationship Id="rId1" Type="http://schemas.microsoft.com/office/2007/relationships/media" Target="../media/media7.mp4"/><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8.mp4"/><Relationship Id="rId1" Type="http://schemas.microsoft.com/office/2007/relationships/media" Target="../media/media8.mp4"/><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xml"/><Relationship Id="rId7" Type="http://schemas.openxmlformats.org/officeDocument/2006/relationships/image" Target="../media/image20.png"/><Relationship Id="rId2" Type="http://schemas.openxmlformats.org/officeDocument/2006/relationships/audio" Target="../media/media9.mp4"/><Relationship Id="rId1" Type="http://schemas.microsoft.com/office/2007/relationships/media" Target="../media/media9.mp4"/><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1215850" y="3065750"/>
            <a:ext cx="8729700" cy="5079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SzPts val="1100"/>
              <a:buNone/>
            </a:pPr>
            <a:r>
              <a:rPr lang="en-US" sz="1900" b="1">
                <a:solidFill>
                  <a:srgbClr val="6B6B6B"/>
                </a:solidFill>
              </a:rPr>
              <a:t>MSIN0221 Natural Language Processing | Group 5 | Project Presentation</a:t>
            </a:r>
            <a:r>
              <a:rPr lang="en-US" sz="2700" b="1" i="0" u="none" strike="noStrike" cap="none">
                <a:solidFill>
                  <a:srgbClr val="6B6B6B"/>
                </a:solidFill>
              </a:rPr>
              <a:t> </a:t>
            </a:r>
            <a:endParaRPr sz="2000" i="0" u="none" strike="noStrike" cap="none">
              <a:solidFill>
                <a:srgbClr val="6B6B6B"/>
              </a:solidFill>
            </a:endParaRPr>
          </a:p>
        </p:txBody>
      </p:sp>
      <p:pic>
        <p:nvPicPr>
          <p:cNvPr id="3" name="1">
            <a:hlinkClick r:id="" action="ppaction://media"/>
            <a:extLst>
              <a:ext uri="{FF2B5EF4-FFF2-40B4-BE49-F238E27FC236}">
                <a16:creationId xmlns:a16="http://schemas.microsoft.com/office/drawing/2014/main" id="{7A03C45E-5E03-4C86-A46F-03F4D5B6FD1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09198" y="586361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35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2"/>
          <p:cNvGrpSpPr/>
          <p:nvPr/>
        </p:nvGrpSpPr>
        <p:grpSpPr>
          <a:xfrm>
            <a:off x="2797423" y="2796673"/>
            <a:ext cx="7008536" cy="951644"/>
            <a:chOff x="1189530" y="1865705"/>
            <a:chExt cx="7008536" cy="951644"/>
          </a:xfrm>
        </p:grpSpPr>
        <p:grpSp>
          <p:nvGrpSpPr>
            <p:cNvPr id="90" name="Google Shape;90;p2"/>
            <p:cNvGrpSpPr/>
            <p:nvPr/>
          </p:nvGrpSpPr>
          <p:grpSpPr>
            <a:xfrm>
              <a:off x="1189530" y="1865705"/>
              <a:ext cx="7008536" cy="951644"/>
              <a:chOff x="4360056" y="990875"/>
              <a:chExt cx="7008536" cy="951644"/>
            </a:xfrm>
          </p:grpSpPr>
          <p:grpSp>
            <p:nvGrpSpPr>
              <p:cNvPr id="91" name="Google Shape;91;p2"/>
              <p:cNvGrpSpPr/>
              <p:nvPr/>
            </p:nvGrpSpPr>
            <p:grpSpPr>
              <a:xfrm>
                <a:off x="4360056" y="1057431"/>
                <a:ext cx="803143" cy="865199"/>
                <a:chOff x="5568818" y="4183981"/>
                <a:chExt cx="1054364" cy="1138452"/>
              </a:xfrm>
            </p:grpSpPr>
            <p:sp>
              <p:nvSpPr>
                <p:cNvPr id="92" name="Google Shape;92;p2"/>
                <p:cNvSpPr/>
                <p:nvPr/>
              </p:nvSpPr>
              <p:spPr>
                <a:xfrm>
                  <a:off x="5568818" y="4183981"/>
                  <a:ext cx="1054364" cy="1054364"/>
                </a:xfrm>
                <a:prstGeom prst="rect">
                  <a:avLst/>
                </a:prstGeom>
                <a:solidFill>
                  <a:srgbClr val="F39C1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39C12"/>
                    </a:solidFill>
                    <a:latin typeface="Arial"/>
                    <a:ea typeface="Arial"/>
                    <a:cs typeface="Arial"/>
                    <a:sym typeface="Arial"/>
                  </a:endParaRPr>
                </a:p>
              </p:txBody>
            </p:sp>
            <p:sp>
              <p:nvSpPr>
                <p:cNvPr id="93" name="Google Shape;93;p2"/>
                <p:cNvSpPr/>
                <p:nvPr/>
              </p:nvSpPr>
              <p:spPr>
                <a:xfrm>
                  <a:off x="5568818" y="5234772"/>
                  <a:ext cx="1054364" cy="87661"/>
                </a:xfrm>
                <a:prstGeom prst="rect">
                  <a:avLst/>
                </a:prstGeom>
                <a:solidFill>
                  <a:srgbClr val="B7740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94" name="Google Shape;94;p2"/>
              <p:cNvGrpSpPr/>
              <p:nvPr/>
            </p:nvGrpSpPr>
            <p:grpSpPr>
              <a:xfrm>
                <a:off x="6050146" y="990875"/>
                <a:ext cx="5318446" cy="951644"/>
                <a:chOff x="1892862" y="1988360"/>
                <a:chExt cx="6081435" cy="1088634"/>
              </a:xfrm>
            </p:grpSpPr>
            <p:sp>
              <p:nvSpPr>
                <p:cNvPr id="95" name="Google Shape;95;p2"/>
                <p:cNvSpPr txBox="1"/>
                <p:nvPr/>
              </p:nvSpPr>
              <p:spPr>
                <a:xfrm>
                  <a:off x="1990197" y="2351594"/>
                  <a:ext cx="5984100" cy="725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Evaluation Matrix Selection </a:t>
                  </a:r>
                  <a:endParaRPr sz="1600">
                    <a:solidFill>
                      <a:srgbClr val="595959"/>
                    </a:solidFill>
                  </a:endParaRPr>
                </a:p>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Performance Comparison and Error Analysis</a:t>
                  </a:r>
                  <a:endParaRPr sz="1600">
                    <a:solidFill>
                      <a:srgbClr val="595959"/>
                    </a:solidFill>
                    <a:latin typeface="Arial"/>
                    <a:ea typeface="Arial"/>
                    <a:cs typeface="Arial"/>
                    <a:sym typeface="Arial"/>
                  </a:endParaRPr>
                </a:p>
              </p:txBody>
            </p:sp>
            <p:sp>
              <p:nvSpPr>
                <p:cNvPr id="96" name="Google Shape;96;p2"/>
                <p:cNvSpPr txBox="1"/>
                <p:nvPr/>
              </p:nvSpPr>
              <p:spPr>
                <a:xfrm>
                  <a:off x="1892862" y="1988360"/>
                  <a:ext cx="3034500" cy="510600"/>
                </a:xfrm>
                <a:prstGeom prst="rect">
                  <a:avLst/>
                </a:prstGeom>
                <a:noFill/>
                <a:ln>
                  <a:noFill/>
                </a:ln>
              </p:spPr>
              <p:txBody>
                <a:bodyPr spcFirstLastPara="1" wrap="square" lIns="137125" tIns="68550" rIns="137125" bIns="68550" anchor="t" anchorCtr="0">
                  <a:spAutoFit/>
                </a:bodyPr>
                <a:lstStyle/>
                <a:p>
                  <a:pPr marL="0" marR="0" lvl="0" indent="0" algn="l" rtl="0">
                    <a:spcBef>
                      <a:spcPts val="0"/>
                    </a:spcBef>
                    <a:spcAft>
                      <a:spcPts val="0"/>
                    </a:spcAft>
                    <a:buNone/>
                  </a:pPr>
                  <a:r>
                    <a:rPr lang="en-US" sz="2000" b="1">
                      <a:solidFill>
                        <a:srgbClr val="F39C12"/>
                      </a:solidFill>
                    </a:rPr>
                    <a:t>Evaluation</a:t>
                  </a:r>
                  <a:endParaRPr/>
                </a:p>
              </p:txBody>
            </p:sp>
          </p:grpSp>
        </p:grpSp>
        <p:grpSp>
          <p:nvGrpSpPr>
            <p:cNvPr id="97" name="Google Shape;97;p2"/>
            <p:cNvGrpSpPr/>
            <p:nvPr/>
          </p:nvGrpSpPr>
          <p:grpSpPr>
            <a:xfrm>
              <a:off x="1394766" y="2174396"/>
              <a:ext cx="393992" cy="393192"/>
              <a:chOff x="2183" y="3253"/>
              <a:chExt cx="492" cy="491"/>
            </a:xfrm>
          </p:grpSpPr>
          <p:sp>
            <p:nvSpPr>
              <p:cNvPr id="98" name="Google Shape;98;p2"/>
              <p:cNvSpPr/>
              <p:nvPr/>
            </p:nvSpPr>
            <p:spPr>
              <a:xfrm>
                <a:off x="2183" y="3298"/>
                <a:ext cx="444" cy="446"/>
              </a:xfrm>
              <a:custGeom>
                <a:avLst/>
                <a:gdLst/>
                <a:ahLst/>
                <a:cxnLst/>
                <a:rect l="l" t="t" r="r" b="b"/>
                <a:pathLst>
                  <a:path w="185" h="186" extrusionOk="0">
                    <a:moveTo>
                      <a:pt x="93" y="186"/>
                    </a:moveTo>
                    <a:cubicBezTo>
                      <a:pt x="144" y="186"/>
                      <a:pt x="185" y="144"/>
                      <a:pt x="185" y="93"/>
                    </a:cubicBezTo>
                    <a:cubicBezTo>
                      <a:pt x="185" y="77"/>
                      <a:pt x="181" y="62"/>
                      <a:pt x="175" y="49"/>
                    </a:cubicBezTo>
                    <a:cubicBezTo>
                      <a:pt x="174" y="49"/>
                      <a:pt x="173" y="49"/>
                      <a:pt x="172" y="49"/>
                    </a:cubicBezTo>
                    <a:cubicBezTo>
                      <a:pt x="172" y="49"/>
                      <a:pt x="171" y="49"/>
                      <a:pt x="171" y="49"/>
                    </a:cubicBezTo>
                    <a:cubicBezTo>
                      <a:pt x="159" y="48"/>
                      <a:pt x="159" y="48"/>
                      <a:pt x="159" y="48"/>
                    </a:cubicBezTo>
                    <a:cubicBezTo>
                      <a:pt x="151" y="57"/>
                      <a:pt x="151" y="57"/>
                      <a:pt x="151" y="57"/>
                    </a:cubicBezTo>
                    <a:cubicBezTo>
                      <a:pt x="157" y="67"/>
                      <a:pt x="161" y="80"/>
                      <a:pt x="161" y="93"/>
                    </a:cubicBezTo>
                    <a:cubicBezTo>
                      <a:pt x="161" y="130"/>
                      <a:pt x="130" y="161"/>
                      <a:pt x="93" y="161"/>
                    </a:cubicBezTo>
                    <a:cubicBezTo>
                      <a:pt x="55" y="161"/>
                      <a:pt x="25" y="130"/>
                      <a:pt x="25" y="93"/>
                    </a:cubicBezTo>
                    <a:cubicBezTo>
                      <a:pt x="25" y="55"/>
                      <a:pt x="55" y="25"/>
                      <a:pt x="93" y="25"/>
                    </a:cubicBezTo>
                    <a:cubicBezTo>
                      <a:pt x="106" y="25"/>
                      <a:pt x="118" y="28"/>
                      <a:pt x="129" y="35"/>
                    </a:cubicBezTo>
                    <a:cubicBezTo>
                      <a:pt x="136" y="27"/>
                      <a:pt x="136" y="27"/>
                      <a:pt x="136" y="27"/>
                    </a:cubicBezTo>
                    <a:cubicBezTo>
                      <a:pt x="135" y="14"/>
                      <a:pt x="135" y="14"/>
                      <a:pt x="135" y="14"/>
                    </a:cubicBezTo>
                    <a:cubicBezTo>
                      <a:pt x="135" y="13"/>
                      <a:pt x="135" y="12"/>
                      <a:pt x="135" y="11"/>
                    </a:cubicBezTo>
                    <a:cubicBezTo>
                      <a:pt x="123" y="4"/>
                      <a:pt x="108" y="0"/>
                      <a:pt x="93" y="0"/>
                    </a:cubicBezTo>
                    <a:cubicBezTo>
                      <a:pt x="41" y="0"/>
                      <a:pt x="0" y="42"/>
                      <a:pt x="0" y="93"/>
                    </a:cubicBezTo>
                    <a:cubicBezTo>
                      <a:pt x="0" y="144"/>
                      <a:pt x="41" y="186"/>
                      <a:pt x="93" y="186"/>
                    </a:cubicBezTo>
                    <a:close/>
                    <a:moveTo>
                      <a:pt x="93" y="186"/>
                    </a:moveTo>
                    <a:cubicBezTo>
                      <a:pt x="93" y="186"/>
                      <a:pt x="93" y="186"/>
                      <a:pt x="93" y="186"/>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2"/>
              <p:cNvSpPr/>
              <p:nvPr/>
            </p:nvSpPr>
            <p:spPr>
              <a:xfrm>
                <a:off x="2296" y="3411"/>
                <a:ext cx="218" cy="218"/>
              </a:xfrm>
              <a:custGeom>
                <a:avLst/>
                <a:gdLst/>
                <a:ahLst/>
                <a:cxnLst/>
                <a:rect l="l" t="t" r="r" b="b"/>
                <a:pathLst>
                  <a:path w="91" h="91" extrusionOk="0">
                    <a:moveTo>
                      <a:pt x="46" y="22"/>
                    </a:moveTo>
                    <a:cubicBezTo>
                      <a:pt x="46" y="22"/>
                      <a:pt x="47" y="22"/>
                      <a:pt x="48" y="22"/>
                    </a:cubicBezTo>
                    <a:cubicBezTo>
                      <a:pt x="65" y="5"/>
                      <a:pt x="65" y="5"/>
                      <a:pt x="65" y="5"/>
                    </a:cubicBezTo>
                    <a:cubicBezTo>
                      <a:pt x="65" y="4"/>
                      <a:pt x="65" y="4"/>
                      <a:pt x="65" y="4"/>
                    </a:cubicBezTo>
                    <a:cubicBezTo>
                      <a:pt x="59" y="2"/>
                      <a:pt x="53" y="0"/>
                      <a:pt x="46" y="0"/>
                    </a:cubicBezTo>
                    <a:cubicBezTo>
                      <a:pt x="20" y="0"/>
                      <a:pt x="0" y="21"/>
                      <a:pt x="0" y="46"/>
                    </a:cubicBezTo>
                    <a:cubicBezTo>
                      <a:pt x="0" y="71"/>
                      <a:pt x="20" y="91"/>
                      <a:pt x="46" y="91"/>
                    </a:cubicBezTo>
                    <a:cubicBezTo>
                      <a:pt x="71" y="91"/>
                      <a:pt x="91" y="71"/>
                      <a:pt x="91" y="46"/>
                    </a:cubicBezTo>
                    <a:cubicBezTo>
                      <a:pt x="91" y="39"/>
                      <a:pt x="90" y="32"/>
                      <a:pt x="87" y="27"/>
                    </a:cubicBezTo>
                    <a:cubicBezTo>
                      <a:pt x="87" y="27"/>
                      <a:pt x="87" y="27"/>
                      <a:pt x="87" y="27"/>
                    </a:cubicBezTo>
                    <a:cubicBezTo>
                      <a:pt x="70" y="44"/>
                      <a:pt x="70" y="44"/>
                      <a:pt x="70" y="44"/>
                    </a:cubicBezTo>
                    <a:cubicBezTo>
                      <a:pt x="70" y="45"/>
                      <a:pt x="70" y="45"/>
                      <a:pt x="70" y="46"/>
                    </a:cubicBezTo>
                    <a:cubicBezTo>
                      <a:pt x="70" y="59"/>
                      <a:pt x="59" y="70"/>
                      <a:pt x="46" y="70"/>
                    </a:cubicBezTo>
                    <a:cubicBezTo>
                      <a:pt x="32" y="70"/>
                      <a:pt x="22" y="59"/>
                      <a:pt x="22" y="46"/>
                    </a:cubicBezTo>
                    <a:cubicBezTo>
                      <a:pt x="22" y="33"/>
                      <a:pt x="32" y="22"/>
                      <a:pt x="46" y="22"/>
                    </a:cubicBezTo>
                    <a:close/>
                    <a:moveTo>
                      <a:pt x="46" y="22"/>
                    </a:moveTo>
                    <a:cubicBezTo>
                      <a:pt x="46" y="22"/>
                      <a:pt x="46" y="22"/>
                      <a:pt x="46" y="22"/>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2"/>
              <p:cNvSpPr/>
              <p:nvPr/>
            </p:nvSpPr>
            <p:spPr>
              <a:xfrm>
                <a:off x="2425" y="3253"/>
                <a:ext cx="250" cy="246"/>
              </a:xfrm>
              <a:custGeom>
                <a:avLst/>
                <a:gdLst/>
                <a:ahLst/>
                <a:cxnLst/>
                <a:rect l="l" t="t" r="r" b="b"/>
                <a:pathLst>
                  <a:path w="104" h="103" extrusionOk="0">
                    <a:moveTo>
                      <a:pt x="87" y="28"/>
                    </a:moveTo>
                    <a:cubicBezTo>
                      <a:pt x="92" y="23"/>
                      <a:pt x="92" y="23"/>
                      <a:pt x="92" y="23"/>
                    </a:cubicBezTo>
                    <a:cubicBezTo>
                      <a:pt x="95" y="20"/>
                      <a:pt x="95" y="17"/>
                      <a:pt x="92" y="14"/>
                    </a:cubicBezTo>
                    <a:cubicBezTo>
                      <a:pt x="89" y="11"/>
                      <a:pt x="89" y="11"/>
                      <a:pt x="89" y="11"/>
                    </a:cubicBezTo>
                    <a:cubicBezTo>
                      <a:pt x="88" y="10"/>
                      <a:pt x="86" y="9"/>
                      <a:pt x="85" y="9"/>
                    </a:cubicBezTo>
                    <a:cubicBezTo>
                      <a:pt x="83" y="9"/>
                      <a:pt x="82" y="10"/>
                      <a:pt x="81" y="11"/>
                    </a:cubicBezTo>
                    <a:cubicBezTo>
                      <a:pt x="75" y="17"/>
                      <a:pt x="75" y="17"/>
                      <a:pt x="75" y="17"/>
                    </a:cubicBezTo>
                    <a:cubicBezTo>
                      <a:pt x="74" y="1"/>
                      <a:pt x="74" y="1"/>
                      <a:pt x="74" y="1"/>
                    </a:cubicBezTo>
                    <a:cubicBezTo>
                      <a:pt x="74" y="0"/>
                      <a:pt x="73" y="0"/>
                      <a:pt x="72" y="0"/>
                    </a:cubicBezTo>
                    <a:cubicBezTo>
                      <a:pt x="71" y="0"/>
                      <a:pt x="71" y="0"/>
                      <a:pt x="70" y="0"/>
                    </a:cubicBezTo>
                    <a:cubicBezTo>
                      <a:pt x="48" y="23"/>
                      <a:pt x="48" y="23"/>
                      <a:pt x="48" y="23"/>
                    </a:cubicBezTo>
                    <a:cubicBezTo>
                      <a:pt x="46" y="25"/>
                      <a:pt x="45" y="28"/>
                      <a:pt x="45" y="31"/>
                    </a:cubicBezTo>
                    <a:cubicBezTo>
                      <a:pt x="45" y="31"/>
                      <a:pt x="45" y="31"/>
                      <a:pt x="45" y="31"/>
                    </a:cubicBezTo>
                    <a:cubicBezTo>
                      <a:pt x="46" y="46"/>
                      <a:pt x="46" y="46"/>
                      <a:pt x="46" y="46"/>
                    </a:cubicBezTo>
                    <a:cubicBezTo>
                      <a:pt x="38" y="54"/>
                      <a:pt x="38" y="54"/>
                      <a:pt x="38" y="54"/>
                    </a:cubicBezTo>
                    <a:cubicBezTo>
                      <a:pt x="23" y="68"/>
                      <a:pt x="23" y="68"/>
                      <a:pt x="23" y="68"/>
                    </a:cubicBezTo>
                    <a:cubicBezTo>
                      <a:pt x="23" y="69"/>
                      <a:pt x="23" y="69"/>
                      <a:pt x="23" y="69"/>
                    </a:cubicBezTo>
                    <a:cubicBezTo>
                      <a:pt x="9" y="83"/>
                      <a:pt x="9" y="83"/>
                      <a:pt x="9" y="83"/>
                    </a:cubicBezTo>
                    <a:cubicBezTo>
                      <a:pt x="2" y="89"/>
                      <a:pt x="2" y="89"/>
                      <a:pt x="2" y="89"/>
                    </a:cubicBezTo>
                    <a:cubicBezTo>
                      <a:pt x="2" y="90"/>
                      <a:pt x="1" y="91"/>
                      <a:pt x="1" y="92"/>
                    </a:cubicBezTo>
                    <a:cubicBezTo>
                      <a:pt x="1" y="97"/>
                      <a:pt x="1" y="97"/>
                      <a:pt x="1" y="97"/>
                    </a:cubicBezTo>
                    <a:cubicBezTo>
                      <a:pt x="0" y="100"/>
                      <a:pt x="3" y="103"/>
                      <a:pt x="5" y="103"/>
                    </a:cubicBezTo>
                    <a:cubicBezTo>
                      <a:pt x="6" y="103"/>
                      <a:pt x="6" y="103"/>
                      <a:pt x="6" y="103"/>
                    </a:cubicBezTo>
                    <a:cubicBezTo>
                      <a:pt x="11" y="102"/>
                      <a:pt x="11" y="102"/>
                      <a:pt x="11" y="102"/>
                    </a:cubicBezTo>
                    <a:cubicBezTo>
                      <a:pt x="12" y="102"/>
                      <a:pt x="13" y="102"/>
                      <a:pt x="14" y="101"/>
                    </a:cubicBezTo>
                    <a:cubicBezTo>
                      <a:pt x="59" y="57"/>
                      <a:pt x="59" y="57"/>
                      <a:pt x="59" y="57"/>
                    </a:cubicBezTo>
                    <a:cubicBezTo>
                      <a:pt x="72" y="58"/>
                      <a:pt x="72" y="58"/>
                      <a:pt x="72" y="58"/>
                    </a:cubicBezTo>
                    <a:cubicBezTo>
                      <a:pt x="72" y="58"/>
                      <a:pt x="72" y="58"/>
                      <a:pt x="72" y="58"/>
                    </a:cubicBezTo>
                    <a:cubicBezTo>
                      <a:pt x="72" y="58"/>
                      <a:pt x="73" y="58"/>
                      <a:pt x="73" y="58"/>
                    </a:cubicBezTo>
                    <a:cubicBezTo>
                      <a:pt x="75" y="58"/>
                      <a:pt x="78" y="57"/>
                      <a:pt x="80" y="55"/>
                    </a:cubicBezTo>
                    <a:cubicBezTo>
                      <a:pt x="102" y="32"/>
                      <a:pt x="102" y="32"/>
                      <a:pt x="102" y="32"/>
                    </a:cubicBezTo>
                    <a:cubicBezTo>
                      <a:pt x="104" y="31"/>
                      <a:pt x="103" y="29"/>
                      <a:pt x="101" y="29"/>
                    </a:cubicBezTo>
                    <a:lnTo>
                      <a:pt x="87" y="28"/>
                    </a:lnTo>
                    <a:close/>
                    <a:moveTo>
                      <a:pt x="87" y="28"/>
                    </a:moveTo>
                    <a:cubicBezTo>
                      <a:pt x="87" y="28"/>
                      <a:pt x="87" y="28"/>
                      <a:pt x="87" y="28"/>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101" name="Google Shape;101;p2"/>
          <p:cNvGrpSpPr/>
          <p:nvPr/>
        </p:nvGrpSpPr>
        <p:grpSpPr>
          <a:xfrm>
            <a:off x="1862147" y="1535681"/>
            <a:ext cx="6150156" cy="951645"/>
            <a:chOff x="1993690" y="2932507"/>
            <a:chExt cx="5918164" cy="951645"/>
          </a:xfrm>
        </p:grpSpPr>
        <p:grpSp>
          <p:nvGrpSpPr>
            <p:cNvPr id="102" name="Google Shape;102;p2"/>
            <p:cNvGrpSpPr/>
            <p:nvPr/>
          </p:nvGrpSpPr>
          <p:grpSpPr>
            <a:xfrm>
              <a:off x="1993690" y="2932507"/>
              <a:ext cx="5918164" cy="951645"/>
              <a:chOff x="4360056" y="990877"/>
              <a:chExt cx="5918164" cy="951645"/>
            </a:xfrm>
          </p:grpSpPr>
          <p:grpSp>
            <p:nvGrpSpPr>
              <p:cNvPr id="103" name="Google Shape;103;p2"/>
              <p:cNvGrpSpPr/>
              <p:nvPr/>
            </p:nvGrpSpPr>
            <p:grpSpPr>
              <a:xfrm>
                <a:off x="4360056" y="1057431"/>
                <a:ext cx="803143" cy="865199"/>
                <a:chOff x="5568818" y="4183981"/>
                <a:chExt cx="1054364" cy="1138452"/>
              </a:xfrm>
            </p:grpSpPr>
            <p:sp>
              <p:nvSpPr>
                <p:cNvPr id="104" name="Google Shape;104;p2"/>
                <p:cNvSpPr/>
                <p:nvPr/>
              </p:nvSpPr>
              <p:spPr>
                <a:xfrm>
                  <a:off x="5568818" y="4183981"/>
                  <a:ext cx="1054364" cy="1054364"/>
                </a:xfrm>
                <a:prstGeom prst="rect">
                  <a:avLst/>
                </a:prstGeom>
                <a:solidFill>
                  <a:srgbClr val="9BBB5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39C12"/>
                    </a:solidFill>
                    <a:latin typeface="Arial"/>
                    <a:ea typeface="Arial"/>
                    <a:cs typeface="Arial"/>
                    <a:sym typeface="Arial"/>
                  </a:endParaRPr>
                </a:p>
              </p:txBody>
            </p:sp>
            <p:sp>
              <p:nvSpPr>
                <p:cNvPr id="105" name="Google Shape;105;p2"/>
                <p:cNvSpPr/>
                <p:nvPr/>
              </p:nvSpPr>
              <p:spPr>
                <a:xfrm>
                  <a:off x="5568818" y="5234772"/>
                  <a:ext cx="1054364" cy="87661"/>
                </a:xfrm>
                <a:prstGeom prst="rect">
                  <a:avLst/>
                </a:prstGeom>
                <a:solidFill>
                  <a:srgbClr val="6699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06" name="Google Shape;106;p2"/>
              <p:cNvGrpSpPr/>
              <p:nvPr/>
            </p:nvGrpSpPr>
            <p:grpSpPr>
              <a:xfrm>
                <a:off x="6050147" y="990877"/>
                <a:ext cx="4228073" cy="951645"/>
                <a:chOff x="1892862" y="1988360"/>
                <a:chExt cx="4834635" cy="1088634"/>
              </a:xfrm>
            </p:grpSpPr>
            <p:sp>
              <p:nvSpPr>
                <p:cNvPr id="107" name="Google Shape;107;p2"/>
                <p:cNvSpPr txBox="1"/>
                <p:nvPr/>
              </p:nvSpPr>
              <p:spPr>
                <a:xfrm>
                  <a:off x="1990197" y="2351594"/>
                  <a:ext cx="4737300" cy="725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Data Collection and Preparation</a:t>
                  </a:r>
                  <a:endParaRPr sz="1600">
                    <a:solidFill>
                      <a:srgbClr val="595959"/>
                    </a:solidFill>
                    <a:latin typeface="Arial"/>
                    <a:ea typeface="Arial"/>
                    <a:cs typeface="Arial"/>
                    <a:sym typeface="Arial"/>
                  </a:endParaRPr>
                </a:p>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Model Selection, Training and Optimization</a:t>
                  </a:r>
                  <a:endParaRPr sz="1600">
                    <a:solidFill>
                      <a:srgbClr val="595959"/>
                    </a:solidFill>
                    <a:latin typeface="Arial"/>
                    <a:ea typeface="Arial"/>
                    <a:cs typeface="Arial"/>
                    <a:sym typeface="Arial"/>
                  </a:endParaRPr>
                </a:p>
              </p:txBody>
            </p:sp>
            <p:sp>
              <p:nvSpPr>
                <p:cNvPr id="108" name="Google Shape;108;p2"/>
                <p:cNvSpPr txBox="1"/>
                <p:nvPr/>
              </p:nvSpPr>
              <p:spPr>
                <a:xfrm>
                  <a:off x="1892862" y="1988360"/>
                  <a:ext cx="3960089" cy="510488"/>
                </a:xfrm>
                <a:prstGeom prst="rect">
                  <a:avLst/>
                </a:prstGeom>
                <a:noFill/>
                <a:ln>
                  <a:noFill/>
                </a:ln>
              </p:spPr>
              <p:txBody>
                <a:bodyPr spcFirstLastPara="1" wrap="square" lIns="137125" tIns="68550" rIns="137125" bIns="68550" anchor="t" anchorCtr="0">
                  <a:spAutoFit/>
                </a:bodyPr>
                <a:lstStyle/>
                <a:p>
                  <a:pPr marL="0" marR="0" lvl="0" indent="0" algn="l" rtl="0">
                    <a:spcBef>
                      <a:spcPts val="0"/>
                    </a:spcBef>
                    <a:spcAft>
                      <a:spcPts val="0"/>
                    </a:spcAft>
                    <a:buNone/>
                  </a:pPr>
                  <a:r>
                    <a:rPr lang="en-US" sz="2000" b="1">
                      <a:solidFill>
                        <a:srgbClr val="9BBB59"/>
                      </a:solidFill>
                      <a:latin typeface="Arial"/>
                      <a:ea typeface="Arial"/>
                      <a:cs typeface="Arial"/>
                      <a:sym typeface="Arial"/>
                    </a:rPr>
                    <a:t>M</a:t>
                  </a:r>
                  <a:r>
                    <a:rPr lang="en-US" sz="2000" b="1">
                      <a:solidFill>
                        <a:srgbClr val="9BBB59"/>
                      </a:solidFill>
                    </a:rPr>
                    <a:t>ethodology</a:t>
                  </a:r>
                  <a:endParaRPr/>
                </a:p>
              </p:txBody>
            </p:sp>
          </p:grpSp>
        </p:grpSp>
        <p:sp>
          <p:nvSpPr>
            <p:cNvPr id="109" name="Google Shape;109;p2"/>
            <p:cNvSpPr/>
            <p:nvPr/>
          </p:nvSpPr>
          <p:spPr>
            <a:xfrm flipH="1">
              <a:off x="2198666" y="3238706"/>
              <a:ext cx="393190" cy="393192"/>
            </a:xfrm>
            <a:custGeom>
              <a:avLst/>
              <a:gdLst/>
              <a:ahLst/>
              <a:cxnLst/>
              <a:rect l="l" t="t" r="r" b="b"/>
              <a:pathLst>
                <a:path w="124" h="124" extrusionOk="0">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0" name="Google Shape;110;p2"/>
          <p:cNvGrpSpPr/>
          <p:nvPr/>
        </p:nvGrpSpPr>
        <p:grpSpPr>
          <a:xfrm>
            <a:off x="4690934" y="5293244"/>
            <a:ext cx="5114956" cy="951645"/>
            <a:chOff x="4360056" y="990877"/>
            <a:chExt cx="5114956" cy="951645"/>
          </a:xfrm>
        </p:grpSpPr>
        <p:grpSp>
          <p:nvGrpSpPr>
            <p:cNvPr id="111" name="Google Shape;111;p2"/>
            <p:cNvGrpSpPr/>
            <p:nvPr/>
          </p:nvGrpSpPr>
          <p:grpSpPr>
            <a:xfrm>
              <a:off x="4360056" y="1057934"/>
              <a:ext cx="803143" cy="864697"/>
              <a:chOff x="5568818" y="4184642"/>
              <a:chExt cx="1054364" cy="1137791"/>
            </a:xfrm>
          </p:grpSpPr>
          <p:sp>
            <p:nvSpPr>
              <p:cNvPr id="112" name="Google Shape;112;p2"/>
              <p:cNvSpPr/>
              <p:nvPr/>
            </p:nvSpPr>
            <p:spPr>
              <a:xfrm>
                <a:off x="5568818" y="4184642"/>
                <a:ext cx="1054364" cy="1054364"/>
              </a:xfrm>
              <a:prstGeom prst="rect">
                <a:avLst/>
              </a:prstGeom>
              <a:solidFill>
                <a:srgbClr val="6B6BC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3" name="Google Shape;113;p2"/>
              <p:cNvSpPr/>
              <p:nvPr/>
            </p:nvSpPr>
            <p:spPr>
              <a:xfrm>
                <a:off x="5568818" y="5234772"/>
                <a:ext cx="1054364" cy="87661"/>
              </a:xfrm>
              <a:prstGeom prst="rect">
                <a:avLst/>
              </a:prstGeom>
              <a:solidFill>
                <a:srgbClr val="2D2D8A"/>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4" name="Google Shape;114;p2"/>
            <p:cNvSpPr/>
            <p:nvPr/>
          </p:nvSpPr>
          <p:spPr>
            <a:xfrm>
              <a:off x="4532157" y="1282336"/>
              <a:ext cx="388618" cy="388618"/>
            </a:xfrm>
            <a:custGeom>
              <a:avLst/>
              <a:gdLst/>
              <a:ahLst/>
              <a:cxnLst/>
              <a:rect l="l" t="t" r="r" b="b"/>
              <a:pathLst>
                <a:path w="425" h="425" extrusionOk="0">
                  <a:moveTo>
                    <a:pt x="419" y="2"/>
                  </a:moveTo>
                  <a:cubicBezTo>
                    <a:pt x="416" y="1"/>
                    <a:pt x="414" y="0"/>
                    <a:pt x="411" y="0"/>
                  </a:cubicBezTo>
                  <a:cubicBezTo>
                    <a:pt x="409" y="0"/>
                    <a:pt x="406" y="1"/>
                    <a:pt x="404" y="3"/>
                  </a:cubicBezTo>
                  <a:cubicBezTo>
                    <a:pt x="6" y="268"/>
                    <a:pt x="6" y="268"/>
                    <a:pt x="6" y="268"/>
                  </a:cubicBezTo>
                  <a:cubicBezTo>
                    <a:pt x="2" y="271"/>
                    <a:pt x="0" y="276"/>
                    <a:pt x="0" y="280"/>
                  </a:cubicBezTo>
                  <a:cubicBezTo>
                    <a:pt x="1" y="285"/>
                    <a:pt x="4" y="290"/>
                    <a:pt x="8" y="291"/>
                  </a:cubicBezTo>
                  <a:cubicBezTo>
                    <a:pt x="112" y="333"/>
                    <a:pt x="112" y="333"/>
                    <a:pt x="112" y="333"/>
                  </a:cubicBezTo>
                  <a:cubicBezTo>
                    <a:pt x="161" y="418"/>
                    <a:pt x="161" y="418"/>
                    <a:pt x="161" y="418"/>
                  </a:cubicBezTo>
                  <a:cubicBezTo>
                    <a:pt x="163" y="422"/>
                    <a:pt x="168" y="425"/>
                    <a:pt x="172" y="425"/>
                  </a:cubicBezTo>
                  <a:cubicBezTo>
                    <a:pt x="172" y="425"/>
                    <a:pt x="172" y="425"/>
                    <a:pt x="173" y="425"/>
                  </a:cubicBezTo>
                  <a:cubicBezTo>
                    <a:pt x="177" y="425"/>
                    <a:pt x="181" y="423"/>
                    <a:pt x="184" y="419"/>
                  </a:cubicBezTo>
                  <a:cubicBezTo>
                    <a:pt x="211" y="373"/>
                    <a:pt x="211" y="373"/>
                    <a:pt x="211" y="373"/>
                  </a:cubicBezTo>
                  <a:cubicBezTo>
                    <a:pt x="340" y="424"/>
                    <a:pt x="340" y="424"/>
                    <a:pt x="340" y="424"/>
                  </a:cubicBezTo>
                  <a:cubicBezTo>
                    <a:pt x="342" y="425"/>
                    <a:pt x="343" y="425"/>
                    <a:pt x="345" y="425"/>
                  </a:cubicBezTo>
                  <a:cubicBezTo>
                    <a:pt x="347" y="425"/>
                    <a:pt x="350" y="424"/>
                    <a:pt x="352" y="423"/>
                  </a:cubicBezTo>
                  <a:cubicBezTo>
                    <a:pt x="355" y="421"/>
                    <a:pt x="357" y="418"/>
                    <a:pt x="358" y="414"/>
                  </a:cubicBezTo>
                  <a:cubicBezTo>
                    <a:pt x="424" y="16"/>
                    <a:pt x="424" y="16"/>
                    <a:pt x="424" y="16"/>
                  </a:cubicBezTo>
                  <a:cubicBezTo>
                    <a:pt x="425" y="11"/>
                    <a:pt x="423" y="5"/>
                    <a:pt x="419" y="2"/>
                  </a:cubicBezTo>
                  <a:close/>
                  <a:moveTo>
                    <a:pt x="42" y="276"/>
                  </a:moveTo>
                  <a:cubicBezTo>
                    <a:pt x="349" y="71"/>
                    <a:pt x="349" y="71"/>
                    <a:pt x="349" y="71"/>
                  </a:cubicBezTo>
                  <a:cubicBezTo>
                    <a:pt x="126" y="310"/>
                    <a:pt x="126" y="310"/>
                    <a:pt x="126" y="310"/>
                  </a:cubicBezTo>
                  <a:cubicBezTo>
                    <a:pt x="124" y="310"/>
                    <a:pt x="123" y="309"/>
                    <a:pt x="122" y="308"/>
                  </a:cubicBezTo>
                  <a:lnTo>
                    <a:pt x="42" y="276"/>
                  </a:lnTo>
                  <a:close/>
                  <a:moveTo>
                    <a:pt x="135" y="320"/>
                  </a:moveTo>
                  <a:cubicBezTo>
                    <a:pt x="135" y="320"/>
                    <a:pt x="135" y="320"/>
                    <a:pt x="135" y="320"/>
                  </a:cubicBezTo>
                  <a:cubicBezTo>
                    <a:pt x="386" y="51"/>
                    <a:pt x="386" y="51"/>
                    <a:pt x="386" y="51"/>
                  </a:cubicBezTo>
                  <a:cubicBezTo>
                    <a:pt x="172" y="384"/>
                    <a:pt x="172" y="384"/>
                    <a:pt x="172" y="384"/>
                  </a:cubicBezTo>
                  <a:lnTo>
                    <a:pt x="135" y="320"/>
                  </a:lnTo>
                  <a:close/>
                  <a:moveTo>
                    <a:pt x="335" y="393"/>
                  </a:moveTo>
                  <a:cubicBezTo>
                    <a:pt x="221" y="348"/>
                    <a:pt x="221" y="348"/>
                    <a:pt x="221" y="348"/>
                  </a:cubicBezTo>
                  <a:cubicBezTo>
                    <a:pt x="219" y="347"/>
                    <a:pt x="216" y="347"/>
                    <a:pt x="213" y="346"/>
                  </a:cubicBezTo>
                  <a:cubicBezTo>
                    <a:pt x="388" y="76"/>
                    <a:pt x="388" y="76"/>
                    <a:pt x="388" y="76"/>
                  </a:cubicBezTo>
                  <a:lnTo>
                    <a:pt x="335" y="393"/>
                  </a:ln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15" name="Google Shape;115;p2"/>
            <p:cNvGrpSpPr/>
            <p:nvPr/>
          </p:nvGrpSpPr>
          <p:grpSpPr>
            <a:xfrm>
              <a:off x="6050146" y="990877"/>
              <a:ext cx="3424866" cy="951645"/>
              <a:chOff x="1892862" y="1988360"/>
              <a:chExt cx="3916200" cy="1088634"/>
            </a:xfrm>
          </p:grpSpPr>
          <p:sp>
            <p:nvSpPr>
              <p:cNvPr id="116" name="Google Shape;116;p2"/>
              <p:cNvSpPr txBox="1"/>
              <p:nvPr/>
            </p:nvSpPr>
            <p:spPr>
              <a:xfrm>
                <a:off x="1990198" y="2351594"/>
                <a:ext cx="3818700" cy="725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rPr>
                  <a:t>- Conclusion</a:t>
                </a:r>
                <a:endParaRPr sz="1600">
                  <a:solidFill>
                    <a:srgbClr val="595959"/>
                  </a:solidFill>
                  <a:latin typeface="Arial"/>
                  <a:ea typeface="Arial"/>
                  <a:cs typeface="Arial"/>
                  <a:sym typeface="Arial"/>
                </a:endParaRPr>
              </a:p>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Recommendations</a:t>
                </a:r>
                <a:endParaRPr sz="1600">
                  <a:solidFill>
                    <a:srgbClr val="595959"/>
                  </a:solidFill>
                  <a:latin typeface="Arial"/>
                  <a:ea typeface="Arial"/>
                  <a:cs typeface="Arial"/>
                  <a:sym typeface="Arial"/>
                </a:endParaRPr>
              </a:p>
            </p:txBody>
          </p:sp>
          <p:sp>
            <p:nvSpPr>
              <p:cNvPr id="117" name="Google Shape;117;p2"/>
              <p:cNvSpPr txBox="1"/>
              <p:nvPr/>
            </p:nvSpPr>
            <p:spPr>
              <a:xfrm>
                <a:off x="1892862" y="1988360"/>
                <a:ext cx="3916200" cy="510600"/>
              </a:xfrm>
              <a:prstGeom prst="rect">
                <a:avLst/>
              </a:prstGeom>
              <a:noFill/>
              <a:ln>
                <a:noFill/>
              </a:ln>
            </p:spPr>
            <p:txBody>
              <a:bodyPr spcFirstLastPara="1" wrap="square" lIns="137125" tIns="68550" rIns="137125" bIns="68550" anchor="t" anchorCtr="0">
                <a:spAutoFit/>
              </a:bodyPr>
              <a:lstStyle/>
              <a:p>
                <a:pPr marL="0" marR="0" lvl="0" indent="0" algn="l" rtl="0">
                  <a:spcBef>
                    <a:spcPts val="0"/>
                  </a:spcBef>
                  <a:spcAft>
                    <a:spcPts val="0"/>
                  </a:spcAft>
                  <a:buNone/>
                </a:pPr>
                <a:r>
                  <a:rPr lang="en-US" sz="2000" b="1">
                    <a:solidFill>
                      <a:srgbClr val="6B6BCF"/>
                    </a:solidFill>
                  </a:rPr>
                  <a:t>Looking Ahead</a:t>
                </a:r>
                <a:endParaRPr/>
              </a:p>
            </p:txBody>
          </p:sp>
        </p:grpSp>
      </p:grpSp>
      <p:grpSp>
        <p:nvGrpSpPr>
          <p:cNvPr id="118" name="Google Shape;118;p2"/>
          <p:cNvGrpSpPr/>
          <p:nvPr/>
        </p:nvGrpSpPr>
        <p:grpSpPr>
          <a:xfrm>
            <a:off x="911431" y="349650"/>
            <a:ext cx="5956468" cy="951645"/>
            <a:chOff x="581482" y="762000"/>
            <a:chExt cx="5956468" cy="951645"/>
          </a:xfrm>
        </p:grpSpPr>
        <p:grpSp>
          <p:nvGrpSpPr>
            <p:cNvPr id="119" name="Google Shape;119;p2"/>
            <p:cNvGrpSpPr/>
            <p:nvPr/>
          </p:nvGrpSpPr>
          <p:grpSpPr>
            <a:xfrm>
              <a:off x="581482" y="762000"/>
              <a:ext cx="5956468" cy="951645"/>
              <a:chOff x="4360056" y="990877"/>
              <a:chExt cx="5956468" cy="951645"/>
            </a:xfrm>
          </p:grpSpPr>
          <p:grpSp>
            <p:nvGrpSpPr>
              <p:cNvPr id="120" name="Google Shape;120;p2"/>
              <p:cNvGrpSpPr/>
              <p:nvPr/>
            </p:nvGrpSpPr>
            <p:grpSpPr>
              <a:xfrm>
                <a:off x="4360056" y="1057431"/>
                <a:ext cx="803143" cy="865199"/>
                <a:chOff x="5568818" y="4183981"/>
                <a:chExt cx="1054364" cy="1138452"/>
              </a:xfrm>
            </p:grpSpPr>
            <p:sp>
              <p:nvSpPr>
                <p:cNvPr id="121" name="Google Shape;121;p2"/>
                <p:cNvSpPr/>
                <p:nvPr/>
              </p:nvSpPr>
              <p:spPr>
                <a:xfrm>
                  <a:off x="5568818" y="4183981"/>
                  <a:ext cx="1054364" cy="1054364"/>
                </a:xfrm>
                <a:prstGeom prst="rect">
                  <a:avLst/>
                </a:prstGeom>
                <a:solidFill>
                  <a:srgbClr val="16A085"/>
                </a:solidFill>
                <a:ln>
                  <a:noFill/>
                </a:ln>
                <a:effectLst>
                  <a:outerShdw blurRad="50800" dist="38100" dir="2700000" algn="tl" rotWithShape="0">
                    <a:srgbClr val="000000"/>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a:t>
                  </a:r>
                  <a:endParaRPr sz="1800">
                    <a:solidFill>
                      <a:schemeClr val="lt1"/>
                    </a:solidFill>
                    <a:latin typeface="Arial"/>
                    <a:ea typeface="Arial"/>
                    <a:cs typeface="Arial"/>
                    <a:sym typeface="Arial"/>
                  </a:endParaRPr>
                </a:p>
              </p:txBody>
            </p:sp>
            <p:sp>
              <p:nvSpPr>
                <p:cNvPr id="122" name="Google Shape;122;p2"/>
                <p:cNvSpPr/>
                <p:nvPr/>
              </p:nvSpPr>
              <p:spPr>
                <a:xfrm>
                  <a:off x="5568818" y="5234772"/>
                  <a:ext cx="1054364" cy="87661"/>
                </a:xfrm>
                <a:prstGeom prst="rect">
                  <a:avLst/>
                </a:prstGeom>
                <a:solidFill>
                  <a:srgbClr val="10756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23" name="Google Shape;123;p2"/>
              <p:cNvGrpSpPr/>
              <p:nvPr/>
            </p:nvGrpSpPr>
            <p:grpSpPr>
              <a:xfrm>
                <a:off x="6050147" y="990877"/>
                <a:ext cx="4266377" cy="951645"/>
                <a:chOff x="1892862" y="1988360"/>
                <a:chExt cx="4878435" cy="1088634"/>
              </a:xfrm>
            </p:grpSpPr>
            <p:sp>
              <p:nvSpPr>
                <p:cNvPr id="124" name="Google Shape;124;p2"/>
                <p:cNvSpPr txBox="1"/>
                <p:nvPr/>
              </p:nvSpPr>
              <p:spPr>
                <a:xfrm>
                  <a:off x="1990197" y="2351594"/>
                  <a:ext cx="4781100" cy="725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Project Background</a:t>
                  </a:r>
                  <a:endParaRPr sz="1600">
                    <a:solidFill>
                      <a:srgbClr val="595959"/>
                    </a:solidFill>
                    <a:latin typeface="Arial"/>
                    <a:ea typeface="Arial"/>
                    <a:cs typeface="Arial"/>
                    <a:sym typeface="Arial"/>
                  </a:endParaRPr>
                </a:p>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Project Objective and Business Value</a:t>
                  </a:r>
                  <a:endParaRPr sz="1600">
                    <a:solidFill>
                      <a:srgbClr val="595959"/>
                    </a:solidFill>
                    <a:latin typeface="Arial"/>
                    <a:ea typeface="Arial"/>
                    <a:cs typeface="Arial"/>
                    <a:sym typeface="Arial"/>
                  </a:endParaRPr>
                </a:p>
              </p:txBody>
            </p:sp>
            <p:sp>
              <p:nvSpPr>
                <p:cNvPr id="125" name="Google Shape;125;p2"/>
                <p:cNvSpPr txBox="1"/>
                <p:nvPr/>
              </p:nvSpPr>
              <p:spPr>
                <a:xfrm>
                  <a:off x="1892862" y="1988360"/>
                  <a:ext cx="3034405" cy="510488"/>
                </a:xfrm>
                <a:prstGeom prst="rect">
                  <a:avLst/>
                </a:prstGeom>
                <a:noFill/>
                <a:ln>
                  <a:noFill/>
                </a:ln>
                <a:effectLst>
                  <a:outerShdw blurRad="76200" sy="23000" kx="-1200000" algn="bl" rotWithShape="0">
                    <a:srgbClr val="000000">
                      <a:alpha val="20000"/>
                    </a:srgbClr>
                  </a:outerShdw>
                </a:effectLst>
              </p:spPr>
              <p:txBody>
                <a:bodyPr spcFirstLastPara="1" wrap="square" lIns="137125" tIns="68550" rIns="137125" bIns="68550" anchor="t" anchorCtr="0">
                  <a:spAutoFit/>
                </a:bodyPr>
                <a:lstStyle/>
                <a:p>
                  <a:pPr marL="0" marR="0" lvl="0" indent="0" algn="l" rtl="0">
                    <a:spcBef>
                      <a:spcPts val="0"/>
                    </a:spcBef>
                    <a:spcAft>
                      <a:spcPts val="0"/>
                    </a:spcAft>
                    <a:buNone/>
                  </a:pPr>
                  <a:r>
                    <a:rPr lang="en-US" sz="2000" b="1">
                      <a:solidFill>
                        <a:srgbClr val="16A085"/>
                      </a:solidFill>
                      <a:latin typeface="Arial"/>
                      <a:ea typeface="Arial"/>
                      <a:cs typeface="Arial"/>
                      <a:sym typeface="Arial"/>
                    </a:rPr>
                    <a:t>Overview</a:t>
                  </a:r>
                  <a:r>
                    <a:rPr lang="en-US" sz="2000" b="1">
                      <a:solidFill>
                        <a:srgbClr val="107562"/>
                      </a:solidFill>
                      <a:latin typeface="Arial"/>
                      <a:ea typeface="Arial"/>
                      <a:cs typeface="Arial"/>
                      <a:sym typeface="Arial"/>
                    </a:rPr>
                    <a:t> </a:t>
                  </a:r>
                  <a:endParaRPr sz="2000" b="1">
                    <a:solidFill>
                      <a:srgbClr val="107562"/>
                    </a:solidFill>
                    <a:latin typeface="Arial"/>
                    <a:ea typeface="Arial"/>
                    <a:cs typeface="Arial"/>
                    <a:sym typeface="Arial"/>
                  </a:endParaRPr>
                </a:p>
              </p:txBody>
            </p:sp>
          </p:grpSp>
        </p:grpSp>
        <p:grpSp>
          <p:nvGrpSpPr>
            <p:cNvPr id="126" name="Google Shape;126;p2"/>
            <p:cNvGrpSpPr/>
            <p:nvPr/>
          </p:nvGrpSpPr>
          <p:grpSpPr>
            <a:xfrm>
              <a:off x="783656" y="1072013"/>
              <a:ext cx="398794" cy="393192"/>
              <a:chOff x="6372140" y="3573437"/>
              <a:chExt cx="335806" cy="356535"/>
            </a:xfrm>
          </p:grpSpPr>
          <p:sp>
            <p:nvSpPr>
              <p:cNvPr id="127" name="Google Shape;127;p2"/>
              <p:cNvSpPr/>
              <p:nvPr/>
            </p:nvSpPr>
            <p:spPr>
              <a:xfrm>
                <a:off x="6372140" y="3573437"/>
                <a:ext cx="335806" cy="356535"/>
              </a:xfrm>
              <a:custGeom>
                <a:avLst/>
                <a:gdLst/>
                <a:ahLst/>
                <a:cxnLst/>
                <a:rect l="l" t="t" r="r" b="b"/>
                <a:pathLst>
                  <a:path w="120" h="128" extrusionOk="0">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2"/>
              <p:cNvSpPr/>
              <p:nvPr/>
            </p:nvSpPr>
            <p:spPr>
              <a:xfrm>
                <a:off x="6417744" y="3617659"/>
                <a:ext cx="244600" cy="222489"/>
              </a:xfrm>
              <a:custGeom>
                <a:avLst/>
                <a:gdLst/>
                <a:ahLst/>
                <a:cxnLst/>
                <a:rect l="l" t="t" r="r" b="b"/>
                <a:pathLst>
                  <a:path w="88" h="80" extrusionOk="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2"/>
              <p:cNvSpPr/>
              <p:nvPr/>
            </p:nvSpPr>
            <p:spPr>
              <a:xfrm>
                <a:off x="6551790" y="3650825"/>
                <a:ext cx="66332" cy="67714"/>
              </a:xfrm>
              <a:custGeom>
                <a:avLst/>
                <a:gdLst/>
                <a:ahLst/>
                <a:cxnLst/>
                <a:rect l="l" t="t" r="r" b="b"/>
                <a:pathLst>
                  <a:path w="24" h="24" extrusionOk="0">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130" name="Google Shape;130;p2"/>
          <p:cNvGrpSpPr/>
          <p:nvPr/>
        </p:nvGrpSpPr>
        <p:grpSpPr>
          <a:xfrm>
            <a:off x="3731666" y="4052257"/>
            <a:ext cx="6506899" cy="951645"/>
            <a:chOff x="2997315" y="3968494"/>
            <a:chExt cx="6506899" cy="951645"/>
          </a:xfrm>
        </p:grpSpPr>
        <p:grpSp>
          <p:nvGrpSpPr>
            <p:cNvPr id="131" name="Google Shape;131;p2"/>
            <p:cNvGrpSpPr/>
            <p:nvPr/>
          </p:nvGrpSpPr>
          <p:grpSpPr>
            <a:xfrm>
              <a:off x="2997315" y="3968494"/>
              <a:ext cx="6506899" cy="951645"/>
              <a:chOff x="4360056" y="990873"/>
              <a:chExt cx="6506899" cy="951645"/>
            </a:xfrm>
          </p:grpSpPr>
          <p:grpSp>
            <p:nvGrpSpPr>
              <p:cNvPr id="132" name="Google Shape;132;p2"/>
              <p:cNvGrpSpPr/>
              <p:nvPr/>
            </p:nvGrpSpPr>
            <p:grpSpPr>
              <a:xfrm>
                <a:off x="4360056" y="1057431"/>
                <a:ext cx="803143" cy="865199"/>
                <a:chOff x="5568818" y="4183981"/>
                <a:chExt cx="1054364" cy="1138452"/>
              </a:xfrm>
            </p:grpSpPr>
            <p:sp>
              <p:nvSpPr>
                <p:cNvPr id="133" name="Google Shape;133;p2"/>
                <p:cNvSpPr/>
                <p:nvPr/>
              </p:nvSpPr>
              <p:spPr>
                <a:xfrm>
                  <a:off x="5568818" y="4183981"/>
                  <a:ext cx="1054364" cy="1054364"/>
                </a:xfrm>
                <a:prstGeom prst="rect">
                  <a:avLst/>
                </a:prstGeom>
                <a:solidFill>
                  <a:srgbClr val="C0392B"/>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2"/>
                <p:cNvSpPr/>
                <p:nvPr/>
              </p:nvSpPr>
              <p:spPr>
                <a:xfrm>
                  <a:off x="5568818" y="5234772"/>
                  <a:ext cx="1054364" cy="87661"/>
                </a:xfrm>
                <a:prstGeom prst="rect">
                  <a:avLst/>
                </a:prstGeom>
                <a:solidFill>
                  <a:srgbClr val="902B2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35" name="Google Shape;135;p2"/>
              <p:cNvGrpSpPr/>
              <p:nvPr/>
            </p:nvGrpSpPr>
            <p:grpSpPr>
              <a:xfrm>
                <a:off x="6050145" y="990873"/>
                <a:ext cx="4816810" cy="951645"/>
                <a:chOff x="1892862" y="1988360"/>
                <a:chExt cx="5507834" cy="1088636"/>
              </a:xfrm>
            </p:grpSpPr>
            <p:sp>
              <p:nvSpPr>
                <p:cNvPr id="136" name="Google Shape;136;p2"/>
                <p:cNvSpPr txBox="1"/>
                <p:nvPr/>
              </p:nvSpPr>
              <p:spPr>
                <a:xfrm>
                  <a:off x="1990196" y="2351596"/>
                  <a:ext cx="5410500" cy="725400"/>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Model Limitations</a:t>
                  </a:r>
                  <a:endParaRPr sz="1600">
                    <a:solidFill>
                      <a:srgbClr val="595959"/>
                    </a:solidFill>
                    <a:latin typeface="Arial"/>
                    <a:ea typeface="Arial"/>
                    <a:cs typeface="Arial"/>
                    <a:sym typeface="Arial"/>
                  </a:endParaRPr>
                </a:p>
                <a:p>
                  <a:pPr marL="0" marR="0" lvl="0" indent="0" algn="l" rtl="0">
                    <a:lnSpc>
                      <a:spcPct val="120000"/>
                    </a:lnSpc>
                    <a:spcBef>
                      <a:spcPts val="0"/>
                    </a:spcBef>
                    <a:spcAft>
                      <a:spcPts val="0"/>
                    </a:spcAft>
                    <a:buClr>
                      <a:srgbClr val="595959"/>
                    </a:buClr>
                    <a:buSzPts val="1600"/>
                    <a:buFont typeface="Arial"/>
                    <a:buNone/>
                  </a:pPr>
                  <a:r>
                    <a:rPr lang="en-US" sz="1600">
                      <a:solidFill>
                        <a:srgbClr val="595959"/>
                      </a:solidFill>
                      <a:latin typeface="Arial"/>
                      <a:ea typeface="Arial"/>
                      <a:cs typeface="Arial"/>
                      <a:sym typeface="Arial"/>
                    </a:rPr>
                    <a:t>- </a:t>
                  </a:r>
                  <a:r>
                    <a:rPr lang="en-US" sz="1600">
                      <a:solidFill>
                        <a:srgbClr val="595959"/>
                      </a:solidFill>
                    </a:rPr>
                    <a:t>Suggestions </a:t>
                  </a:r>
                  <a:endParaRPr sz="1600">
                    <a:solidFill>
                      <a:srgbClr val="595959"/>
                    </a:solidFill>
                    <a:latin typeface="Arial"/>
                    <a:ea typeface="Arial"/>
                    <a:cs typeface="Arial"/>
                    <a:sym typeface="Arial"/>
                  </a:endParaRPr>
                </a:p>
              </p:txBody>
            </p:sp>
            <p:sp>
              <p:nvSpPr>
                <p:cNvPr id="137" name="Google Shape;137;p2"/>
                <p:cNvSpPr txBox="1"/>
                <p:nvPr/>
              </p:nvSpPr>
              <p:spPr>
                <a:xfrm>
                  <a:off x="1892862" y="1988360"/>
                  <a:ext cx="3034405" cy="510488"/>
                </a:xfrm>
                <a:prstGeom prst="rect">
                  <a:avLst/>
                </a:prstGeom>
                <a:noFill/>
                <a:ln>
                  <a:noFill/>
                </a:ln>
              </p:spPr>
              <p:txBody>
                <a:bodyPr spcFirstLastPara="1" wrap="square" lIns="137125" tIns="68550" rIns="137125" bIns="68550" anchor="t" anchorCtr="0">
                  <a:spAutoFit/>
                </a:bodyPr>
                <a:lstStyle/>
                <a:p>
                  <a:pPr marL="0" marR="0" lvl="0" indent="0" algn="l" rtl="0">
                    <a:spcBef>
                      <a:spcPts val="0"/>
                    </a:spcBef>
                    <a:spcAft>
                      <a:spcPts val="0"/>
                    </a:spcAft>
                    <a:buNone/>
                  </a:pPr>
                  <a:r>
                    <a:rPr lang="en-US" sz="2000" b="1">
                      <a:solidFill>
                        <a:srgbClr val="E20000"/>
                      </a:solidFill>
                    </a:rPr>
                    <a:t>Limitations</a:t>
                  </a:r>
                  <a:endParaRPr/>
                </a:p>
              </p:txBody>
            </p:sp>
          </p:grpSp>
        </p:grpSp>
        <p:sp>
          <p:nvSpPr>
            <p:cNvPr id="138" name="Google Shape;138;p2"/>
            <p:cNvSpPr/>
            <p:nvPr/>
          </p:nvSpPr>
          <p:spPr>
            <a:xfrm>
              <a:off x="3218291" y="4178259"/>
              <a:ext cx="393192" cy="490716"/>
            </a:xfrm>
            <a:custGeom>
              <a:avLst/>
              <a:gdLst/>
              <a:ahLst/>
              <a:cxnLst/>
              <a:rect l="l" t="t" r="r" b="b"/>
              <a:pathLst>
                <a:path w="234" h="284" extrusionOk="0">
                  <a:moveTo>
                    <a:pt x="119" y="18"/>
                  </a:moveTo>
                  <a:cubicBezTo>
                    <a:pt x="113" y="18"/>
                    <a:pt x="113" y="18"/>
                    <a:pt x="113" y="18"/>
                  </a:cubicBezTo>
                  <a:cubicBezTo>
                    <a:pt x="110" y="18"/>
                    <a:pt x="107" y="15"/>
                    <a:pt x="107" y="11"/>
                  </a:cubicBezTo>
                  <a:cubicBezTo>
                    <a:pt x="107" y="11"/>
                    <a:pt x="107" y="11"/>
                    <a:pt x="107" y="11"/>
                  </a:cubicBezTo>
                  <a:cubicBezTo>
                    <a:pt x="107" y="3"/>
                    <a:pt x="97" y="0"/>
                    <a:pt x="89" y="0"/>
                  </a:cubicBezTo>
                  <a:cubicBezTo>
                    <a:pt x="89" y="0"/>
                    <a:pt x="89" y="0"/>
                    <a:pt x="89" y="0"/>
                  </a:cubicBezTo>
                  <a:cubicBezTo>
                    <a:pt x="81" y="0"/>
                    <a:pt x="78" y="3"/>
                    <a:pt x="78" y="11"/>
                  </a:cubicBezTo>
                  <a:cubicBezTo>
                    <a:pt x="78" y="11"/>
                    <a:pt x="78" y="11"/>
                    <a:pt x="78" y="11"/>
                  </a:cubicBezTo>
                  <a:cubicBezTo>
                    <a:pt x="78" y="15"/>
                    <a:pt x="75" y="18"/>
                    <a:pt x="72" y="18"/>
                  </a:cubicBezTo>
                  <a:cubicBezTo>
                    <a:pt x="66" y="18"/>
                    <a:pt x="66" y="18"/>
                    <a:pt x="66" y="18"/>
                  </a:cubicBezTo>
                  <a:cubicBezTo>
                    <a:pt x="59" y="18"/>
                    <a:pt x="54" y="23"/>
                    <a:pt x="54" y="30"/>
                  </a:cubicBezTo>
                  <a:cubicBezTo>
                    <a:pt x="54" y="30"/>
                    <a:pt x="54" y="30"/>
                    <a:pt x="54" y="30"/>
                  </a:cubicBezTo>
                  <a:cubicBezTo>
                    <a:pt x="54" y="37"/>
                    <a:pt x="59" y="42"/>
                    <a:pt x="66" y="42"/>
                  </a:cubicBezTo>
                  <a:cubicBezTo>
                    <a:pt x="119" y="42"/>
                    <a:pt x="119" y="42"/>
                    <a:pt x="119" y="42"/>
                  </a:cubicBezTo>
                  <a:cubicBezTo>
                    <a:pt x="126" y="42"/>
                    <a:pt x="132" y="37"/>
                    <a:pt x="132" y="30"/>
                  </a:cubicBezTo>
                  <a:cubicBezTo>
                    <a:pt x="132" y="30"/>
                    <a:pt x="132" y="30"/>
                    <a:pt x="132" y="30"/>
                  </a:cubicBezTo>
                  <a:cubicBezTo>
                    <a:pt x="132" y="23"/>
                    <a:pt x="126" y="18"/>
                    <a:pt x="119" y="18"/>
                  </a:cubicBezTo>
                  <a:close/>
                  <a:moveTo>
                    <a:pt x="93" y="18"/>
                  </a:moveTo>
                  <a:cubicBezTo>
                    <a:pt x="89" y="18"/>
                    <a:pt x="86" y="15"/>
                    <a:pt x="86" y="11"/>
                  </a:cubicBezTo>
                  <a:cubicBezTo>
                    <a:pt x="86" y="8"/>
                    <a:pt x="89" y="5"/>
                    <a:pt x="93" y="5"/>
                  </a:cubicBezTo>
                  <a:cubicBezTo>
                    <a:pt x="96" y="5"/>
                    <a:pt x="99" y="8"/>
                    <a:pt x="99" y="11"/>
                  </a:cubicBezTo>
                  <a:cubicBezTo>
                    <a:pt x="99" y="15"/>
                    <a:pt x="96" y="18"/>
                    <a:pt x="93" y="18"/>
                  </a:cubicBezTo>
                  <a:close/>
                  <a:moveTo>
                    <a:pt x="120" y="256"/>
                  </a:moveTo>
                  <a:cubicBezTo>
                    <a:pt x="17" y="256"/>
                    <a:pt x="17" y="256"/>
                    <a:pt x="17" y="256"/>
                  </a:cubicBezTo>
                  <a:cubicBezTo>
                    <a:pt x="8" y="256"/>
                    <a:pt x="0" y="248"/>
                    <a:pt x="0" y="239"/>
                  </a:cubicBezTo>
                  <a:cubicBezTo>
                    <a:pt x="0" y="42"/>
                    <a:pt x="0" y="42"/>
                    <a:pt x="0" y="42"/>
                  </a:cubicBezTo>
                  <a:cubicBezTo>
                    <a:pt x="0" y="33"/>
                    <a:pt x="8" y="26"/>
                    <a:pt x="13" y="26"/>
                  </a:cubicBezTo>
                  <a:cubicBezTo>
                    <a:pt x="46" y="26"/>
                    <a:pt x="46" y="26"/>
                    <a:pt x="46" y="26"/>
                  </a:cubicBezTo>
                  <a:cubicBezTo>
                    <a:pt x="46" y="27"/>
                    <a:pt x="45" y="29"/>
                    <a:pt x="45" y="30"/>
                  </a:cubicBezTo>
                  <a:cubicBezTo>
                    <a:pt x="45" y="41"/>
                    <a:pt x="55" y="50"/>
                    <a:pt x="66" y="50"/>
                  </a:cubicBezTo>
                  <a:cubicBezTo>
                    <a:pt x="119" y="50"/>
                    <a:pt x="119" y="50"/>
                    <a:pt x="119" y="50"/>
                  </a:cubicBezTo>
                  <a:cubicBezTo>
                    <a:pt x="131" y="50"/>
                    <a:pt x="140" y="41"/>
                    <a:pt x="140" y="30"/>
                  </a:cubicBezTo>
                  <a:cubicBezTo>
                    <a:pt x="140" y="28"/>
                    <a:pt x="140" y="27"/>
                    <a:pt x="139" y="26"/>
                  </a:cubicBezTo>
                  <a:cubicBezTo>
                    <a:pt x="164" y="26"/>
                    <a:pt x="164" y="26"/>
                    <a:pt x="164" y="26"/>
                  </a:cubicBezTo>
                  <a:cubicBezTo>
                    <a:pt x="178" y="26"/>
                    <a:pt x="185" y="33"/>
                    <a:pt x="185" y="42"/>
                  </a:cubicBezTo>
                  <a:cubicBezTo>
                    <a:pt x="185" y="166"/>
                    <a:pt x="185" y="166"/>
                    <a:pt x="185" y="166"/>
                  </a:cubicBezTo>
                  <a:cubicBezTo>
                    <a:pt x="184" y="165"/>
                    <a:pt x="182" y="165"/>
                    <a:pt x="181" y="165"/>
                  </a:cubicBezTo>
                  <a:cubicBezTo>
                    <a:pt x="175" y="165"/>
                    <a:pt x="170" y="166"/>
                    <a:pt x="164" y="167"/>
                  </a:cubicBezTo>
                  <a:cubicBezTo>
                    <a:pt x="164" y="71"/>
                    <a:pt x="164" y="71"/>
                    <a:pt x="164" y="71"/>
                  </a:cubicBezTo>
                  <a:cubicBezTo>
                    <a:pt x="21" y="71"/>
                    <a:pt x="21" y="71"/>
                    <a:pt x="21" y="71"/>
                  </a:cubicBezTo>
                  <a:cubicBezTo>
                    <a:pt x="21" y="235"/>
                    <a:pt x="21" y="235"/>
                    <a:pt x="21" y="235"/>
                  </a:cubicBezTo>
                  <a:cubicBezTo>
                    <a:pt x="115" y="235"/>
                    <a:pt x="115" y="235"/>
                    <a:pt x="115" y="235"/>
                  </a:cubicBezTo>
                  <a:cubicBezTo>
                    <a:pt x="116" y="242"/>
                    <a:pt x="117" y="249"/>
                    <a:pt x="120" y="256"/>
                  </a:cubicBezTo>
                  <a:close/>
                  <a:moveTo>
                    <a:pt x="181" y="178"/>
                  </a:moveTo>
                  <a:cubicBezTo>
                    <a:pt x="151" y="178"/>
                    <a:pt x="127" y="202"/>
                    <a:pt x="127" y="231"/>
                  </a:cubicBezTo>
                  <a:cubicBezTo>
                    <a:pt x="127" y="260"/>
                    <a:pt x="151" y="284"/>
                    <a:pt x="181" y="284"/>
                  </a:cubicBezTo>
                  <a:cubicBezTo>
                    <a:pt x="210" y="284"/>
                    <a:pt x="234" y="260"/>
                    <a:pt x="234" y="231"/>
                  </a:cubicBezTo>
                  <a:cubicBezTo>
                    <a:pt x="234" y="202"/>
                    <a:pt x="210" y="178"/>
                    <a:pt x="181" y="178"/>
                  </a:cubicBezTo>
                  <a:close/>
                  <a:moveTo>
                    <a:pt x="216" y="220"/>
                  </a:moveTo>
                  <a:cubicBezTo>
                    <a:pt x="183" y="257"/>
                    <a:pt x="183" y="257"/>
                    <a:pt x="183" y="257"/>
                  </a:cubicBezTo>
                  <a:cubicBezTo>
                    <a:pt x="181" y="259"/>
                    <a:pt x="179" y="260"/>
                    <a:pt x="177" y="260"/>
                  </a:cubicBezTo>
                  <a:cubicBezTo>
                    <a:pt x="175" y="260"/>
                    <a:pt x="173" y="259"/>
                    <a:pt x="172" y="258"/>
                  </a:cubicBezTo>
                  <a:cubicBezTo>
                    <a:pt x="151" y="241"/>
                    <a:pt x="151" y="241"/>
                    <a:pt x="151" y="241"/>
                  </a:cubicBezTo>
                  <a:cubicBezTo>
                    <a:pt x="147" y="239"/>
                    <a:pt x="147" y="233"/>
                    <a:pt x="150" y="230"/>
                  </a:cubicBezTo>
                  <a:cubicBezTo>
                    <a:pt x="153" y="226"/>
                    <a:pt x="158" y="226"/>
                    <a:pt x="161" y="229"/>
                  </a:cubicBezTo>
                  <a:cubicBezTo>
                    <a:pt x="176" y="240"/>
                    <a:pt x="176" y="240"/>
                    <a:pt x="176" y="240"/>
                  </a:cubicBezTo>
                  <a:cubicBezTo>
                    <a:pt x="203" y="209"/>
                    <a:pt x="203" y="209"/>
                    <a:pt x="203" y="209"/>
                  </a:cubicBezTo>
                  <a:cubicBezTo>
                    <a:pt x="206" y="206"/>
                    <a:pt x="212" y="205"/>
                    <a:pt x="215" y="208"/>
                  </a:cubicBezTo>
                  <a:cubicBezTo>
                    <a:pt x="218" y="211"/>
                    <a:pt x="219" y="217"/>
                    <a:pt x="216" y="220"/>
                  </a:cubicBezTo>
                  <a:close/>
                  <a:moveTo>
                    <a:pt x="144" y="159"/>
                  </a:moveTo>
                  <a:cubicBezTo>
                    <a:pt x="78" y="159"/>
                    <a:pt x="78" y="159"/>
                    <a:pt x="78" y="159"/>
                  </a:cubicBezTo>
                  <a:cubicBezTo>
                    <a:pt x="76" y="159"/>
                    <a:pt x="74" y="157"/>
                    <a:pt x="74" y="155"/>
                  </a:cubicBezTo>
                  <a:cubicBezTo>
                    <a:pt x="74" y="150"/>
                    <a:pt x="74" y="150"/>
                    <a:pt x="74" y="150"/>
                  </a:cubicBezTo>
                  <a:cubicBezTo>
                    <a:pt x="74" y="148"/>
                    <a:pt x="76" y="146"/>
                    <a:pt x="78" y="146"/>
                  </a:cubicBezTo>
                  <a:cubicBezTo>
                    <a:pt x="144" y="146"/>
                    <a:pt x="144" y="146"/>
                    <a:pt x="144" y="146"/>
                  </a:cubicBezTo>
                  <a:cubicBezTo>
                    <a:pt x="146" y="146"/>
                    <a:pt x="148" y="148"/>
                    <a:pt x="148" y="150"/>
                  </a:cubicBezTo>
                  <a:cubicBezTo>
                    <a:pt x="148" y="155"/>
                    <a:pt x="148" y="155"/>
                    <a:pt x="148" y="155"/>
                  </a:cubicBezTo>
                  <a:cubicBezTo>
                    <a:pt x="148" y="157"/>
                    <a:pt x="146" y="159"/>
                    <a:pt x="144" y="159"/>
                  </a:cubicBezTo>
                  <a:close/>
                  <a:moveTo>
                    <a:pt x="144" y="122"/>
                  </a:moveTo>
                  <a:cubicBezTo>
                    <a:pt x="78" y="122"/>
                    <a:pt x="78" y="122"/>
                    <a:pt x="78" y="122"/>
                  </a:cubicBezTo>
                  <a:cubicBezTo>
                    <a:pt x="76" y="122"/>
                    <a:pt x="74" y="120"/>
                    <a:pt x="74" y="118"/>
                  </a:cubicBezTo>
                  <a:cubicBezTo>
                    <a:pt x="74" y="114"/>
                    <a:pt x="74" y="114"/>
                    <a:pt x="74" y="114"/>
                  </a:cubicBezTo>
                  <a:cubicBezTo>
                    <a:pt x="74" y="111"/>
                    <a:pt x="76" y="109"/>
                    <a:pt x="78" y="109"/>
                  </a:cubicBezTo>
                  <a:cubicBezTo>
                    <a:pt x="144" y="109"/>
                    <a:pt x="144" y="109"/>
                    <a:pt x="144" y="109"/>
                  </a:cubicBezTo>
                  <a:cubicBezTo>
                    <a:pt x="146" y="109"/>
                    <a:pt x="148" y="111"/>
                    <a:pt x="148" y="114"/>
                  </a:cubicBezTo>
                  <a:cubicBezTo>
                    <a:pt x="148" y="118"/>
                    <a:pt x="148" y="118"/>
                    <a:pt x="148" y="118"/>
                  </a:cubicBezTo>
                  <a:cubicBezTo>
                    <a:pt x="148" y="120"/>
                    <a:pt x="146" y="122"/>
                    <a:pt x="144" y="122"/>
                  </a:cubicBezTo>
                  <a:close/>
                  <a:moveTo>
                    <a:pt x="115" y="196"/>
                  </a:moveTo>
                  <a:cubicBezTo>
                    <a:pt x="78" y="196"/>
                    <a:pt x="78" y="196"/>
                    <a:pt x="78" y="196"/>
                  </a:cubicBezTo>
                  <a:cubicBezTo>
                    <a:pt x="76" y="196"/>
                    <a:pt x="74" y="194"/>
                    <a:pt x="74" y="192"/>
                  </a:cubicBezTo>
                  <a:cubicBezTo>
                    <a:pt x="74" y="188"/>
                    <a:pt x="74" y="188"/>
                    <a:pt x="74" y="188"/>
                  </a:cubicBezTo>
                  <a:cubicBezTo>
                    <a:pt x="74" y="186"/>
                    <a:pt x="76" y="184"/>
                    <a:pt x="78" y="184"/>
                  </a:cubicBezTo>
                  <a:cubicBezTo>
                    <a:pt x="115" y="184"/>
                    <a:pt x="115" y="184"/>
                    <a:pt x="115" y="184"/>
                  </a:cubicBezTo>
                  <a:cubicBezTo>
                    <a:pt x="117" y="184"/>
                    <a:pt x="119" y="186"/>
                    <a:pt x="119" y="188"/>
                  </a:cubicBezTo>
                  <a:cubicBezTo>
                    <a:pt x="119" y="192"/>
                    <a:pt x="119" y="192"/>
                    <a:pt x="119" y="192"/>
                  </a:cubicBezTo>
                  <a:cubicBezTo>
                    <a:pt x="119" y="194"/>
                    <a:pt x="117" y="196"/>
                    <a:pt x="115" y="196"/>
                  </a:cubicBezTo>
                  <a:close/>
                  <a:moveTo>
                    <a:pt x="66" y="107"/>
                  </a:moveTo>
                  <a:cubicBezTo>
                    <a:pt x="51" y="124"/>
                    <a:pt x="51" y="124"/>
                    <a:pt x="51" y="124"/>
                  </a:cubicBezTo>
                  <a:cubicBezTo>
                    <a:pt x="50" y="124"/>
                    <a:pt x="49" y="125"/>
                    <a:pt x="48" y="125"/>
                  </a:cubicBezTo>
                  <a:cubicBezTo>
                    <a:pt x="47" y="125"/>
                    <a:pt x="47" y="125"/>
                    <a:pt x="46" y="124"/>
                  </a:cubicBezTo>
                  <a:cubicBezTo>
                    <a:pt x="36" y="116"/>
                    <a:pt x="36" y="116"/>
                    <a:pt x="36" y="116"/>
                  </a:cubicBezTo>
                  <a:cubicBezTo>
                    <a:pt x="35" y="115"/>
                    <a:pt x="35" y="113"/>
                    <a:pt x="36" y="111"/>
                  </a:cubicBezTo>
                  <a:cubicBezTo>
                    <a:pt x="37" y="110"/>
                    <a:pt x="40" y="109"/>
                    <a:pt x="41" y="111"/>
                  </a:cubicBezTo>
                  <a:cubicBezTo>
                    <a:pt x="48" y="116"/>
                    <a:pt x="48" y="116"/>
                    <a:pt x="48" y="116"/>
                  </a:cubicBezTo>
                  <a:cubicBezTo>
                    <a:pt x="61" y="102"/>
                    <a:pt x="61" y="102"/>
                    <a:pt x="61" y="102"/>
                  </a:cubicBezTo>
                  <a:cubicBezTo>
                    <a:pt x="62" y="100"/>
                    <a:pt x="64" y="100"/>
                    <a:pt x="66" y="101"/>
                  </a:cubicBezTo>
                  <a:cubicBezTo>
                    <a:pt x="67" y="103"/>
                    <a:pt x="68" y="105"/>
                    <a:pt x="66" y="107"/>
                  </a:cubicBezTo>
                  <a:close/>
                  <a:moveTo>
                    <a:pt x="66" y="143"/>
                  </a:moveTo>
                  <a:cubicBezTo>
                    <a:pt x="51" y="160"/>
                    <a:pt x="51" y="160"/>
                    <a:pt x="51" y="160"/>
                  </a:cubicBezTo>
                  <a:cubicBezTo>
                    <a:pt x="50" y="161"/>
                    <a:pt x="49" y="161"/>
                    <a:pt x="48" y="161"/>
                  </a:cubicBezTo>
                  <a:cubicBezTo>
                    <a:pt x="47" y="161"/>
                    <a:pt x="47" y="161"/>
                    <a:pt x="46" y="161"/>
                  </a:cubicBezTo>
                  <a:cubicBezTo>
                    <a:pt x="36" y="153"/>
                    <a:pt x="36" y="153"/>
                    <a:pt x="36" y="153"/>
                  </a:cubicBezTo>
                  <a:cubicBezTo>
                    <a:pt x="35" y="152"/>
                    <a:pt x="35" y="149"/>
                    <a:pt x="36" y="148"/>
                  </a:cubicBezTo>
                  <a:cubicBezTo>
                    <a:pt x="37" y="146"/>
                    <a:pt x="40" y="146"/>
                    <a:pt x="41" y="147"/>
                  </a:cubicBezTo>
                  <a:cubicBezTo>
                    <a:pt x="48" y="152"/>
                    <a:pt x="48" y="152"/>
                    <a:pt x="48" y="152"/>
                  </a:cubicBezTo>
                  <a:cubicBezTo>
                    <a:pt x="61" y="138"/>
                    <a:pt x="61" y="138"/>
                    <a:pt x="61" y="138"/>
                  </a:cubicBezTo>
                  <a:cubicBezTo>
                    <a:pt x="62" y="137"/>
                    <a:pt x="64" y="136"/>
                    <a:pt x="66" y="138"/>
                  </a:cubicBezTo>
                  <a:cubicBezTo>
                    <a:pt x="67" y="139"/>
                    <a:pt x="68" y="142"/>
                    <a:pt x="66" y="143"/>
                  </a:cubicBezTo>
                  <a:close/>
                  <a:moveTo>
                    <a:pt x="66" y="181"/>
                  </a:moveTo>
                  <a:cubicBezTo>
                    <a:pt x="51" y="198"/>
                    <a:pt x="51" y="198"/>
                    <a:pt x="51" y="198"/>
                  </a:cubicBezTo>
                  <a:cubicBezTo>
                    <a:pt x="50" y="199"/>
                    <a:pt x="49" y="199"/>
                    <a:pt x="48" y="199"/>
                  </a:cubicBezTo>
                  <a:cubicBezTo>
                    <a:pt x="47" y="199"/>
                    <a:pt x="47" y="199"/>
                    <a:pt x="46" y="198"/>
                  </a:cubicBezTo>
                  <a:cubicBezTo>
                    <a:pt x="36" y="191"/>
                    <a:pt x="36" y="191"/>
                    <a:pt x="36" y="191"/>
                  </a:cubicBezTo>
                  <a:cubicBezTo>
                    <a:pt x="35" y="189"/>
                    <a:pt x="35" y="187"/>
                    <a:pt x="36" y="185"/>
                  </a:cubicBezTo>
                  <a:cubicBezTo>
                    <a:pt x="37" y="184"/>
                    <a:pt x="40" y="183"/>
                    <a:pt x="41" y="185"/>
                  </a:cubicBezTo>
                  <a:cubicBezTo>
                    <a:pt x="48" y="190"/>
                    <a:pt x="48" y="190"/>
                    <a:pt x="48" y="190"/>
                  </a:cubicBezTo>
                  <a:cubicBezTo>
                    <a:pt x="61" y="176"/>
                    <a:pt x="61" y="176"/>
                    <a:pt x="61" y="176"/>
                  </a:cubicBezTo>
                  <a:cubicBezTo>
                    <a:pt x="62" y="174"/>
                    <a:pt x="64" y="174"/>
                    <a:pt x="66" y="175"/>
                  </a:cubicBezTo>
                  <a:cubicBezTo>
                    <a:pt x="67" y="177"/>
                    <a:pt x="68" y="179"/>
                    <a:pt x="66" y="181"/>
                  </a:cubicBezTo>
                  <a:close/>
                  <a:moveTo>
                    <a:pt x="66" y="181"/>
                  </a:moveTo>
                  <a:cubicBezTo>
                    <a:pt x="66" y="181"/>
                    <a:pt x="66" y="181"/>
                    <a:pt x="66" y="181"/>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9" name="Google Shape;139;p2"/>
          <p:cNvSpPr txBox="1"/>
          <p:nvPr/>
        </p:nvSpPr>
        <p:spPr>
          <a:xfrm>
            <a:off x="8270575" y="203958"/>
            <a:ext cx="3627000" cy="1243200"/>
          </a:xfrm>
          <a:prstGeom prst="rect">
            <a:avLst/>
          </a:prstGeom>
          <a:noFill/>
          <a:ln>
            <a:noFill/>
          </a:ln>
          <a:effectLst>
            <a:outerShdw blurRad="50800" dist="38100" dir="2700000" algn="tl" rotWithShape="0">
              <a:srgbClr val="A5A5A5">
                <a:alpha val="4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4000" b="1">
                <a:solidFill>
                  <a:srgbClr val="222268"/>
                </a:solidFill>
                <a:latin typeface="Arial"/>
                <a:ea typeface="Arial"/>
                <a:cs typeface="Arial"/>
                <a:sym typeface="Arial"/>
              </a:rPr>
              <a:t>Presentation</a:t>
            </a:r>
            <a:br>
              <a:rPr lang="en-US" sz="4000" b="1">
                <a:solidFill>
                  <a:srgbClr val="222268"/>
                </a:solidFill>
                <a:latin typeface="Arial"/>
                <a:ea typeface="Arial"/>
                <a:cs typeface="Arial"/>
                <a:sym typeface="Arial"/>
              </a:rPr>
            </a:br>
            <a:r>
              <a:rPr lang="en-US" sz="4000" b="1">
                <a:solidFill>
                  <a:srgbClr val="222268"/>
                </a:solidFill>
                <a:latin typeface="Arial"/>
                <a:ea typeface="Arial"/>
                <a:cs typeface="Arial"/>
                <a:sym typeface="Arial"/>
              </a:rPr>
              <a:t>Agenda</a:t>
            </a:r>
            <a:endParaRPr/>
          </a:p>
        </p:txBody>
      </p:sp>
      <p:sp>
        <p:nvSpPr>
          <p:cNvPr id="140" name="Google Shape;140;p2"/>
          <p:cNvSpPr/>
          <p:nvPr/>
        </p:nvSpPr>
        <p:spPr>
          <a:xfrm>
            <a:off x="0" y="6457058"/>
            <a:ext cx="12192000" cy="401700"/>
          </a:xfrm>
          <a:prstGeom prst="rect">
            <a:avLst/>
          </a:prstGeom>
          <a:gradFill>
            <a:gsLst>
              <a:gs pos="0">
                <a:srgbClr val="474747"/>
              </a:gs>
              <a:gs pos="50000">
                <a:srgbClr val="666666"/>
              </a:gs>
              <a:gs pos="100000">
                <a:srgbClr val="7B7B7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2"/>
          <p:cNvSpPr txBox="1"/>
          <p:nvPr/>
        </p:nvSpPr>
        <p:spPr>
          <a:xfrm>
            <a:off x="-2" y="6457811"/>
            <a:ext cx="1048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Overview</a:t>
            </a:r>
            <a:r>
              <a:rPr lang="en-US" sz="2000" b="1">
                <a:solidFill>
                  <a:srgbClr val="FF9900"/>
                </a:solidFill>
                <a:latin typeface="Calibri"/>
                <a:ea typeface="Calibri"/>
                <a:cs typeface="Calibri"/>
                <a:sym typeface="Calibri"/>
              </a:rPr>
              <a:t> </a:t>
            </a:r>
            <a:r>
              <a:rPr lang="en-US" sz="2000" b="1">
                <a:solidFill>
                  <a:srgbClr val="7F7F7F"/>
                </a:solidFill>
                <a:latin typeface="Calibri"/>
                <a:ea typeface="Calibri"/>
                <a:cs typeface="Calibri"/>
                <a:sym typeface="Calibri"/>
              </a:rPr>
              <a:t>| Methodology | Evaluation | Limitations | Looking Ahead</a:t>
            </a:r>
            <a:endParaRPr/>
          </a:p>
        </p:txBody>
      </p:sp>
      <p:sp>
        <p:nvSpPr>
          <p:cNvPr id="142" name="Google Shape;142;p2"/>
          <p:cNvSpPr txBox="1"/>
          <p:nvPr/>
        </p:nvSpPr>
        <p:spPr>
          <a:xfrm>
            <a:off x="11509198" y="6457798"/>
            <a:ext cx="682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1</a:t>
            </a:r>
            <a:endParaRPr/>
          </a:p>
        </p:txBody>
      </p:sp>
      <p:pic>
        <p:nvPicPr>
          <p:cNvPr id="3" name="2">
            <a:hlinkClick r:id="" action="ppaction://media"/>
            <a:extLst>
              <a:ext uri="{FF2B5EF4-FFF2-40B4-BE49-F238E27FC236}">
                <a16:creationId xmlns:a16="http://schemas.microsoft.com/office/drawing/2014/main" id="{E02FFB47-D671-43E9-9375-A68998F6139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06916" y="586361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71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p:nvPr/>
        </p:nvSpPr>
        <p:spPr>
          <a:xfrm>
            <a:off x="0" y="6456283"/>
            <a:ext cx="12192000" cy="401717"/>
          </a:xfrm>
          <a:prstGeom prst="rect">
            <a:avLst/>
          </a:prstGeom>
          <a:gradFill>
            <a:gsLst>
              <a:gs pos="0">
                <a:srgbClr val="474747"/>
              </a:gs>
              <a:gs pos="50000">
                <a:srgbClr val="666666"/>
              </a:gs>
              <a:gs pos="100000">
                <a:srgbClr val="7B7B7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3"/>
          <p:cNvSpPr txBox="1"/>
          <p:nvPr/>
        </p:nvSpPr>
        <p:spPr>
          <a:xfrm>
            <a:off x="11509248" y="6463273"/>
            <a:ext cx="682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2</a:t>
            </a:r>
            <a:endParaRPr/>
          </a:p>
        </p:txBody>
      </p:sp>
      <p:grpSp>
        <p:nvGrpSpPr>
          <p:cNvPr id="149" name="Google Shape;149;p3"/>
          <p:cNvGrpSpPr/>
          <p:nvPr/>
        </p:nvGrpSpPr>
        <p:grpSpPr>
          <a:xfrm>
            <a:off x="11047480" y="3219"/>
            <a:ext cx="803143" cy="865199"/>
            <a:chOff x="581482" y="828554"/>
            <a:chExt cx="803143" cy="865199"/>
          </a:xfrm>
        </p:grpSpPr>
        <p:grpSp>
          <p:nvGrpSpPr>
            <p:cNvPr id="150" name="Google Shape;150;p3"/>
            <p:cNvGrpSpPr/>
            <p:nvPr/>
          </p:nvGrpSpPr>
          <p:grpSpPr>
            <a:xfrm>
              <a:off x="581482" y="828554"/>
              <a:ext cx="803143" cy="865199"/>
              <a:chOff x="5568818" y="4183981"/>
              <a:chExt cx="1054364" cy="1138452"/>
            </a:xfrm>
          </p:grpSpPr>
          <p:sp>
            <p:nvSpPr>
              <p:cNvPr id="151" name="Google Shape;151;p3"/>
              <p:cNvSpPr/>
              <p:nvPr/>
            </p:nvSpPr>
            <p:spPr>
              <a:xfrm>
                <a:off x="5568818" y="4183981"/>
                <a:ext cx="1054364" cy="1054364"/>
              </a:xfrm>
              <a:prstGeom prst="rect">
                <a:avLst/>
              </a:prstGeom>
              <a:solidFill>
                <a:srgbClr val="16A08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c</a:t>
                </a:r>
                <a:endParaRPr sz="1800">
                  <a:solidFill>
                    <a:schemeClr val="lt1"/>
                  </a:solidFill>
                  <a:latin typeface="Arial"/>
                  <a:ea typeface="Arial"/>
                  <a:cs typeface="Arial"/>
                  <a:sym typeface="Arial"/>
                </a:endParaRPr>
              </a:p>
            </p:txBody>
          </p:sp>
          <p:sp>
            <p:nvSpPr>
              <p:cNvPr id="152" name="Google Shape;152;p3"/>
              <p:cNvSpPr/>
              <p:nvPr/>
            </p:nvSpPr>
            <p:spPr>
              <a:xfrm>
                <a:off x="5568818" y="5234772"/>
                <a:ext cx="1054364" cy="87661"/>
              </a:xfrm>
              <a:prstGeom prst="rect">
                <a:avLst/>
              </a:prstGeom>
              <a:solidFill>
                <a:srgbClr val="10756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53" name="Google Shape;153;p3"/>
            <p:cNvGrpSpPr/>
            <p:nvPr/>
          </p:nvGrpSpPr>
          <p:grpSpPr>
            <a:xfrm>
              <a:off x="783656" y="1072013"/>
              <a:ext cx="398794" cy="393192"/>
              <a:chOff x="6372140" y="3573437"/>
              <a:chExt cx="335806" cy="356535"/>
            </a:xfrm>
          </p:grpSpPr>
          <p:sp>
            <p:nvSpPr>
              <p:cNvPr id="154" name="Google Shape;154;p3"/>
              <p:cNvSpPr/>
              <p:nvPr/>
            </p:nvSpPr>
            <p:spPr>
              <a:xfrm>
                <a:off x="6372140" y="3573437"/>
                <a:ext cx="335806" cy="356535"/>
              </a:xfrm>
              <a:custGeom>
                <a:avLst/>
                <a:gdLst/>
                <a:ahLst/>
                <a:cxnLst/>
                <a:rect l="l" t="t" r="r" b="b"/>
                <a:pathLst>
                  <a:path w="120" h="128" extrusionOk="0">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3"/>
              <p:cNvSpPr/>
              <p:nvPr/>
            </p:nvSpPr>
            <p:spPr>
              <a:xfrm>
                <a:off x="6417744" y="3617659"/>
                <a:ext cx="244600" cy="222489"/>
              </a:xfrm>
              <a:custGeom>
                <a:avLst/>
                <a:gdLst/>
                <a:ahLst/>
                <a:cxnLst/>
                <a:rect l="l" t="t" r="r" b="b"/>
                <a:pathLst>
                  <a:path w="88" h="80" extrusionOk="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3"/>
              <p:cNvSpPr/>
              <p:nvPr/>
            </p:nvSpPr>
            <p:spPr>
              <a:xfrm>
                <a:off x="6551790" y="3650825"/>
                <a:ext cx="66332" cy="67714"/>
              </a:xfrm>
              <a:custGeom>
                <a:avLst/>
                <a:gdLst/>
                <a:ahLst/>
                <a:cxnLst/>
                <a:rect l="l" t="t" r="r" b="b"/>
                <a:pathLst>
                  <a:path w="24" h="24" extrusionOk="0">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157" name="Google Shape;157;p3"/>
          <p:cNvSpPr/>
          <p:nvPr/>
        </p:nvSpPr>
        <p:spPr>
          <a:xfrm>
            <a:off x="346852" y="190432"/>
            <a:ext cx="118800" cy="648000"/>
          </a:xfrm>
          <a:prstGeom prst="rect">
            <a:avLst/>
          </a:prstGeom>
          <a:solidFill>
            <a:srgbClr val="696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96969"/>
              </a:solidFill>
              <a:latin typeface="Calibri"/>
              <a:ea typeface="Calibri"/>
              <a:cs typeface="Calibri"/>
              <a:sym typeface="Calibri"/>
            </a:endParaRPr>
          </a:p>
        </p:txBody>
      </p:sp>
      <p:sp>
        <p:nvSpPr>
          <p:cNvPr id="158" name="Google Shape;158;p3"/>
          <p:cNvSpPr/>
          <p:nvPr/>
        </p:nvSpPr>
        <p:spPr>
          <a:xfrm>
            <a:off x="567567" y="246042"/>
            <a:ext cx="9143850" cy="53860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500" b="1">
                <a:solidFill>
                  <a:srgbClr val="696969"/>
                </a:solidFill>
                <a:latin typeface="Calibri"/>
                <a:ea typeface="Calibri"/>
                <a:cs typeface="Calibri"/>
                <a:sym typeface="Calibri"/>
              </a:rPr>
              <a:t>Overview</a:t>
            </a:r>
            <a:endParaRPr/>
          </a:p>
        </p:txBody>
      </p:sp>
      <p:sp>
        <p:nvSpPr>
          <p:cNvPr id="159" name="Google Shape;159;p3"/>
          <p:cNvSpPr/>
          <p:nvPr/>
        </p:nvSpPr>
        <p:spPr>
          <a:xfrm rot="5400000">
            <a:off x="3630942" y="3630182"/>
            <a:ext cx="4930113" cy="116847"/>
          </a:xfrm>
          <a:prstGeom prst="homePlate">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0" name="Google Shape;160;p3"/>
          <p:cNvGrpSpPr/>
          <p:nvPr/>
        </p:nvGrpSpPr>
        <p:grpSpPr>
          <a:xfrm>
            <a:off x="346852" y="1223549"/>
            <a:ext cx="5426151" cy="3272039"/>
            <a:chOff x="346852" y="1223549"/>
            <a:chExt cx="5426151" cy="3272039"/>
          </a:xfrm>
        </p:grpSpPr>
        <p:sp>
          <p:nvSpPr>
            <p:cNvPr id="161" name="Google Shape;161;p3"/>
            <p:cNvSpPr/>
            <p:nvPr/>
          </p:nvSpPr>
          <p:spPr>
            <a:xfrm>
              <a:off x="346852" y="1223549"/>
              <a:ext cx="5426151" cy="400535"/>
            </a:xfrm>
            <a:prstGeom prst="rect">
              <a:avLst/>
            </a:prstGeom>
            <a:solidFill>
              <a:srgbClr val="0D6D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Project Background</a:t>
              </a:r>
              <a:endParaRPr/>
            </a:p>
          </p:txBody>
        </p:sp>
        <p:sp>
          <p:nvSpPr>
            <p:cNvPr id="162" name="Google Shape;162;p3"/>
            <p:cNvSpPr txBox="1"/>
            <p:nvPr/>
          </p:nvSpPr>
          <p:spPr>
            <a:xfrm>
              <a:off x="517247" y="4273888"/>
              <a:ext cx="5003100" cy="221700"/>
            </a:xfrm>
            <a:prstGeom prst="rect">
              <a:avLst/>
            </a:prstGeom>
            <a:noFill/>
            <a:ln>
              <a:noFill/>
            </a:ln>
          </p:spPr>
          <p:txBody>
            <a:bodyPr spcFirstLastPara="1" wrap="square" lIns="91425" tIns="45700" rIns="91425" bIns="45700" anchor="t" anchorCtr="0">
              <a:spAutoFit/>
            </a:bodyPr>
            <a:lstStyle/>
            <a:p>
              <a:pPr marL="0" marR="0" lvl="0" indent="0" algn="l" rtl="0">
                <a:lnSpc>
                  <a:spcPct val="60000"/>
                </a:lnSpc>
                <a:spcBef>
                  <a:spcPts val="0"/>
                </a:spcBef>
                <a:spcAft>
                  <a:spcPts val="0"/>
                </a:spcAft>
                <a:buNone/>
              </a:pPr>
              <a:endParaRPr/>
            </a:p>
          </p:txBody>
        </p:sp>
        <p:pic>
          <p:nvPicPr>
            <p:cNvPr id="163" name="Google Shape;163;p3"/>
            <p:cNvPicPr preferRelativeResize="0"/>
            <p:nvPr/>
          </p:nvPicPr>
          <p:blipFill rotWithShape="1">
            <a:blip r:embed="rId5">
              <a:alphaModFix/>
            </a:blip>
            <a:srcRect/>
            <a:stretch/>
          </p:blipFill>
          <p:spPr>
            <a:xfrm>
              <a:off x="1956788" y="3702500"/>
              <a:ext cx="2124000" cy="425766"/>
            </a:xfrm>
            <a:prstGeom prst="rect">
              <a:avLst/>
            </a:prstGeom>
            <a:noFill/>
            <a:ln>
              <a:noFill/>
            </a:ln>
          </p:spPr>
        </p:pic>
      </p:grpSp>
      <p:grpSp>
        <p:nvGrpSpPr>
          <p:cNvPr id="164" name="Google Shape;164;p3"/>
          <p:cNvGrpSpPr/>
          <p:nvPr/>
        </p:nvGrpSpPr>
        <p:grpSpPr>
          <a:xfrm>
            <a:off x="6418994" y="1223549"/>
            <a:ext cx="5426256" cy="1537651"/>
            <a:chOff x="6418994" y="1223549"/>
            <a:chExt cx="5426256" cy="1537651"/>
          </a:xfrm>
        </p:grpSpPr>
        <p:sp>
          <p:nvSpPr>
            <p:cNvPr id="165" name="Google Shape;165;p3"/>
            <p:cNvSpPr/>
            <p:nvPr/>
          </p:nvSpPr>
          <p:spPr>
            <a:xfrm>
              <a:off x="6418994" y="1223549"/>
              <a:ext cx="5426151" cy="400535"/>
            </a:xfrm>
            <a:prstGeom prst="rect">
              <a:avLst/>
            </a:prstGeom>
            <a:solidFill>
              <a:srgbClr val="0D6D5B"/>
            </a:solidFill>
            <a:ln>
              <a:noFill/>
            </a:ln>
          </p:spPr>
          <p:txBody>
            <a:bodyPr spcFirstLastPara="1" wrap="square" lIns="91425" tIns="45700" rIns="91425" bIns="45700" anchor="ctr" anchorCtr="0">
              <a:noAutofit/>
            </a:bodyPr>
            <a:lstStyle/>
            <a:p>
              <a:pPr marL="0" lvl="0" indent="0" algn="ctr" rtl="0">
                <a:lnSpc>
                  <a:spcPct val="120000"/>
                </a:lnSpc>
                <a:spcBef>
                  <a:spcPts val="0"/>
                </a:spcBef>
                <a:spcAft>
                  <a:spcPts val="0"/>
                </a:spcAft>
                <a:buSzPts val="1600"/>
                <a:buNone/>
              </a:pPr>
              <a:r>
                <a:rPr lang="en-US" sz="2000" b="1">
                  <a:solidFill>
                    <a:schemeClr val="lt1"/>
                  </a:solidFill>
                  <a:latin typeface="Calibri"/>
                  <a:ea typeface="Calibri"/>
                  <a:cs typeface="Calibri"/>
                  <a:sym typeface="Calibri"/>
                </a:rPr>
                <a:t>Project Objective and Business Value</a:t>
              </a:r>
              <a:endParaRPr sz="2000" b="1">
                <a:solidFill>
                  <a:schemeClr val="lt1"/>
                </a:solidFill>
                <a:latin typeface="Calibri"/>
                <a:ea typeface="Calibri"/>
                <a:cs typeface="Calibri"/>
                <a:sym typeface="Calibri"/>
              </a:endParaRPr>
            </a:p>
          </p:txBody>
        </p:sp>
        <p:sp>
          <p:nvSpPr>
            <p:cNvPr id="166" name="Google Shape;166;p3"/>
            <p:cNvSpPr/>
            <p:nvPr/>
          </p:nvSpPr>
          <p:spPr>
            <a:xfrm>
              <a:off x="7598750" y="1979100"/>
              <a:ext cx="4246500" cy="782100"/>
            </a:xfrm>
            <a:prstGeom prst="rect">
              <a:avLst/>
            </a:prstGeom>
            <a:noFill/>
            <a:ln>
              <a:noFill/>
            </a:ln>
          </p:spPr>
          <p:txBody>
            <a:bodyPr spcFirstLastPara="1" wrap="square" lIns="91425" tIns="45700" rIns="91425" bIns="45700" anchor="t" anchorCtr="0">
              <a:spAutoFit/>
            </a:bodyPr>
            <a:lstStyle/>
            <a:p>
              <a:pPr marL="0" lvl="0" indent="0" algn="just" rtl="0">
                <a:lnSpc>
                  <a:spcPct val="100000"/>
                </a:lnSpc>
                <a:spcBef>
                  <a:spcPts val="0"/>
                </a:spcBef>
                <a:spcAft>
                  <a:spcPts val="0"/>
                </a:spcAft>
                <a:buSzPts val="1100"/>
                <a:buNone/>
              </a:pPr>
              <a:r>
                <a:rPr lang="en-US" sz="1600">
                  <a:solidFill>
                    <a:schemeClr val="dk1"/>
                  </a:solidFill>
                  <a:latin typeface="Calibri"/>
                  <a:ea typeface="Calibri"/>
                  <a:cs typeface="Calibri"/>
                  <a:sym typeface="Calibri"/>
                </a:rPr>
                <a:t>Build a Q&amp;A model that can respond to general enquiries regarding two master programmes - MSc Finance and MSc Business Analytics. </a:t>
              </a:r>
              <a:endParaRPr sz="1600">
                <a:solidFill>
                  <a:schemeClr val="dk1"/>
                </a:solidFill>
                <a:latin typeface="Calibri"/>
                <a:ea typeface="Calibri"/>
                <a:cs typeface="Calibri"/>
                <a:sym typeface="Calibri"/>
              </a:endParaRPr>
            </a:p>
          </p:txBody>
        </p:sp>
      </p:grpSp>
      <p:grpSp>
        <p:nvGrpSpPr>
          <p:cNvPr id="167" name="Google Shape;167;p3"/>
          <p:cNvGrpSpPr/>
          <p:nvPr/>
        </p:nvGrpSpPr>
        <p:grpSpPr>
          <a:xfrm>
            <a:off x="6747596" y="3239275"/>
            <a:ext cx="5130754" cy="865200"/>
            <a:chOff x="6827806" y="3239275"/>
            <a:chExt cx="5130754" cy="865200"/>
          </a:xfrm>
        </p:grpSpPr>
        <p:pic>
          <p:nvPicPr>
            <p:cNvPr id="168" name="Google Shape;168;p3"/>
            <p:cNvPicPr preferRelativeResize="0"/>
            <p:nvPr/>
          </p:nvPicPr>
          <p:blipFill rotWithShape="1">
            <a:blip r:embed="rId6">
              <a:alphaModFix/>
            </a:blip>
            <a:srcRect/>
            <a:stretch/>
          </p:blipFill>
          <p:spPr>
            <a:xfrm>
              <a:off x="6827806" y="3294955"/>
              <a:ext cx="540000" cy="540000"/>
            </a:xfrm>
            <a:prstGeom prst="rect">
              <a:avLst/>
            </a:prstGeom>
            <a:noFill/>
            <a:ln>
              <a:noFill/>
            </a:ln>
            <a:effectLst>
              <a:outerShdw blurRad="254000" dist="38100" dir="2700000" sx="103000" sy="103000" algn="tl" rotWithShape="0">
                <a:schemeClr val="dk1">
                  <a:alpha val="40000"/>
                </a:schemeClr>
              </a:outerShdw>
            </a:effectLst>
          </p:spPr>
        </p:pic>
        <p:sp>
          <p:nvSpPr>
            <p:cNvPr id="169" name="Google Shape;169;p3"/>
            <p:cNvSpPr/>
            <p:nvPr/>
          </p:nvSpPr>
          <p:spPr>
            <a:xfrm>
              <a:off x="7496360" y="3239275"/>
              <a:ext cx="4462200" cy="865200"/>
            </a:xfrm>
            <a:prstGeom prst="rect">
              <a:avLst/>
            </a:prstGeom>
            <a:noFill/>
            <a:ln>
              <a:noFill/>
            </a:ln>
          </p:spPr>
          <p:txBody>
            <a:bodyPr spcFirstLastPara="1" wrap="square" lIns="91425" tIns="45700" rIns="91425" bIns="45700" anchor="t" anchorCtr="0">
              <a:spAutoFit/>
            </a:bodyPr>
            <a:lstStyle/>
            <a:p>
              <a:pPr marL="0" lvl="0" indent="0" algn="just" rtl="0">
                <a:lnSpc>
                  <a:spcPct val="100000"/>
                </a:lnSpc>
                <a:spcBef>
                  <a:spcPts val="0"/>
                </a:spcBef>
                <a:spcAft>
                  <a:spcPts val="0"/>
                </a:spcAft>
                <a:buSzPts val="1100"/>
                <a:buNone/>
              </a:pPr>
              <a:r>
                <a:rPr lang="en-US" b="1">
                  <a:solidFill>
                    <a:srgbClr val="B77409"/>
                  </a:solidFill>
                  <a:latin typeface="Calibri"/>
                  <a:ea typeface="Calibri"/>
                  <a:cs typeface="Calibri"/>
                  <a:sym typeface="Calibri"/>
                </a:rPr>
                <a:t>[Save Cost]</a:t>
              </a:r>
              <a:r>
                <a:rPr lang="en-US" sz="1300">
                  <a:solidFill>
                    <a:schemeClr val="dk1"/>
                  </a:solidFill>
                  <a:latin typeface="Calibri"/>
                  <a:ea typeface="Calibri"/>
                  <a:cs typeface="Calibri"/>
                  <a:sym typeface="Calibri"/>
                </a:rPr>
                <a:t> Around 70% of the questions received are generic program info related questions, £1,370.25 of the operating costs will be saved on answering questions per year.</a:t>
              </a:r>
              <a:endParaRPr>
                <a:solidFill>
                  <a:schemeClr val="dk1"/>
                </a:solidFill>
                <a:latin typeface="Calibri"/>
                <a:ea typeface="Calibri"/>
                <a:cs typeface="Calibri"/>
                <a:sym typeface="Calibri"/>
              </a:endParaRPr>
            </a:p>
            <a:p>
              <a:pPr marL="0" lvl="0" indent="0" algn="just" rtl="0">
                <a:lnSpc>
                  <a:spcPct val="115000"/>
                </a:lnSpc>
                <a:spcBef>
                  <a:spcPts val="1600"/>
                </a:spcBef>
                <a:spcAft>
                  <a:spcPts val="0"/>
                </a:spcAft>
                <a:buSzPts val="1100"/>
                <a:buNone/>
              </a:pPr>
              <a:endParaRPr sz="1300">
                <a:solidFill>
                  <a:schemeClr val="dk1"/>
                </a:solidFill>
                <a:latin typeface="Calibri"/>
                <a:ea typeface="Calibri"/>
                <a:cs typeface="Calibri"/>
                <a:sym typeface="Calibri"/>
              </a:endParaRPr>
            </a:p>
            <a:p>
              <a:pPr marL="0" lvl="0" indent="0" algn="just" rtl="0">
                <a:lnSpc>
                  <a:spcPct val="115000"/>
                </a:lnSpc>
                <a:spcBef>
                  <a:spcPts val="1600"/>
                </a:spcBef>
                <a:spcAft>
                  <a:spcPts val="1600"/>
                </a:spcAft>
                <a:buSzPts val="1100"/>
                <a:buNone/>
              </a:pPr>
              <a:endParaRPr sz="1300">
                <a:solidFill>
                  <a:schemeClr val="dk1"/>
                </a:solidFill>
                <a:latin typeface="Calibri"/>
                <a:ea typeface="Calibri"/>
                <a:cs typeface="Calibri"/>
                <a:sym typeface="Calibri"/>
              </a:endParaRPr>
            </a:p>
          </p:txBody>
        </p:sp>
      </p:grpSp>
      <p:pic>
        <p:nvPicPr>
          <p:cNvPr id="170" name="Google Shape;170;p3"/>
          <p:cNvPicPr preferRelativeResize="0"/>
          <p:nvPr/>
        </p:nvPicPr>
        <p:blipFill>
          <a:blip r:embed="rId7">
            <a:alphaModFix/>
          </a:blip>
          <a:stretch>
            <a:fillRect/>
          </a:stretch>
        </p:blipFill>
        <p:spPr>
          <a:xfrm>
            <a:off x="346850" y="2486553"/>
            <a:ext cx="5294050" cy="3667097"/>
          </a:xfrm>
          <a:prstGeom prst="rect">
            <a:avLst/>
          </a:prstGeom>
          <a:noFill/>
          <a:ln>
            <a:noFill/>
          </a:ln>
        </p:spPr>
      </p:pic>
      <p:pic>
        <p:nvPicPr>
          <p:cNvPr id="171" name="Google Shape;171;p3"/>
          <p:cNvPicPr preferRelativeResize="0"/>
          <p:nvPr/>
        </p:nvPicPr>
        <p:blipFill rotWithShape="1">
          <a:blip r:embed="rId8">
            <a:alphaModFix/>
          </a:blip>
          <a:srcRect/>
          <a:stretch/>
        </p:blipFill>
        <p:spPr>
          <a:xfrm>
            <a:off x="6551099" y="1955326"/>
            <a:ext cx="865225" cy="865225"/>
          </a:xfrm>
          <a:prstGeom prst="rect">
            <a:avLst/>
          </a:prstGeom>
          <a:noFill/>
          <a:ln>
            <a:noFill/>
          </a:ln>
          <a:effectLst>
            <a:outerShdw blurRad="254000" dist="38100" dir="2700000" sx="103000" sy="103000" algn="tl" rotWithShape="0">
              <a:schemeClr val="dk1">
                <a:alpha val="40000"/>
              </a:schemeClr>
            </a:outerShdw>
          </a:effectLst>
        </p:spPr>
      </p:pic>
      <p:pic>
        <p:nvPicPr>
          <p:cNvPr id="172" name="Google Shape;172;p3"/>
          <p:cNvPicPr preferRelativeResize="0"/>
          <p:nvPr/>
        </p:nvPicPr>
        <p:blipFill rotWithShape="1">
          <a:blip r:embed="rId9">
            <a:alphaModFix/>
          </a:blip>
          <a:srcRect/>
          <a:stretch/>
        </p:blipFill>
        <p:spPr>
          <a:xfrm>
            <a:off x="6747608" y="4338737"/>
            <a:ext cx="540000" cy="540000"/>
          </a:xfrm>
          <a:prstGeom prst="rect">
            <a:avLst/>
          </a:prstGeom>
          <a:noFill/>
          <a:ln>
            <a:noFill/>
          </a:ln>
        </p:spPr>
      </p:pic>
      <p:sp>
        <p:nvSpPr>
          <p:cNvPr id="173" name="Google Shape;173;p3"/>
          <p:cNvSpPr/>
          <p:nvPr/>
        </p:nvSpPr>
        <p:spPr>
          <a:xfrm>
            <a:off x="7416162" y="4288962"/>
            <a:ext cx="4348800" cy="646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b="1">
                <a:solidFill>
                  <a:srgbClr val="B77409"/>
                </a:solidFill>
                <a:latin typeface="Calibri"/>
                <a:ea typeface="Calibri"/>
                <a:cs typeface="Calibri"/>
                <a:sym typeface="Calibri"/>
              </a:rPr>
              <a:t>[Save Time</a:t>
            </a:r>
            <a:r>
              <a:rPr lang="en-US" b="1">
                <a:solidFill>
                  <a:srgbClr val="BF9000"/>
                </a:solidFill>
                <a:latin typeface="Calibri"/>
                <a:ea typeface="Calibri"/>
                <a:cs typeface="Calibri"/>
                <a:sym typeface="Calibri"/>
              </a:rPr>
              <a:t>]</a:t>
            </a:r>
            <a:r>
              <a:rPr lang="en-US" sz="1200">
                <a:solidFill>
                  <a:srgbClr val="595959"/>
                </a:solidFill>
                <a:latin typeface="Calibri"/>
                <a:ea typeface="Calibri"/>
                <a:cs typeface="Calibri"/>
                <a:sym typeface="Calibri"/>
              </a:rPr>
              <a:t> </a:t>
            </a:r>
            <a:r>
              <a:rPr lang="en-US" sz="1300">
                <a:solidFill>
                  <a:schemeClr val="dk1"/>
                </a:solidFill>
                <a:latin typeface="Calibri"/>
                <a:ea typeface="Calibri"/>
                <a:cs typeface="Calibri"/>
                <a:sym typeface="Calibri"/>
              </a:rPr>
              <a:t>Assume it takes one minute to answer one question on average, </a:t>
            </a:r>
            <a:r>
              <a:rPr lang="en-US" sz="1200">
                <a:solidFill>
                  <a:schemeClr val="dk1"/>
                </a:solidFill>
                <a:latin typeface="Calibri"/>
                <a:ea typeface="Calibri"/>
                <a:cs typeface="Calibri"/>
                <a:sym typeface="Calibri"/>
              </a:rPr>
              <a:t> </a:t>
            </a:r>
            <a:r>
              <a:rPr lang="en-US" sz="1300">
                <a:solidFill>
                  <a:schemeClr val="dk1"/>
                </a:solidFill>
                <a:latin typeface="Calibri"/>
                <a:ea typeface="Calibri"/>
                <a:cs typeface="Calibri"/>
                <a:sym typeface="Calibri"/>
              </a:rPr>
              <a:t>a total of 87.5 hours will be saved on answering questions per year.</a:t>
            </a:r>
            <a:endParaRPr sz="1900">
              <a:solidFill>
                <a:schemeClr val="dk1"/>
              </a:solidFill>
              <a:latin typeface="Calibri"/>
              <a:ea typeface="Calibri"/>
              <a:cs typeface="Calibri"/>
              <a:sym typeface="Calibri"/>
            </a:endParaRPr>
          </a:p>
        </p:txBody>
      </p:sp>
      <p:sp>
        <p:nvSpPr>
          <p:cNvPr id="174" name="Google Shape;174;p3"/>
          <p:cNvSpPr txBox="1"/>
          <p:nvPr/>
        </p:nvSpPr>
        <p:spPr>
          <a:xfrm>
            <a:off x="6908075" y="5187825"/>
            <a:ext cx="4734600" cy="646500"/>
          </a:xfrm>
          <a:prstGeom prst="rect">
            <a:avLst/>
          </a:prstGeom>
          <a:solidFill>
            <a:srgbClr val="FFF9E9"/>
          </a:solidFill>
          <a:ln>
            <a:noFill/>
          </a:ln>
          <a:effectLst>
            <a:outerShdw blurRad="57150" dist="28575" dir="4020000" algn="bl" rotWithShape="0">
              <a:srgbClr val="000000">
                <a:alpha val="58000"/>
              </a:srgbClr>
            </a:outerShdw>
          </a:effectLst>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US">
                <a:solidFill>
                  <a:srgbClr val="333333"/>
                </a:solidFill>
                <a:latin typeface="Calibri"/>
                <a:ea typeface="Calibri"/>
                <a:cs typeface="Calibri"/>
                <a:sym typeface="Calibri"/>
              </a:rPr>
              <a:t>3 Transformers have been selected to train the Q&amp;A chatbot:</a:t>
            </a:r>
            <a:endParaRPr>
              <a:solidFill>
                <a:srgbClr val="333333"/>
              </a:solidFill>
              <a:latin typeface="Calibri"/>
              <a:ea typeface="Calibri"/>
              <a:cs typeface="Calibri"/>
              <a:sym typeface="Calibri"/>
            </a:endParaRPr>
          </a:p>
          <a:p>
            <a:pPr marL="0" lvl="0" indent="0" algn="ctr" rtl="0">
              <a:spcBef>
                <a:spcPts val="0"/>
              </a:spcBef>
              <a:spcAft>
                <a:spcPts val="0"/>
              </a:spcAft>
              <a:buNone/>
            </a:pPr>
            <a:r>
              <a:rPr lang="en-US" sz="1600" b="1">
                <a:solidFill>
                  <a:srgbClr val="B77409"/>
                </a:solidFill>
                <a:latin typeface="Calibri"/>
                <a:ea typeface="Calibri"/>
                <a:cs typeface="Calibri"/>
                <a:sym typeface="Calibri"/>
              </a:rPr>
              <a:t>BERT-base, BERT-large, Electra-large.</a:t>
            </a:r>
            <a:endParaRPr sz="2200" b="1">
              <a:solidFill>
                <a:srgbClr val="1F4E79"/>
              </a:solidFill>
              <a:latin typeface="Calibri"/>
              <a:ea typeface="Calibri"/>
              <a:cs typeface="Calibri"/>
              <a:sym typeface="Calibri"/>
            </a:endParaRPr>
          </a:p>
        </p:txBody>
      </p:sp>
      <p:sp>
        <p:nvSpPr>
          <p:cNvPr id="175" name="Google Shape;175;p3"/>
          <p:cNvSpPr txBox="1"/>
          <p:nvPr/>
        </p:nvSpPr>
        <p:spPr>
          <a:xfrm>
            <a:off x="-2" y="6457811"/>
            <a:ext cx="1048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Overview</a:t>
            </a:r>
            <a:r>
              <a:rPr lang="en-US" sz="2000" b="1">
                <a:solidFill>
                  <a:srgbClr val="FF9900"/>
                </a:solidFill>
                <a:latin typeface="Calibri"/>
                <a:ea typeface="Calibri"/>
                <a:cs typeface="Calibri"/>
                <a:sym typeface="Calibri"/>
              </a:rPr>
              <a:t> </a:t>
            </a:r>
            <a:r>
              <a:rPr lang="en-US" sz="2000" b="1">
                <a:solidFill>
                  <a:srgbClr val="7F7F7F"/>
                </a:solidFill>
                <a:latin typeface="Calibri"/>
                <a:ea typeface="Calibri"/>
                <a:cs typeface="Calibri"/>
                <a:sym typeface="Calibri"/>
              </a:rPr>
              <a:t>| Methodology | Evaluation | Limitations | Looking Ahead</a:t>
            </a:r>
            <a:endParaRPr/>
          </a:p>
        </p:txBody>
      </p:sp>
      <p:sp>
        <p:nvSpPr>
          <p:cNvPr id="176" name="Google Shape;176;p3"/>
          <p:cNvSpPr txBox="1"/>
          <p:nvPr/>
        </p:nvSpPr>
        <p:spPr>
          <a:xfrm>
            <a:off x="297700" y="1595325"/>
            <a:ext cx="5475300" cy="794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200" b="1">
                <a:solidFill>
                  <a:schemeClr val="dk1"/>
                </a:solidFill>
                <a:latin typeface="Calibri"/>
                <a:ea typeface="Calibri"/>
                <a:cs typeface="Calibri"/>
                <a:sym typeface="Calibri"/>
              </a:rPr>
              <a:t>A snapshot of the SoM chatbot. There is the default greeting from the student ambassador to start the conversation and prospective students can ask whatever questions they have for the program, student life or school.</a:t>
            </a:r>
            <a:endParaRPr sz="1600" b="1">
              <a:solidFill>
                <a:schemeClr val="dk1"/>
              </a:solidFill>
              <a:latin typeface="Calibri"/>
              <a:ea typeface="Calibri"/>
              <a:cs typeface="Calibri"/>
              <a:sym typeface="Calibri"/>
            </a:endParaRPr>
          </a:p>
        </p:txBody>
      </p:sp>
      <p:pic>
        <p:nvPicPr>
          <p:cNvPr id="2" name="3">
            <a:hlinkClick r:id="" action="ppaction://media"/>
            <a:extLst>
              <a:ext uri="{FF2B5EF4-FFF2-40B4-BE49-F238E27FC236}">
                <a16:creationId xmlns:a16="http://schemas.microsoft.com/office/drawing/2014/main" id="{9E9C7AD2-AB31-4FE9-B0A6-11710E44D758}"/>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601463" y="5893264"/>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119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9"/>
          <p:cNvPicPr preferRelativeResize="0"/>
          <p:nvPr/>
        </p:nvPicPr>
        <p:blipFill>
          <a:blip r:embed="rId5">
            <a:alphaModFix/>
          </a:blip>
          <a:stretch>
            <a:fillRect/>
          </a:stretch>
        </p:blipFill>
        <p:spPr>
          <a:xfrm>
            <a:off x="10491025" y="4784900"/>
            <a:ext cx="538600" cy="538600"/>
          </a:xfrm>
          <a:prstGeom prst="rect">
            <a:avLst/>
          </a:prstGeom>
          <a:noFill/>
          <a:ln>
            <a:noFill/>
          </a:ln>
        </p:spPr>
      </p:pic>
      <p:sp>
        <p:nvSpPr>
          <p:cNvPr id="182" name="Google Shape;182;p9"/>
          <p:cNvSpPr/>
          <p:nvPr/>
        </p:nvSpPr>
        <p:spPr>
          <a:xfrm>
            <a:off x="0" y="6456283"/>
            <a:ext cx="12192000" cy="401717"/>
          </a:xfrm>
          <a:prstGeom prst="rect">
            <a:avLst/>
          </a:prstGeom>
          <a:gradFill>
            <a:gsLst>
              <a:gs pos="0">
                <a:srgbClr val="474747"/>
              </a:gs>
              <a:gs pos="50000">
                <a:srgbClr val="666666"/>
              </a:gs>
              <a:gs pos="100000">
                <a:srgbClr val="7B7B7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9"/>
          <p:cNvSpPr txBox="1"/>
          <p:nvPr/>
        </p:nvSpPr>
        <p:spPr>
          <a:xfrm>
            <a:off x="11509248" y="6463273"/>
            <a:ext cx="682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3</a:t>
            </a:r>
            <a:endParaRPr/>
          </a:p>
        </p:txBody>
      </p:sp>
      <p:sp>
        <p:nvSpPr>
          <p:cNvPr id="184" name="Google Shape;184;p9"/>
          <p:cNvSpPr/>
          <p:nvPr/>
        </p:nvSpPr>
        <p:spPr>
          <a:xfrm>
            <a:off x="346852" y="190432"/>
            <a:ext cx="118800" cy="648000"/>
          </a:xfrm>
          <a:prstGeom prst="rect">
            <a:avLst/>
          </a:prstGeom>
          <a:solidFill>
            <a:srgbClr val="6969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696969"/>
              </a:solidFill>
              <a:latin typeface="Calibri"/>
              <a:ea typeface="Calibri"/>
              <a:cs typeface="Calibri"/>
              <a:sym typeface="Calibri"/>
            </a:endParaRPr>
          </a:p>
        </p:txBody>
      </p:sp>
      <p:sp>
        <p:nvSpPr>
          <p:cNvPr id="185" name="Google Shape;185;p9"/>
          <p:cNvSpPr/>
          <p:nvPr/>
        </p:nvSpPr>
        <p:spPr>
          <a:xfrm>
            <a:off x="567567" y="246042"/>
            <a:ext cx="3629904" cy="53860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500" b="1">
                <a:solidFill>
                  <a:srgbClr val="595959"/>
                </a:solidFill>
                <a:latin typeface="Calibri"/>
                <a:ea typeface="Calibri"/>
                <a:cs typeface="Calibri"/>
                <a:sym typeface="Calibri"/>
              </a:rPr>
              <a:t>Methodology</a:t>
            </a:r>
            <a:endParaRPr sz="3500" b="1">
              <a:solidFill>
                <a:srgbClr val="595959"/>
              </a:solidFill>
              <a:latin typeface="Calibri"/>
              <a:ea typeface="Calibri"/>
              <a:cs typeface="Calibri"/>
              <a:sym typeface="Calibri"/>
            </a:endParaRPr>
          </a:p>
        </p:txBody>
      </p:sp>
      <p:sp>
        <p:nvSpPr>
          <p:cNvPr id="186" name="Google Shape;186;p9"/>
          <p:cNvSpPr/>
          <p:nvPr/>
        </p:nvSpPr>
        <p:spPr>
          <a:xfrm>
            <a:off x="346852" y="1223549"/>
            <a:ext cx="5426151" cy="400535"/>
          </a:xfrm>
          <a:prstGeom prst="rect">
            <a:avLst/>
          </a:prstGeom>
          <a:solidFill>
            <a:srgbClr val="82A91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chemeClr val="lt1"/>
                </a:solidFill>
                <a:latin typeface="Calibri"/>
                <a:ea typeface="Calibri"/>
                <a:cs typeface="Calibri"/>
                <a:sym typeface="Calibri"/>
              </a:rPr>
              <a:t>Data Collection and Preparation</a:t>
            </a:r>
            <a:endParaRPr sz="2000" b="1">
              <a:solidFill>
                <a:schemeClr val="lt1"/>
              </a:solidFill>
              <a:latin typeface="Calibri"/>
              <a:ea typeface="Calibri"/>
              <a:cs typeface="Calibri"/>
              <a:sym typeface="Calibri"/>
            </a:endParaRPr>
          </a:p>
        </p:txBody>
      </p:sp>
      <p:grpSp>
        <p:nvGrpSpPr>
          <p:cNvPr id="187" name="Google Shape;187;p9"/>
          <p:cNvGrpSpPr/>
          <p:nvPr/>
        </p:nvGrpSpPr>
        <p:grpSpPr>
          <a:xfrm>
            <a:off x="346875" y="4833629"/>
            <a:ext cx="5426107" cy="1100147"/>
            <a:chOff x="345275" y="4898276"/>
            <a:chExt cx="5426107" cy="1477500"/>
          </a:xfrm>
        </p:grpSpPr>
        <p:grpSp>
          <p:nvGrpSpPr>
            <p:cNvPr id="188" name="Google Shape;188;p9"/>
            <p:cNvGrpSpPr/>
            <p:nvPr/>
          </p:nvGrpSpPr>
          <p:grpSpPr>
            <a:xfrm>
              <a:off x="345275" y="4898276"/>
              <a:ext cx="5426107" cy="1477500"/>
              <a:chOff x="346846" y="3633848"/>
              <a:chExt cx="5426107" cy="1477500"/>
            </a:xfrm>
          </p:grpSpPr>
          <p:sp>
            <p:nvSpPr>
              <p:cNvPr id="189" name="Google Shape;189;p9"/>
              <p:cNvSpPr/>
              <p:nvPr/>
            </p:nvSpPr>
            <p:spPr>
              <a:xfrm>
                <a:off x="346846" y="3633848"/>
                <a:ext cx="5426100" cy="1477500"/>
              </a:xfrm>
              <a:prstGeom prst="rect">
                <a:avLst/>
              </a:prstGeom>
              <a:solidFill>
                <a:schemeClr val="lt1">
                  <a:alpha val="94900"/>
                </a:schemeClr>
              </a:solidFill>
              <a:ln>
                <a:noFill/>
              </a:ln>
              <a:effectLst>
                <a:outerShdw blurRad="71438" dist="38100" dir="126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Calibri"/>
                  <a:ea typeface="Calibri"/>
                  <a:cs typeface="Calibri"/>
                  <a:sym typeface="Calibri"/>
                </a:endParaRPr>
              </a:p>
            </p:txBody>
          </p:sp>
          <p:sp>
            <p:nvSpPr>
              <p:cNvPr id="190" name="Google Shape;190;p9"/>
              <p:cNvSpPr txBox="1"/>
              <p:nvPr/>
            </p:nvSpPr>
            <p:spPr>
              <a:xfrm>
                <a:off x="1174253" y="3773196"/>
                <a:ext cx="4598700" cy="124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73763"/>
                    </a:solidFill>
                    <a:latin typeface="Calibri"/>
                    <a:ea typeface="Calibri"/>
                    <a:cs typeface="Calibri"/>
                    <a:sym typeface="Calibri"/>
                  </a:rPr>
                  <a:t>Question and Answer Sets</a:t>
                </a:r>
                <a:r>
                  <a:rPr lang="en-US" sz="1800" b="1">
                    <a:solidFill>
                      <a:srgbClr val="474747"/>
                    </a:solidFill>
                    <a:latin typeface="Calibri"/>
                    <a:ea typeface="Calibri"/>
                    <a:cs typeface="Calibri"/>
                    <a:sym typeface="Calibri"/>
                  </a:rPr>
                  <a:t> </a:t>
                </a:r>
                <a:endParaRPr sz="1800" b="1">
                  <a:solidFill>
                    <a:srgbClr val="474747"/>
                  </a:solidFill>
                  <a:latin typeface="Calibri"/>
                  <a:ea typeface="Calibri"/>
                  <a:cs typeface="Calibri"/>
                  <a:sym typeface="Calibri"/>
                </a:endParaRPr>
              </a:p>
              <a:p>
                <a:pPr marL="0" marR="0" lvl="0" indent="0" algn="l" rtl="0">
                  <a:spcBef>
                    <a:spcPts val="0"/>
                  </a:spcBef>
                  <a:spcAft>
                    <a:spcPts val="0"/>
                  </a:spcAft>
                  <a:buNone/>
                </a:pPr>
                <a:r>
                  <a:rPr lang="en-US" sz="1800">
                    <a:solidFill>
                      <a:srgbClr val="BF9000"/>
                    </a:solidFill>
                    <a:latin typeface="Calibri"/>
                    <a:ea typeface="Calibri"/>
                    <a:cs typeface="Calibri"/>
                    <a:sym typeface="Calibri"/>
                  </a:rPr>
                  <a:t>- 1,500+ questions for MSc Finance </a:t>
                </a:r>
                <a:endParaRPr sz="1800">
                  <a:solidFill>
                    <a:srgbClr val="BF9000"/>
                  </a:solidFill>
                  <a:latin typeface="Calibri"/>
                  <a:ea typeface="Calibri"/>
                  <a:cs typeface="Calibri"/>
                  <a:sym typeface="Calibri"/>
                </a:endParaRPr>
              </a:p>
              <a:p>
                <a:pPr marL="0" marR="0" lvl="0" indent="0" algn="l" rtl="0">
                  <a:spcBef>
                    <a:spcPts val="0"/>
                  </a:spcBef>
                  <a:spcAft>
                    <a:spcPts val="0"/>
                  </a:spcAft>
                  <a:buNone/>
                </a:pPr>
                <a:r>
                  <a:rPr lang="en-US" sz="1800">
                    <a:solidFill>
                      <a:srgbClr val="BF9000"/>
                    </a:solidFill>
                    <a:latin typeface="Calibri"/>
                    <a:ea typeface="Calibri"/>
                    <a:cs typeface="Calibri"/>
                    <a:sym typeface="Calibri"/>
                  </a:rPr>
                  <a:t>- 500+ questions for MSc Business Analytics</a:t>
                </a:r>
                <a:endParaRPr sz="1800" b="1">
                  <a:solidFill>
                    <a:srgbClr val="474747"/>
                  </a:solidFill>
                  <a:latin typeface="Calibri"/>
                  <a:ea typeface="Calibri"/>
                  <a:cs typeface="Calibri"/>
                  <a:sym typeface="Calibri"/>
                </a:endParaRPr>
              </a:p>
            </p:txBody>
          </p:sp>
        </p:grpSp>
        <p:pic>
          <p:nvPicPr>
            <p:cNvPr id="191" name="Google Shape;191;p9" descr="letter symbol的圖片搜尋結果"/>
            <p:cNvPicPr preferRelativeResize="0"/>
            <p:nvPr/>
          </p:nvPicPr>
          <p:blipFill rotWithShape="1">
            <a:blip r:embed="rId6">
              <a:alphaModFix/>
            </a:blip>
            <a:srcRect/>
            <a:stretch/>
          </p:blipFill>
          <p:spPr>
            <a:xfrm>
              <a:off x="567576" y="5398775"/>
              <a:ext cx="476475" cy="476475"/>
            </a:xfrm>
            <a:prstGeom prst="rect">
              <a:avLst/>
            </a:prstGeom>
            <a:noFill/>
            <a:ln>
              <a:noFill/>
            </a:ln>
          </p:spPr>
        </p:pic>
      </p:grpSp>
      <p:sp>
        <p:nvSpPr>
          <p:cNvPr id="192" name="Google Shape;192;p9"/>
          <p:cNvSpPr txBox="1"/>
          <p:nvPr/>
        </p:nvSpPr>
        <p:spPr>
          <a:xfrm>
            <a:off x="-2" y="6457811"/>
            <a:ext cx="1048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F7F7F"/>
                </a:solidFill>
                <a:latin typeface="Calibri"/>
                <a:ea typeface="Calibri"/>
                <a:cs typeface="Calibri"/>
                <a:sym typeface="Calibri"/>
              </a:rPr>
              <a:t>Overview</a:t>
            </a:r>
            <a:r>
              <a:rPr lang="en-US" sz="2000" b="1">
                <a:solidFill>
                  <a:srgbClr val="FF9900"/>
                </a:solidFill>
                <a:latin typeface="Calibri"/>
                <a:ea typeface="Calibri"/>
                <a:cs typeface="Calibri"/>
                <a:sym typeface="Calibri"/>
              </a:rPr>
              <a:t> </a:t>
            </a:r>
            <a:r>
              <a:rPr lang="en-US" sz="2000" b="1">
                <a:solidFill>
                  <a:srgbClr val="7F7F7F"/>
                </a:solidFill>
                <a:latin typeface="Calibri"/>
                <a:ea typeface="Calibri"/>
                <a:cs typeface="Calibri"/>
                <a:sym typeface="Calibri"/>
              </a:rPr>
              <a:t>| </a:t>
            </a:r>
            <a:r>
              <a:rPr lang="en-US" sz="2000" b="1">
                <a:solidFill>
                  <a:schemeClr val="lt1"/>
                </a:solidFill>
                <a:latin typeface="Calibri"/>
                <a:ea typeface="Calibri"/>
                <a:cs typeface="Calibri"/>
                <a:sym typeface="Calibri"/>
              </a:rPr>
              <a:t>Methodology </a:t>
            </a:r>
            <a:r>
              <a:rPr lang="en-US" sz="2000" b="1">
                <a:solidFill>
                  <a:srgbClr val="7F7F7F"/>
                </a:solidFill>
                <a:latin typeface="Calibri"/>
                <a:ea typeface="Calibri"/>
                <a:cs typeface="Calibri"/>
                <a:sym typeface="Calibri"/>
              </a:rPr>
              <a:t>| Evaluation | Limitations | Looking Ahead</a:t>
            </a:r>
            <a:endParaRPr/>
          </a:p>
        </p:txBody>
      </p:sp>
      <p:cxnSp>
        <p:nvCxnSpPr>
          <p:cNvPr id="193" name="Google Shape;193;p9"/>
          <p:cNvCxnSpPr/>
          <p:nvPr/>
        </p:nvCxnSpPr>
        <p:spPr>
          <a:xfrm rot="10800000" flipH="1">
            <a:off x="1448175" y="3157896"/>
            <a:ext cx="1200" cy="866400"/>
          </a:xfrm>
          <a:prstGeom prst="straightConnector1">
            <a:avLst/>
          </a:prstGeom>
          <a:noFill/>
          <a:ln w="76200" cap="flat" cmpd="sng">
            <a:solidFill>
              <a:srgbClr val="073763"/>
            </a:solidFill>
            <a:prstDash val="solid"/>
            <a:miter lim="800000"/>
            <a:headEnd type="none" w="sm" len="sm"/>
            <a:tailEnd type="stealth" w="med" len="med"/>
          </a:ln>
        </p:spPr>
      </p:cxnSp>
      <p:cxnSp>
        <p:nvCxnSpPr>
          <p:cNvPr id="194" name="Google Shape;194;p9"/>
          <p:cNvCxnSpPr/>
          <p:nvPr/>
        </p:nvCxnSpPr>
        <p:spPr>
          <a:xfrm rot="10800000" flipH="1">
            <a:off x="3373375" y="3157896"/>
            <a:ext cx="1200" cy="866400"/>
          </a:xfrm>
          <a:prstGeom prst="straightConnector1">
            <a:avLst/>
          </a:prstGeom>
          <a:noFill/>
          <a:ln w="76200" cap="flat" cmpd="sng">
            <a:solidFill>
              <a:srgbClr val="073763"/>
            </a:solidFill>
            <a:prstDash val="solid"/>
            <a:miter lim="800000"/>
            <a:headEnd type="none" w="sm" len="sm"/>
            <a:tailEnd type="stealth" w="med" len="med"/>
          </a:ln>
        </p:spPr>
      </p:cxnSp>
      <p:grpSp>
        <p:nvGrpSpPr>
          <p:cNvPr id="195" name="Google Shape;195;p9"/>
          <p:cNvGrpSpPr/>
          <p:nvPr/>
        </p:nvGrpSpPr>
        <p:grpSpPr>
          <a:xfrm>
            <a:off x="924141" y="3874166"/>
            <a:ext cx="4655028" cy="895845"/>
            <a:chOff x="6944691" y="4240366"/>
            <a:chExt cx="4655028" cy="895845"/>
          </a:xfrm>
        </p:grpSpPr>
        <p:grpSp>
          <p:nvGrpSpPr>
            <p:cNvPr id="196" name="Google Shape;196;p9"/>
            <p:cNvGrpSpPr/>
            <p:nvPr/>
          </p:nvGrpSpPr>
          <p:grpSpPr>
            <a:xfrm>
              <a:off x="6944691" y="4240366"/>
              <a:ext cx="4655028" cy="895845"/>
              <a:chOff x="612052" y="3549644"/>
              <a:chExt cx="5029200" cy="1078812"/>
            </a:xfrm>
          </p:grpSpPr>
          <p:cxnSp>
            <p:nvCxnSpPr>
              <p:cNvPr id="197" name="Google Shape;197;p9"/>
              <p:cNvCxnSpPr/>
              <p:nvPr/>
            </p:nvCxnSpPr>
            <p:spPr>
              <a:xfrm>
                <a:off x="612052" y="3688605"/>
                <a:ext cx="5029200" cy="0"/>
              </a:xfrm>
              <a:prstGeom prst="straightConnector1">
                <a:avLst/>
              </a:prstGeom>
              <a:noFill/>
              <a:ln w="76200" cap="flat" cmpd="sng">
                <a:solidFill>
                  <a:srgbClr val="073763"/>
                </a:solidFill>
                <a:prstDash val="solid"/>
                <a:miter lim="800000"/>
                <a:headEnd type="none" w="sm" len="sm"/>
                <a:tailEnd type="stealth" w="med" len="med"/>
              </a:ln>
            </p:spPr>
          </p:cxnSp>
          <p:cxnSp>
            <p:nvCxnSpPr>
              <p:cNvPr id="198" name="Google Shape;198;p9"/>
              <p:cNvCxnSpPr>
                <a:stCxn id="199" idx="4"/>
              </p:cNvCxnSpPr>
              <p:nvPr/>
            </p:nvCxnSpPr>
            <p:spPr>
              <a:xfrm>
                <a:off x="2213104" y="3765344"/>
                <a:ext cx="0" cy="847800"/>
              </a:xfrm>
              <a:prstGeom prst="straightConnector1">
                <a:avLst/>
              </a:prstGeom>
              <a:noFill/>
              <a:ln w="76200" cap="flat" cmpd="sng">
                <a:solidFill>
                  <a:srgbClr val="073763"/>
                </a:solidFill>
                <a:prstDash val="solid"/>
                <a:miter lim="800000"/>
                <a:headEnd type="none" w="sm" len="sm"/>
                <a:tailEnd type="stealth" w="med" len="med"/>
              </a:ln>
            </p:spPr>
          </p:cxnSp>
          <p:sp>
            <p:nvSpPr>
              <p:cNvPr id="200" name="Google Shape;200;p9"/>
              <p:cNvSpPr txBox="1"/>
              <p:nvPr/>
            </p:nvSpPr>
            <p:spPr>
              <a:xfrm>
                <a:off x="1274253" y="4033548"/>
                <a:ext cx="1877700" cy="407700"/>
              </a:xfrm>
              <a:prstGeom prst="rect">
                <a:avLst/>
              </a:prstGeom>
              <a:solidFill>
                <a:srgbClr val="EFEFEF"/>
              </a:solid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1600">
                    <a:solidFill>
                      <a:srgbClr val="3A3838"/>
                    </a:solidFill>
                    <a:latin typeface="Calibri"/>
                    <a:ea typeface="Calibri"/>
                    <a:cs typeface="Calibri"/>
                    <a:sym typeface="Calibri"/>
                  </a:rPr>
                  <a:t>Answer Matching</a:t>
                </a:r>
                <a:endParaRPr sz="1600">
                  <a:solidFill>
                    <a:srgbClr val="3A3838"/>
                  </a:solidFill>
                  <a:latin typeface="Calibri"/>
                  <a:ea typeface="Calibri"/>
                  <a:cs typeface="Calibri"/>
                  <a:sym typeface="Calibri"/>
                </a:endParaRPr>
              </a:p>
            </p:txBody>
          </p:sp>
          <p:sp>
            <p:nvSpPr>
              <p:cNvPr id="199" name="Google Shape;199;p9"/>
              <p:cNvSpPr/>
              <p:nvPr/>
            </p:nvSpPr>
            <p:spPr>
              <a:xfrm>
                <a:off x="2097004" y="3549644"/>
                <a:ext cx="232200" cy="215700"/>
              </a:xfrm>
              <a:prstGeom prst="ellipse">
                <a:avLst/>
              </a:prstGeom>
              <a:solidFill>
                <a:srgbClr val="D0CECE"/>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01" name="Google Shape;201;p9"/>
              <p:cNvCxnSpPr/>
              <p:nvPr/>
            </p:nvCxnSpPr>
            <p:spPr>
              <a:xfrm>
                <a:off x="4261195" y="3765956"/>
                <a:ext cx="0" cy="862500"/>
              </a:xfrm>
              <a:prstGeom prst="straightConnector1">
                <a:avLst/>
              </a:prstGeom>
              <a:noFill/>
              <a:ln w="76200" cap="flat" cmpd="sng">
                <a:solidFill>
                  <a:srgbClr val="073763"/>
                </a:solidFill>
                <a:prstDash val="solid"/>
                <a:miter lim="800000"/>
                <a:headEnd type="none" w="sm" len="sm"/>
                <a:tailEnd type="stealth" w="med" len="med"/>
              </a:ln>
            </p:spPr>
          </p:cxnSp>
          <p:sp>
            <p:nvSpPr>
              <p:cNvPr id="202" name="Google Shape;202;p9"/>
              <p:cNvSpPr/>
              <p:nvPr/>
            </p:nvSpPr>
            <p:spPr>
              <a:xfrm>
                <a:off x="4150666" y="3549645"/>
                <a:ext cx="232200" cy="215700"/>
              </a:xfrm>
              <a:prstGeom prst="ellipse">
                <a:avLst/>
              </a:prstGeom>
              <a:solidFill>
                <a:srgbClr val="D0CECE"/>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9"/>
              <p:cNvSpPr txBox="1"/>
              <p:nvPr/>
            </p:nvSpPr>
            <p:spPr>
              <a:xfrm>
                <a:off x="3381082" y="4033545"/>
                <a:ext cx="1750200" cy="407700"/>
              </a:xfrm>
              <a:prstGeom prst="rect">
                <a:avLst/>
              </a:prstGeom>
              <a:solidFill>
                <a:srgbClr val="EFEFE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A3838"/>
                    </a:solidFill>
                    <a:latin typeface="Calibri"/>
                    <a:ea typeface="Calibri"/>
                    <a:cs typeface="Calibri"/>
                    <a:sym typeface="Calibri"/>
                  </a:rPr>
                  <a:t>Answer Indexing</a:t>
                </a:r>
                <a:endParaRPr sz="1600">
                  <a:solidFill>
                    <a:srgbClr val="3A3838"/>
                  </a:solidFill>
                  <a:latin typeface="Calibri"/>
                  <a:ea typeface="Calibri"/>
                  <a:cs typeface="Calibri"/>
                  <a:sym typeface="Calibri"/>
                </a:endParaRPr>
              </a:p>
            </p:txBody>
          </p:sp>
        </p:grpSp>
        <p:sp>
          <p:nvSpPr>
            <p:cNvPr id="204" name="Google Shape;204;p9"/>
            <p:cNvSpPr/>
            <p:nvPr/>
          </p:nvSpPr>
          <p:spPr>
            <a:xfrm>
              <a:off x="7345626" y="4240366"/>
              <a:ext cx="214800" cy="179100"/>
            </a:xfrm>
            <a:prstGeom prst="ellipse">
              <a:avLst/>
            </a:prstGeom>
            <a:solidFill>
              <a:srgbClr val="D0CECE"/>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9"/>
            <p:cNvSpPr/>
            <p:nvPr/>
          </p:nvSpPr>
          <p:spPr>
            <a:xfrm>
              <a:off x="9292832" y="4240367"/>
              <a:ext cx="214800" cy="179100"/>
            </a:xfrm>
            <a:prstGeom prst="ellipse">
              <a:avLst/>
            </a:prstGeom>
            <a:solidFill>
              <a:srgbClr val="D0CECE"/>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6" name="Google Shape;206;p9"/>
          <p:cNvSpPr txBox="1"/>
          <p:nvPr/>
        </p:nvSpPr>
        <p:spPr>
          <a:xfrm>
            <a:off x="667437" y="3285175"/>
            <a:ext cx="1562700" cy="338700"/>
          </a:xfrm>
          <a:prstGeom prst="rect">
            <a:avLst/>
          </a:prstGeom>
          <a:solidFill>
            <a:srgbClr val="EFEFEF"/>
          </a:solid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1600">
                <a:solidFill>
                  <a:srgbClr val="3A3838"/>
                </a:solidFill>
                <a:latin typeface="Calibri"/>
                <a:ea typeface="Calibri"/>
                <a:cs typeface="Calibri"/>
                <a:sym typeface="Calibri"/>
              </a:rPr>
              <a:t>Format Cleaning</a:t>
            </a:r>
            <a:endParaRPr sz="1600">
              <a:solidFill>
                <a:srgbClr val="3A3838"/>
              </a:solidFill>
              <a:latin typeface="Calibri"/>
              <a:ea typeface="Calibri"/>
              <a:cs typeface="Calibri"/>
              <a:sym typeface="Calibri"/>
            </a:endParaRPr>
          </a:p>
        </p:txBody>
      </p:sp>
      <p:sp>
        <p:nvSpPr>
          <p:cNvPr id="207" name="Google Shape;207;p9"/>
          <p:cNvSpPr txBox="1"/>
          <p:nvPr/>
        </p:nvSpPr>
        <p:spPr>
          <a:xfrm>
            <a:off x="2673212" y="3285175"/>
            <a:ext cx="1562700" cy="338700"/>
          </a:xfrm>
          <a:prstGeom prst="rect">
            <a:avLst/>
          </a:prstGeom>
          <a:solidFill>
            <a:srgbClr val="EFEFEF"/>
          </a:solid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1600">
                <a:solidFill>
                  <a:srgbClr val="3A3838"/>
                </a:solidFill>
                <a:latin typeface="Calibri"/>
                <a:ea typeface="Calibri"/>
                <a:cs typeface="Calibri"/>
                <a:sym typeface="Calibri"/>
              </a:rPr>
              <a:t>Corpus Splitting</a:t>
            </a:r>
            <a:endParaRPr sz="1600">
              <a:solidFill>
                <a:srgbClr val="3A3838"/>
              </a:solidFill>
              <a:latin typeface="Calibri"/>
              <a:ea typeface="Calibri"/>
              <a:cs typeface="Calibri"/>
              <a:sym typeface="Calibri"/>
            </a:endParaRPr>
          </a:p>
        </p:txBody>
      </p:sp>
      <p:sp>
        <p:nvSpPr>
          <p:cNvPr id="208" name="Google Shape;208;p9"/>
          <p:cNvSpPr/>
          <p:nvPr/>
        </p:nvSpPr>
        <p:spPr>
          <a:xfrm>
            <a:off x="346875" y="1934779"/>
            <a:ext cx="5426100" cy="1100100"/>
          </a:xfrm>
          <a:prstGeom prst="rect">
            <a:avLst/>
          </a:prstGeom>
          <a:solidFill>
            <a:schemeClr val="lt1">
              <a:alpha val="94900"/>
            </a:schemeClr>
          </a:solidFill>
          <a:ln>
            <a:noFill/>
          </a:ln>
          <a:effectLst>
            <a:outerShdw blurRad="85725" dist="38100" dir="12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1">
              <a:solidFill>
                <a:schemeClr val="lt1"/>
              </a:solidFill>
              <a:latin typeface="Calibri"/>
              <a:ea typeface="Calibri"/>
              <a:cs typeface="Calibri"/>
              <a:sym typeface="Calibri"/>
            </a:endParaRPr>
          </a:p>
        </p:txBody>
      </p:sp>
      <p:pic>
        <p:nvPicPr>
          <p:cNvPr id="209" name="Google Shape;209;p9" descr="note icon的圖片搜尋結果"/>
          <p:cNvPicPr preferRelativeResize="0"/>
          <p:nvPr/>
        </p:nvPicPr>
        <p:blipFill rotWithShape="1">
          <a:blip r:embed="rId7">
            <a:alphaModFix/>
          </a:blip>
          <a:srcRect l="15496" r="8463"/>
          <a:stretch/>
        </p:blipFill>
        <p:spPr>
          <a:xfrm>
            <a:off x="520582" y="2219472"/>
            <a:ext cx="403558" cy="530706"/>
          </a:xfrm>
          <a:prstGeom prst="rect">
            <a:avLst/>
          </a:prstGeom>
          <a:noFill/>
          <a:ln>
            <a:noFill/>
          </a:ln>
        </p:spPr>
      </p:pic>
      <p:sp>
        <p:nvSpPr>
          <p:cNvPr id="210" name="Google Shape;210;p9"/>
          <p:cNvSpPr txBox="1"/>
          <p:nvPr/>
        </p:nvSpPr>
        <p:spPr>
          <a:xfrm>
            <a:off x="1074632" y="2169387"/>
            <a:ext cx="4598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73763"/>
                </a:solidFill>
                <a:latin typeface="Calibri"/>
                <a:ea typeface="Calibri"/>
                <a:cs typeface="Calibri"/>
                <a:sym typeface="Calibri"/>
              </a:rPr>
              <a:t>Project Information</a:t>
            </a:r>
            <a:r>
              <a:rPr lang="en-US" sz="1800" b="1">
                <a:solidFill>
                  <a:srgbClr val="474747"/>
                </a:solidFill>
                <a:latin typeface="Calibri"/>
                <a:ea typeface="Calibri"/>
                <a:cs typeface="Calibri"/>
                <a:sym typeface="Calibri"/>
              </a:rPr>
              <a:t> </a:t>
            </a:r>
            <a:r>
              <a:rPr lang="en-US" sz="1800">
                <a:solidFill>
                  <a:srgbClr val="BF9000"/>
                </a:solidFill>
                <a:latin typeface="Calibri"/>
                <a:ea typeface="Calibri"/>
                <a:cs typeface="Calibri"/>
                <a:sym typeface="Calibri"/>
              </a:rPr>
              <a:t>- Scraped the text from UCL SOM website using Beautiful Soup.</a:t>
            </a:r>
            <a:endParaRPr sz="1800" b="1">
              <a:solidFill>
                <a:srgbClr val="474747"/>
              </a:solidFill>
              <a:latin typeface="Calibri"/>
              <a:ea typeface="Calibri"/>
              <a:cs typeface="Calibri"/>
              <a:sym typeface="Calibri"/>
            </a:endParaRPr>
          </a:p>
        </p:txBody>
      </p:sp>
      <p:sp>
        <p:nvSpPr>
          <p:cNvPr id="211" name="Google Shape;211;p9"/>
          <p:cNvSpPr/>
          <p:nvPr/>
        </p:nvSpPr>
        <p:spPr>
          <a:xfrm>
            <a:off x="6419152" y="1223562"/>
            <a:ext cx="5426100" cy="400500"/>
          </a:xfrm>
          <a:prstGeom prst="rect">
            <a:avLst/>
          </a:prstGeom>
          <a:solidFill>
            <a:srgbClr val="82A91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chemeClr val="lt1"/>
                </a:solidFill>
                <a:latin typeface="Calibri"/>
                <a:ea typeface="Calibri"/>
                <a:cs typeface="Calibri"/>
                <a:sym typeface="Calibri"/>
              </a:rPr>
              <a:t>Model Selection </a:t>
            </a:r>
            <a:endParaRPr sz="2000" b="1">
              <a:solidFill>
                <a:schemeClr val="lt1"/>
              </a:solidFill>
              <a:latin typeface="Calibri"/>
              <a:ea typeface="Calibri"/>
              <a:cs typeface="Calibri"/>
              <a:sym typeface="Calibri"/>
            </a:endParaRPr>
          </a:p>
        </p:txBody>
      </p:sp>
      <p:graphicFrame>
        <p:nvGraphicFramePr>
          <p:cNvPr id="212" name="Google Shape;212;p9"/>
          <p:cNvGraphicFramePr/>
          <p:nvPr/>
        </p:nvGraphicFramePr>
        <p:xfrm>
          <a:off x="6419175" y="1982325"/>
          <a:ext cx="5426125" cy="2363875"/>
        </p:xfrm>
        <a:graphic>
          <a:graphicData uri="http://schemas.openxmlformats.org/drawingml/2006/table">
            <a:tbl>
              <a:tblPr>
                <a:noFill/>
                <a:tableStyleId>{A272528D-2275-4BAE-BFAF-E19CB3769A1D}</a:tableStyleId>
              </a:tblPr>
              <a:tblGrid>
                <a:gridCol w="1363300">
                  <a:extLst>
                    <a:ext uri="{9D8B030D-6E8A-4147-A177-3AD203B41FA5}">
                      <a16:colId xmlns:a16="http://schemas.microsoft.com/office/drawing/2014/main" val="20000"/>
                    </a:ext>
                  </a:extLst>
                </a:gridCol>
                <a:gridCol w="1354275">
                  <a:extLst>
                    <a:ext uri="{9D8B030D-6E8A-4147-A177-3AD203B41FA5}">
                      <a16:colId xmlns:a16="http://schemas.microsoft.com/office/drawing/2014/main" val="20001"/>
                    </a:ext>
                  </a:extLst>
                </a:gridCol>
                <a:gridCol w="1354275">
                  <a:extLst>
                    <a:ext uri="{9D8B030D-6E8A-4147-A177-3AD203B41FA5}">
                      <a16:colId xmlns:a16="http://schemas.microsoft.com/office/drawing/2014/main" val="20002"/>
                    </a:ext>
                  </a:extLst>
                </a:gridCol>
                <a:gridCol w="1354275">
                  <a:extLst>
                    <a:ext uri="{9D8B030D-6E8A-4147-A177-3AD203B41FA5}">
                      <a16:colId xmlns:a16="http://schemas.microsoft.com/office/drawing/2014/main" val="20003"/>
                    </a:ext>
                  </a:extLst>
                </a:gridCol>
              </a:tblGrid>
              <a:tr h="472775">
                <a:tc>
                  <a:txBody>
                    <a:bodyPr/>
                    <a:lstStyle/>
                    <a:p>
                      <a:pPr marL="0" lvl="0" indent="0" algn="l" rtl="0">
                        <a:lnSpc>
                          <a:spcPct val="100000"/>
                        </a:lnSpc>
                        <a:spcBef>
                          <a:spcPts val="0"/>
                        </a:spcBef>
                        <a:spcAft>
                          <a:spcPts val="0"/>
                        </a:spcAft>
                        <a:buNone/>
                      </a:pPr>
                      <a:endParaRPr sz="1200">
                        <a:latin typeface="Calibri"/>
                        <a:ea typeface="Calibri"/>
                        <a:cs typeface="Calibri"/>
                        <a:sym typeface="Calibri"/>
                      </a:endParaRPr>
                    </a:p>
                  </a:txBody>
                  <a:tcPr marL="63500" marR="63500" marT="63500" marB="63500" anchor="ctr">
                    <a:lnL w="12650" cap="flat" cmpd="sng">
                      <a:solidFill>
                        <a:srgbClr val="93C47D"/>
                      </a:solidFill>
                      <a:prstDash val="solid"/>
                      <a:round/>
                      <a:headEnd type="none" w="sm" len="sm"/>
                      <a:tailEnd type="none" w="sm" len="sm"/>
                    </a:lnL>
                    <a:lnR w="12650" cap="flat" cmpd="sng">
                      <a:solidFill>
                        <a:srgbClr val="93C47D"/>
                      </a:solidFill>
                      <a:prstDash val="solid"/>
                      <a:round/>
                      <a:headEnd type="none" w="sm" len="sm"/>
                      <a:tailEnd type="none" w="sm" len="sm"/>
                    </a:lnR>
                    <a:lnT w="1265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lnSpc>
                          <a:spcPct val="100000"/>
                        </a:lnSpc>
                        <a:spcBef>
                          <a:spcPts val="0"/>
                        </a:spcBef>
                        <a:spcAft>
                          <a:spcPts val="0"/>
                        </a:spcAft>
                        <a:buNone/>
                      </a:pPr>
                      <a:r>
                        <a:rPr lang="en-US" sz="1600" b="1">
                          <a:solidFill>
                            <a:srgbClr val="073763"/>
                          </a:solidFill>
                          <a:latin typeface="Calibri"/>
                          <a:ea typeface="Calibri"/>
                          <a:cs typeface="Calibri"/>
                          <a:sym typeface="Calibri"/>
                        </a:rPr>
                        <a:t>BERT-base</a:t>
                      </a:r>
                      <a:endParaRPr sz="1600" b="1">
                        <a:solidFill>
                          <a:srgbClr val="073763"/>
                        </a:solidFill>
                        <a:latin typeface="Calibri"/>
                        <a:ea typeface="Calibri"/>
                        <a:cs typeface="Calibri"/>
                        <a:sym typeface="Calibri"/>
                      </a:endParaRPr>
                    </a:p>
                  </a:txBody>
                  <a:tcPr marL="63500" marR="63500" marT="63500" marB="63500" anchor="ctr">
                    <a:lnL w="12650" cap="flat" cmpd="sng">
                      <a:solidFill>
                        <a:srgbClr val="93C47D"/>
                      </a:solidFill>
                      <a:prstDash val="solid"/>
                      <a:round/>
                      <a:headEnd type="none" w="sm" len="sm"/>
                      <a:tailEnd type="none" w="sm" len="sm"/>
                    </a:lnL>
                    <a:lnR w="12650" cap="flat" cmpd="sng">
                      <a:solidFill>
                        <a:srgbClr val="93C47D"/>
                      </a:solidFill>
                      <a:prstDash val="solid"/>
                      <a:round/>
                      <a:headEnd type="none" w="sm" len="sm"/>
                      <a:tailEnd type="none" w="sm" len="sm"/>
                    </a:lnR>
                    <a:lnT w="1265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lnSpc>
                          <a:spcPct val="100000"/>
                        </a:lnSpc>
                        <a:spcBef>
                          <a:spcPts val="0"/>
                        </a:spcBef>
                        <a:spcAft>
                          <a:spcPts val="0"/>
                        </a:spcAft>
                        <a:buNone/>
                      </a:pPr>
                      <a:r>
                        <a:rPr lang="en-US" sz="1600" b="1">
                          <a:solidFill>
                            <a:srgbClr val="073763"/>
                          </a:solidFill>
                          <a:latin typeface="Calibri"/>
                          <a:ea typeface="Calibri"/>
                          <a:cs typeface="Calibri"/>
                          <a:sym typeface="Calibri"/>
                        </a:rPr>
                        <a:t>BERT-large</a:t>
                      </a:r>
                      <a:endParaRPr sz="1600" b="1">
                        <a:solidFill>
                          <a:srgbClr val="073763"/>
                        </a:solidFill>
                        <a:latin typeface="Calibri"/>
                        <a:ea typeface="Calibri"/>
                        <a:cs typeface="Calibri"/>
                        <a:sym typeface="Calibri"/>
                      </a:endParaRPr>
                    </a:p>
                  </a:txBody>
                  <a:tcPr marL="63500" marR="63500" marT="63500" marB="63500" anchor="ctr">
                    <a:lnL w="12650" cap="flat" cmpd="sng">
                      <a:solidFill>
                        <a:srgbClr val="93C47D"/>
                      </a:solidFill>
                      <a:prstDash val="solid"/>
                      <a:round/>
                      <a:headEnd type="none" w="sm" len="sm"/>
                      <a:tailEnd type="none" w="sm" len="sm"/>
                    </a:lnL>
                    <a:lnR w="12650" cap="flat" cmpd="sng">
                      <a:solidFill>
                        <a:srgbClr val="93C47D"/>
                      </a:solidFill>
                      <a:prstDash val="solid"/>
                      <a:round/>
                      <a:headEnd type="none" w="sm" len="sm"/>
                      <a:tailEnd type="none" w="sm" len="sm"/>
                    </a:lnR>
                    <a:lnT w="1265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lnSpc>
                          <a:spcPct val="100000"/>
                        </a:lnSpc>
                        <a:spcBef>
                          <a:spcPts val="0"/>
                        </a:spcBef>
                        <a:spcAft>
                          <a:spcPts val="0"/>
                        </a:spcAft>
                        <a:buNone/>
                      </a:pPr>
                      <a:r>
                        <a:rPr lang="en-US" sz="1600" b="1">
                          <a:solidFill>
                            <a:srgbClr val="073763"/>
                          </a:solidFill>
                          <a:latin typeface="Calibri"/>
                          <a:ea typeface="Calibri"/>
                          <a:cs typeface="Calibri"/>
                          <a:sym typeface="Calibri"/>
                        </a:rPr>
                        <a:t>ELECTRA-base</a:t>
                      </a:r>
                      <a:endParaRPr sz="1600" b="1">
                        <a:solidFill>
                          <a:srgbClr val="073763"/>
                        </a:solidFill>
                        <a:latin typeface="Calibri"/>
                        <a:ea typeface="Calibri"/>
                        <a:cs typeface="Calibri"/>
                        <a:sym typeface="Calibri"/>
                      </a:endParaRPr>
                    </a:p>
                  </a:txBody>
                  <a:tcPr marL="63500" marR="63500" marT="63500" marB="63500" anchor="ctr">
                    <a:lnL w="12650" cap="flat" cmpd="sng">
                      <a:solidFill>
                        <a:srgbClr val="93C47D"/>
                      </a:solidFill>
                      <a:prstDash val="solid"/>
                      <a:round/>
                      <a:headEnd type="none" w="sm" len="sm"/>
                      <a:tailEnd type="none" w="sm" len="sm"/>
                    </a:lnL>
                    <a:lnR w="12650" cap="flat" cmpd="sng">
                      <a:solidFill>
                        <a:srgbClr val="93C47D"/>
                      </a:solidFill>
                      <a:prstDash val="solid"/>
                      <a:round/>
                      <a:headEnd type="none" w="sm" len="sm"/>
                      <a:tailEnd type="none" w="sm" len="sm"/>
                    </a:lnR>
                    <a:lnT w="1265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72775">
                <a:tc>
                  <a:txBody>
                    <a:bodyPr/>
                    <a:lstStyle/>
                    <a:p>
                      <a:pPr marL="0" lvl="0" indent="0" algn="l" rtl="0">
                        <a:spcBef>
                          <a:spcPts val="0"/>
                        </a:spcBef>
                        <a:spcAft>
                          <a:spcPts val="0"/>
                        </a:spcAft>
                        <a:buNone/>
                      </a:pPr>
                      <a:r>
                        <a:rPr lang="en-US">
                          <a:latin typeface="Calibri"/>
                          <a:ea typeface="Calibri"/>
                          <a:cs typeface="Calibri"/>
                          <a:sym typeface="Calibri"/>
                        </a:rPr>
                        <a:t># Parameter</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110 millions</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336 millions</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110 millions</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72775">
                <a:tc>
                  <a:txBody>
                    <a:bodyPr/>
                    <a:lstStyle/>
                    <a:p>
                      <a:pPr marL="0" lvl="0" indent="0" algn="l" rtl="0">
                        <a:spcBef>
                          <a:spcPts val="0"/>
                        </a:spcBef>
                        <a:spcAft>
                          <a:spcPts val="0"/>
                        </a:spcAft>
                        <a:buNone/>
                      </a:pPr>
                      <a:r>
                        <a:rPr lang="en-US">
                          <a:latin typeface="Calibri"/>
                          <a:ea typeface="Calibri"/>
                          <a:cs typeface="Calibri"/>
                          <a:sym typeface="Calibri"/>
                        </a:rPr>
                        <a:t>Dataset </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SQuAD 2.0</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SQuAD 2.0</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SQuAD 2.0</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72775">
                <a:tc>
                  <a:txBody>
                    <a:bodyPr/>
                    <a:lstStyle/>
                    <a:p>
                      <a:pPr marL="0" lvl="0" indent="0" algn="l" rtl="0">
                        <a:spcBef>
                          <a:spcPts val="0"/>
                        </a:spcBef>
                        <a:spcAft>
                          <a:spcPts val="0"/>
                        </a:spcAft>
                        <a:buNone/>
                      </a:pPr>
                      <a:r>
                        <a:rPr lang="en-US">
                          <a:latin typeface="Calibri"/>
                          <a:ea typeface="Calibri"/>
                          <a:cs typeface="Calibri"/>
                          <a:sym typeface="Calibri"/>
                        </a:rPr>
                        <a:t>Cased/Uncased</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Cased</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Uncased</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72775">
                <a:tc>
                  <a:txBody>
                    <a:bodyPr/>
                    <a:lstStyle/>
                    <a:p>
                      <a:pPr marL="0" lvl="0" indent="0" algn="l" rtl="0">
                        <a:spcBef>
                          <a:spcPts val="0"/>
                        </a:spcBef>
                        <a:spcAft>
                          <a:spcPts val="0"/>
                        </a:spcAft>
                        <a:buNone/>
                      </a:pPr>
                      <a:r>
                        <a:rPr lang="en-US">
                          <a:latin typeface="Calibri"/>
                          <a:ea typeface="Calibri"/>
                          <a:cs typeface="Calibri"/>
                          <a:sym typeface="Calibri"/>
                        </a:rPr>
                        <a:t>Tokenization</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Character-level</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Word-level</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a:latin typeface="Calibri"/>
                          <a:ea typeface="Calibri"/>
                          <a:cs typeface="Calibri"/>
                          <a:sym typeface="Calibri"/>
                        </a:rPr>
                        <a:t>Character-level</a:t>
                      </a:r>
                      <a:endParaRPr>
                        <a:latin typeface="Calibri"/>
                        <a:ea typeface="Calibri"/>
                        <a:cs typeface="Calibri"/>
                        <a:sym typeface="Calibri"/>
                      </a:endParaRPr>
                    </a:p>
                  </a:txBody>
                  <a:tcPr marL="63500" marR="63500" marT="63500" marB="63500" anchor="ctr">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grpSp>
        <p:nvGrpSpPr>
          <p:cNvPr id="213" name="Google Shape;213;p9"/>
          <p:cNvGrpSpPr/>
          <p:nvPr/>
        </p:nvGrpSpPr>
        <p:grpSpPr>
          <a:xfrm>
            <a:off x="11042200" y="90"/>
            <a:ext cx="803213" cy="865177"/>
            <a:chOff x="1993511" y="2999151"/>
            <a:chExt cx="803213" cy="865177"/>
          </a:xfrm>
        </p:grpSpPr>
        <p:grpSp>
          <p:nvGrpSpPr>
            <p:cNvPr id="214" name="Google Shape;214;p9"/>
            <p:cNvGrpSpPr/>
            <p:nvPr/>
          </p:nvGrpSpPr>
          <p:grpSpPr>
            <a:xfrm>
              <a:off x="1993511" y="2999151"/>
              <a:ext cx="803213" cy="865177"/>
              <a:chOff x="5568818" y="4183981"/>
              <a:chExt cx="1054500" cy="1138391"/>
            </a:xfrm>
          </p:grpSpPr>
          <p:sp>
            <p:nvSpPr>
              <p:cNvPr id="215" name="Google Shape;215;p9"/>
              <p:cNvSpPr/>
              <p:nvPr/>
            </p:nvSpPr>
            <p:spPr>
              <a:xfrm>
                <a:off x="5568818" y="4183981"/>
                <a:ext cx="1054500" cy="1054500"/>
              </a:xfrm>
              <a:prstGeom prst="rect">
                <a:avLst/>
              </a:prstGeom>
              <a:solidFill>
                <a:srgbClr val="9BBB5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39C12"/>
                  </a:solidFill>
                  <a:latin typeface="Arial"/>
                  <a:ea typeface="Arial"/>
                  <a:cs typeface="Arial"/>
                  <a:sym typeface="Arial"/>
                </a:endParaRPr>
              </a:p>
            </p:txBody>
          </p:sp>
          <p:sp>
            <p:nvSpPr>
              <p:cNvPr id="216" name="Google Shape;216;p9"/>
              <p:cNvSpPr/>
              <p:nvPr/>
            </p:nvSpPr>
            <p:spPr>
              <a:xfrm>
                <a:off x="5568818" y="5234772"/>
                <a:ext cx="1054500" cy="87600"/>
              </a:xfrm>
              <a:prstGeom prst="rect">
                <a:avLst/>
              </a:prstGeom>
              <a:solidFill>
                <a:srgbClr val="6699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17" name="Google Shape;217;p9"/>
            <p:cNvSpPr/>
            <p:nvPr/>
          </p:nvSpPr>
          <p:spPr>
            <a:xfrm flipH="1">
              <a:off x="2198666" y="3238706"/>
              <a:ext cx="393190" cy="393192"/>
            </a:xfrm>
            <a:custGeom>
              <a:avLst/>
              <a:gdLst/>
              <a:ahLst/>
              <a:cxnLst/>
              <a:rect l="l" t="t" r="r" b="b"/>
              <a:pathLst>
                <a:path w="124" h="124" extrusionOk="0">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18" name="Google Shape;218;p9"/>
          <p:cNvSpPr/>
          <p:nvPr/>
        </p:nvSpPr>
        <p:spPr>
          <a:xfrm rot="5400000">
            <a:off x="3630972" y="3630299"/>
            <a:ext cx="4930200" cy="116700"/>
          </a:xfrm>
          <a:prstGeom prst="homePlate">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9" name="Google Shape;219;p9"/>
          <p:cNvSpPr txBox="1"/>
          <p:nvPr/>
        </p:nvSpPr>
        <p:spPr>
          <a:xfrm>
            <a:off x="6419175" y="4519925"/>
            <a:ext cx="5426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rgbClr val="BF9000"/>
                </a:solidFill>
                <a:latin typeface="Calibri"/>
                <a:ea typeface="Calibri"/>
                <a:cs typeface="Calibri"/>
                <a:sym typeface="Calibri"/>
              </a:rPr>
              <a:t>All of them are open-source and publicly available in the </a:t>
            </a:r>
            <a:r>
              <a:rPr lang="en-US" sz="1800" b="1">
                <a:solidFill>
                  <a:srgbClr val="073763"/>
                </a:solidFill>
                <a:latin typeface="Calibri"/>
                <a:ea typeface="Calibri"/>
                <a:cs typeface="Calibri"/>
                <a:sym typeface="Calibri"/>
              </a:rPr>
              <a:t>AI community Hugging Face</a:t>
            </a:r>
            <a:endParaRPr>
              <a:solidFill>
                <a:srgbClr val="B77409"/>
              </a:solidFill>
              <a:latin typeface="Calibri"/>
              <a:ea typeface="Calibri"/>
              <a:cs typeface="Calibri"/>
              <a:sym typeface="Calibri"/>
            </a:endParaRPr>
          </a:p>
        </p:txBody>
      </p:sp>
      <p:pic>
        <p:nvPicPr>
          <p:cNvPr id="3" name="4">
            <a:hlinkClick r:id="" action="ppaction://media"/>
            <a:extLst>
              <a:ext uri="{FF2B5EF4-FFF2-40B4-BE49-F238E27FC236}">
                <a16:creationId xmlns:a16="http://schemas.microsoft.com/office/drawing/2014/main" id="{6D05090B-E122-4096-A794-95DD50B19AFD}"/>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601443" y="5904245"/>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42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210c0744db_0_126"/>
          <p:cNvSpPr/>
          <p:nvPr/>
        </p:nvSpPr>
        <p:spPr>
          <a:xfrm>
            <a:off x="0" y="6456283"/>
            <a:ext cx="12192000" cy="401700"/>
          </a:xfrm>
          <a:prstGeom prst="rect">
            <a:avLst/>
          </a:prstGeom>
          <a:gradFill>
            <a:gsLst>
              <a:gs pos="0">
                <a:srgbClr val="474747"/>
              </a:gs>
              <a:gs pos="50000">
                <a:srgbClr val="666666"/>
              </a:gs>
              <a:gs pos="100000">
                <a:srgbClr val="7B7B7B"/>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g1210c0744db_0_126"/>
          <p:cNvSpPr txBox="1"/>
          <p:nvPr/>
        </p:nvSpPr>
        <p:spPr>
          <a:xfrm>
            <a:off x="11509248" y="6463273"/>
            <a:ext cx="682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4</a:t>
            </a:r>
            <a:endParaRPr/>
          </a:p>
        </p:txBody>
      </p:sp>
      <p:sp>
        <p:nvSpPr>
          <p:cNvPr id="226" name="Google Shape;226;g1210c0744db_0_126"/>
          <p:cNvSpPr/>
          <p:nvPr/>
        </p:nvSpPr>
        <p:spPr>
          <a:xfrm>
            <a:off x="346852" y="190432"/>
            <a:ext cx="118800" cy="648000"/>
          </a:xfrm>
          <a:prstGeom prst="rect">
            <a:avLst/>
          </a:prstGeom>
          <a:solidFill>
            <a:srgbClr val="6969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696969"/>
              </a:solidFill>
              <a:latin typeface="Calibri"/>
              <a:ea typeface="Calibri"/>
              <a:cs typeface="Calibri"/>
              <a:sym typeface="Calibri"/>
            </a:endParaRPr>
          </a:p>
        </p:txBody>
      </p:sp>
      <p:sp>
        <p:nvSpPr>
          <p:cNvPr id="227" name="Google Shape;227;g1210c0744db_0_126"/>
          <p:cNvSpPr/>
          <p:nvPr/>
        </p:nvSpPr>
        <p:spPr>
          <a:xfrm>
            <a:off x="567567" y="246042"/>
            <a:ext cx="3630000" cy="538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500" b="1">
                <a:solidFill>
                  <a:srgbClr val="595959"/>
                </a:solidFill>
                <a:latin typeface="Calibri"/>
                <a:ea typeface="Calibri"/>
                <a:cs typeface="Calibri"/>
                <a:sym typeface="Calibri"/>
              </a:rPr>
              <a:t>Methodology</a:t>
            </a:r>
            <a:endParaRPr sz="3500" b="1">
              <a:solidFill>
                <a:srgbClr val="595959"/>
              </a:solidFill>
              <a:latin typeface="Calibri"/>
              <a:ea typeface="Calibri"/>
              <a:cs typeface="Calibri"/>
              <a:sym typeface="Calibri"/>
            </a:endParaRPr>
          </a:p>
        </p:txBody>
      </p:sp>
      <p:sp>
        <p:nvSpPr>
          <p:cNvPr id="228" name="Google Shape;228;g1210c0744db_0_126"/>
          <p:cNvSpPr/>
          <p:nvPr/>
        </p:nvSpPr>
        <p:spPr>
          <a:xfrm>
            <a:off x="346852" y="1223549"/>
            <a:ext cx="5426100" cy="400500"/>
          </a:xfrm>
          <a:prstGeom prst="rect">
            <a:avLst/>
          </a:prstGeom>
          <a:solidFill>
            <a:srgbClr val="82A91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chemeClr val="lt1"/>
                </a:solidFill>
                <a:latin typeface="Calibri"/>
                <a:ea typeface="Calibri"/>
                <a:cs typeface="Calibri"/>
                <a:sym typeface="Calibri"/>
              </a:rPr>
              <a:t>Model Training</a:t>
            </a:r>
            <a:endParaRPr sz="2000" b="1">
              <a:solidFill>
                <a:schemeClr val="lt1"/>
              </a:solidFill>
              <a:latin typeface="Calibri"/>
              <a:ea typeface="Calibri"/>
              <a:cs typeface="Calibri"/>
              <a:sym typeface="Calibri"/>
            </a:endParaRPr>
          </a:p>
        </p:txBody>
      </p:sp>
      <p:sp>
        <p:nvSpPr>
          <p:cNvPr id="229" name="Google Shape;229;g1210c0744db_0_126"/>
          <p:cNvSpPr txBox="1"/>
          <p:nvPr/>
        </p:nvSpPr>
        <p:spPr>
          <a:xfrm>
            <a:off x="-2" y="6457811"/>
            <a:ext cx="1048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F7F7F"/>
                </a:solidFill>
                <a:latin typeface="Calibri"/>
                <a:ea typeface="Calibri"/>
                <a:cs typeface="Calibri"/>
                <a:sym typeface="Calibri"/>
              </a:rPr>
              <a:t>Overview</a:t>
            </a:r>
            <a:r>
              <a:rPr lang="en-US" sz="2000" b="1">
                <a:solidFill>
                  <a:srgbClr val="FF9900"/>
                </a:solidFill>
                <a:latin typeface="Calibri"/>
                <a:ea typeface="Calibri"/>
                <a:cs typeface="Calibri"/>
                <a:sym typeface="Calibri"/>
              </a:rPr>
              <a:t> </a:t>
            </a:r>
            <a:r>
              <a:rPr lang="en-US" sz="2000" b="1">
                <a:solidFill>
                  <a:srgbClr val="7F7F7F"/>
                </a:solidFill>
                <a:latin typeface="Calibri"/>
                <a:ea typeface="Calibri"/>
                <a:cs typeface="Calibri"/>
                <a:sym typeface="Calibri"/>
              </a:rPr>
              <a:t>| </a:t>
            </a:r>
            <a:r>
              <a:rPr lang="en-US" sz="2000" b="1">
                <a:solidFill>
                  <a:schemeClr val="lt1"/>
                </a:solidFill>
                <a:latin typeface="Calibri"/>
                <a:ea typeface="Calibri"/>
                <a:cs typeface="Calibri"/>
                <a:sym typeface="Calibri"/>
              </a:rPr>
              <a:t>Methodology </a:t>
            </a:r>
            <a:r>
              <a:rPr lang="en-US" sz="2000" b="1">
                <a:solidFill>
                  <a:srgbClr val="7F7F7F"/>
                </a:solidFill>
                <a:latin typeface="Calibri"/>
                <a:ea typeface="Calibri"/>
                <a:cs typeface="Calibri"/>
                <a:sym typeface="Calibri"/>
              </a:rPr>
              <a:t>| Evaluation | Limitations | Looking Ahead</a:t>
            </a:r>
            <a:endParaRPr/>
          </a:p>
        </p:txBody>
      </p:sp>
      <p:sp>
        <p:nvSpPr>
          <p:cNvPr id="230" name="Google Shape;230;g1210c0744db_0_126"/>
          <p:cNvSpPr/>
          <p:nvPr/>
        </p:nvSpPr>
        <p:spPr>
          <a:xfrm>
            <a:off x="6419152" y="1223562"/>
            <a:ext cx="5426100" cy="400500"/>
          </a:xfrm>
          <a:prstGeom prst="rect">
            <a:avLst/>
          </a:prstGeom>
          <a:solidFill>
            <a:srgbClr val="82A91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chemeClr val="lt1"/>
                </a:solidFill>
                <a:latin typeface="Calibri"/>
                <a:ea typeface="Calibri"/>
                <a:cs typeface="Calibri"/>
                <a:sym typeface="Calibri"/>
              </a:rPr>
              <a:t>Model Optimization </a:t>
            </a:r>
            <a:endParaRPr sz="2000" b="1">
              <a:solidFill>
                <a:schemeClr val="lt1"/>
              </a:solidFill>
              <a:latin typeface="Calibri"/>
              <a:ea typeface="Calibri"/>
              <a:cs typeface="Calibri"/>
              <a:sym typeface="Calibri"/>
            </a:endParaRPr>
          </a:p>
        </p:txBody>
      </p:sp>
      <p:grpSp>
        <p:nvGrpSpPr>
          <p:cNvPr id="231" name="Google Shape;231;g1210c0744db_0_126"/>
          <p:cNvGrpSpPr/>
          <p:nvPr/>
        </p:nvGrpSpPr>
        <p:grpSpPr>
          <a:xfrm>
            <a:off x="11042200" y="90"/>
            <a:ext cx="803213" cy="865177"/>
            <a:chOff x="1993511" y="2999151"/>
            <a:chExt cx="803213" cy="865177"/>
          </a:xfrm>
        </p:grpSpPr>
        <p:grpSp>
          <p:nvGrpSpPr>
            <p:cNvPr id="232" name="Google Shape;232;g1210c0744db_0_126"/>
            <p:cNvGrpSpPr/>
            <p:nvPr/>
          </p:nvGrpSpPr>
          <p:grpSpPr>
            <a:xfrm>
              <a:off x="1993511" y="2999151"/>
              <a:ext cx="803213" cy="865177"/>
              <a:chOff x="5568818" y="4183981"/>
              <a:chExt cx="1054500" cy="1138391"/>
            </a:xfrm>
          </p:grpSpPr>
          <p:sp>
            <p:nvSpPr>
              <p:cNvPr id="233" name="Google Shape;233;g1210c0744db_0_126"/>
              <p:cNvSpPr/>
              <p:nvPr/>
            </p:nvSpPr>
            <p:spPr>
              <a:xfrm>
                <a:off x="5568818" y="4183981"/>
                <a:ext cx="1054500" cy="1054500"/>
              </a:xfrm>
              <a:prstGeom prst="rect">
                <a:avLst/>
              </a:prstGeom>
              <a:solidFill>
                <a:srgbClr val="9BBB5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39C12"/>
                  </a:solidFill>
                  <a:latin typeface="Arial"/>
                  <a:ea typeface="Arial"/>
                  <a:cs typeface="Arial"/>
                  <a:sym typeface="Arial"/>
                </a:endParaRPr>
              </a:p>
            </p:txBody>
          </p:sp>
          <p:sp>
            <p:nvSpPr>
              <p:cNvPr id="234" name="Google Shape;234;g1210c0744db_0_126"/>
              <p:cNvSpPr/>
              <p:nvPr/>
            </p:nvSpPr>
            <p:spPr>
              <a:xfrm>
                <a:off x="5568818" y="5234772"/>
                <a:ext cx="1054500" cy="87600"/>
              </a:xfrm>
              <a:prstGeom prst="rect">
                <a:avLst/>
              </a:prstGeom>
              <a:solidFill>
                <a:srgbClr val="6699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35" name="Google Shape;235;g1210c0744db_0_126"/>
            <p:cNvSpPr/>
            <p:nvPr/>
          </p:nvSpPr>
          <p:spPr>
            <a:xfrm flipH="1">
              <a:off x="2198666" y="3238706"/>
              <a:ext cx="393190" cy="393192"/>
            </a:xfrm>
            <a:custGeom>
              <a:avLst/>
              <a:gdLst/>
              <a:ahLst/>
              <a:cxnLst/>
              <a:rect l="l" t="t" r="r" b="b"/>
              <a:pathLst>
                <a:path w="124" h="124" extrusionOk="0">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36" name="Google Shape;236;g1210c0744db_0_126"/>
          <p:cNvSpPr/>
          <p:nvPr/>
        </p:nvSpPr>
        <p:spPr>
          <a:xfrm rot="5400000">
            <a:off x="3630972" y="3630299"/>
            <a:ext cx="4930200" cy="116700"/>
          </a:xfrm>
          <a:prstGeom prst="homePlate">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37" name="Google Shape;237;g1210c0744db_0_126"/>
          <p:cNvGraphicFramePr/>
          <p:nvPr/>
        </p:nvGraphicFramePr>
        <p:xfrm>
          <a:off x="347338" y="1819225"/>
          <a:ext cx="5425125" cy="901665"/>
        </p:xfrm>
        <a:graphic>
          <a:graphicData uri="http://schemas.openxmlformats.org/drawingml/2006/table">
            <a:tbl>
              <a:tblPr>
                <a:noFill/>
                <a:tableStyleId>{73C1132D-BF61-459D-BD50-1920C48935E5}</a:tableStyleId>
              </a:tblPr>
              <a:tblGrid>
                <a:gridCol w="982700">
                  <a:extLst>
                    <a:ext uri="{9D8B030D-6E8A-4147-A177-3AD203B41FA5}">
                      <a16:colId xmlns:a16="http://schemas.microsoft.com/office/drawing/2014/main" val="20000"/>
                    </a:ext>
                  </a:extLst>
                </a:gridCol>
                <a:gridCol w="1508000">
                  <a:extLst>
                    <a:ext uri="{9D8B030D-6E8A-4147-A177-3AD203B41FA5}">
                      <a16:colId xmlns:a16="http://schemas.microsoft.com/office/drawing/2014/main" val="20001"/>
                    </a:ext>
                  </a:extLst>
                </a:gridCol>
                <a:gridCol w="1522025">
                  <a:extLst>
                    <a:ext uri="{9D8B030D-6E8A-4147-A177-3AD203B41FA5}">
                      <a16:colId xmlns:a16="http://schemas.microsoft.com/office/drawing/2014/main" val="20002"/>
                    </a:ext>
                  </a:extLst>
                </a:gridCol>
                <a:gridCol w="1412400">
                  <a:extLst>
                    <a:ext uri="{9D8B030D-6E8A-4147-A177-3AD203B41FA5}">
                      <a16:colId xmlns:a16="http://schemas.microsoft.com/office/drawing/2014/main" val="20003"/>
                    </a:ext>
                  </a:extLst>
                </a:gridCol>
              </a:tblGrid>
              <a:tr h="334350">
                <a:tc>
                  <a:txBody>
                    <a:bodyPr/>
                    <a:lstStyle/>
                    <a:p>
                      <a:pPr marL="0" lvl="0" indent="0" algn="l" rtl="0">
                        <a:spcBef>
                          <a:spcPts val="0"/>
                        </a:spcBef>
                        <a:spcAft>
                          <a:spcPts val="0"/>
                        </a:spcAft>
                        <a:buNone/>
                      </a:pPr>
                      <a:endParaRPr sz="1200" b="1">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rgbClr val="073763"/>
                          </a:solidFill>
                          <a:latin typeface="Calibri"/>
                          <a:ea typeface="Calibri"/>
                          <a:cs typeface="Calibri"/>
                          <a:sym typeface="Calibri"/>
                        </a:rPr>
                        <a:t>BERT-base </a:t>
                      </a:r>
                      <a:endParaRPr sz="1600" b="1">
                        <a:solidFill>
                          <a:srgbClr val="073763"/>
                        </a:solidFill>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rgbClr val="073763"/>
                          </a:solidFill>
                          <a:latin typeface="Calibri"/>
                          <a:ea typeface="Calibri"/>
                          <a:cs typeface="Calibri"/>
                          <a:sym typeface="Calibri"/>
                        </a:rPr>
                        <a:t>BERT-large</a:t>
                      </a:r>
                      <a:endParaRPr sz="1600" b="1">
                        <a:solidFill>
                          <a:srgbClr val="073763"/>
                        </a:solidFill>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rgbClr val="073763"/>
                          </a:solidFill>
                          <a:latin typeface="Calibri"/>
                          <a:ea typeface="Calibri"/>
                          <a:cs typeface="Calibri"/>
                          <a:sym typeface="Calibri"/>
                        </a:rPr>
                        <a:t>ELECTRA-base</a:t>
                      </a:r>
                      <a:endParaRPr sz="1600" b="1">
                        <a:solidFill>
                          <a:srgbClr val="073763"/>
                        </a:solidFill>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extLst>
                  <a:ext uri="{0D108BD9-81ED-4DB2-BD59-A6C34878D82A}">
                    <a16:rowId xmlns:a16="http://schemas.microsoft.com/office/drawing/2014/main" val="10000"/>
                  </a:ext>
                </a:extLst>
              </a:tr>
              <a:tr h="530825">
                <a:tc>
                  <a:txBody>
                    <a:bodyPr/>
                    <a:lstStyle/>
                    <a:p>
                      <a:pPr marL="0" lvl="0" indent="0" algn="l" rtl="0">
                        <a:spcBef>
                          <a:spcPts val="0"/>
                        </a:spcBef>
                        <a:spcAft>
                          <a:spcPts val="0"/>
                        </a:spcAft>
                        <a:buNone/>
                      </a:pPr>
                      <a:r>
                        <a:rPr lang="en-US" sz="1300">
                          <a:latin typeface="Calibri"/>
                          <a:ea typeface="Calibri"/>
                          <a:cs typeface="Calibri"/>
                          <a:sym typeface="Calibri"/>
                        </a:rPr>
                        <a:t>1st Training</a:t>
                      </a:r>
                      <a:endParaRPr sz="13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batch_size = 8</a:t>
                      </a:r>
                      <a:endParaRPr sz="1300">
                        <a:latin typeface="Calibri"/>
                        <a:ea typeface="Calibri"/>
                        <a:cs typeface="Calibri"/>
                        <a:sym typeface="Calibri"/>
                      </a:endParaRPr>
                    </a:p>
                    <a:p>
                      <a:pPr marL="0" lvl="0" indent="0" algn="ctr" rtl="0">
                        <a:spcBef>
                          <a:spcPts val="0"/>
                        </a:spcBef>
                        <a:spcAft>
                          <a:spcPts val="0"/>
                        </a:spcAft>
                        <a:buNone/>
                      </a:pPr>
                      <a:r>
                        <a:rPr lang="en-US" sz="1300">
                          <a:latin typeface="Calibri"/>
                          <a:ea typeface="Calibri"/>
                          <a:cs typeface="Calibri"/>
                          <a:sym typeface="Calibri"/>
                        </a:rPr>
                        <a:t>epoch = 8</a:t>
                      </a:r>
                      <a:endParaRPr sz="13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300">
                          <a:highlight>
                            <a:srgbClr val="FFFFFF"/>
                          </a:highlight>
                          <a:latin typeface="Calibri"/>
                          <a:ea typeface="Calibri"/>
                          <a:cs typeface="Calibri"/>
                          <a:sym typeface="Calibri"/>
                        </a:rPr>
                        <a:t>epoch = 8</a:t>
                      </a:r>
                      <a:endParaRPr sz="1300">
                        <a:highlight>
                          <a:srgbClr val="FFFFFF"/>
                        </a:highlight>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Calibri"/>
                          <a:ea typeface="Calibri"/>
                          <a:cs typeface="Calibri"/>
                          <a:sym typeface="Calibri"/>
                        </a:rPr>
                        <a:t>batch_size = 8</a:t>
                      </a:r>
                      <a:endParaRPr sz="1300">
                        <a:latin typeface="Calibri"/>
                        <a:ea typeface="Calibri"/>
                        <a:cs typeface="Calibri"/>
                        <a:sym typeface="Calibri"/>
                      </a:endParaRPr>
                    </a:p>
                    <a:p>
                      <a:pPr marL="0" lvl="0" indent="0" algn="ctr" rtl="0">
                        <a:spcBef>
                          <a:spcPts val="0"/>
                        </a:spcBef>
                        <a:spcAft>
                          <a:spcPts val="0"/>
                        </a:spcAft>
                        <a:buNone/>
                      </a:pPr>
                      <a:r>
                        <a:rPr lang="en-US" sz="1300">
                          <a:latin typeface="Calibri"/>
                          <a:ea typeface="Calibri"/>
                          <a:cs typeface="Calibri"/>
                          <a:sym typeface="Calibri"/>
                        </a:rPr>
                        <a:t>epoch = 4</a:t>
                      </a:r>
                      <a:endParaRPr sz="13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38" name="Google Shape;238;g1210c0744db_0_126"/>
          <p:cNvPicPr preferRelativeResize="0"/>
          <p:nvPr/>
        </p:nvPicPr>
        <p:blipFill>
          <a:blip r:embed="rId5">
            <a:alphaModFix/>
          </a:blip>
          <a:stretch>
            <a:fillRect/>
          </a:stretch>
        </p:blipFill>
        <p:spPr>
          <a:xfrm>
            <a:off x="316850" y="2890175"/>
            <a:ext cx="2712552" cy="1225600"/>
          </a:xfrm>
          <a:prstGeom prst="rect">
            <a:avLst/>
          </a:prstGeom>
          <a:noFill/>
          <a:ln>
            <a:noFill/>
          </a:ln>
        </p:spPr>
      </p:pic>
      <p:sp>
        <p:nvSpPr>
          <p:cNvPr id="239" name="Google Shape;239;g1210c0744db_0_126"/>
          <p:cNvSpPr txBox="1"/>
          <p:nvPr/>
        </p:nvSpPr>
        <p:spPr>
          <a:xfrm>
            <a:off x="221425" y="4115775"/>
            <a:ext cx="2903400" cy="292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 i="1">
                <a:solidFill>
                  <a:schemeClr val="dk1"/>
                </a:solidFill>
                <a:latin typeface="Helvetica Neue"/>
                <a:ea typeface="Helvetica Neue"/>
                <a:cs typeface="Helvetica Neue"/>
                <a:sym typeface="Helvetica Neue"/>
              </a:rPr>
              <a:t>Figure 1: BERT-base model: training and validation loss graph</a:t>
            </a:r>
            <a:endParaRPr sz="1000"/>
          </a:p>
        </p:txBody>
      </p:sp>
      <p:pic>
        <p:nvPicPr>
          <p:cNvPr id="240" name="Google Shape;240;g1210c0744db_0_126"/>
          <p:cNvPicPr preferRelativeResize="0"/>
          <p:nvPr/>
        </p:nvPicPr>
        <p:blipFill>
          <a:blip r:embed="rId6">
            <a:alphaModFix/>
          </a:blip>
          <a:stretch>
            <a:fillRect/>
          </a:stretch>
        </p:blipFill>
        <p:spPr>
          <a:xfrm>
            <a:off x="3090762" y="2887949"/>
            <a:ext cx="2712550" cy="1230114"/>
          </a:xfrm>
          <a:prstGeom prst="rect">
            <a:avLst/>
          </a:prstGeom>
          <a:noFill/>
          <a:ln>
            <a:noFill/>
          </a:ln>
        </p:spPr>
      </p:pic>
      <p:sp>
        <p:nvSpPr>
          <p:cNvPr id="241" name="Google Shape;241;g1210c0744db_0_126"/>
          <p:cNvSpPr txBox="1"/>
          <p:nvPr/>
        </p:nvSpPr>
        <p:spPr>
          <a:xfrm>
            <a:off x="3185775" y="4115775"/>
            <a:ext cx="2712600" cy="292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US" sz="700" i="1">
                <a:solidFill>
                  <a:schemeClr val="dk1"/>
                </a:solidFill>
                <a:latin typeface="Helvetica Neue"/>
                <a:ea typeface="Helvetica Neue"/>
                <a:cs typeface="Helvetica Neue"/>
                <a:sym typeface="Helvetica Neue"/>
              </a:rPr>
              <a:t>Figure 3: Electra-base model: training and validation loss graph</a:t>
            </a:r>
            <a:endParaRPr sz="1000"/>
          </a:p>
        </p:txBody>
      </p:sp>
      <p:graphicFrame>
        <p:nvGraphicFramePr>
          <p:cNvPr id="242" name="Google Shape;242;g1210c0744db_0_126"/>
          <p:cNvGraphicFramePr/>
          <p:nvPr/>
        </p:nvGraphicFramePr>
        <p:xfrm>
          <a:off x="6419075" y="3452575"/>
          <a:ext cx="5426250" cy="1849120"/>
        </p:xfrm>
        <a:graphic>
          <a:graphicData uri="http://schemas.openxmlformats.org/drawingml/2006/table">
            <a:tbl>
              <a:tblPr>
                <a:noFill/>
                <a:tableStyleId>{73C1132D-BF61-459D-BD50-1920C48935E5}</a:tableStyleId>
              </a:tblPr>
              <a:tblGrid>
                <a:gridCol w="1078050">
                  <a:extLst>
                    <a:ext uri="{9D8B030D-6E8A-4147-A177-3AD203B41FA5}">
                      <a16:colId xmlns:a16="http://schemas.microsoft.com/office/drawing/2014/main" val="20000"/>
                    </a:ext>
                  </a:extLst>
                </a:gridCol>
                <a:gridCol w="1408250">
                  <a:extLst>
                    <a:ext uri="{9D8B030D-6E8A-4147-A177-3AD203B41FA5}">
                      <a16:colId xmlns:a16="http://schemas.microsoft.com/office/drawing/2014/main" val="20001"/>
                    </a:ext>
                  </a:extLst>
                </a:gridCol>
                <a:gridCol w="1494150">
                  <a:extLst>
                    <a:ext uri="{9D8B030D-6E8A-4147-A177-3AD203B41FA5}">
                      <a16:colId xmlns:a16="http://schemas.microsoft.com/office/drawing/2014/main" val="20002"/>
                    </a:ext>
                  </a:extLst>
                </a:gridCol>
                <a:gridCol w="14458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300" b="1">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rgbClr val="073763"/>
                          </a:solidFill>
                          <a:latin typeface="Calibri"/>
                          <a:ea typeface="Calibri"/>
                          <a:cs typeface="Calibri"/>
                          <a:sym typeface="Calibri"/>
                        </a:rPr>
                        <a:t>BERT-base </a:t>
                      </a:r>
                      <a:endParaRPr sz="1600" b="1">
                        <a:solidFill>
                          <a:srgbClr val="073763"/>
                        </a:solidFill>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rgbClr val="073763"/>
                          </a:solidFill>
                          <a:latin typeface="Calibri"/>
                          <a:ea typeface="Calibri"/>
                          <a:cs typeface="Calibri"/>
                          <a:sym typeface="Calibri"/>
                        </a:rPr>
                        <a:t>BERT-large</a:t>
                      </a:r>
                      <a:endParaRPr sz="1600" b="1">
                        <a:solidFill>
                          <a:srgbClr val="073763"/>
                        </a:solidFill>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600" b="1">
                          <a:solidFill>
                            <a:srgbClr val="073763"/>
                          </a:solidFill>
                          <a:latin typeface="Calibri"/>
                          <a:ea typeface="Calibri"/>
                          <a:cs typeface="Calibri"/>
                          <a:sym typeface="Calibri"/>
                        </a:rPr>
                        <a:t>ELECTRA-base</a:t>
                      </a:r>
                      <a:endParaRPr sz="1600" b="1">
                        <a:solidFill>
                          <a:srgbClr val="073763"/>
                        </a:solidFill>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200">
                          <a:latin typeface="Calibri"/>
                          <a:ea typeface="Calibri"/>
                          <a:cs typeface="Calibri"/>
                          <a:sym typeface="Calibri"/>
                        </a:rPr>
                        <a:t>1st round optimization</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batch size = 16</a:t>
                      </a:r>
                      <a:endParaRPr sz="1200">
                        <a:latin typeface="Calibri"/>
                        <a:ea typeface="Calibri"/>
                        <a:cs typeface="Calibri"/>
                        <a:sym typeface="Calibri"/>
                      </a:endParaRPr>
                    </a:p>
                    <a:p>
                      <a:pPr marL="0" lvl="0" indent="0" algn="ctr" rtl="0">
                        <a:spcBef>
                          <a:spcPts val="0"/>
                        </a:spcBef>
                        <a:spcAft>
                          <a:spcPts val="0"/>
                        </a:spcAft>
                        <a:buNone/>
                      </a:pPr>
                      <a:r>
                        <a:rPr lang="en-US" sz="1200">
                          <a:latin typeface="Calibri"/>
                          <a:ea typeface="Calibri"/>
                          <a:cs typeface="Calibri"/>
                          <a:sym typeface="Calibri"/>
                        </a:rPr>
                        <a:t>epoch = 4</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highlight>
                            <a:srgbClr val="FFFFFF"/>
                          </a:highlight>
                          <a:latin typeface="Calibri"/>
                          <a:ea typeface="Calibri"/>
                          <a:cs typeface="Calibri"/>
                          <a:sym typeface="Calibri"/>
                        </a:rPr>
                        <a:t>google/bert_uncased_L-2_H-128_A-2</a:t>
                      </a:r>
                      <a:endParaRPr sz="1200">
                        <a:highlight>
                          <a:srgbClr val="FFFFFF"/>
                        </a:highlight>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highlight>
                            <a:srgbClr val="FFFFFF"/>
                          </a:highlight>
                          <a:latin typeface="Calibri"/>
                          <a:ea typeface="Calibri"/>
                          <a:cs typeface="Calibri"/>
                          <a:sym typeface="Calibri"/>
                        </a:rPr>
                        <a:t>batch size = 16</a:t>
                      </a:r>
                      <a:endParaRPr sz="1200">
                        <a:highlight>
                          <a:srgbClr val="FFFFFF"/>
                        </a:highlight>
                        <a:latin typeface="Calibri"/>
                        <a:ea typeface="Calibri"/>
                        <a:cs typeface="Calibri"/>
                        <a:sym typeface="Calibri"/>
                      </a:endParaRPr>
                    </a:p>
                    <a:p>
                      <a:pPr marL="0" lvl="0" indent="0" algn="ctr" rtl="0">
                        <a:spcBef>
                          <a:spcPts val="0"/>
                        </a:spcBef>
                        <a:spcAft>
                          <a:spcPts val="0"/>
                        </a:spcAft>
                        <a:buNone/>
                      </a:pPr>
                      <a:r>
                        <a:rPr lang="en-US" sz="1200">
                          <a:highlight>
                            <a:srgbClr val="FFFFFF"/>
                          </a:highlight>
                          <a:latin typeface="Calibri"/>
                          <a:ea typeface="Calibri"/>
                          <a:cs typeface="Calibri"/>
                          <a:sym typeface="Calibri"/>
                        </a:rPr>
                        <a:t>epoch = 4 </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200">
                          <a:latin typeface="Calibri"/>
                          <a:ea typeface="Calibri"/>
                          <a:cs typeface="Calibri"/>
                          <a:sym typeface="Calibri"/>
                        </a:rPr>
                        <a:t>2nd round optimization</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batch_size = 32</a:t>
                      </a:r>
                      <a:endParaRPr sz="1200">
                        <a:latin typeface="Calibri"/>
                        <a:ea typeface="Calibri"/>
                        <a:cs typeface="Calibri"/>
                        <a:sym typeface="Calibri"/>
                      </a:endParaRPr>
                    </a:p>
                    <a:p>
                      <a:pPr marL="0" lvl="0" indent="0" algn="ctr" rtl="0">
                        <a:spcBef>
                          <a:spcPts val="0"/>
                        </a:spcBef>
                        <a:spcAft>
                          <a:spcPts val="0"/>
                        </a:spcAft>
                        <a:buNone/>
                      </a:pPr>
                      <a:r>
                        <a:rPr lang="en-US" sz="1200">
                          <a:latin typeface="Calibri"/>
                          <a:ea typeface="Calibri"/>
                          <a:cs typeface="Calibri"/>
                          <a:sym typeface="Calibri"/>
                        </a:rPr>
                        <a:t>epoch = 4</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highlight>
                            <a:srgbClr val="FFFFFF"/>
                          </a:highlight>
                          <a:latin typeface="Calibri"/>
                          <a:ea typeface="Calibri"/>
                          <a:cs typeface="Calibri"/>
                          <a:sym typeface="Calibri"/>
                        </a:rPr>
                        <a:t>google/bert_uncased_L-4_H-512_A-8</a:t>
                      </a:r>
                      <a:endParaRPr sz="1200">
                        <a:highlight>
                          <a:srgbClr val="FFFFFF"/>
                        </a:highlight>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highlight>
                            <a:srgbClr val="FFFFFF"/>
                          </a:highlight>
                          <a:latin typeface="Calibri"/>
                          <a:ea typeface="Calibri"/>
                          <a:cs typeface="Calibri"/>
                          <a:sym typeface="Calibri"/>
                        </a:rPr>
                        <a:t>batch size = 16</a:t>
                      </a:r>
                      <a:endParaRPr sz="1200">
                        <a:highlight>
                          <a:srgbClr val="FFFFFF"/>
                        </a:highlight>
                        <a:latin typeface="Calibri"/>
                        <a:ea typeface="Calibri"/>
                        <a:cs typeface="Calibri"/>
                        <a:sym typeface="Calibri"/>
                      </a:endParaRPr>
                    </a:p>
                    <a:p>
                      <a:pPr marL="0" lvl="0" indent="0" algn="ctr" rtl="0">
                        <a:spcBef>
                          <a:spcPts val="0"/>
                        </a:spcBef>
                        <a:spcAft>
                          <a:spcPts val="0"/>
                        </a:spcAft>
                        <a:buNone/>
                      </a:pPr>
                      <a:r>
                        <a:rPr lang="en-US" sz="1200">
                          <a:highlight>
                            <a:srgbClr val="FFFFFF"/>
                          </a:highlight>
                          <a:latin typeface="Calibri"/>
                          <a:ea typeface="Calibri"/>
                          <a:cs typeface="Calibri"/>
                          <a:sym typeface="Calibri"/>
                        </a:rPr>
                        <a:t>epoch = 8</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200">
                          <a:latin typeface="Calibri"/>
                          <a:ea typeface="Calibri"/>
                          <a:cs typeface="Calibri"/>
                          <a:sym typeface="Calibri"/>
                        </a:rPr>
                        <a:t>3rd round optimization</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batch_size = 16</a:t>
                      </a:r>
                      <a:endParaRPr sz="1200">
                        <a:latin typeface="Calibri"/>
                        <a:ea typeface="Calibri"/>
                        <a:cs typeface="Calibri"/>
                        <a:sym typeface="Calibri"/>
                      </a:endParaRPr>
                    </a:p>
                    <a:p>
                      <a:pPr marL="0" lvl="0" indent="0" algn="ctr" rtl="0">
                        <a:spcBef>
                          <a:spcPts val="0"/>
                        </a:spcBef>
                        <a:spcAft>
                          <a:spcPts val="0"/>
                        </a:spcAft>
                        <a:buNone/>
                      </a:pPr>
                      <a:r>
                        <a:rPr lang="en-US" sz="1200">
                          <a:latin typeface="Calibri"/>
                          <a:ea typeface="Calibri"/>
                          <a:cs typeface="Calibri"/>
                          <a:sym typeface="Calibri"/>
                        </a:rPr>
                        <a:t>epoch = 8</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solidFill>
                            <a:srgbClr val="1C1C1C"/>
                          </a:solidFill>
                          <a:highlight>
                            <a:srgbClr val="FFFFFF"/>
                          </a:highlight>
                          <a:latin typeface="Calibri"/>
                          <a:ea typeface="Calibri"/>
                          <a:cs typeface="Calibri"/>
                          <a:sym typeface="Calibri"/>
                        </a:rPr>
                        <a:t>google/bert_uncased_L-12_H-768_A-12</a:t>
                      </a:r>
                      <a:endParaRPr sz="1200">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tc>
                  <a:txBody>
                    <a:bodyPr/>
                    <a:lstStyle/>
                    <a:p>
                      <a:pPr marL="0" lvl="0" indent="0" algn="ctr" rtl="0">
                        <a:spcBef>
                          <a:spcPts val="0"/>
                        </a:spcBef>
                        <a:spcAft>
                          <a:spcPts val="0"/>
                        </a:spcAft>
                        <a:buNone/>
                      </a:pPr>
                      <a:r>
                        <a:rPr lang="en-US" sz="1200">
                          <a:highlight>
                            <a:srgbClr val="FFFFFF"/>
                          </a:highlight>
                          <a:latin typeface="Calibri"/>
                          <a:ea typeface="Calibri"/>
                          <a:cs typeface="Calibri"/>
                          <a:sym typeface="Calibri"/>
                        </a:rPr>
                        <a:t>batch size = 32</a:t>
                      </a:r>
                      <a:endParaRPr sz="1200">
                        <a:highlight>
                          <a:srgbClr val="FFFFFF"/>
                        </a:highlight>
                        <a:latin typeface="Calibri"/>
                        <a:ea typeface="Calibri"/>
                        <a:cs typeface="Calibri"/>
                        <a:sym typeface="Calibri"/>
                      </a:endParaRPr>
                    </a:p>
                    <a:p>
                      <a:pPr marL="0" lvl="0" indent="0" algn="ctr" rtl="0">
                        <a:spcBef>
                          <a:spcPts val="0"/>
                        </a:spcBef>
                        <a:spcAft>
                          <a:spcPts val="0"/>
                        </a:spcAft>
                        <a:buNone/>
                      </a:pPr>
                      <a:r>
                        <a:rPr lang="en-US" sz="1200">
                          <a:highlight>
                            <a:srgbClr val="FFFFFF"/>
                          </a:highlight>
                          <a:latin typeface="Calibri"/>
                          <a:ea typeface="Calibri"/>
                          <a:cs typeface="Calibri"/>
                          <a:sym typeface="Calibri"/>
                        </a:rPr>
                        <a:t>epoch = 13</a:t>
                      </a:r>
                      <a:endParaRPr sz="1200">
                        <a:highlight>
                          <a:srgbClr val="FFFFFF"/>
                        </a:highlight>
                        <a:latin typeface="Calibri"/>
                        <a:ea typeface="Calibri"/>
                        <a:cs typeface="Calibri"/>
                        <a:sym typeface="Calibri"/>
                      </a:endParaRPr>
                    </a:p>
                  </a:txBody>
                  <a:tcPr marL="63500" marR="63500" marT="63500" marB="63500">
                    <a:lnL w="12700" cap="flat" cmpd="sng">
                      <a:solidFill>
                        <a:srgbClr val="93C47D"/>
                      </a:solidFill>
                      <a:prstDash val="solid"/>
                      <a:round/>
                      <a:headEnd type="none" w="sm" len="sm"/>
                      <a:tailEnd type="none" w="sm" len="sm"/>
                    </a:lnL>
                    <a:lnR w="12700" cap="flat" cmpd="sng">
                      <a:solidFill>
                        <a:srgbClr val="93C47D"/>
                      </a:solidFill>
                      <a:prstDash val="solid"/>
                      <a:round/>
                      <a:headEnd type="none" w="sm" len="sm"/>
                      <a:tailEnd type="none" w="sm" len="sm"/>
                    </a:lnR>
                    <a:lnT w="12700" cap="flat" cmpd="sng">
                      <a:solidFill>
                        <a:srgbClr val="93C47D"/>
                      </a:solidFill>
                      <a:prstDash val="solid"/>
                      <a:round/>
                      <a:headEnd type="none" w="sm" len="sm"/>
                      <a:tailEnd type="none" w="sm" len="sm"/>
                    </a:lnT>
                    <a:lnB w="12700" cap="flat" cmpd="sng">
                      <a:solidFill>
                        <a:srgbClr val="93C47D"/>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43" name="Google Shape;243;g1210c0744db_0_126"/>
          <p:cNvPicPr preferRelativeResize="0"/>
          <p:nvPr/>
        </p:nvPicPr>
        <p:blipFill rotWithShape="1">
          <a:blip r:embed="rId7">
            <a:alphaModFix/>
          </a:blip>
          <a:srcRect/>
          <a:stretch/>
        </p:blipFill>
        <p:spPr>
          <a:xfrm>
            <a:off x="6508125" y="1819224"/>
            <a:ext cx="1315512" cy="1315512"/>
          </a:xfrm>
          <a:prstGeom prst="rect">
            <a:avLst/>
          </a:prstGeom>
          <a:noFill/>
          <a:ln>
            <a:noFill/>
          </a:ln>
          <a:effectLst>
            <a:outerShdw blurRad="292100" dist="139700" dir="2700000" algn="tl" rotWithShape="0">
              <a:srgbClr val="333333">
                <a:alpha val="64709"/>
              </a:srgbClr>
            </a:outerShdw>
          </a:effectLst>
        </p:spPr>
      </p:pic>
      <p:sp>
        <p:nvSpPr>
          <p:cNvPr id="244" name="Google Shape;244;g1210c0744db_0_126"/>
          <p:cNvSpPr txBox="1"/>
          <p:nvPr/>
        </p:nvSpPr>
        <p:spPr>
          <a:xfrm>
            <a:off x="8110975" y="1922875"/>
            <a:ext cx="3685200" cy="1108200"/>
          </a:xfrm>
          <a:prstGeom prst="rect">
            <a:avLst/>
          </a:prstGeom>
          <a:solidFill>
            <a:schemeClr val="lt1">
              <a:alpha val="94900"/>
            </a:schemeClr>
          </a:solidFill>
          <a:ln>
            <a:noFill/>
          </a:ln>
          <a:effectLst>
            <a:outerShdw blurRad="85725" dist="38100" dir="1200000" algn="tl" rotWithShape="0">
              <a:srgbClr val="000000">
                <a:alpha val="40000"/>
              </a:srgbClr>
            </a:outerShdw>
          </a:effectLst>
        </p:spPr>
        <p:txBody>
          <a:bodyPr spcFirstLastPara="1" wrap="square" lIns="91425" tIns="91425" rIns="91425" bIns="91425" anchor="ctr" anchorCtr="0">
            <a:spAutoFit/>
          </a:bodyPr>
          <a:lstStyle/>
          <a:p>
            <a:pPr marL="457200" lvl="0" indent="-323850" algn="just" rtl="0">
              <a:spcBef>
                <a:spcPts val="0"/>
              </a:spcBef>
              <a:spcAft>
                <a:spcPts val="0"/>
              </a:spcAft>
              <a:buClr>
                <a:schemeClr val="dk1"/>
              </a:buClr>
              <a:buSzPts val="1500"/>
              <a:buFont typeface="Times New Roman"/>
              <a:buAutoNum type="arabicPeriod"/>
            </a:pPr>
            <a:r>
              <a:rPr lang="en-US" sz="1500" b="1">
                <a:solidFill>
                  <a:schemeClr val="dk1"/>
                </a:solidFill>
                <a:latin typeface="Calibri"/>
                <a:ea typeface="Calibri"/>
                <a:cs typeface="Calibri"/>
                <a:sym typeface="Calibri"/>
              </a:rPr>
              <a:t>Batch Size and Epoch Combinations</a:t>
            </a:r>
            <a:r>
              <a:rPr lang="en-US" sz="1500">
                <a:solidFill>
                  <a:schemeClr val="dk1"/>
                </a:solidFill>
                <a:latin typeface="Calibri"/>
                <a:ea typeface="Calibri"/>
                <a:cs typeface="Calibri"/>
                <a:sym typeface="Calibri"/>
              </a:rPr>
              <a:t> - BERT-base and ELECTRA-base models</a:t>
            </a:r>
            <a:endParaRPr sz="1500">
              <a:solidFill>
                <a:schemeClr val="dk1"/>
              </a:solidFill>
              <a:latin typeface="Calibri"/>
              <a:ea typeface="Calibri"/>
              <a:cs typeface="Calibri"/>
              <a:sym typeface="Calibri"/>
            </a:endParaRPr>
          </a:p>
          <a:p>
            <a:pPr marL="457200" lvl="0" indent="-323850" algn="just" rtl="0">
              <a:spcBef>
                <a:spcPts val="0"/>
              </a:spcBef>
              <a:spcAft>
                <a:spcPts val="0"/>
              </a:spcAft>
              <a:buClr>
                <a:schemeClr val="dk1"/>
              </a:buClr>
              <a:buSzPts val="1500"/>
              <a:buFont typeface="Times New Roman"/>
              <a:buAutoNum type="arabicPeriod"/>
            </a:pPr>
            <a:r>
              <a:rPr lang="en-US" sz="1500" b="1">
                <a:solidFill>
                  <a:schemeClr val="dk1"/>
                </a:solidFill>
                <a:latin typeface="Calibri"/>
                <a:ea typeface="Calibri"/>
                <a:cs typeface="Calibri"/>
                <a:sym typeface="Calibri"/>
              </a:rPr>
              <a:t>Pre-trained Open Source Trainer</a:t>
            </a:r>
            <a:r>
              <a:rPr lang="en-US" sz="1500">
                <a:solidFill>
                  <a:schemeClr val="dk1"/>
                </a:solidFill>
                <a:latin typeface="Calibri"/>
                <a:ea typeface="Calibri"/>
                <a:cs typeface="Calibri"/>
                <a:sym typeface="Calibri"/>
              </a:rPr>
              <a:t> - </a:t>
            </a:r>
            <a:endParaRPr sz="1500">
              <a:solidFill>
                <a:schemeClr val="dk1"/>
              </a:solidFill>
              <a:latin typeface="Calibri"/>
              <a:ea typeface="Calibri"/>
              <a:cs typeface="Calibri"/>
              <a:sym typeface="Calibri"/>
            </a:endParaRPr>
          </a:p>
          <a:p>
            <a:pPr marL="457200" lvl="0" indent="0" algn="just" rtl="0">
              <a:spcBef>
                <a:spcPts val="0"/>
              </a:spcBef>
              <a:spcAft>
                <a:spcPts val="0"/>
              </a:spcAft>
              <a:buNone/>
            </a:pPr>
            <a:r>
              <a:rPr lang="en-US" sz="1500">
                <a:solidFill>
                  <a:schemeClr val="dk1"/>
                </a:solidFill>
                <a:latin typeface="Calibri"/>
                <a:ea typeface="Calibri"/>
                <a:cs typeface="Calibri"/>
                <a:sym typeface="Calibri"/>
              </a:rPr>
              <a:t>BERT-large model </a:t>
            </a:r>
            <a:endParaRPr sz="2200" b="1">
              <a:solidFill>
                <a:schemeClr val="lt1"/>
              </a:solidFill>
              <a:latin typeface="Calibri"/>
              <a:ea typeface="Calibri"/>
              <a:cs typeface="Calibri"/>
              <a:sym typeface="Calibri"/>
            </a:endParaRPr>
          </a:p>
        </p:txBody>
      </p:sp>
      <p:pic>
        <p:nvPicPr>
          <p:cNvPr id="245" name="Google Shape;245;g1210c0744db_0_126"/>
          <p:cNvPicPr preferRelativeResize="0"/>
          <p:nvPr/>
        </p:nvPicPr>
        <p:blipFill>
          <a:blip r:embed="rId8">
            <a:alphaModFix/>
          </a:blip>
          <a:stretch>
            <a:fillRect/>
          </a:stretch>
        </p:blipFill>
        <p:spPr>
          <a:xfrm>
            <a:off x="1599925" y="4489498"/>
            <a:ext cx="3015575" cy="1367500"/>
          </a:xfrm>
          <a:prstGeom prst="rect">
            <a:avLst/>
          </a:prstGeom>
          <a:noFill/>
          <a:ln>
            <a:noFill/>
          </a:ln>
        </p:spPr>
      </p:pic>
      <p:sp>
        <p:nvSpPr>
          <p:cNvPr id="246" name="Google Shape;246;g1210c0744db_0_126"/>
          <p:cNvSpPr txBox="1"/>
          <p:nvPr/>
        </p:nvSpPr>
        <p:spPr>
          <a:xfrm>
            <a:off x="1751413" y="5857000"/>
            <a:ext cx="2712600" cy="292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US" sz="700" i="1">
                <a:solidFill>
                  <a:schemeClr val="dk1"/>
                </a:solidFill>
                <a:latin typeface="Helvetica Neue"/>
                <a:ea typeface="Helvetica Neue"/>
                <a:cs typeface="Helvetica Neue"/>
                <a:sym typeface="Helvetica Neue"/>
              </a:rPr>
              <a:t>Figure 2: BERT-large model: training and validation loss graph</a:t>
            </a:r>
            <a:endParaRPr sz="700" i="1">
              <a:solidFill>
                <a:schemeClr val="dk1"/>
              </a:solidFill>
              <a:latin typeface="Helvetica Neue"/>
              <a:ea typeface="Helvetica Neue"/>
              <a:cs typeface="Helvetica Neue"/>
              <a:sym typeface="Helvetica Neue"/>
            </a:endParaRPr>
          </a:p>
        </p:txBody>
      </p:sp>
      <p:pic>
        <p:nvPicPr>
          <p:cNvPr id="2" name="5">
            <a:hlinkClick r:id="" action="ppaction://media"/>
            <a:extLst>
              <a:ext uri="{FF2B5EF4-FFF2-40B4-BE49-F238E27FC236}">
                <a16:creationId xmlns:a16="http://schemas.microsoft.com/office/drawing/2014/main" id="{56D7E696-E75B-4D7C-8E6D-970C7CFADA98}"/>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601570" y="5856998"/>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0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grpSp>
        <p:nvGrpSpPr>
          <p:cNvPr id="251" name="Google Shape;251;p10"/>
          <p:cNvGrpSpPr/>
          <p:nvPr/>
        </p:nvGrpSpPr>
        <p:grpSpPr>
          <a:xfrm>
            <a:off x="11047480" y="-5383"/>
            <a:ext cx="803143" cy="865199"/>
            <a:chOff x="1189530" y="1932261"/>
            <a:chExt cx="803143" cy="865199"/>
          </a:xfrm>
        </p:grpSpPr>
        <p:grpSp>
          <p:nvGrpSpPr>
            <p:cNvPr id="252" name="Google Shape;252;p10"/>
            <p:cNvGrpSpPr/>
            <p:nvPr/>
          </p:nvGrpSpPr>
          <p:grpSpPr>
            <a:xfrm>
              <a:off x="1189530" y="1932261"/>
              <a:ext cx="803143" cy="865199"/>
              <a:chOff x="5568818" y="4183981"/>
              <a:chExt cx="1054364" cy="1138452"/>
            </a:xfrm>
          </p:grpSpPr>
          <p:sp>
            <p:nvSpPr>
              <p:cNvPr id="253" name="Google Shape;253;p10"/>
              <p:cNvSpPr/>
              <p:nvPr/>
            </p:nvSpPr>
            <p:spPr>
              <a:xfrm>
                <a:off x="5568818" y="4183981"/>
                <a:ext cx="1054364" cy="1054364"/>
              </a:xfrm>
              <a:prstGeom prst="rect">
                <a:avLst/>
              </a:prstGeom>
              <a:solidFill>
                <a:srgbClr val="F39C1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39C12"/>
                  </a:solidFill>
                  <a:latin typeface="Arial"/>
                  <a:ea typeface="Arial"/>
                  <a:cs typeface="Arial"/>
                  <a:sym typeface="Arial"/>
                </a:endParaRPr>
              </a:p>
            </p:txBody>
          </p:sp>
          <p:sp>
            <p:nvSpPr>
              <p:cNvPr id="254" name="Google Shape;254;p10"/>
              <p:cNvSpPr/>
              <p:nvPr/>
            </p:nvSpPr>
            <p:spPr>
              <a:xfrm>
                <a:off x="5568818" y="5234772"/>
                <a:ext cx="1054364" cy="87661"/>
              </a:xfrm>
              <a:prstGeom prst="rect">
                <a:avLst/>
              </a:prstGeom>
              <a:solidFill>
                <a:srgbClr val="B7740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55" name="Google Shape;255;p10"/>
            <p:cNvGrpSpPr/>
            <p:nvPr/>
          </p:nvGrpSpPr>
          <p:grpSpPr>
            <a:xfrm>
              <a:off x="1394766" y="2174396"/>
              <a:ext cx="393992" cy="393192"/>
              <a:chOff x="2183" y="3253"/>
              <a:chExt cx="492" cy="491"/>
            </a:xfrm>
          </p:grpSpPr>
          <p:sp>
            <p:nvSpPr>
              <p:cNvPr id="256" name="Google Shape;256;p10"/>
              <p:cNvSpPr/>
              <p:nvPr/>
            </p:nvSpPr>
            <p:spPr>
              <a:xfrm>
                <a:off x="2183" y="3298"/>
                <a:ext cx="444" cy="446"/>
              </a:xfrm>
              <a:custGeom>
                <a:avLst/>
                <a:gdLst/>
                <a:ahLst/>
                <a:cxnLst/>
                <a:rect l="l" t="t" r="r" b="b"/>
                <a:pathLst>
                  <a:path w="185" h="186" extrusionOk="0">
                    <a:moveTo>
                      <a:pt x="93" y="186"/>
                    </a:moveTo>
                    <a:cubicBezTo>
                      <a:pt x="144" y="186"/>
                      <a:pt x="185" y="144"/>
                      <a:pt x="185" y="93"/>
                    </a:cubicBezTo>
                    <a:cubicBezTo>
                      <a:pt x="185" y="77"/>
                      <a:pt x="181" y="62"/>
                      <a:pt x="175" y="49"/>
                    </a:cubicBezTo>
                    <a:cubicBezTo>
                      <a:pt x="174" y="49"/>
                      <a:pt x="173" y="49"/>
                      <a:pt x="172" y="49"/>
                    </a:cubicBezTo>
                    <a:cubicBezTo>
                      <a:pt x="172" y="49"/>
                      <a:pt x="171" y="49"/>
                      <a:pt x="171" y="49"/>
                    </a:cubicBezTo>
                    <a:cubicBezTo>
                      <a:pt x="159" y="48"/>
                      <a:pt x="159" y="48"/>
                      <a:pt x="159" y="48"/>
                    </a:cubicBezTo>
                    <a:cubicBezTo>
                      <a:pt x="151" y="57"/>
                      <a:pt x="151" y="57"/>
                      <a:pt x="151" y="57"/>
                    </a:cubicBezTo>
                    <a:cubicBezTo>
                      <a:pt x="157" y="67"/>
                      <a:pt x="161" y="80"/>
                      <a:pt x="161" y="93"/>
                    </a:cubicBezTo>
                    <a:cubicBezTo>
                      <a:pt x="161" y="130"/>
                      <a:pt x="130" y="161"/>
                      <a:pt x="93" y="161"/>
                    </a:cubicBezTo>
                    <a:cubicBezTo>
                      <a:pt x="55" y="161"/>
                      <a:pt x="25" y="130"/>
                      <a:pt x="25" y="93"/>
                    </a:cubicBezTo>
                    <a:cubicBezTo>
                      <a:pt x="25" y="55"/>
                      <a:pt x="55" y="25"/>
                      <a:pt x="93" y="25"/>
                    </a:cubicBezTo>
                    <a:cubicBezTo>
                      <a:pt x="106" y="25"/>
                      <a:pt x="118" y="28"/>
                      <a:pt x="129" y="35"/>
                    </a:cubicBezTo>
                    <a:cubicBezTo>
                      <a:pt x="136" y="27"/>
                      <a:pt x="136" y="27"/>
                      <a:pt x="136" y="27"/>
                    </a:cubicBezTo>
                    <a:cubicBezTo>
                      <a:pt x="135" y="14"/>
                      <a:pt x="135" y="14"/>
                      <a:pt x="135" y="14"/>
                    </a:cubicBezTo>
                    <a:cubicBezTo>
                      <a:pt x="135" y="13"/>
                      <a:pt x="135" y="12"/>
                      <a:pt x="135" y="11"/>
                    </a:cubicBezTo>
                    <a:cubicBezTo>
                      <a:pt x="123" y="4"/>
                      <a:pt x="108" y="0"/>
                      <a:pt x="93" y="0"/>
                    </a:cubicBezTo>
                    <a:cubicBezTo>
                      <a:pt x="41" y="0"/>
                      <a:pt x="0" y="42"/>
                      <a:pt x="0" y="93"/>
                    </a:cubicBezTo>
                    <a:cubicBezTo>
                      <a:pt x="0" y="144"/>
                      <a:pt x="41" y="186"/>
                      <a:pt x="93" y="186"/>
                    </a:cubicBezTo>
                    <a:close/>
                    <a:moveTo>
                      <a:pt x="93" y="186"/>
                    </a:moveTo>
                    <a:cubicBezTo>
                      <a:pt x="93" y="186"/>
                      <a:pt x="93" y="186"/>
                      <a:pt x="93" y="186"/>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7" name="Google Shape;257;p10"/>
              <p:cNvSpPr/>
              <p:nvPr/>
            </p:nvSpPr>
            <p:spPr>
              <a:xfrm>
                <a:off x="2296" y="3411"/>
                <a:ext cx="218" cy="218"/>
              </a:xfrm>
              <a:custGeom>
                <a:avLst/>
                <a:gdLst/>
                <a:ahLst/>
                <a:cxnLst/>
                <a:rect l="l" t="t" r="r" b="b"/>
                <a:pathLst>
                  <a:path w="91" h="91" extrusionOk="0">
                    <a:moveTo>
                      <a:pt x="46" y="22"/>
                    </a:moveTo>
                    <a:cubicBezTo>
                      <a:pt x="46" y="22"/>
                      <a:pt x="47" y="22"/>
                      <a:pt x="48" y="22"/>
                    </a:cubicBezTo>
                    <a:cubicBezTo>
                      <a:pt x="65" y="5"/>
                      <a:pt x="65" y="5"/>
                      <a:pt x="65" y="5"/>
                    </a:cubicBezTo>
                    <a:cubicBezTo>
                      <a:pt x="65" y="4"/>
                      <a:pt x="65" y="4"/>
                      <a:pt x="65" y="4"/>
                    </a:cubicBezTo>
                    <a:cubicBezTo>
                      <a:pt x="59" y="2"/>
                      <a:pt x="53" y="0"/>
                      <a:pt x="46" y="0"/>
                    </a:cubicBezTo>
                    <a:cubicBezTo>
                      <a:pt x="20" y="0"/>
                      <a:pt x="0" y="21"/>
                      <a:pt x="0" y="46"/>
                    </a:cubicBezTo>
                    <a:cubicBezTo>
                      <a:pt x="0" y="71"/>
                      <a:pt x="20" y="91"/>
                      <a:pt x="46" y="91"/>
                    </a:cubicBezTo>
                    <a:cubicBezTo>
                      <a:pt x="71" y="91"/>
                      <a:pt x="91" y="71"/>
                      <a:pt x="91" y="46"/>
                    </a:cubicBezTo>
                    <a:cubicBezTo>
                      <a:pt x="91" y="39"/>
                      <a:pt x="90" y="32"/>
                      <a:pt x="87" y="27"/>
                    </a:cubicBezTo>
                    <a:cubicBezTo>
                      <a:pt x="87" y="27"/>
                      <a:pt x="87" y="27"/>
                      <a:pt x="87" y="27"/>
                    </a:cubicBezTo>
                    <a:cubicBezTo>
                      <a:pt x="70" y="44"/>
                      <a:pt x="70" y="44"/>
                      <a:pt x="70" y="44"/>
                    </a:cubicBezTo>
                    <a:cubicBezTo>
                      <a:pt x="70" y="45"/>
                      <a:pt x="70" y="45"/>
                      <a:pt x="70" y="46"/>
                    </a:cubicBezTo>
                    <a:cubicBezTo>
                      <a:pt x="70" y="59"/>
                      <a:pt x="59" y="70"/>
                      <a:pt x="46" y="70"/>
                    </a:cubicBezTo>
                    <a:cubicBezTo>
                      <a:pt x="32" y="70"/>
                      <a:pt x="22" y="59"/>
                      <a:pt x="22" y="46"/>
                    </a:cubicBezTo>
                    <a:cubicBezTo>
                      <a:pt x="22" y="33"/>
                      <a:pt x="32" y="22"/>
                      <a:pt x="46" y="22"/>
                    </a:cubicBezTo>
                    <a:close/>
                    <a:moveTo>
                      <a:pt x="46" y="22"/>
                    </a:moveTo>
                    <a:cubicBezTo>
                      <a:pt x="46" y="22"/>
                      <a:pt x="46" y="22"/>
                      <a:pt x="46" y="22"/>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258" name="Google Shape;258;p10"/>
              <p:cNvSpPr/>
              <p:nvPr/>
            </p:nvSpPr>
            <p:spPr>
              <a:xfrm>
                <a:off x="2425" y="3253"/>
                <a:ext cx="250" cy="246"/>
              </a:xfrm>
              <a:custGeom>
                <a:avLst/>
                <a:gdLst/>
                <a:ahLst/>
                <a:cxnLst/>
                <a:rect l="l" t="t" r="r" b="b"/>
                <a:pathLst>
                  <a:path w="104" h="103" extrusionOk="0">
                    <a:moveTo>
                      <a:pt x="87" y="28"/>
                    </a:moveTo>
                    <a:cubicBezTo>
                      <a:pt x="92" y="23"/>
                      <a:pt x="92" y="23"/>
                      <a:pt x="92" y="23"/>
                    </a:cubicBezTo>
                    <a:cubicBezTo>
                      <a:pt x="95" y="20"/>
                      <a:pt x="95" y="17"/>
                      <a:pt x="92" y="14"/>
                    </a:cubicBezTo>
                    <a:cubicBezTo>
                      <a:pt x="89" y="11"/>
                      <a:pt x="89" y="11"/>
                      <a:pt x="89" y="11"/>
                    </a:cubicBezTo>
                    <a:cubicBezTo>
                      <a:pt x="88" y="10"/>
                      <a:pt x="86" y="9"/>
                      <a:pt x="85" y="9"/>
                    </a:cubicBezTo>
                    <a:cubicBezTo>
                      <a:pt x="83" y="9"/>
                      <a:pt x="82" y="10"/>
                      <a:pt x="81" y="11"/>
                    </a:cubicBezTo>
                    <a:cubicBezTo>
                      <a:pt x="75" y="17"/>
                      <a:pt x="75" y="17"/>
                      <a:pt x="75" y="17"/>
                    </a:cubicBezTo>
                    <a:cubicBezTo>
                      <a:pt x="74" y="1"/>
                      <a:pt x="74" y="1"/>
                      <a:pt x="74" y="1"/>
                    </a:cubicBezTo>
                    <a:cubicBezTo>
                      <a:pt x="74" y="0"/>
                      <a:pt x="73" y="0"/>
                      <a:pt x="72" y="0"/>
                    </a:cubicBezTo>
                    <a:cubicBezTo>
                      <a:pt x="71" y="0"/>
                      <a:pt x="71" y="0"/>
                      <a:pt x="70" y="0"/>
                    </a:cubicBezTo>
                    <a:cubicBezTo>
                      <a:pt x="48" y="23"/>
                      <a:pt x="48" y="23"/>
                      <a:pt x="48" y="23"/>
                    </a:cubicBezTo>
                    <a:cubicBezTo>
                      <a:pt x="46" y="25"/>
                      <a:pt x="45" y="28"/>
                      <a:pt x="45" y="31"/>
                    </a:cubicBezTo>
                    <a:cubicBezTo>
                      <a:pt x="45" y="31"/>
                      <a:pt x="45" y="31"/>
                      <a:pt x="45" y="31"/>
                    </a:cubicBezTo>
                    <a:cubicBezTo>
                      <a:pt x="46" y="46"/>
                      <a:pt x="46" y="46"/>
                      <a:pt x="46" y="46"/>
                    </a:cubicBezTo>
                    <a:cubicBezTo>
                      <a:pt x="38" y="54"/>
                      <a:pt x="38" y="54"/>
                      <a:pt x="38" y="54"/>
                    </a:cubicBezTo>
                    <a:cubicBezTo>
                      <a:pt x="23" y="68"/>
                      <a:pt x="23" y="68"/>
                      <a:pt x="23" y="68"/>
                    </a:cubicBezTo>
                    <a:cubicBezTo>
                      <a:pt x="23" y="69"/>
                      <a:pt x="23" y="69"/>
                      <a:pt x="23" y="69"/>
                    </a:cubicBezTo>
                    <a:cubicBezTo>
                      <a:pt x="9" y="83"/>
                      <a:pt x="9" y="83"/>
                      <a:pt x="9" y="83"/>
                    </a:cubicBezTo>
                    <a:cubicBezTo>
                      <a:pt x="2" y="89"/>
                      <a:pt x="2" y="89"/>
                      <a:pt x="2" y="89"/>
                    </a:cubicBezTo>
                    <a:cubicBezTo>
                      <a:pt x="2" y="90"/>
                      <a:pt x="1" y="91"/>
                      <a:pt x="1" y="92"/>
                    </a:cubicBezTo>
                    <a:cubicBezTo>
                      <a:pt x="1" y="97"/>
                      <a:pt x="1" y="97"/>
                      <a:pt x="1" y="97"/>
                    </a:cubicBezTo>
                    <a:cubicBezTo>
                      <a:pt x="0" y="100"/>
                      <a:pt x="3" y="103"/>
                      <a:pt x="5" y="103"/>
                    </a:cubicBezTo>
                    <a:cubicBezTo>
                      <a:pt x="6" y="103"/>
                      <a:pt x="6" y="103"/>
                      <a:pt x="6" y="103"/>
                    </a:cubicBezTo>
                    <a:cubicBezTo>
                      <a:pt x="11" y="102"/>
                      <a:pt x="11" y="102"/>
                      <a:pt x="11" y="102"/>
                    </a:cubicBezTo>
                    <a:cubicBezTo>
                      <a:pt x="12" y="102"/>
                      <a:pt x="13" y="102"/>
                      <a:pt x="14" y="101"/>
                    </a:cubicBezTo>
                    <a:cubicBezTo>
                      <a:pt x="59" y="57"/>
                      <a:pt x="59" y="57"/>
                      <a:pt x="59" y="57"/>
                    </a:cubicBezTo>
                    <a:cubicBezTo>
                      <a:pt x="72" y="58"/>
                      <a:pt x="72" y="58"/>
                      <a:pt x="72" y="58"/>
                    </a:cubicBezTo>
                    <a:cubicBezTo>
                      <a:pt x="72" y="58"/>
                      <a:pt x="72" y="58"/>
                      <a:pt x="72" y="58"/>
                    </a:cubicBezTo>
                    <a:cubicBezTo>
                      <a:pt x="72" y="58"/>
                      <a:pt x="73" y="58"/>
                      <a:pt x="73" y="58"/>
                    </a:cubicBezTo>
                    <a:cubicBezTo>
                      <a:pt x="75" y="58"/>
                      <a:pt x="78" y="57"/>
                      <a:pt x="80" y="55"/>
                    </a:cubicBezTo>
                    <a:cubicBezTo>
                      <a:pt x="102" y="32"/>
                      <a:pt x="102" y="32"/>
                      <a:pt x="102" y="32"/>
                    </a:cubicBezTo>
                    <a:cubicBezTo>
                      <a:pt x="104" y="31"/>
                      <a:pt x="103" y="29"/>
                      <a:pt x="101" y="29"/>
                    </a:cubicBezTo>
                    <a:lnTo>
                      <a:pt x="87" y="28"/>
                    </a:lnTo>
                    <a:close/>
                    <a:moveTo>
                      <a:pt x="87" y="28"/>
                    </a:moveTo>
                    <a:cubicBezTo>
                      <a:pt x="87" y="28"/>
                      <a:pt x="87" y="28"/>
                      <a:pt x="87" y="28"/>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grpSp>
      <p:sp>
        <p:nvSpPr>
          <p:cNvPr id="259" name="Google Shape;259;p10"/>
          <p:cNvSpPr/>
          <p:nvPr/>
        </p:nvSpPr>
        <p:spPr>
          <a:xfrm>
            <a:off x="0" y="6456283"/>
            <a:ext cx="12192000" cy="401717"/>
          </a:xfrm>
          <a:prstGeom prst="rect">
            <a:avLst/>
          </a:prstGeom>
          <a:gradFill>
            <a:gsLst>
              <a:gs pos="0">
                <a:srgbClr val="474747"/>
              </a:gs>
              <a:gs pos="50000">
                <a:srgbClr val="666666"/>
              </a:gs>
              <a:gs pos="100000">
                <a:srgbClr val="7B7B7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0"/>
          <p:cNvSpPr txBox="1"/>
          <p:nvPr/>
        </p:nvSpPr>
        <p:spPr>
          <a:xfrm>
            <a:off x="11509248" y="6463273"/>
            <a:ext cx="682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5</a:t>
            </a:r>
            <a:endParaRPr sz="2000" b="1">
              <a:solidFill>
                <a:schemeClr val="lt1"/>
              </a:solidFill>
              <a:latin typeface="Calibri"/>
              <a:ea typeface="Calibri"/>
              <a:cs typeface="Calibri"/>
              <a:sym typeface="Calibri"/>
            </a:endParaRPr>
          </a:p>
        </p:txBody>
      </p:sp>
      <p:grpSp>
        <p:nvGrpSpPr>
          <p:cNvPr id="261" name="Google Shape;261;p10"/>
          <p:cNvGrpSpPr/>
          <p:nvPr/>
        </p:nvGrpSpPr>
        <p:grpSpPr>
          <a:xfrm>
            <a:off x="346852" y="190432"/>
            <a:ext cx="5651625" cy="648000"/>
            <a:chOff x="346852" y="190432"/>
            <a:chExt cx="5651625" cy="648000"/>
          </a:xfrm>
        </p:grpSpPr>
        <p:sp>
          <p:nvSpPr>
            <p:cNvPr id="262" name="Google Shape;262;p10"/>
            <p:cNvSpPr/>
            <p:nvPr/>
          </p:nvSpPr>
          <p:spPr>
            <a:xfrm>
              <a:off x="346852" y="190432"/>
              <a:ext cx="118800" cy="648000"/>
            </a:xfrm>
            <a:prstGeom prst="rect">
              <a:avLst/>
            </a:prstGeom>
            <a:solidFill>
              <a:srgbClr val="6969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696969"/>
                </a:solidFill>
                <a:latin typeface="Calibri"/>
                <a:ea typeface="Calibri"/>
                <a:cs typeface="Calibri"/>
                <a:sym typeface="Calibri"/>
              </a:endParaRPr>
            </a:p>
          </p:txBody>
        </p:sp>
        <p:sp>
          <p:nvSpPr>
            <p:cNvPr id="263" name="Google Shape;263;p10"/>
            <p:cNvSpPr/>
            <p:nvPr/>
          </p:nvSpPr>
          <p:spPr>
            <a:xfrm>
              <a:off x="567567" y="246042"/>
              <a:ext cx="5430910" cy="53860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500" b="1">
                  <a:solidFill>
                    <a:srgbClr val="595959"/>
                  </a:solidFill>
                  <a:latin typeface="Calibri"/>
                  <a:ea typeface="Calibri"/>
                  <a:cs typeface="Calibri"/>
                  <a:sym typeface="Calibri"/>
                </a:rPr>
                <a:t>Evaluation</a:t>
              </a:r>
              <a:endParaRPr/>
            </a:p>
          </p:txBody>
        </p:sp>
      </p:grpSp>
      <p:sp>
        <p:nvSpPr>
          <p:cNvPr id="264" name="Google Shape;264;p10"/>
          <p:cNvSpPr/>
          <p:nvPr/>
        </p:nvSpPr>
        <p:spPr>
          <a:xfrm>
            <a:off x="346852" y="1223549"/>
            <a:ext cx="5426100" cy="400500"/>
          </a:xfrm>
          <a:prstGeom prst="rect">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Evaluation Metric Selection</a:t>
            </a:r>
            <a:endParaRPr/>
          </a:p>
        </p:txBody>
      </p:sp>
      <p:sp>
        <p:nvSpPr>
          <p:cNvPr id="265" name="Google Shape;265;p10"/>
          <p:cNvSpPr/>
          <p:nvPr/>
        </p:nvSpPr>
        <p:spPr>
          <a:xfrm>
            <a:off x="6418994" y="1223549"/>
            <a:ext cx="5426151" cy="400535"/>
          </a:xfrm>
          <a:prstGeom prst="rect">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Performance Comparison</a:t>
            </a:r>
            <a:endParaRPr/>
          </a:p>
        </p:txBody>
      </p:sp>
      <p:sp>
        <p:nvSpPr>
          <p:cNvPr id="266" name="Google Shape;266;p10"/>
          <p:cNvSpPr txBox="1"/>
          <p:nvPr/>
        </p:nvSpPr>
        <p:spPr>
          <a:xfrm>
            <a:off x="-2" y="6457811"/>
            <a:ext cx="1048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F7F7F"/>
                </a:solidFill>
                <a:latin typeface="Calibri"/>
                <a:ea typeface="Calibri"/>
                <a:cs typeface="Calibri"/>
                <a:sym typeface="Calibri"/>
              </a:rPr>
              <a:t>Overview</a:t>
            </a:r>
            <a:r>
              <a:rPr lang="en-US" sz="2000" b="1">
                <a:solidFill>
                  <a:srgbClr val="FF9900"/>
                </a:solidFill>
                <a:latin typeface="Calibri"/>
                <a:ea typeface="Calibri"/>
                <a:cs typeface="Calibri"/>
                <a:sym typeface="Calibri"/>
              </a:rPr>
              <a:t> </a:t>
            </a:r>
            <a:r>
              <a:rPr lang="en-US" sz="2000" b="1">
                <a:solidFill>
                  <a:srgbClr val="7F7F7F"/>
                </a:solidFill>
                <a:latin typeface="Calibri"/>
                <a:ea typeface="Calibri"/>
                <a:cs typeface="Calibri"/>
                <a:sym typeface="Calibri"/>
              </a:rPr>
              <a:t>| Methodology | </a:t>
            </a:r>
            <a:r>
              <a:rPr lang="en-US" sz="2000" b="1">
                <a:solidFill>
                  <a:schemeClr val="lt1"/>
                </a:solidFill>
                <a:latin typeface="Calibri"/>
                <a:ea typeface="Calibri"/>
                <a:cs typeface="Calibri"/>
                <a:sym typeface="Calibri"/>
              </a:rPr>
              <a:t>Evaluation</a:t>
            </a:r>
            <a:r>
              <a:rPr lang="en-US" sz="2000" b="1">
                <a:solidFill>
                  <a:srgbClr val="7F7F7F"/>
                </a:solidFill>
                <a:latin typeface="Calibri"/>
                <a:ea typeface="Calibri"/>
                <a:cs typeface="Calibri"/>
                <a:sym typeface="Calibri"/>
              </a:rPr>
              <a:t> | Limitations | Looking Ahead</a:t>
            </a:r>
            <a:endParaRPr/>
          </a:p>
        </p:txBody>
      </p:sp>
      <p:sp>
        <p:nvSpPr>
          <p:cNvPr id="267" name="Google Shape;267;p10"/>
          <p:cNvSpPr/>
          <p:nvPr/>
        </p:nvSpPr>
        <p:spPr>
          <a:xfrm rot="5400000">
            <a:off x="3630972" y="3630299"/>
            <a:ext cx="4930200" cy="116700"/>
          </a:xfrm>
          <a:prstGeom prst="homePlate">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268" name="Google Shape;268;p10"/>
          <p:cNvGraphicFramePr/>
          <p:nvPr/>
        </p:nvGraphicFramePr>
        <p:xfrm>
          <a:off x="827687" y="1784645"/>
          <a:ext cx="2065125" cy="1890300"/>
        </p:xfrm>
        <a:graphic>
          <a:graphicData uri="http://schemas.openxmlformats.org/drawingml/2006/table">
            <a:tbl>
              <a:tblPr firstRow="1" bandRow="1">
                <a:noFill/>
                <a:tableStyleId>{2D874026-47B0-4C83-82C4-EA92974F2B63}</a:tableStyleId>
              </a:tblPr>
              <a:tblGrid>
                <a:gridCol w="688375">
                  <a:extLst>
                    <a:ext uri="{9D8B030D-6E8A-4147-A177-3AD203B41FA5}">
                      <a16:colId xmlns:a16="http://schemas.microsoft.com/office/drawing/2014/main" val="20000"/>
                    </a:ext>
                  </a:extLst>
                </a:gridCol>
                <a:gridCol w="688375">
                  <a:extLst>
                    <a:ext uri="{9D8B030D-6E8A-4147-A177-3AD203B41FA5}">
                      <a16:colId xmlns:a16="http://schemas.microsoft.com/office/drawing/2014/main" val="20001"/>
                    </a:ext>
                  </a:extLst>
                </a:gridCol>
                <a:gridCol w="688375">
                  <a:extLst>
                    <a:ext uri="{9D8B030D-6E8A-4147-A177-3AD203B41FA5}">
                      <a16:colId xmlns:a16="http://schemas.microsoft.com/office/drawing/2014/main" val="20002"/>
                    </a:ext>
                  </a:extLst>
                </a:gridCol>
              </a:tblGrid>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extLst>
                  <a:ext uri="{0D108BD9-81ED-4DB2-BD59-A6C34878D82A}">
                    <a16:rowId xmlns:a16="http://schemas.microsoft.com/office/drawing/2014/main" val="10001"/>
                  </a:ext>
                </a:extLst>
              </a:tr>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graphicFrame>
        <p:nvGraphicFramePr>
          <p:cNvPr id="269" name="Google Shape;269;p10"/>
          <p:cNvGraphicFramePr/>
          <p:nvPr/>
        </p:nvGraphicFramePr>
        <p:xfrm>
          <a:off x="3578987" y="1784657"/>
          <a:ext cx="2065125" cy="1890300"/>
        </p:xfrm>
        <a:graphic>
          <a:graphicData uri="http://schemas.openxmlformats.org/drawingml/2006/table">
            <a:tbl>
              <a:tblPr firstRow="1" bandRow="1">
                <a:noFill/>
                <a:tableStyleId>{2D874026-47B0-4C83-82C4-EA92974F2B63}</a:tableStyleId>
              </a:tblPr>
              <a:tblGrid>
                <a:gridCol w="688375">
                  <a:extLst>
                    <a:ext uri="{9D8B030D-6E8A-4147-A177-3AD203B41FA5}">
                      <a16:colId xmlns:a16="http://schemas.microsoft.com/office/drawing/2014/main" val="20000"/>
                    </a:ext>
                  </a:extLst>
                </a:gridCol>
                <a:gridCol w="688375">
                  <a:extLst>
                    <a:ext uri="{9D8B030D-6E8A-4147-A177-3AD203B41FA5}">
                      <a16:colId xmlns:a16="http://schemas.microsoft.com/office/drawing/2014/main" val="20001"/>
                    </a:ext>
                  </a:extLst>
                </a:gridCol>
                <a:gridCol w="688375">
                  <a:extLst>
                    <a:ext uri="{9D8B030D-6E8A-4147-A177-3AD203B41FA5}">
                      <a16:colId xmlns:a16="http://schemas.microsoft.com/office/drawing/2014/main" val="20002"/>
                    </a:ext>
                  </a:extLst>
                </a:gridCol>
              </a:tblGrid>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extLst>
                  <a:ext uri="{0D108BD9-81ED-4DB2-BD59-A6C34878D82A}">
                    <a16:rowId xmlns:a16="http://schemas.microsoft.com/office/drawing/2014/main" val="10001"/>
                  </a:ext>
                </a:extLst>
              </a:tr>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graphicFrame>
        <p:nvGraphicFramePr>
          <p:cNvPr id="270" name="Google Shape;270;p10"/>
          <p:cNvGraphicFramePr/>
          <p:nvPr/>
        </p:nvGraphicFramePr>
        <p:xfrm>
          <a:off x="2695512" y="4120808"/>
          <a:ext cx="2065125" cy="1890300"/>
        </p:xfrm>
        <a:graphic>
          <a:graphicData uri="http://schemas.openxmlformats.org/drawingml/2006/table">
            <a:tbl>
              <a:tblPr firstRow="1" bandRow="1">
                <a:noFill/>
                <a:tableStyleId>{2D874026-47B0-4C83-82C4-EA92974F2B63}</a:tableStyleId>
              </a:tblPr>
              <a:tblGrid>
                <a:gridCol w="688375">
                  <a:extLst>
                    <a:ext uri="{9D8B030D-6E8A-4147-A177-3AD203B41FA5}">
                      <a16:colId xmlns:a16="http://schemas.microsoft.com/office/drawing/2014/main" val="20000"/>
                    </a:ext>
                  </a:extLst>
                </a:gridCol>
                <a:gridCol w="688375">
                  <a:extLst>
                    <a:ext uri="{9D8B030D-6E8A-4147-A177-3AD203B41FA5}">
                      <a16:colId xmlns:a16="http://schemas.microsoft.com/office/drawing/2014/main" val="20001"/>
                    </a:ext>
                  </a:extLst>
                </a:gridCol>
                <a:gridCol w="688375">
                  <a:extLst>
                    <a:ext uri="{9D8B030D-6E8A-4147-A177-3AD203B41FA5}">
                      <a16:colId xmlns:a16="http://schemas.microsoft.com/office/drawing/2014/main" val="20002"/>
                    </a:ext>
                  </a:extLst>
                </a:gridCol>
              </a:tblGrid>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AEABAB"/>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AEABAB"/>
                      </a:solidFill>
                      <a:prstDash val="dash"/>
                      <a:round/>
                      <a:headEnd type="none" w="sm" len="sm"/>
                      <a:tailEnd type="none" w="sm" len="sm"/>
                    </a:lnT>
                    <a:lnB w="19050" cap="flat" cmpd="sng">
                      <a:solidFill>
                        <a:srgbClr val="AEABAB"/>
                      </a:solidFill>
                      <a:prstDash val="dash"/>
                      <a:round/>
                      <a:headEnd type="none" w="sm" len="sm"/>
                      <a:tailEnd type="none" w="sm" len="sm"/>
                    </a:lnB>
                    <a:solidFill>
                      <a:schemeClr val="lt1"/>
                    </a:solidFill>
                  </a:tcPr>
                </a:tc>
                <a:extLst>
                  <a:ext uri="{0D108BD9-81ED-4DB2-BD59-A6C34878D82A}">
                    <a16:rowId xmlns:a16="http://schemas.microsoft.com/office/drawing/2014/main" val="10001"/>
                  </a:ext>
                </a:extLst>
              </a:tr>
              <a:tr h="630100">
                <a:tc>
                  <a:txBody>
                    <a:bodyPr/>
                    <a:lstStyle/>
                    <a:p>
                      <a:pPr marL="0" marR="0" lvl="0" indent="0" algn="l" rtl="0">
                        <a:spcBef>
                          <a:spcPts val="0"/>
                        </a:spcBef>
                        <a:spcAft>
                          <a:spcPts val="0"/>
                        </a:spcAft>
                        <a:buNone/>
                      </a:pPr>
                      <a:endParaRPr sz="1800"/>
                    </a:p>
                  </a:txBody>
                  <a:tcPr marL="91450" marR="91450" marT="45725" marB="45725">
                    <a:lnL w="38100" cap="flat" cmpd="sng">
                      <a:solidFill>
                        <a:srgbClr val="323F4F"/>
                      </a:solidFill>
                      <a:prstDash val="solid"/>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19050" cap="flat" cmpd="sng">
                      <a:solidFill>
                        <a:srgbClr val="AEABAB"/>
                      </a:solidFill>
                      <a:prstDash val="dash"/>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9050" cap="flat" cmpd="sng">
                      <a:solidFill>
                        <a:srgbClr val="AEABAB"/>
                      </a:solidFill>
                      <a:prstDash val="dash"/>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AEABAB"/>
                      </a:solidFill>
                      <a:prstDash val="dash"/>
                      <a:round/>
                      <a:headEnd type="none" w="sm" len="sm"/>
                      <a:tailEnd type="none" w="sm" len="sm"/>
                    </a:lnT>
                    <a:lnB w="38100" cap="flat" cmpd="sng">
                      <a:solidFill>
                        <a:srgbClr val="323F4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271" name="Google Shape;271;p10"/>
          <p:cNvSpPr txBox="1"/>
          <p:nvPr/>
        </p:nvSpPr>
        <p:spPr>
          <a:xfrm>
            <a:off x="3878850" y="2883225"/>
            <a:ext cx="3885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1</a:t>
            </a:r>
            <a:endParaRPr sz="1800"/>
          </a:p>
        </p:txBody>
      </p:sp>
      <p:grpSp>
        <p:nvGrpSpPr>
          <p:cNvPr id="272" name="Google Shape;272;p10"/>
          <p:cNvGrpSpPr/>
          <p:nvPr/>
        </p:nvGrpSpPr>
        <p:grpSpPr>
          <a:xfrm>
            <a:off x="3120513" y="1501097"/>
            <a:ext cx="2573976" cy="2580690"/>
            <a:chOff x="384973" y="1335954"/>
            <a:chExt cx="4383474" cy="4826426"/>
          </a:xfrm>
        </p:grpSpPr>
        <p:sp>
          <p:nvSpPr>
            <p:cNvPr id="273" name="Google Shape;273;p10"/>
            <p:cNvSpPr txBox="1"/>
            <p:nvPr/>
          </p:nvSpPr>
          <p:spPr>
            <a:xfrm>
              <a:off x="1145868" y="5401512"/>
              <a:ext cx="11481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Bert-base</a:t>
              </a:r>
              <a:endParaRPr sz="800" b="1">
                <a:solidFill>
                  <a:srgbClr val="313453"/>
                </a:solidFill>
                <a:latin typeface="Arial"/>
                <a:ea typeface="Arial"/>
                <a:cs typeface="Arial"/>
                <a:sym typeface="Arial"/>
              </a:endParaRPr>
            </a:p>
          </p:txBody>
        </p:sp>
        <p:sp>
          <p:nvSpPr>
            <p:cNvPr id="274" name="Google Shape;274;p10"/>
            <p:cNvSpPr txBox="1"/>
            <p:nvPr/>
          </p:nvSpPr>
          <p:spPr>
            <a:xfrm>
              <a:off x="2224774" y="5401505"/>
              <a:ext cx="12819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Bert Large</a:t>
              </a:r>
              <a:endParaRPr sz="800" b="1">
                <a:solidFill>
                  <a:srgbClr val="313453"/>
                </a:solidFill>
                <a:latin typeface="Arial"/>
                <a:ea typeface="Arial"/>
                <a:cs typeface="Arial"/>
                <a:sym typeface="Arial"/>
              </a:endParaRPr>
            </a:p>
          </p:txBody>
        </p:sp>
        <p:sp>
          <p:nvSpPr>
            <p:cNvPr id="275" name="Google Shape;275;p10"/>
            <p:cNvSpPr txBox="1"/>
            <p:nvPr/>
          </p:nvSpPr>
          <p:spPr>
            <a:xfrm>
              <a:off x="3400747" y="5372710"/>
              <a:ext cx="13677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Electra-base</a:t>
              </a:r>
              <a:endParaRPr sz="800" b="1">
                <a:solidFill>
                  <a:srgbClr val="313453"/>
                </a:solidFill>
                <a:latin typeface="Arial"/>
                <a:ea typeface="Arial"/>
                <a:cs typeface="Arial"/>
                <a:sym typeface="Arial"/>
              </a:endParaRPr>
            </a:p>
          </p:txBody>
        </p:sp>
        <p:sp>
          <p:nvSpPr>
            <p:cNvPr id="276" name="Google Shape;276;p10"/>
            <p:cNvSpPr txBox="1"/>
            <p:nvPr/>
          </p:nvSpPr>
          <p:spPr>
            <a:xfrm>
              <a:off x="1065720" y="5701880"/>
              <a:ext cx="3600000" cy="460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669900"/>
                  </a:solidFill>
                </a:rPr>
                <a:t>Model</a:t>
              </a:r>
              <a:endParaRPr sz="1000" b="1">
                <a:solidFill>
                  <a:srgbClr val="669900"/>
                </a:solidFill>
                <a:latin typeface="Arial"/>
                <a:ea typeface="Arial"/>
                <a:cs typeface="Arial"/>
                <a:sym typeface="Arial"/>
              </a:endParaRPr>
            </a:p>
          </p:txBody>
        </p:sp>
        <p:sp>
          <p:nvSpPr>
            <p:cNvPr id="277" name="Google Shape;277;p10"/>
            <p:cNvSpPr txBox="1"/>
            <p:nvPr/>
          </p:nvSpPr>
          <p:spPr>
            <a:xfrm rot="-5400000">
              <a:off x="338475" y="4533396"/>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Low</a:t>
              </a:r>
              <a:endParaRPr sz="800"/>
            </a:p>
          </p:txBody>
        </p:sp>
        <p:sp>
          <p:nvSpPr>
            <p:cNvPr id="278" name="Google Shape;278;p10"/>
            <p:cNvSpPr txBox="1"/>
            <p:nvPr/>
          </p:nvSpPr>
          <p:spPr>
            <a:xfrm rot="-5400000">
              <a:off x="336337" y="2127086"/>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High</a:t>
              </a:r>
              <a:endParaRPr sz="800"/>
            </a:p>
          </p:txBody>
        </p:sp>
        <p:sp>
          <p:nvSpPr>
            <p:cNvPr id="279" name="Google Shape;279;p10"/>
            <p:cNvSpPr txBox="1"/>
            <p:nvPr/>
          </p:nvSpPr>
          <p:spPr>
            <a:xfrm rot="-5400000">
              <a:off x="-1827977" y="3548904"/>
              <a:ext cx="4818900" cy="393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1">
                  <a:solidFill>
                    <a:srgbClr val="669900"/>
                  </a:solidFill>
                </a:rPr>
                <a:t>Accuracy Score for Manual Evaluation</a:t>
              </a:r>
              <a:endParaRPr sz="900" b="1">
                <a:solidFill>
                  <a:srgbClr val="669900"/>
                </a:solidFill>
                <a:latin typeface="Arial"/>
                <a:ea typeface="Arial"/>
                <a:cs typeface="Arial"/>
                <a:sym typeface="Arial"/>
              </a:endParaRPr>
            </a:p>
          </p:txBody>
        </p:sp>
        <p:sp>
          <p:nvSpPr>
            <p:cNvPr id="280" name="Google Shape;280;p10"/>
            <p:cNvSpPr/>
            <p:nvPr/>
          </p:nvSpPr>
          <p:spPr>
            <a:xfrm>
              <a:off x="3359364" y="3361395"/>
              <a:ext cx="1060800" cy="1148100"/>
            </a:xfrm>
            <a:prstGeom prst="ellipse">
              <a:avLst/>
            </a:prstGeom>
            <a:solidFill>
              <a:srgbClr val="66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p10"/>
            <p:cNvSpPr/>
            <p:nvPr/>
          </p:nvSpPr>
          <p:spPr>
            <a:xfrm>
              <a:off x="2094803" y="1978819"/>
              <a:ext cx="1367700" cy="1529100"/>
            </a:xfrm>
            <a:prstGeom prst="ellipse">
              <a:avLst/>
            </a:prstGeom>
            <a:solidFill>
              <a:srgbClr val="1075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10"/>
            <p:cNvSpPr/>
            <p:nvPr/>
          </p:nvSpPr>
          <p:spPr>
            <a:xfrm>
              <a:off x="1539967" y="3599192"/>
              <a:ext cx="934500" cy="1036200"/>
            </a:xfrm>
            <a:prstGeom prst="ellipse">
              <a:avLst/>
            </a:prstGeom>
            <a:solidFill>
              <a:srgbClr val="B6D7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txBox="1"/>
            <p:nvPr/>
          </p:nvSpPr>
          <p:spPr>
            <a:xfrm>
              <a:off x="1609107" y="3872640"/>
              <a:ext cx="828000" cy="48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0.26</a:t>
              </a:r>
              <a:endParaRPr sz="1100"/>
            </a:p>
          </p:txBody>
        </p:sp>
        <p:sp>
          <p:nvSpPr>
            <p:cNvPr id="284" name="Google Shape;284;p10"/>
            <p:cNvSpPr txBox="1"/>
            <p:nvPr/>
          </p:nvSpPr>
          <p:spPr>
            <a:xfrm>
              <a:off x="2244713" y="2445812"/>
              <a:ext cx="934500" cy="54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b="1">
                  <a:solidFill>
                    <a:schemeClr val="lt1"/>
                  </a:solidFill>
                  <a:latin typeface="Calibri"/>
                  <a:ea typeface="Calibri"/>
                  <a:cs typeface="Calibri"/>
                  <a:sym typeface="Calibri"/>
                </a:rPr>
                <a:t>0.40</a:t>
              </a:r>
              <a:endParaRPr sz="1200" b="1">
                <a:solidFill>
                  <a:schemeClr val="lt1"/>
                </a:solidFill>
                <a:latin typeface="Calibri"/>
                <a:ea typeface="Calibri"/>
                <a:cs typeface="Calibri"/>
                <a:sym typeface="Calibri"/>
              </a:endParaRPr>
            </a:p>
          </p:txBody>
        </p:sp>
        <p:sp>
          <p:nvSpPr>
            <p:cNvPr id="285" name="Google Shape;285;p10"/>
            <p:cNvSpPr txBox="1"/>
            <p:nvPr/>
          </p:nvSpPr>
          <p:spPr>
            <a:xfrm>
              <a:off x="3446473" y="3690809"/>
              <a:ext cx="934500" cy="48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0.28</a:t>
              </a:r>
              <a:endParaRPr sz="1100"/>
            </a:p>
          </p:txBody>
        </p:sp>
        <p:sp>
          <p:nvSpPr>
            <p:cNvPr id="286" name="Google Shape;286;p10"/>
            <p:cNvSpPr txBox="1"/>
            <p:nvPr/>
          </p:nvSpPr>
          <p:spPr>
            <a:xfrm rot="-5400000">
              <a:off x="336336" y="3331237"/>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Medium</a:t>
              </a:r>
              <a:endParaRPr sz="800"/>
            </a:p>
          </p:txBody>
        </p:sp>
      </p:grpSp>
      <p:sp>
        <p:nvSpPr>
          <p:cNvPr id="287" name="Google Shape;287;p10"/>
          <p:cNvSpPr txBox="1"/>
          <p:nvPr/>
        </p:nvSpPr>
        <p:spPr>
          <a:xfrm>
            <a:off x="827675" y="4395638"/>
            <a:ext cx="1266600" cy="1585500"/>
          </a:xfrm>
          <a:prstGeom prst="rect">
            <a:avLst/>
          </a:prstGeom>
          <a:solidFill>
            <a:srgbClr val="FFFAEA"/>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US" sz="1200" i="1">
                <a:solidFill>
                  <a:schemeClr val="dk1"/>
                </a:solidFill>
                <a:latin typeface="Calibri"/>
                <a:ea typeface="Calibri"/>
                <a:cs typeface="Calibri"/>
                <a:sym typeface="Calibri"/>
              </a:rPr>
              <a:t>We decided that </a:t>
            </a:r>
            <a:r>
              <a:rPr lang="en-US" sz="1900" b="1" i="1">
                <a:solidFill>
                  <a:schemeClr val="dk1"/>
                </a:solidFill>
                <a:latin typeface="Calibri"/>
                <a:ea typeface="Calibri"/>
                <a:cs typeface="Calibri"/>
                <a:sym typeface="Calibri"/>
              </a:rPr>
              <a:t>F1 score</a:t>
            </a:r>
            <a:r>
              <a:rPr lang="en-US" sz="1500" b="1" i="1">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is the most appropriate evaluation matrix for this project.</a:t>
            </a:r>
            <a:endParaRPr sz="1200" i="1">
              <a:latin typeface="Calibri"/>
              <a:ea typeface="Calibri"/>
              <a:cs typeface="Calibri"/>
              <a:sym typeface="Calibri"/>
            </a:endParaRPr>
          </a:p>
        </p:txBody>
      </p:sp>
      <p:grpSp>
        <p:nvGrpSpPr>
          <p:cNvPr id="288" name="Google Shape;288;p10"/>
          <p:cNvGrpSpPr/>
          <p:nvPr/>
        </p:nvGrpSpPr>
        <p:grpSpPr>
          <a:xfrm>
            <a:off x="353775" y="1607007"/>
            <a:ext cx="2582350" cy="2474779"/>
            <a:chOff x="358683" y="1534029"/>
            <a:chExt cx="4397735" cy="4628351"/>
          </a:xfrm>
        </p:grpSpPr>
        <p:sp>
          <p:nvSpPr>
            <p:cNvPr id="289" name="Google Shape;289;p10"/>
            <p:cNvSpPr txBox="1"/>
            <p:nvPr/>
          </p:nvSpPr>
          <p:spPr>
            <a:xfrm>
              <a:off x="1145868" y="5401512"/>
              <a:ext cx="11481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Bert-base</a:t>
              </a:r>
              <a:endParaRPr sz="800" b="1">
                <a:solidFill>
                  <a:srgbClr val="313453"/>
                </a:solidFill>
                <a:latin typeface="Arial"/>
                <a:ea typeface="Arial"/>
                <a:cs typeface="Arial"/>
                <a:sym typeface="Arial"/>
              </a:endParaRPr>
            </a:p>
          </p:txBody>
        </p:sp>
        <p:sp>
          <p:nvSpPr>
            <p:cNvPr id="290" name="Google Shape;290;p10"/>
            <p:cNvSpPr txBox="1"/>
            <p:nvPr/>
          </p:nvSpPr>
          <p:spPr>
            <a:xfrm>
              <a:off x="2224774" y="5401505"/>
              <a:ext cx="12819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Bert Large</a:t>
              </a:r>
              <a:endParaRPr sz="800" b="1">
                <a:solidFill>
                  <a:srgbClr val="313453"/>
                </a:solidFill>
                <a:latin typeface="Arial"/>
                <a:ea typeface="Arial"/>
                <a:cs typeface="Arial"/>
                <a:sym typeface="Arial"/>
              </a:endParaRPr>
            </a:p>
          </p:txBody>
        </p:sp>
        <p:sp>
          <p:nvSpPr>
            <p:cNvPr id="291" name="Google Shape;291;p10"/>
            <p:cNvSpPr txBox="1"/>
            <p:nvPr/>
          </p:nvSpPr>
          <p:spPr>
            <a:xfrm>
              <a:off x="3388718" y="5353143"/>
              <a:ext cx="13677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Electra-base</a:t>
              </a:r>
              <a:endParaRPr sz="800" b="1">
                <a:solidFill>
                  <a:srgbClr val="313453"/>
                </a:solidFill>
                <a:latin typeface="Arial"/>
                <a:ea typeface="Arial"/>
                <a:cs typeface="Arial"/>
                <a:sym typeface="Arial"/>
              </a:endParaRPr>
            </a:p>
          </p:txBody>
        </p:sp>
        <p:sp>
          <p:nvSpPr>
            <p:cNvPr id="292" name="Google Shape;292;p10"/>
            <p:cNvSpPr txBox="1"/>
            <p:nvPr/>
          </p:nvSpPr>
          <p:spPr>
            <a:xfrm>
              <a:off x="1065720" y="5701880"/>
              <a:ext cx="3600000" cy="460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2F5496"/>
                  </a:solidFill>
                </a:rPr>
                <a:t>Model</a:t>
              </a:r>
              <a:endParaRPr sz="1000" b="1">
                <a:solidFill>
                  <a:srgbClr val="2F5496"/>
                </a:solidFill>
                <a:latin typeface="Arial"/>
                <a:ea typeface="Arial"/>
                <a:cs typeface="Arial"/>
                <a:sym typeface="Arial"/>
              </a:endParaRPr>
            </a:p>
          </p:txBody>
        </p:sp>
        <p:sp>
          <p:nvSpPr>
            <p:cNvPr id="293" name="Google Shape;293;p10"/>
            <p:cNvSpPr txBox="1"/>
            <p:nvPr/>
          </p:nvSpPr>
          <p:spPr>
            <a:xfrm rot="-5400000">
              <a:off x="338475" y="4533396"/>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Low</a:t>
              </a:r>
              <a:endParaRPr sz="800"/>
            </a:p>
          </p:txBody>
        </p:sp>
        <p:sp>
          <p:nvSpPr>
            <p:cNvPr id="294" name="Google Shape;294;p10"/>
            <p:cNvSpPr txBox="1"/>
            <p:nvPr/>
          </p:nvSpPr>
          <p:spPr>
            <a:xfrm rot="-5400000">
              <a:off x="336337" y="2127086"/>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High</a:t>
              </a:r>
              <a:endParaRPr sz="800"/>
            </a:p>
          </p:txBody>
        </p:sp>
        <p:sp>
          <p:nvSpPr>
            <p:cNvPr id="295" name="Google Shape;295;p10"/>
            <p:cNvSpPr txBox="1"/>
            <p:nvPr/>
          </p:nvSpPr>
          <p:spPr>
            <a:xfrm rot="-5400000">
              <a:off x="-1531467" y="3424179"/>
              <a:ext cx="4199700" cy="419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2F5496"/>
                  </a:solidFill>
                </a:rPr>
                <a:t>Accuracy Score for Exact Answer</a:t>
              </a:r>
              <a:endParaRPr sz="1000" b="1">
                <a:solidFill>
                  <a:srgbClr val="2F5496"/>
                </a:solidFill>
                <a:latin typeface="Arial"/>
                <a:ea typeface="Arial"/>
                <a:cs typeface="Arial"/>
                <a:sym typeface="Arial"/>
              </a:endParaRPr>
            </a:p>
          </p:txBody>
        </p:sp>
        <p:sp>
          <p:nvSpPr>
            <p:cNvPr id="296" name="Google Shape;296;p10"/>
            <p:cNvSpPr/>
            <p:nvPr/>
          </p:nvSpPr>
          <p:spPr>
            <a:xfrm>
              <a:off x="3371930" y="4212230"/>
              <a:ext cx="828000" cy="921900"/>
            </a:xfrm>
            <a:prstGeom prst="ellipse">
              <a:avLst/>
            </a:prstGeom>
            <a:solidFill>
              <a:srgbClr val="A4C2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0"/>
            <p:cNvSpPr/>
            <p:nvPr/>
          </p:nvSpPr>
          <p:spPr>
            <a:xfrm>
              <a:off x="2181869" y="2027421"/>
              <a:ext cx="1367700" cy="1529100"/>
            </a:xfrm>
            <a:prstGeom prst="ellipse">
              <a:avLst/>
            </a:prstGeom>
            <a:solidFill>
              <a:srgbClr val="0737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0"/>
            <p:cNvSpPr/>
            <p:nvPr/>
          </p:nvSpPr>
          <p:spPr>
            <a:xfrm>
              <a:off x="1560339" y="3960915"/>
              <a:ext cx="1025100" cy="1036200"/>
            </a:xfrm>
            <a:prstGeom prst="ellipse">
              <a:avLst/>
            </a:prstGeom>
            <a:solidFill>
              <a:srgbClr val="3D85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0"/>
            <p:cNvSpPr txBox="1"/>
            <p:nvPr/>
          </p:nvSpPr>
          <p:spPr>
            <a:xfrm>
              <a:off x="1561425" y="4234360"/>
              <a:ext cx="1025100" cy="48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1100" b="1">
                  <a:solidFill>
                    <a:schemeClr val="lt1"/>
                  </a:solidFill>
                  <a:latin typeface="Calibri"/>
                  <a:ea typeface="Calibri"/>
                  <a:cs typeface="Calibri"/>
                  <a:sym typeface="Calibri"/>
                </a:rPr>
                <a:t>0.0098</a:t>
              </a:r>
              <a:endParaRPr sz="1700" b="1">
                <a:solidFill>
                  <a:schemeClr val="lt1"/>
                </a:solidFill>
                <a:latin typeface="Calibri"/>
                <a:ea typeface="Calibri"/>
                <a:cs typeface="Calibri"/>
                <a:sym typeface="Calibri"/>
              </a:endParaRPr>
            </a:p>
          </p:txBody>
        </p:sp>
        <p:sp>
          <p:nvSpPr>
            <p:cNvPr id="300" name="Google Shape;300;p10"/>
            <p:cNvSpPr txBox="1"/>
            <p:nvPr/>
          </p:nvSpPr>
          <p:spPr>
            <a:xfrm>
              <a:off x="2411714" y="2513695"/>
              <a:ext cx="1025100" cy="546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1300" b="1">
                  <a:solidFill>
                    <a:schemeClr val="lt1"/>
                  </a:solidFill>
                  <a:latin typeface="Calibri"/>
                  <a:ea typeface="Calibri"/>
                  <a:cs typeface="Calibri"/>
                  <a:sym typeface="Calibri"/>
                </a:rPr>
                <a:t>0.41</a:t>
              </a:r>
              <a:endParaRPr sz="1900" b="1">
                <a:solidFill>
                  <a:schemeClr val="lt1"/>
                </a:solidFill>
                <a:latin typeface="Calibri"/>
                <a:ea typeface="Calibri"/>
                <a:cs typeface="Calibri"/>
                <a:sym typeface="Calibri"/>
              </a:endParaRPr>
            </a:p>
          </p:txBody>
        </p:sp>
        <p:sp>
          <p:nvSpPr>
            <p:cNvPr id="301" name="Google Shape;301;p10"/>
            <p:cNvSpPr txBox="1"/>
            <p:nvPr/>
          </p:nvSpPr>
          <p:spPr>
            <a:xfrm rot="-5400000">
              <a:off x="336336" y="3331237"/>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Medium</a:t>
              </a:r>
              <a:endParaRPr sz="800"/>
            </a:p>
          </p:txBody>
        </p:sp>
        <p:sp>
          <p:nvSpPr>
            <p:cNvPr id="302" name="Google Shape;302;p10"/>
            <p:cNvSpPr txBox="1"/>
            <p:nvPr/>
          </p:nvSpPr>
          <p:spPr>
            <a:xfrm>
              <a:off x="3051969" y="4384516"/>
              <a:ext cx="1467900" cy="48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0.0049</a:t>
              </a:r>
              <a:endParaRPr sz="1100"/>
            </a:p>
          </p:txBody>
        </p:sp>
      </p:grpSp>
      <p:grpSp>
        <p:nvGrpSpPr>
          <p:cNvPr id="303" name="Google Shape;303;p10"/>
          <p:cNvGrpSpPr/>
          <p:nvPr/>
        </p:nvGrpSpPr>
        <p:grpSpPr>
          <a:xfrm>
            <a:off x="2242088" y="3882597"/>
            <a:ext cx="2573976" cy="2580690"/>
            <a:chOff x="384973" y="1335954"/>
            <a:chExt cx="4383474" cy="4826426"/>
          </a:xfrm>
        </p:grpSpPr>
        <p:sp>
          <p:nvSpPr>
            <p:cNvPr id="304" name="Google Shape;304;p10"/>
            <p:cNvSpPr txBox="1"/>
            <p:nvPr/>
          </p:nvSpPr>
          <p:spPr>
            <a:xfrm>
              <a:off x="1145868" y="5401512"/>
              <a:ext cx="11481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Bert-base</a:t>
              </a:r>
              <a:endParaRPr sz="800" b="1">
                <a:solidFill>
                  <a:srgbClr val="313453"/>
                </a:solidFill>
                <a:latin typeface="Arial"/>
                <a:ea typeface="Arial"/>
                <a:cs typeface="Arial"/>
                <a:sym typeface="Arial"/>
              </a:endParaRPr>
            </a:p>
          </p:txBody>
        </p:sp>
        <p:sp>
          <p:nvSpPr>
            <p:cNvPr id="305" name="Google Shape;305;p10"/>
            <p:cNvSpPr txBox="1"/>
            <p:nvPr/>
          </p:nvSpPr>
          <p:spPr>
            <a:xfrm>
              <a:off x="2224774" y="5401505"/>
              <a:ext cx="12819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Bert Large</a:t>
              </a:r>
              <a:endParaRPr sz="800" b="1">
                <a:solidFill>
                  <a:srgbClr val="313453"/>
                </a:solidFill>
                <a:latin typeface="Arial"/>
                <a:ea typeface="Arial"/>
                <a:cs typeface="Arial"/>
                <a:sym typeface="Arial"/>
              </a:endParaRPr>
            </a:p>
          </p:txBody>
        </p:sp>
        <p:sp>
          <p:nvSpPr>
            <p:cNvPr id="306" name="Google Shape;306;p10"/>
            <p:cNvSpPr txBox="1"/>
            <p:nvPr/>
          </p:nvSpPr>
          <p:spPr>
            <a:xfrm>
              <a:off x="3400747" y="5372710"/>
              <a:ext cx="1367700" cy="402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rPr>
                <a:t>Electra-base</a:t>
              </a:r>
              <a:endParaRPr sz="800" b="1">
                <a:solidFill>
                  <a:srgbClr val="313453"/>
                </a:solidFill>
                <a:latin typeface="Arial"/>
                <a:ea typeface="Arial"/>
                <a:cs typeface="Arial"/>
                <a:sym typeface="Arial"/>
              </a:endParaRPr>
            </a:p>
          </p:txBody>
        </p:sp>
        <p:sp>
          <p:nvSpPr>
            <p:cNvPr id="307" name="Google Shape;307;p10"/>
            <p:cNvSpPr txBox="1"/>
            <p:nvPr/>
          </p:nvSpPr>
          <p:spPr>
            <a:xfrm>
              <a:off x="1065720" y="5701880"/>
              <a:ext cx="3600000" cy="460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B77409"/>
                  </a:solidFill>
                </a:rPr>
                <a:t>Model</a:t>
              </a:r>
              <a:endParaRPr sz="1000" b="1">
                <a:solidFill>
                  <a:srgbClr val="B77409"/>
                </a:solidFill>
                <a:latin typeface="Arial"/>
                <a:ea typeface="Arial"/>
                <a:cs typeface="Arial"/>
                <a:sym typeface="Arial"/>
              </a:endParaRPr>
            </a:p>
          </p:txBody>
        </p:sp>
        <p:sp>
          <p:nvSpPr>
            <p:cNvPr id="308" name="Google Shape;308;p10"/>
            <p:cNvSpPr txBox="1"/>
            <p:nvPr/>
          </p:nvSpPr>
          <p:spPr>
            <a:xfrm rot="-5400000">
              <a:off x="338475" y="4533396"/>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Low</a:t>
              </a:r>
              <a:endParaRPr sz="800"/>
            </a:p>
          </p:txBody>
        </p:sp>
        <p:sp>
          <p:nvSpPr>
            <p:cNvPr id="309" name="Google Shape;309;p10"/>
            <p:cNvSpPr txBox="1"/>
            <p:nvPr/>
          </p:nvSpPr>
          <p:spPr>
            <a:xfrm rot="-5400000">
              <a:off x="336337" y="2127086"/>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High</a:t>
              </a:r>
              <a:endParaRPr sz="800"/>
            </a:p>
          </p:txBody>
        </p:sp>
        <p:sp>
          <p:nvSpPr>
            <p:cNvPr id="310" name="Google Shape;310;p10"/>
            <p:cNvSpPr txBox="1"/>
            <p:nvPr/>
          </p:nvSpPr>
          <p:spPr>
            <a:xfrm rot="-5400000">
              <a:off x="-1827977" y="3548904"/>
              <a:ext cx="4818900" cy="393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1">
                  <a:solidFill>
                    <a:srgbClr val="B77409"/>
                  </a:solidFill>
                </a:rPr>
                <a:t>FI Score for word overlapping</a:t>
              </a:r>
              <a:endParaRPr sz="900" b="1">
                <a:solidFill>
                  <a:srgbClr val="B77409"/>
                </a:solidFill>
                <a:latin typeface="Arial"/>
                <a:ea typeface="Arial"/>
                <a:cs typeface="Arial"/>
                <a:sym typeface="Arial"/>
              </a:endParaRPr>
            </a:p>
          </p:txBody>
        </p:sp>
        <p:sp>
          <p:nvSpPr>
            <p:cNvPr id="311" name="Google Shape;311;p10"/>
            <p:cNvSpPr/>
            <p:nvPr/>
          </p:nvSpPr>
          <p:spPr>
            <a:xfrm>
              <a:off x="3371930" y="3916901"/>
              <a:ext cx="828000" cy="921900"/>
            </a:xfrm>
            <a:prstGeom prst="ellipse">
              <a:avLst/>
            </a:prstGeom>
            <a:solidFill>
              <a:srgbClr val="FFE5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10"/>
            <p:cNvSpPr/>
            <p:nvPr/>
          </p:nvSpPr>
          <p:spPr>
            <a:xfrm>
              <a:off x="2094782" y="1887974"/>
              <a:ext cx="1367700" cy="1529100"/>
            </a:xfrm>
            <a:prstGeom prst="ellipse">
              <a:avLst/>
            </a:prstGeom>
            <a:solidFill>
              <a:srgbClr val="B7740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10"/>
            <p:cNvSpPr/>
            <p:nvPr/>
          </p:nvSpPr>
          <p:spPr>
            <a:xfrm>
              <a:off x="1587014" y="3463930"/>
              <a:ext cx="1074600" cy="1148100"/>
            </a:xfrm>
            <a:prstGeom prst="ellipse">
              <a:avLst/>
            </a:prstGeom>
            <a:solidFill>
              <a:srgbClr val="F6B2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0"/>
            <p:cNvSpPr txBox="1"/>
            <p:nvPr/>
          </p:nvSpPr>
          <p:spPr>
            <a:xfrm>
              <a:off x="1674699" y="3849239"/>
              <a:ext cx="828000" cy="48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0.26</a:t>
              </a:r>
              <a:endParaRPr sz="1100"/>
            </a:p>
          </p:txBody>
        </p:sp>
        <p:sp>
          <p:nvSpPr>
            <p:cNvPr id="315" name="Google Shape;315;p10"/>
            <p:cNvSpPr txBox="1"/>
            <p:nvPr/>
          </p:nvSpPr>
          <p:spPr>
            <a:xfrm rot="-5400000">
              <a:off x="336336" y="3331237"/>
              <a:ext cx="1148100" cy="36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 b="1">
                  <a:solidFill>
                    <a:srgbClr val="313453"/>
                  </a:solidFill>
                  <a:latin typeface="Arial"/>
                  <a:ea typeface="Arial"/>
                  <a:cs typeface="Arial"/>
                  <a:sym typeface="Arial"/>
                </a:rPr>
                <a:t>Medium</a:t>
              </a:r>
              <a:endParaRPr sz="800"/>
            </a:p>
          </p:txBody>
        </p:sp>
        <p:sp>
          <p:nvSpPr>
            <p:cNvPr id="316" name="Google Shape;316;p10"/>
            <p:cNvSpPr txBox="1"/>
            <p:nvPr/>
          </p:nvSpPr>
          <p:spPr>
            <a:xfrm>
              <a:off x="2364619" y="2268142"/>
              <a:ext cx="828000" cy="518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0.44</a:t>
              </a:r>
              <a:endParaRPr sz="1200" b="1">
                <a:solidFill>
                  <a:schemeClr val="lt1"/>
                </a:solidFill>
                <a:latin typeface="Calibri"/>
                <a:ea typeface="Calibri"/>
                <a:cs typeface="Calibri"/>
                <a:sym typeface="Calibri"/>
              </a:endParaRPr>
            </a:p>
          </p:txBody>
        </p:sp>
        <p:sp>
          <p:nvSpPr>
            <p:cNvPr id="317" name="Google Shape;317;p10"/>
            <p:cNvSpPr txBox="1"/>
            <p:nvPr/>
          </p:nvSpPr>
          <p:spPr>
            <a:xfrm>
              <a:off x="3399443" y="4150249"/>
              <a:ext cx="828000" cy="48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a:solidFill>
                    <a:schemeClr val="lt1"/>
                  </a:solidFill>
                  <a:latin typeface="Calibri"/>
                  <a:ea typeface="Calibri"/>
                  <a:cs typeface="Calibri"/>
                  <a:sym typeface="Calibri"/>
                </a:rPr>
                <a:t>0.22</a:t>
              </a:r>
              <a:endParaRPr sz="1100" b="1">
                <a:solidFill>
                  <a:schemeClr val="lt1"/>
                </a:solidFill>
                <a:latin typeface="Calibri"/>
                <a:ea typeface="Calibri"/>
                <a:cs typeface="Calibri"/>
                <a:sym typeface="Calibri"/>
              </a:endParaRPr>
            </a:p>
          </p:txBody>
        </p:sp>
      </p:grpSp>
      <p:graphicFrame>
        <p:nvGraphicFramePr>
          <p:cNvPr id="318" name="Google Shape;318;p10"/>
          <p:cNvGraphicFramePr/>
          <p:nvPr/>
        </p:nvGraphicFramePr>
        <p:xfrm>
          <a:off x="6418988" y="2137513"/>
          <a:ext cx="5426150" cy="1670575"/>
        </p:xfrm>
        <a:graphic>
          <a:graphicData uri="http://schemas.openxmlformats.org/drawingml/2006/table">
            <a:tbl>
              <a:tblPr>
                <a:noFill/>
                <a:tableStyleId>{73C1132D-BF61-459D-BD50-1920C48935E5}</a:tableStyleId>
              </a:tblPr>
              <a:tblGrid>
                <a:gridCol w="1028700">
                  <a:extLst>
                    <a:ext uri="{9D8B030D-6E8A-4147-A177-3AD203B41FA5}">
                      <a16:colId xmlns:a16="http://schemas.microsoft.com/office/drawing/2014/main" val="20000"/>
                    </a:ext>
                  </a:extLst>
                </a:gridCol>
                <a:gridCol w="1080450">
                  <a:extLst>
                    <a:ext uri="{9D8B030D-6E8A-4147-A177-3AD203B41FA5}">
                      <a16:colId xmlns:a16="http://schemas.microsoft.com/office/drawing/2014/main" val="20001"/>
                    </a:ext>
                  </a:extLst>
                </a:gridCol>
                <a:gridCol w="1085200">
                  <a:extLst>
                    <a:ext uri="{9D8B030D-6E8A-4147-A177-3AD203B41FA5}">
                      <a16:colId xmlns:a16="http://schemas.microsoft.com/office/drawing/2014/main" val="20002"/>
                    </a:ext>
                  </a:extLst>
                </a:gridCol>
                <a:gridCol w="1146575">
                  <a:extLst>
                    <a:ext uri="{9D8B030D-6E8A-4147-A177-3AD203B41FA5}">
                      <a16:colId xmlns:a16="http://schemas.microsoft.com/office/drawing/2014/main" val="20003"/>
                    </a:ext>
                  </a:extLst>
                </a:gridCol>
                <a:gridCol w="1085225">
                  <a:extLst>
                    <a:ext uri="{9D8B030D-6E8A-4147-A177-3AD203B41FA5}">
                      <a16:colId xmlns:a16="http://schemas.microsoft.com/office/drawing/2014/main" val="20004"/>
                    </a:ext>
                  </a:extLst>
                </a:gridCol>
              </a:tblGrid>
              <a:tr h="335775">
                <a:tc>
                  <a:txBody>
                    <a:bodyPr/>
                    <a:lstStyle/>
                    <a:p>
                      <a:pPr marL="0" lvl="0" indent="0" algn="l" rtl="0">
                        <a:spcBef>
                          <a:spcPts val="0"/>
                        </a:spcBef>
                        <a:spcAft>
                          <a:spcPts val="0"/>
                        </a:spcAft>
                        <a:buNone/>
                      </a:pP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gridSpan="4">
                  <a:txBody>
                    <a:bodyPr/>
                    <a:lstStyle/>
                    <a:p>
                      <a:pPr marL="0" lvl="0" indent="0" algn="ctr" rtl="0">
                        <a:spcBef>
                          <a:spcPts val="0"/>
                        </a:spcBef>
                        <a:spcAft>
                          <a:spcPts val="0"/>
                        </a:spcAft>
                        <a:buNone/>
                      </a:pPr>
                      <a:r>
                        <a:rPr lang="en-US" sz="1200" b="1">
                          <a:latin typeface="Calibri"/>
                          <a:ea typeface="Calibri"/>
                          <a:cs typeface="Calibri"/>
                          <a:sym typeface="Calibri"/>
                        </a:rPr>
                        <a:t>F1 Score for Word-Overlapping</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3700">
                <a:tc>
                  <a:txBody>
                    <a:bodyPr/>
                    <a:lstStyle/>
                    <a:p>
                      <a:pPr marL="0" lvl="0" indent="0" algn="l" rtl="0">
                        <a:spcBef>
                          <a:spcPts val="0"/>
                        </a:spcBef>
                        <a:spcAft>
                          <a:spcPts val="0"/>
                        </a:spcAft>
                        <a:buNone/>
                      </a:pPr>
                      <a:r>
                        <a:rPr lang="en-US" sz="1200" b="1">
                          <a:latin typeface="Calibri"/>
                          <a:ea typeface="Calibri"/>
                          <a:cs typeface="Calibri"/>
                          <a:sym typeface="Calibri"/>
                        </a:rPr>
                        <a:t>Model</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latin typeface="Calibri"/>
                          <a:ea typeface="Calibri"/>
                          <a:cs typeface="Calibri"/>
                          <a:sym typeface="Calibri"/>
                        </a:rPr>
                        <a:t>1st training</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solidFill>
                      <a:srgbClr val="F2F4F6"/>
                    </a:solidFill>
                  </a:tcPr>
                </a:tc>
                <a:tc>
                  <a:txBody>
                    <a:bodyPr/>
                    <a:lstStyle/>
                    <a:p>
                      <a:pPr marL="0" lvl="0" indent="0" algn="ctr" rtl="0">
                        <a:spcBef>
                          <a:spcPts val="0"/>
                        </a:spcBef>
                        <a:spcAft>
                          <a:spcPts val="0"/>
                        </a:spcAft>
                        <a:buNone/>
                      </a:pPr>
                      <a:r>
                        <a:rPr lang="en-US" sz="1200" b="1">
                          <a:latin typeface="Calibri"/>
                          <a:ea typeface="Calibri"/>
                          <a:cs typeface="Calibri"/>
                          <a:sym typeface="Calibri"/>
                        </a:rPr>
                        <a:t>1st fine-tuning</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latin typeface="Calibri"/>
                          <a:ea typeface="Calibri"/>
                          <a:cs typeface="Calibri"/>
                          <a:sym typeface="Calibri"/>
                        </a:rPr>
                        <a:t>2nd fine-tuning</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latin typeface="Calibri"/>
                          <a:ea typeface="Calibri"/>
                          <a:cs typeface="Calibri"/>
                          <a:sym typeface="Calibri"/>
                        </a:rPr>
                        <a:t>3rd fine-tuning</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extLst>
                  <a:ext uri="{0D108BD9-81ED-4DB2-BD59-A6C34878D82A}">
                    <a16:rowId xmlns:a16="http://schemas.microsoft.com/office/drawing/2014/main" val="10001"/>
                  </a:ext>
                </a:extLst>
              </a:tr>
              <a:tr h="333700">
                <a:tc>
                  <a:txBody>
                    <a:bodyPr/>
                    <a:lstStyle/>
                    <a:p>
                      <a:pPr marL="0" lvl="0" indent="0" algn="l" rtl="0">
                        <a:spcBef>
                          <a:spcPts val="0"/>
                        </a:spcBef>
                        <a:spcAft>
                          <a:spcPts val="0"/>
                        </a:spcAft>
                        <a:buNone/>
                      </a:pPr>
                      <a:r>
                        <a:rPr lang="en-US" sz="1200">
                          <a:latin typeface="Calibri"/>
                          <a:ea typeface="Calibri"/>
                          <a:cs typeface="Calibri"/>
                          <a:sym typeface="Calibri"/>
                        </a:rPr>
                        <a:t>BERT-base</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0.26</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solidFill>
                      <a:srgbClr val="F2F4F6"/>
                    </a:solidFill>
                  </a:tcPr>
                </a:tc>
                <a:tc>
                  <a:txBody>
                    <a:bodyPr/>
                    <a:lstStyle/>
                    <a:p>
                      <a:pPr marL="0" lvl="0" indent="0" algn="ctr" rtl="0">
                        <a:spcBef>
                          <a:spcPts val="0"/>
                        </a:spcBef>
                        <a:spcAft>
                          <a:spcPts val="0"/>
                        </a:spcAft>
                        <a:buNone/>
                      </a:pPr>
                      <a:r>
                        <a:rPr lang="en-US" sz="1200">
                          <a:latin typeface="Calibri"/>
                          <a:ea typeface="Calibri"/>
                          <a:cs typeface="Calibri"/>
                          <a:sym typeface="Calibri"/>
                        </a:rPr>
                        <a:t>0.34</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0.23</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0.27</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extLst>
                  <a:ext uri="{0D108BD9-81ED-4DB2-BD59-A6C34878D82A}">
                    <a16:rowId xmlns:a16="http://schemas.microsoft.com/office/drawing/2014/main" val="10002"/>
                  </a:ext>
                </a:extLst>
              </a:tr>
              <a:tr h="333700">
                <a:tc>
                  <a:txBody>
                    <a:bodyPr/>
                    <a:lstStyle/>
                    <a:p>
                      <a:pPr marL="0" lvl="0" indent="0" algn="l" rtl="0">
                        <a:spcBef>
                          <a:spcPts val="0"/>
                        </a:spcBef>
                        <a:spcAft>
                          <a:spcPts val="0"/>
                        </a:spcAft>
                        <a:buNone/>
                      </a:pPr>
                      <a:r>
                        <a:rPr lang="en-US" sz="1200">
                          <a:latin typeface="Calibri"/>
                          <a:ea typeface="Calibri"/>
                          <a:cs typeface="Calibri"/>
                          <a:sym typeface="Calibri"/>
                        </a:rPr>
                        <a:t>BERT-large</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latin typeface="Calibri"/>
                          <a:ea typeface="Calibri"/>
                          <a:cs typeface="Calibri"/>
                          <a:sym typeface="Calibri"/>
                        </a:rPr>
                        <a:t>0.44</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solidFill>
                      <a:srgbClr val="F2F4F6"/>
                    </a:solidFill>
                  </a:tcPr>
                </a:tc>
                <a:tc>
                  <a:txBody>
                    <a:bodyPr/>
                    <a:lstStyle/>
                    <a:p>
                      <a:pPr marL="0" lvl="0" indent="0" algn="ctr" rtl="0">
                        <a:spcBef>
                          <a:spcPts val="0"/>
                        </a:spcBef>
                        <a:spcAft>
                          <a:spcPts val="0"/>
                        </a:spcAft>
                        <a:buNone/>
                      </a:pPr>
                      <a:r>
                        <a:rPr lang="en-US" sz="1200" b="1">
                          <a:latin typeface="Calibri"/>
                          <a:ea typeface="Calibri"/>
                          <a:cs typeface="Calibri"/>
                          <a:sym typeface="Calibri"/>
                        </a:rPr>
                        <a:t>0.47</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latin typeface="Calibri"/>
                          <a:ea typeface="Calibri"/>
                          <a:cs typeface="Calibri"/>
                          <a:sym typeface="Calibri"/>
                        </a:rPr>
                        <a:t>0.46</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latin typeface="Calibri"/>
                          <a:ea typeface="Calibri"/>
                          <a:cs typeface="Calibri"/>
                          <a:sym typeface="Calibri"/>
                        </a:rPr>
                        <a:t>0.44</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extLst>
                  <a:ext uri="{0D108BD9-81ED-4DB2-BD59-A6C34878D82A}">
                    <a16:rowId xmlns:a16="http://schemas.microsoft.com/office/drawing/2014/main" val="10003"/>
                  </a:ext>
                </a:extLst>
              </a:tr>
              <a:tr h="333700">
                <a:tc>
                  <a:txBody>
                    <a:bodyPr/>
                    <a:lstStyle/>
                    <a:p>
                      <a:pPr marL="0" lvl="0" indent="0" algn="l" rtl="0">
                        <a:spcBef>
                          <a:spcPts val="0"/>
                        </a:spcBef>
                        <a:spcAft>
                          <a:spcPts val="0"/>
                        </a:spcAft>
                        <a:buNone/>
                      </a:pPr>
                      <a:r>
                        <a:rPr lang="en-US" sz="1200">
                          <a:latin typeface="Calibri"/>
                          <a:ea typeface="Calibri"/>
                          <a:cs typeface="Calibri"/>
                          <a:sym typeface="Calibri"/>
                        </a:rPr>
                        <a:t>ELECTRA-base</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0.22</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solidFill>
                      <a:srgbClr val="F2F4F6"/>
                    </a:solidFill>
                  </a:tcPr>
                </a:tc>
                <a:tc>
                  <a:txBody>
                    <a:bodyPr/>
                    <a:lstStyle/>
                    <a:p>
                      <a:pPr marL="0" lvl="0" indent="0" algn="ctr" rtl="0">
                        <a:spcBef>
                          <a:spcPts val="0"/>
                        </a:spcBef>
                        <a:spcAft>
                          <a:spcPts val="0"/>
                        </a:spcAft>
                        <a:buNone/>
                      </a:pPr>
                      <a:r>
                        <a:rPr lang="en-US" sz="1200">
                          <a:latin typeface="Calibri"/>
                          <a:ea typeface="Calibri"/>
                          <a:cs typeface="Calibri"/>
                          <a:sym typeface="Calibri"/>
                        </a:rPr>
                        <a:t>0.23</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0.23</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0.23</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19" name="Google Shape;319;p10"/>
          <p:cNvGraphicFramePr/>
          <p:nvPr/>
        </p:nvGraphicFramePr>
        <p:xfrm>
          <a:off x="6419000" y="4147200"/>
          <a:ext cx="5431400" cy="1422400"/>
        </p:xfrm>
        <a:graphic>
          <a:graphicData uri="http://schemas.openxmlformats.org/drawingml/2006/table">
            <a:tbl>
              <a:tblPr>
                <a:noFill/>
                <a:tableStyleId>{73C1132D-BF61-459D-BD50-1920C48935E5}</a:tableStyleId>
              </a:tblPr>
              <a:tblGrid>
                <a:gridCol w="1028700">
                  <a:extLst>
                    <a:ext uri="{9D8B030D-6E8A-4147-A177-3AD203B41FA5}">
                      <a16:colId xmlns:a16="http://schemas.microsoft.com/office/drawing/2014/main" val="20000"/>
                    </a:ext>
                  </a:extLst>
                </a:gridCol>
                <a:gridCol w="2509925">
                  <a:extLst>
                    <a:ext uri="{9D8B030D-6E8A-4147-A177-3AD203B41FA5}">
                      <a16:colId xmlns:a16="http://schemas.microsoft.com/office/drawing/2014/main" val="20001"/>
                    </a:ext>
                  </a:extLst>
                </a:gridCol>
                <a:gridCol w="1089675">
                  <a:extLst>
                    <a:ext uri="{9D8B030D-6E8A-4147-A177-3AD203B41FA5}">
                      <a16:colId xmlns:a16="http://schemas.microsoft.com/office/drawing/2014/main" val="20002"/>
                    </a:ext>
                  </a:extLst>
                </a:gridCol>
                <a:gridCol w="803100">
                  <a:extLst>
                    <a:ext uri="{9D8B030D-6E8A-4147-A177-3AD203B41FA5}">
                      <a16:colId xmlns:a16="http://schemas.microsoft.com/office/drawing/2014/main" val="20003"/>
                    </a:ext>
                  </a:extLst>
                </a:gridCol>
              </a:tblGrid>
              <a:tr h="309875">
                <a:tc>
                  <a:txBody>
                    <a:bodyPr/>
                    <a:lstStyle/>
                    <a:p>
                      <a:pPr marL="0" lvl="0" indent="0" algn="l" rtl="0">
                        <a:spcBef>
                          <a:spcPts val="0"/>
                        </a:spcBef>
                        <a:spcAft>
                          <a:spcPts val="0"/>
                        </a:spcAft>
                        <a:buNone/>
                      </a:pP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l" rtl="0">
                        <a:spcBef>
                          <a:spcPts val="0"/>
                        </a:spcBef>
                        <a:spcAft>
                          <a:spcPts val="0"/>
                        </a:spcAft>
                        <a:buNone/>
                      </a:pP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gridSpan="2">
                  <a:txBody>
                    <a:bodyPr/>
                    <a:lstStyle/>
                    <a:p>
                      <a:pPr marL="0" lvl="0" indent="0" algn="ctr" rtl="0">
                        <a:spcBef>
                          <a:spcPts val="0"/>
                        </a:spcBef>
                        <a:spcAft>
                          <a:spcPts val="0"/>
                        </a:spcAft>
                        <a:buNone/>
                      </a:pPr>
                      <a:r>
                        <a:rPr lang="en-US" sz="1200" b="1">
                          <a:latin typeface="Calibri"/>
                          <a:ea typeface="Calibri"/>
                          <a:cs typeface="Calibri"/>
                          <a:sym typeface="Calibri"/>
                        </a:rPr>
                        <a:t>F1 Score for Word-Overlapping</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200" b="1">
                          <a:latin typeface="Calibri"/>
                          <a:ea typeface="Calibri"/>
                          <a:cs typeface="Calibri"/>
                          <a:sym typeface="Calibri"/>
                        </a:rPr>
                        <a:t>Model</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l" rtl="0">
                        <a:spcBef>
                          <a:spcPts val="0"/>
                        </a:spcBef>
                        <a:spcAft>
                          <a:spcPts val="0"/>
                        </a:spcAft>
                        <a:buNone/>
                      </a:pPr>
                      <a:r>
                        <a:rPr lang="en-US" sz="1200" b="1">
                          <a:latin typeface="Calibri"/>
                          <a:ea typeface="Calibri"/>
                          <a:cs typeface="Calibri"/>
                          <a:sym typeface="Calibri"/>
                        </a:rPr>
                        <a:t>Fine-tuning Hyperparameter</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latin typeface="Calibri"/>
                          <a:ea typeface="Calibri"/>
                          <a:cs typeface="Calibri"/>
                          <a:sym typeface="Calibri"/>
                        </a:rPr>
                        <a:t>Validation Set</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latin typeface="Calibri"/>
                          <a:ea typeface="Calibri"/>
                          <a:cs typeface="Calibri"/>
                          <a:sym typeface="Calibri"/>
                        </a:rPr>
                        <a:t>Test Set</a:t>
                      </a:r>
                      <a:endParaRPr sz="1200" b="1">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200">
                          <a:latin typeface="Calibri"/>
                          <a:ea typeface="Calibri"/>
                          <a:cs typeface="Calibri"/>
                          <a:sym typeface="Calibri"/>
                        </a:rPr>
                        <a:t>BERT-large</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l" rtl="0">
                        <a:spcBef>
                          <a:spcPts val="0"/>
                        </a:spcBef>
                        <a:spcAft>
                          <a:spcPts val="0"/>
                        </a:spcAft>
                        <a:buNone/>
                      </a:pPr>
                      <a:r>
                        <a:rPr lang="en-US" sz="1200">
                          <a:highlight>
                            <a:srgbClr val="FFFFFF"/>
                          </a:highlight>
                          <a:latin typeface="Calibri"/>
                          <a:ea typeface="Calibri"/>
                          <a:cs typeface="Calibri"/>
                          <a:sym typeface="Calibri"/>
                        </a:rPr>
                        <a:t>google/bert_uncased_L-2_H-128_A-2</a:t>
                      </a:r>
                      <a:endParaRPr sz="1200">
                        <a:highlight>
                          <a:srgbClr val="FFFFFF"/>
                        </a:highlight>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solidFill>
                            <a:srgbClr val="1C4587"/>
                          </a:solidFill>
                          <a:latin typeface="Calibri"/>
                          <a:ea typeface="Calibri"/>
                          <a:cs typeface="Calibri"/>
                          <a:sym typeface="Calibri"/>
                        </a:rPr>
                        <a:t>0.47</a:t>
                      </a:r>
                      <a:endParaRPr sz="1200" b="1">
                        <a:solidFill>
                          <a:srgbClr val="1C4587"/>
                        </a:solidFill>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b="1">
                          <a:solidFill>
                            <a:srgbClr val="1C4587"/>
                          </a:solidFill>
                          <a:latin typeface="Calibri"/>
                          <a:ea typeface="Calibri"/>
                          <a:cs typeface="Calibri"/>
                          <a:sym typeface="Calibri"/>
                        </a:rPr>
                        <a:t>0.39</a:t>
                      </a:r>
                      <a:endParaRPr sz="1200" b="1">
                        <a:solidFill>
                          <a:srgbClr val="1C4587"/>
                        </a:solidFill>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200">
                          <a:latin typeface="Calibri"/>
                          <a:ea typeface="Calibri"/>
                          <a:cs typeface="Calibri"/>
                          <a:sym typeface="Calibri"/>
                        </a:rPr>
                        <a:t>BERT-large</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l" rtl="0">
                        <a:spcBef>
                          <a:spcPts val="0"/>
                        </a:spcBef>
                        <a:spcAft>
                          <a:spcPts val="0"/>
                        </a:spcAft>
                        <a:buNone/>
                      </a:pPr>
                      <a:r>
                        <a:rPr lang="en-US" sz="1200">
                          <a:highlight>
                            <a:srgbClr val="FFFFFF"/>
                          </a:highlight>
                          <a:latin typeface="Calibri"/>
                          <a:ea typeface="Calibri"/>
                          <a:cs typeface="Calibri"/>
                          <a:sym typeface="Calibri"/>
                        </a:rPr>
                        <a:t>google/bert_uncased_L-4_H-512_A-8</a:t>
                      </a:r>
                      <a:endParaRPr sz="1200">
                        <a:highlight>
                          <a:srgbClr val="FFFFFF"/>
                        </a:highlight>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0.46</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Calibri"/>
                          <a:ea typeface="Calibri"/>
                          <a:cs typeface="Calibri"/>
                          <a:sym typeface="Calibri"/>
                        </a:rPr>
                        <a:t>0.39</a:t>
                      </a:r>
                      <a:endParaRPr sz="1200">
                        <a:latin typeface="Calibri"/>
                        <a:ea typeface="Calibri"/>
                        <a:cs typeface="Calibri"/>
                        <a:sym typeface="Calibri"/>
                      </a:endParaRPr>
                    </a:p>
                  </a:txBody>
                  <a:tcPr marL="63500" marR="63500" marT="63500" marB="63500">
                    <a:lnL w="12700" cap="flat" cmpd="sng">
                      <a:solidFill>
                        <a:srgbClr val="FFD966"/>
                      </a:solidFill>
                      <a:prstDash val="solid"/>
                      <a:round/>
                      <a:headEnd type="none" w="sm" len="sm"/>
                      <a:tailEnd type="none" w="sm" len="sm"/>
                    </a:lnL>
                    <a:lnR w="12700" cap="flat" cmpd="sng">
                      <a:solidFill>
                        <a:srgbClr val="FFD966"/>
                      </a:solidFill>
                      <a:prstDash val="solid"/>
                      <a:round/>
                      <a:headEnd type="none" w="sm" len="sm"/>
                      <a:tailEnd type="none" w="sm" len="sm"/>
                    </a:lnR>
                    <a:lnT w="12700" cap="flat" cmpd="sng">
                      <a:solidFill>
                        <a:srgbClr val="FFD966"/>
                      </a:solidFill>
                      <a:prstDash val="solid"/>
                      <a:round/>
                      <a:headEnd type="none" w="sm" len="sm"/>
                      <a:tailEnd type="none" w="sm" len="sm"/>
                    </a:lnT>
                    <a:lnB w="12700" cap="flat" cmpd="sng">
                      <a:solidFill>
                        <a:srgbClr val="FFD96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 name="6">
            <a:hlinkClick r:id="" action="ppaction://media"/>
            <a:extLst>
              <a:ext uri="{FF2B5EF4-FFF2-40B4-BE49-F238E27FC236}">
                <a16:creationId xmlns:a16="http://schemas.microsoft.com/office/drawing/2014/main" id="{E884DE35-7CBA-4076-8D2F-495BD2BCC2E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46708" y="5908712"/>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40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1210c0744db_0_193"/>
          <p:cNvSpPr/>
          <p:nvPr/>
        </p:nvSpPr>
        <p:spPr>
          <a:xfrm>
            <a:off x="6508093" y="1624082"/>
            <a:ext cx="5247900" cy="4354500"/>
          </a:xfrm>
          <a:prstGeom prst="rect">
            <a:avLst/>
          </a:prstGeom>
          <a:solidFill>
            <a:srgbClr val="FFFFFF"/>
          </a:solidFill>
          <a:ln>
            <a:noFill/>
          </a:ln>
          <a:effectLst>
            <a:outerShdw blurRad="254000" dist="38100" dir="5400000" sx="101000" sy="101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2000" b="1">
              <a:solidFill>
                <a:srgbClr val="FFFFFF"/>
              </a:solidFill>
              <a:latin typeface="Calibri"/>
              <a:ea typeface="Calibri"/>
              <a:cs typeface="Calibri"/>
              <a:sym typeface="Calibri"/>
            </a:endParaRPr>
          </a:p>
        </p:txBody>
      </p:sp>
      <p:grpSp>
        <p:nvGrpSpPr>
          <p:cNvPr id="325" name="Google Shape;325;g1210c0744db_0_193"/>
          <p:cNvGrpSpPr/>
          <p:nvPr/>
        </p:nvGrpSpPr>
        <p:grpSpPr>
          <a:xfrm>
            <a:off x="11047301" y="-5293"/>
            <a:ext cx="803213" cy="865177"/>
            <a:chOff x="1189351" y="1932351"/>
            <a:chExt cx="803213" cy="865177"/>
          </a:xfrm>
        </p:grpSpPr>
        <p:grpSp>
          <p:nvGrpSpPr>
            <p:cNvPr id="326" name="Google Shape;326;g1210c0744db_0_193"/>
            <p:cNvGrpSpPr/>
            <p:nvPr/>
          </p:nvGrpSpPr>
          <p:grpSpPr>
            <a:xfrm>
              <a:off x="1189351" y="1932351"/>
              <a:ext cx="803213" cy="865177"/>
              <a:chOff x="5568818" y="4183981"/>
              <a:chExt cx="1054500" cy="1138391"/>
            </a:xfrm>
          </p:grpSpPr>
          <p:sp>
            <p:nvSpPr>
              <p:cNvPr id="327" name="Google Shape;327;g1210c0744db_0_193"/>
              <p:cNvSpPr/>
              <p:nvPr/>
            </p:nvSpPr>
            <p:spPr>
              <a:xfrm>
                <a:off x="5568818" y="4183981"/>
                <a:ext cx="1054500" cy="1054500"/>
              </a:xfrm>
              <a:prstGeom prst="rect">
                <a:avLst/>
              </a:prstGeom>
              <a:solidFill>
                <a:srgbClr val="F39C1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39C12"/>
                  </a:solidFill>
                  <a:latin typeface="Arial"/>
                  <a:ea typeface="Arial"/>
                  <a:cs typeface="Arial"/>
                  <a:sym typeface="Arial"/>
                </a:endParaRPr>
              </a:p>
            </p:txBody>
          </p:sp>
          <p:sp>
            <p:nvSpPr>
              <p:cNvPr id="328" name="Google Shape;328;g1210c0744db_0_193"/>
              <p:cNvSpPr/>
              <p:nvPr/>
            </p:nvSpPr>
            <p:spPr>
              <a:xfrm>
                <a:off x="5568818" y="5234772"/>
                <a:ext cx="1054500" cy="87600"/>
              </a:xfrm>
              <a:prstGeom prst="rect">
                <a:avLst/>
              </a:prstGeom>
              <a:solidFill>
                <a:srgbClr val="B7740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29" name="Google Shape;329;g1210c0744db_0_193"/>
            <p:cNvGrpSpPr/>
            <p:nvPr/>
          </p:nvGrpSpPr>
          <p:grpSpPr>
            <a:xfrm>
              <a:off x="1394766" y="2174396"/>
              <a:ext cx="394088" cy="393140"/>
              <a:chOff x="2183" y="3253"/>
              <a:chExt cx="492" cy="491"/>
            </a:xfrm>
          </p:grpSpPr>
          <p:sp>
            <p:nvSpPr>
              <p:cNvPr id="330" name="Google Shape;330;g1210c0744db_0_193"/>
              <p:cNvSpPr/>
              <p:nvPr/>
            </p:nvSpPr>
            <p:spPr>
              <a:xfrm>
                <a:off x="2183" y="3298"/>
                <a:ext cx="444" cy="446"/>
              </a:xfrm>
              <a:custGeom>
                <a:avLst/>
                <a:gdLst/>
                <a:ahLst/>
                <a:cxnLst/>
                <a:rect l="l" t="t" r="r" b="b"/>
                <a:pathLst>
                  <a:path w="185" h="186" extrusionOk="0">
                    <a:moveTo>
                      <a:pt x="93" y="186"/>
                    </a:moveTo>
                    <a:cubicBezTo>
                      <a:pt x="144" y="186"/>
                      <a:pt x="185" y="144"/>
                      <a:pt x="185" y="93"/>
                    </a:cubicBezTo>
                    <a:cubicBezTo>
                      <a:pt x="185" y="77"/>
                      <a:pt x="181" y="62"/>
                      <a:pt x="175" y="49"/>
                    </a:cubicBezTo>
                    <a:cubicBezTo>
                      <a:pt x="174" y="49"/>
                      <a:pt x="173" y="49"/>
                      <a:pt x="172" y="49"/>
                    </a:cubicBezTo>
                    <a:cubicBezTo>
                      <a:pt x="172" y="49"/>
                      <a:pt x="171" y="49"/>
                      <a:pt x="171" y="49"/>
                    </a:cubicBezTo>
                    <a:cubicBezTo>
                      <a:pt x="159" y="48"/>
                      <a:pt x="159" y="48"/>
                      <a:pt x="159" y="48"/>
                    </a:cubicBezTo>
                    <a:cubicBezTo>
                      <a:pt x="151" y="57"/>
                      <a:pt x="151" y="57"/>
                      <a:pt x="151" y="57"/>
                    </a:cubicBezTo>
                    <a:cubicBezTo>
                      <a:pt x="157" y="67"/>
                      <a:pt x="161" y="80"/>
                      <a:pt x="161" y="93"/>
                    </a:cubicBezTo>
                    <a:cubicBezTo>
                      <a:pt x="161" y="130"/>
                      <a:pt x="130" y="161"/>
                      <a:pt x="93" y="161"/>
                    </a:cubicBezTo>
                    <a:cubicBezTo>
                      <a:pt x="55" y="161"/>
                      <a:pt x="25" y="130"/>
                      <a:pt x="25" y="93"/>
                    </a:cubicBezTo>
                    <a:cubicBezTo>
                      <a:pt x="25" y="55"/>
                      <a:pt x="55" y="25"/>
                      <a:pt x="93" y="25"/>
                    </a:cubicBezTo>
                    <a:cubicBezTo>
                      <a:pt x="106" y="25"/>
                      <a:pt x="118" y="28"/>
                      <a:pt x="129" y="35"/>
                    </a:cubicBezTo>
                    <a:cubicBezTo>
                      <a:pt x="136" y="27"/>
                      <a:pt x="136" y="27"/>
                      <a:pt x="136" y="27"/>
                    </a:cubicBezTo>
                    <a:cubicBezTo>
                      <a:pt x="135" y="14"/>
                      <a:pt x="135" y="14"/>
                      <a:pt x="135" y="14"/>
                    </a:cubicBezTo>
                    <a:cubicBezTo>
                      <a:pt x="135" y="13"/>
                      <a:pt x="135" y="12"/>
                      <a:pt x="135" y="11"/>
                    </a:cubicBezTo>
                    <a:cubicBezTo>
                      <a:pt x="123" y="4"/>
                      <a:pt x="108" y="0"/>
                      <a:pt x="93" y="0"/>
                    </a:cubicBezTo>
                    <a:cubicBezTo>
                      <a:pt x="41" y="0"/>
                      <a:pt x="0" y="42"/>
                      <a:pt x="0" y="93"/>
                    </a:cubicBezTo>
                    <a:cubicBezTo>
                      <a:pt x="0" y="144"/>
                      <a:pt x="41" y="186"/>
                      <a:pt x="93" y="186"/>
                    </a:cubicBezTo>
                    <a:close/>
                    <a:moveTo>
                      <a:pt x="93" y="186"/>
                    </a:moveTo>
                    <a:cubicBezTo>
                      <a:pt x="93" y="186"/>
                      <a:pt x="93" y="186"/>
                      <a:pt x="93" y="186"/>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31" name="Google Shape;331;g1210c0744db_0_193"/>
              <p:cNvSpPr/>
              <p:nvPr/>
            </p:nvSpPr>
            <p:spPr>
              <a:xfrm>
                <a:off x="2296" y="3411"/>
                <a:ext cx="218" cy="218"/>
              </a:xfrm>
              <a:custGeom>
                <a:avLst/>
                <a:gdLst/>
                <a:ahLst/>
                <a:cxnLst/>
                <a:rect l="l" t="t" r="r" b="b"/>
                <a:pathLst>
                  <a:path w="91" h="91" extrusionOk="0">
                    <a:moveTo>
                      <a:pt x="46" y="22"/>
                    </a:moveTo>
                    <a:cubicBezTo>
                      <a:pt x="46" y="22"/>
                      <a:pt x="47" y="22"/>
                      <a:pt x="48" y="22"/>
                    </a:cubicBezTo>
                    <a:cubicBezTo>
                      <a:pt x="65" y="5"/>
                      <a:pt x="65" y="5"/>
                      <a:pt x="65" y="5"/>
                    </a:cubicBezTo>
                    <a:cubicBezTo>
                      <a:pt x="65" y="4"/>
                      <a:pt x="65" y="4"/>
                      <a:pt x="65" y="4"/>
                    </a:cubicBezTo>
                    <a:cubicBezTo>
                      <a:pt x="59" y="2"/>
                      <a:pt x="53" y="0"/>
                      <a:pt x="46" y="0"/>
                    </a:cubicBezTo>
                    <a:cubicBezTo>
                      <a:pt x="20" y="0"/>
                      <a:pt x="0" y="21"/>
                      <a:pt x="0" y="46"/>
                    </a:cubicBezTo>
                    <a:cubicBezTo>
                      <a:pt x="0" y="71"/>
                      <a:pt x="20" y="91"/>
                      <a:pt x="46" y="91"/>
                    </a:cubicBezTo>
                    <a:cubicBezTo>
                      <a:pt x="71" y="91"/>
                      <a:pt x="91" y="71"/>
                      <a:pt x="91" y="46"/>
                    </a:cubicBezTo>
                    <a:cubicBezTo>
                      <a:pt x="91" y="39"/>
                      <a:pt x="90" y="32"/>
                      <a:pt x="87" y="27"/>
                    </a:cubicBezTo>
                    <a:cubicBezTo>
                      <a:pt x="87" y="27"/>
                      <a:pt x="87" y="27"/>
                      <a:pt x="87" y="27"/>
                    </a:cubicBezTo>
                    <a:cubicBezTo>
                      <a:pt x="70" y="44"/>
                      <a:pt x="70" y="44"/>
                      <a:pt x="70" y="44"/>
                    </a:cubicBezTo>
                    <a:cubicBezTo>
                      <a:pt x="70" y="45"/>
                      <a:pt x="70" y="45"/>
                      <a:pt x="70" y="46"/>
                    </a:cubicBezTo>
                    <a:cubicBezTo>
                      <a:pt x="70" y="59"/>
                      <a:pt x="59" y="70"/>
                      <a:pt x="46" y="70"/>
                    </a:cubicBezTo>
                    <a:cubicBezTo>
                      <a:pt x="32" y="70"/>
                      <a:pt x="22" y="59"/>
                      <a:pt x="22" y="46"/>
                    </a:cubicBezTo>
                    <a:cubicBezTo>
                      <a:pt x="22" y="33"/>
                      <a:pt x="32" y="22"/>
                      <a:pt x="46" y="22"/>
                    </a:cubicBezTo>
                    <a:close/>
                    <a:moveTo>
                      <a:pt x="46" y="22"/>
                    </a:moveTo>
                    <a:cubicBezTo>
                      <a:pt x="46" y="22"/>
                      <a:pt x="46" y="22"/>
                      <a:pt x="46" y="22"/>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32" name="Google Shape;332;g1210c0744db_0_193"/>
              <p:cNvSpPr/>
              <p:nvPr/>
            </p:nvSpPr>
            <p:spPr>
              <a:xfrm>
                <a:off x="2425" y="3253"/>
                <a:ext cx="250" cy="246"/>
              </a:xfrm>
              <a:custGeom>
                <a:avLst/>
                <a:gdLst/>
                <a:ahLst/>
                <a:cxnLst/>
                <a:rect l="l" t="t" r="r" b="b"/>
                <a:pathLst>
                  <a:path w="104" h="103" extrusionOk="0">
                    <a:moveTo>
                      <a:pt x="87" y="28"/>
                    </a:moveTo>
                    <a:cubicBezTo>
                      <a:pt x="92" y="23"/>
                      <a:pt x="92" y="23"/>
                      <a:pt x="92" y="23"/>
                    </a:cubicBezTo>
                    <a:cubicBezTo>
                      <a:pt x="95" y="20"/>
                      <a:pt x="95" y="17"/>
                      <a:pt x="92" y="14"/>
                    </a:cubicBezTo>
                    <a:cubicBezTo>
                      <a:pt x="89" y="11"/>
                      <a:pt x="89" y="11"/>
                      <a:pt x="89" y="11"/>
                    </a:cubicBezTo>
                    <a:cubicBezTo>
                      <a:pt x="88" y="10"/>
                      <a:pt x="86" y="9"/>
                      <a:pt x="85" y="9"/>
                    </a:cubicBezTo>
                    <a:cubicBezTo>
                      <a:pt x="83" y="9"/>
                      <a:pt x="82" y="10"/>
                      <a:pt x="81" y="11"/>
                    </a:cubicBezTo>
                    <a:cubicBezTo>
                      <a:pt x="75" y="17"/>
                      <a:pt x="75" y="17"/>
                      <a:pt x="75" y="17"/>
                    </a:cubicBezTo>
                    <a:cubicBezTo>
                      <a:pt x="74" y="1"/>
                      <a:pt x="74" y="1"/>
                      <a:pt x="74" y="1"/>
                    </a:cubicBezTo>
                    <a:cubicBezTo>
                      <a:pt x="74" y="0"/>
                      <a:pt x="73" y="0"/>
                      <a:pt x="72" y="0"/>
                    </a:cubicBezTo>
                    <a:cubicBezTo>
                      <a:pt x="71" y="0"/>
                      <a:pt x="71" y="0"/>
                      <a:pt x="70" y="0"/>
                    </a:cubicBezTo>
                    <a:cubicBezTo>
                      <a:pt x="48" y="23"/>
                      <a:pt x="48" y="23"/>
                      <a:pt x="48" y="23"/>
                    </a:cubicBezTo>
                    <a:cubicBezTo>
                      <a:pt x="46" y="25"/>
                      <a:pt x="45" y="28"/>
                      <a:pt x="45" y="31"/>
                    </a:cubicBezTo>
                    <a:cubicBezTo>
                      <a:pt x="45" y="31"/>
                      <a:pt x="45" y="31"/>
                      <a:pt x="45" y="31"/>
                    </a:cubicBezTo>
                    <a:cubicBezTo>
                      <a:pt x="46" y="46"/>
                      <a:pt x="46" y="46"/>
                      <a:pt x="46" y="46"/>
                    </a:cubicBezTo>
                    <a:cubicBezTo>
                      <a:pt x="38" y="54"/>
                      <a:pt x="38" y="54"/>
                      <a:pt x="38" y="54"/>
                    </a:cubicBezTo>
                    <a:cubicBezTo>
                      <a:pt x="23" y="68"/>
                      <a:pt x="23" y="68"/>
                      <a:pt x="23" y="68"/>
                    </a:cubicBezTo>
                    <a:cubicBezTo>
                      <a:pt x="23" y="69"/>
                      <a:pt x="23" y="69"/>
                      <a:pt x="23" y="69"/>
                    </a:cubicBezTo>
                    <a:cubicBezTo>
                      <a:pt x="9" y="83"/>
                      <a:pt x="9" y="83"/>
                      <a:pt x="9" y="83"/>
                    </a:cubicBezTo>
                    <a:cubicBezTo>
                      <a:pt x="2" y="89"/>
                      <a:pt x="2" y="89"/>
                      <a:pt x="2" y="89"/>
                    </a:cubicBezTo>
                    <a:cubicBezTo>
                      <a:pt x="2" y="90"/>
                      <a:pt x="1" y="91"/>
                      <a:pt x="1" y="92"/>
                    </a:cubicBezTo>
                    <a:cubicBezTo>
                      <a:pt x="1" y="97"/>
                      <a:pt x="1" y="97"/>
                      <a:pt x="1" y="97"/>
                    </a:cubicBezTo>
                    <a:cubicBezTo>
                      <a:pt x="0" y="100"/>
                      <a:pt x="3" y="103"/>
                      <a:pt x="5" y="103"/>
                    </a:cubicBezTo>
                    <a:cubicBezTo>
                      <a:pt x="6" y="103"/>
                      <a:pt x="6" y="103"/>
                      <a:pt x="6" y="103"/>
                    </a:cubicBezTo>
                    <a:cubicBezTo>
                      <a:pt x="11" y="102"/>
                      <a:pt x="11" y="102"/>
                      <a:pt x="11" y="102"/>
                    </a:cubicBezTo>
                    <a:cubicBezTo>
                      <a:pt x="12" y="102"/>
                      <a:pt x="13" y="102"/>
                      <a:pt x="14" y="101"/>
                    </a:cubicBezTo>
                    <a:cubicBezTo>
                      <a:pt x="59" y="57"/>
                      <a:pt x="59" y="57"/>
                      <a:pt x="59" y="57"/>
                    </a:cubicBezTo>
                    <a:cubicBezTo>
                      <a:pt x="72" y="58"/>
                      <a:pt x="72" y="58"/>
                      <a:pt x="72" y="58"/>
                    </a:cubicBezTo>
                    <a:cubicBezTo>
                      <a:pt x="72" y="58"/>
                      <a:pt x="72" y="58"/>
                      <a:pt x="72" y="58"/>
                    </a:cubicBezTo>
                    <a:cubicBezTo>
                      <a:pt x="72" y="58"/>
                      <a:pt x="73" y="58"/>
                      <a:pt x="73" y="58"/>
                    </a:cubicBezTo>
                    <a:cubicBezTo>
                      <a:pt x="75" y="58"/>
                      <a:pt x="78" y="57"/>
                      <a:pt x="80" y="55"/>
                    </a:cubicBezTo>
                    <a:cubicBezTo>
                      <a:pt x="102" y="32"/>
                      <a:pt x="102" y="32"/>
                      <a:pt x="102" y="32"/>
                    </a:cubicBezTo>
                    <a:cubicBezTo>
                      <a:pt x="104" y="31"/>
                      <a:pt x="103" y="29"/>
                      <a:pt x="101" y="29"/>
                    </a:cubicBezTo>
                    <a:lnTo>
                      <a:pt x="87" y="28"/>
                    </a:lnTo>
                    <a:close/>
                    <a:moveTo>
                      <a:pt x="87" y="28"/>
                    </a:moveTo>
                    <a:cubicBezTo>
                      <a:pt x="87" y="28"/>
                      <a:pt x="87" y="28"/>
                      <a:pt x="87" y="28"/>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grpSp>
      <p:sp>
        <p:nvSpPr>
          <p:cNvPr id="333" name="Google Shape;333;g1210c0744db_0_193"/>
          <p:cNvSpPr/>
          <p:nvPr/>
        </p:nvSpPr>
        <p:spPr>
          <a:xfrm>
            <a:off x="0" y="6456283"/>
            <a:ext cx="12192000" cy="401700"/>
          </a:xfrm>
          <a:prstGeom prst="rect">
            <a:avLst/>
          </a:prstGeom>
          <a:gradFill>
            <a:gsLst>
              <a:gs pos="0">
                <a:srgbClr val="474747"/>
              </a:gs>
              <a:gs pos="50000">
                <a:srgbClr val="666666"/>
              </a:gs>
              <a:gs pos="100000">
                <a:srgbClr val="7B7B7B"/>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g1210c0744db_0_193"/>
          <p:cNvSpPr txBox="1"/>
          <p:nvPr/>
        </p:nvSpPr>
        <p:spPr>
          <a:xfrm>
            <a:off x="11509248" y="6463273"/>
            <a:ext cx="682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6</a:t>
            </a:r>
            <a:endParaRPr sz="2000" b="1">
              <a:solidFill>
                <a:schemeClr val="lt1"/>
              </a:solidFill>
              <a:latin typeface="Calibri"/>
              <a:ea typeface="Calibri"/>
              <a:cs typeface="Calibri"/>
              <a:sym typeface="Calibri"/>
            </a:endParaRPr>
          </a:p>
        </p:txBody>
      </p:sp>
      <p:grpSp>
        <p:nvGrpSpPr>
          <p:cNvPr id="335" name="Google Shape;335;g1210c0744db_0_193"/>
          <p:cNvGrpSpPr/>
          <p:nvPr/>
        </p:nvGrpSpPr>
        <p:grpSpPr>
          <a:xfrm>
            <a:off x="346852" y="190432"/>
            <a:ext cx="5651615" cy="648000"/>
            <a:chOff x="346852" y="190432"/>
            <a:chExt cx="5651615" cy="648000"/>
          </a:xfrm>
        </p:grpSpPr>
        <p:sp>
          <p:nvSpPr>
            <p:cNvPr id="336" name="Google Shape;336;g1210c0744db_0_193"/>
            <p:cNvSpPr/>
            <p:nvPr/>
          </p:nvSpPr>
          <p:spPr>
            <a:xfrm>
              <a:off x="346852" y="190432"/>
              <a:ext cx="118800" cy="648000"/>
            </a:xfrm>
            <a:prstGeom prst="rect">
              <a:avLst/>
            </a:prstGeom>
            <a:solidFill>
              <a:srgbClr val="6969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696969"/>
                </a:solidFill>
                <a:latin typeface="Calibri"/>
                <a:ea typeface="Calibri"/>
                <a:cs typeface="Calibri"/>
                <a:sym typeface="Calibri"/>
              </a:endParaRPr>
            </a:p>
          </p:txBody>
        </p:sp>
        <p:sp>
          <p:nvSpPr>
            <p:cNvPr id="337" name="Google Shape;337;g1210c0744db_0_193"/>
            <p:cNvSpPr/>
            <p:nvPr/>
          </p:nvSpPr>
          <p:spPr>
            <a:xfrm>
              <a:off x="567567" y="246042"/>
              <a:ext cx="5430900" cy="538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500" b="1">
                  <a:solidFill>
                    <a:srgbClr val="595959"/>
                  </a:solidFill>
                  <a:latin typeface="Calibri"/>
                  <a:ea typeface="Calibri"/>
                  <a:cs typeface="Calibri"/>
                  <a:sym typeface="Calibri"/>
                </a:rPr>
                <a:t>Evaluation</a:t>
              </a:r>
              <a:endParaRPr/>
            </a:p>
          </p:txBody>
        </p:sp>
      </p:grpSp>
      <p:sp>
        <p:nvSpPr>
          <p:cNvPr id="338" name="Google Shape;338;g1210c0744db_0_193"/>
          <p:cNvSpPr txBox="1"/>
          <p:nvPr/>
        </p:nvSpPr>
        <p:spPr>
          <a:xfrm>
            <a:off x="-2" y="6457811"/>
            <a:ext cx="1048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F7F7F"/>
                </a:solidFill>
                <a:latin typeface="Calibri"/>
                <a:ea typeface="Calibri"/>
                <a:cs typeface="Calibri"/>
                <a:sym typeface="Calibri"/>
              </a:rPr>
              <a:t>Overview</a:t>
            </a:r>
            <a:r>
              <a:rPr lang="en-US" sz="2000" b="1">
                <a:solidFill>
                  <a:srgbClr val="FF9900"/>
                </a:solidFill>
                <a:latin typeface="Calibri"/>
                <a:ea typeface="Calibri"/>
                <a:cs typeface="Calibri"/>
                <a:sym typeface="Calibri"/>
              </a:rPr>
              <a:t> </a:t>
            </a:r>
            <a:r>
              <a:rPr lang="en-US" sz="2000" b="1">
                <a:solidFill>
                  <a:srgbClr val="7F7F7F"/>
                </a:solidFill>
                <a:latin typeface="Calibri"/>
                <a:ea typeface="Calibri"/>
                <a:cs typeface="Calibri"/>
                <a:sym typeface="Calibri"/>
              </a:rPr>
              <a:t>| Methodology | </a:t>
            </a:r>
            <a:r>
              <a:rPr lang="en-US" sz="2000" b="1">
                <a:solidFill>
                  <a:schemeClr val="lt1"/>
                </a:solidFill>
                <a:latin typeface="Calibri"/>
                <a:ea typeface="Calibri"/>
                <a:cs typeface="Calibri"/>
                <a:sym typeface="Calibri"/>
              </a:rPr>
              <a:t>Evaluation</a:t>
            </a:r>
            <a:r>
              <a:rPr lang="en-US" sz="2000" b="1">
                <a:solidFill>
                  <a:srgbClr val="7F7F7F"/>
                </a:solidFill>
                <a:latin typeface="Calibri"/>
                <a:ea typeface="Calibri"/>
                <a:cs typeface="Calibri"/>
                <a:sym typeface="Calibri"/>
              </a:rPr>
              <a:t> | Limitations | Looking Ahead</a:t>
            </a:r>
            <a:endParaRPr/>
          </a:p>
        </p:txBody>
      </p:sp>
      <p:sp>
        <p:nvSpPr>
          <p:cNvPr id="339" name="Google Shape;339;g1210c0744db_0_193"/>
          <p:cNvSpPr/>
          <p:nvPr/>
        </p:nvSpPr>
        <p:spPr>
          <a:xfrm>
            <a:off x="556838" y="1938638"/>
            <a:ext cx="5198400" cy="1105500"/>
          </a:xfrm>
          <a:prstGeom prst="rect">
            <a:avLst/>
          </a:prstGeom>
          <a:solidFill>
            <a:schemeClr val="lt1">
              <a:alpha val="94900"/>
            </a:schemeClr>
          </a:solidFill>
          <a:ln>
            <a:noFill/>
          </a:ln>
          <a:effectLst>
            <a:outerShdw blurRad="71438" dist="38100" dir="126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1">
              <a:solidFill>
                <a:schemeClr val="lt1"/>
              </a:solidFill>
              <a:latin typeface="Calibri"/>
              <a:ea typeface="Calibri"/>
              <a:cs typeface="Calibri"/>
              <a:sym typeface="Calibri"/>
            </a:endParaRPr>
          </a:p>
        </p:txBody>
      </p:sp>
      <p:sp>
        <p:nvSpPr>
          <p:cNvPr id="340" name="Google Shape;340;g1210c0744db_0_193"/>
          <p:cNvSpPr/>
          <p:nvPr/>
        </p:nvSpPr>
        <p:spPr>
          <a:xfrm>
            <a:off x="556850" y="3353150"/>
            <a:ext cx="5198400" cy="1293000"/>
          </a:xfrm>
          <a:prstGeom prst="rect">
            <a:avLst/>
          </a:prstGeom>
          <a:solidFill>
            <a:schemeClr val="lt1">
              <a:alpha val="94900"/>
            </a:schemeClr>
          </a:solidFill>
          <a:ln>
            <a:noFill/>
          </a:ln>
          <a:effectLst>
            <a:outerShdw blurRad="71438" dist="38100" dir="126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1">
              <a:solidFill>
                <a:schemeClr val="lt1"/>
              </a:solidFill>
              <a:latin typeface="Calibri"/>
              <a:ea typeface="Calibri"/>
              <a:cs typeface="Calibri"/>
              <a:sym typeface="Calibri"/>
            </a:endParaRPr>
          </a:p>
        </p:txBody>
      </p:sp>
      <p:sp>
        <p:nvSpPr>
          <p:cNvPr id="341" name="Google Shape;341;g1210c0744db_0_193"/>
          <p:cNvSpPr/>
          <p:nvPr/>
        </p:nvSpPr>
        <p:spPr>
          <a:xfrm>
            <a:off x="556850" y="5059297"/>
            <a:ext cx="5198400" cy="923400"/>
          </a:xfrm>
          <a:prstGeom prst="rect">
            <a:avLst/>
          </a:prstGeom>
          <a:solidFill>
            <a:schemeClr val="lt1">
              <a:alpha val="94900"/>
            </a:schemeClr>
          </a:solidFill>
          <a:ln>
            <a:noFill/>
          </a:ln>
          <a:effectLst>
            <a:outerShdw blurRad="71438" dist="38100" dir="126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1">
              <a:solidFill>
                <a:schemeClr val="lt1"/>
              </a:solidFill>
              <a:latin typeface="Calibri"/>
              <a:ea typeface="Calibri"/>
              <a:cs typeface="Calibri"/>
              <a:sym typeface="Calibri"/>
            </a:endParaRPr>
          </a:p>
        </p:txBody>
      </p:sp>
      <p:sp>
        <p:nvSpPr>
          <p:cNvPr id="342" name="Google Shape;342;g1210c0744db_0_193"/>
          <p:cNvSpPr/>
          <p:nvPr/>
        </p:nvSpPr>
        <p:spPr>
          <a:xfrm>
            <a:off x="346851" y="1750471"/>
            <a:ext cx="375000" cy="387000"/>
          </a:xfrm>
          <a:prstGeom prst="ellipse">
            <a:avLst/>
          </a:prstGeom>
          <a:solidFill>
            <a:srgbClr val="B77409"/>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1</a:t>
            </a:r>
            <a:endParaRPr sz="1800" b="1">
              <a:solidFill>
                <a:schemeClr val="lt1"/>
              </a:solidFill>
              <a:latin typeface="Calibri"/>
              <a:ea typeface="Calibri"/>
              <a:cs typeface="Calibri"/>
              <a:sym typeface="Calibri"/>
            </a:endParaRPr>
          </a:p>
        </p:txBody>
      </p:sp>
      <p:sp>
        <p:nvSpPr>
          <p:cNvPr id="343" name="Google Shape;343;g1210c0744db_0_193"/>
          <p:cNvSpPr/>
          <p:nvPr/>
        </p:nvSpPr>
        <p:spPr>
          <a:xfrm>
            <a:off x="346863" y="3116212"/>
            <a:ext cx="375000" cy="387000"/>
          </a:xfrm>
          <a:prstGeom prst="ellipse">
            <a:avLst/>
          </a:prstGeom>
          <a:solidFill>
            <a:srgbClr val="B77409"/>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2</a:t>
            </a:r>
            <a:endParaRPr/>
          </a:p>
        </p:txBody>
      </p:sp>
      <p:sp>
        <p:nvSpPr>
          <p:cNvPr id="344" name="Google Shape;344;g1210c0744db_0_193"/>
          <p:cNvSpPr/>
          <p:nvPr/>
        </p:nvSpPr>
        <p:spPr>
          <a:xfrm>
            <a:off x="346851" y="4787000"/>
            <a:ext cx="375000" cy="387000"/>
          </a:xfrm>
          <a:prstGeom prst="ellipse">
            <a:avLst/>
          </a:prstGeom>
          <a:solidFill>
            <a:srgbClr val="B77409"/>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3</a:t>
            </a:r>
            <a:endParaRPr/>
          </a:p>
        </p:txBody>
      </p:sp>
      <p:sp>
        <p:nvSpPr>
          <p:cNvPr id="345" name="Google Shape;345;g1210c0744db_0_193"/>
          <p:cNvSpPr txBox="1"/>
          <p:nvPr/>
        </p:nvSpPr>
        <p:spPr>
          <a:xfrm>
            <a:off x="612200" y="3365038"/>
            <a:ext cx="5022900" cy="129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77409"/>
                </a:solidFill>
                <a:latin typeface="Calibri"/>
                <a:ea typeface="Calibri"/>
                <a:cs typeface="Calibri"/>
                <a:sym typeface="Calibri"/>
              </a:rPr>
              <a:t>BERT-Large</a:t>
            </a:r>
            <a:endParaRPr sz="1800" b="1">
              <a:solidFill>
                <a:srgbClr val="B77409"/>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Times New Roman"/>
              <a:buChar char="●"/>
            </a:pPr>
            <a:r>
              <a:rPr lang="en-US" sz="1200">
                <a:solidFill>
                  <a:srgbClr val="333333"/>
                </a:solidFill>
                <a:latin typeface="Calibri"/>
                <a:ea typeface="Calibri"/>
                <a:cs typeface="Calibri"/>
                <a:sym typeface="Calibri"/>
              </a:rPr>
              <a:t>The model fails to understand the question because the keyword in Question is not found in the context.</a:t>
            </a:r>
            <a:endParaRPr sz="1200">
              <a:solidFill>
                <a:srgbClr val="333333"/>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Times New Roman"/>
              <a:buChar char="●"/>
            </a:pPr>
            <a:r>
              <a:rPr lang="en-US" sz="1200">
                <a:solidFill>
                  <a:srgbClr val="333333"/>
                </a:solidFill>
                <a:latin typeface="Calibri"/>
                <a:ea typeface="Calibri"/>
                <a:cs typeface="Calibri"/>
                <a:sym typeface="Calibri"/>
              </a:rPr>
              <a:t>The question is too long for the model to understand.</a:t>
            </a:r>
            <a:endParaRPr sz="1200">
              <a:solidFill>
                <a:srgbClr val="333333"/>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Times New Roman"/>
              <a:buChar char="●"/>
            </a:pPr>
            <a:r>
              <a:rPr lang="en-US" sz="1200">
                <a:solidFill>
                  <a:srgbClr val="333333"/>
                </a:solidFill>
                <a:latin typeface="Calibri"/>
                <a:ea typeface="Calibri"/>
                <a:cs typeface="Calibri"/>
                <a:sym typeface="Calibri"/>
              </a:rPr>
              <a:t>The model cannot understand the association of words separated by commas in a sentence.</a:t>
            </a:r>
            <a:endParaRPr sz="1200">
              <a:solidFill>
                <a:srgbClr val="333333"/>
              </a:solidFill>
              <a:latin typeface="Calibri"/>
              <a:ea typeface="Calibri"/>
              <a:cs typeface="Calibri"/>
              <a:sym typeface="Calibri"/>
            </a:endParaRPr>
          </a:p>
        </p:txBody>
      </p:sp>
      <p:sp>
        <p:nvSpPr>
          <p:cNvPr id="346" name="Google Shape;346;g1210c0744db_0_193"/>
          <p:cNvSpPr txBox="1"/>
          <p:nvPr/>
        </p:nvSpPr>
        <p:spPr>
          <a:xfrm>
            <a:off x="661150" y="4996513"/>
            <a:ext cx="50229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77409"/>
                </a:solidFill>
                <a:latin typeface="Calibri"/>
                <a:ea typeface="Calibri"/>
                <a:cs typeface="Calibri"/>
                <a:sym typeface="Calibri"/>
              </a:rPr>
              <a:t>Electra-Base</a:t>
            </a:r>
            <a:endParaRPr sz="1800">
              <a:solidFill>
                <a:srgbClr val="595959"/>
              </a:solidFill>
              <a:latin typeface="Calibri"/>
              <a:ea typeface="Calibri"/>
              <a:cs typeface="Calibri"/>
              <a:sym typeface="Calibri"/>
            </a:endParaRPr>
          </a:p>
          <a:p>
            <a:pPr marL="457200" marR="0" lvl="0" indent="-285750" algn="l" rtl="0">
              <a:lnSpc>
                <a:spcPct val="100000"/>
              </a:lnSpc>
              <a:spcBef>
                <a:spcPts val="0"/>
              </a:spcBef>
              <a:spcAft>
                <a:spcPts val="0"/>
              </a:spcAft>
              <a:buClr>
                <a:schemeClr val="dk1"/>
              </a:buClr>
              <a:buSzPts val="900"/>
              <a:buFont typeface="Times New Roman"/>
              <a:buChar char="●"/>
            </a:pPr>
            <a:r>
              <a:rPr lang="en-US" sz="1200">
                <a:solidFill>
                  <a:srgbClr val="333333"/>
                </a:solidFill>
                <a:latin typeface="Calibri"/>
                <a:ea typeface="Calibri"/>
                <a:cs typeface="Calibri"/>
                <a:sym typeface="Calibri"/>
              </a:rPr>
              <a:t>The model only returns part of the answer because it is closer to the keyword.</a:t>
            </a:r>
            <a:endParaRPr sz="1200">
              <a:solidFill>
                <a:srgbClr val="333333"/>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Times New Roman"/>
              <a:buChar char="●"/>
            </a:pPr>
            <a:r>
              <a:rPr lang="en-US" sz="1200">
                <a:solidFill>
                  <a:srgbClr val="333333"/>
                </a:solidFill>
                <a:latin typeface="Calibri"/>
                <a:ea typeface="Calibri"/>
                <a:cs typeface="Calibri"/>
                <a:sym typeface="Calibri"/>
              </a:rPr>
              <a:t>The question is too long for the model to understand.</a:t>
            </a:r>
            <a:endParaRPr sz="1200">
              <a:solidFill>
                <a:srgbClr val="333333"/>
              </a:solidFill>
              <a:latin typeface="Calibri"/>
              <a:ea typeface="Calibri"/>
              <a:cs typeface="Calibri"/>
              <a:sym typeface="Calibri"/>
            </a:endParaRPr>
          </a:p>
        </p:txBody>
      </p:sp>
      <p:sp>
        <p:nvSpPr>
          <p:cNvPr id="347" name="Google Shape;347;g1210c0744db_0_193"/>
          <p:cNvSpPr txBox="1"/>
          <p:nvPr/>
        </p:nvSpPr>
        <p:spPr>
          <a:xfrm>
            <a:off x="612200" y="1972038"/>
            <a:ext cx="5143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77409"/>
                </a:solidFill>
                <a:latin typeface="Calibri"/>
                <a:ea typeface="Calibri"/>
                <a:cs typeface="Calibri"/>
                <a:sym typeface="Calibri"/>
              </a:rPr>
              <a:t>BERT-Base</a:t>
            </a:r>
            <a:endParaRPr sz="1800" b="1">
              <a:solidFill>
                <a:srgbClr val="B77409"/>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Times New Roman"/>
              <a:buChar char="●"/>
            </a:pPr>
            <a:r>
              <a:rPr lang="en-US" sz="1200">
                <a:solidFill>
                  <a:srgbClr val="333333"/>
                </a:solidFill>
                <a:latin typeface="Calibri"/>
                <a:ea typeface="Calibri"/>
                <a:cs typeface="Calibri"/>
                <a:sym typeface="Calibri"/>
              </a:rPr>
              <a:t>The model cannot understand the association of words separated by commas in a sentence.</a:t>
            </a:r>
            <a:endParaRPr sz="1200">
              <a:solidFill>
                <a:srgbClr val="333333"/>
              </a:solidFill>
              <a:latin typeface="Calibri"/>
              <a:ea typeface="Calibri"/>
              <a:cs typeface="Calibri"/>
              <a:sym typeface="Calibri"/>
            </a:endParaRPr>
          </a:p>
          <a:p>
            <a:pPr marL="457200" marR="0" lvl="0" indent="-285750" algn="l" rtl="0">
              <a:lnSpc>
                <a:spcPct val="100000"/>
              </a:lnSpc>
              <a:spcBef>
                <a:spcPts val="0"/>
              </a:spcBef>
              <a:spcAft>
                <a:spcPts val="0"/>
              </a:spcAft>
              <a:buClr>
                <a:schemeClr val="dk1"/>
              </a:buClr>
              <a:buSzPts val="900"/>
              <a:buFont typeface="Times New Roman"/>
              <a:buChar char="●"/>
            </a:pPr>
            <a:r>
              <a:rPr lang="en-US" sz="1200">
                <a:solidFill>
                  <a:srgbClr val="333333"/>
                </a:solidFill>
                <a:latin typeface="Calibri"/>
                <a:ea typeface="Calibri"/>
                <a:cs typeface="Calibri"/>
                <a:sym typeface="Calibri"/>
              </a:rPr>
              <a:t>The question is too long for the model to understand.</a:t>
            </a:r>
            <a:endParaRPr sz="1200">
              <a:solidFill>
                <a:srgbClr val="333333"/>
              </a:solidFill>
              <a:latin typeface="Calibri"/>
              <a:ea typeface="Calibri"/>
              <a:cs typeface="Calibri"/>
              <a:sym typeface="Calibri"/>
            </a:endParaRPr>
          </a:p>
        </p:txBody>
      </p:sp>
      <p:sp>
        <p:nvSpPr>
          <p:cNvPr id="348" name="Google Shape;348;g1210c0744db_0_193"/>
          <p:cNvSpPr/>
          <p:nvPr/>
        </p:nvSpPr>
        <p:spPr>
          <a:xfrm>
            <a:off x="346852" y="1223549"/>
            <a:ext cx="5426100" cy="400500"/>
          </a:xfrm>
          <a:prstGeom prst="rect">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Error Analysis</a:t>
            </a:r>
            <a:endParaRPr/>
          </a:p>
        </p:txBody>
      </p:sp>
      <p:sp>
        <p:nvSpPr>
          <p:cNvPr id="349" name="Google Shape;349;g1210c0744db_0_193"/>
          <p:cNvSpPr/>
          <p:nvPr/>
        </p:nvSpPr>
        <p:spPr>
          <a:xfrm>
            <a:off x="7543825" y="2307950"/>
            <a:ext cx="3744600" cy="736200"/>
          </a:xfrm>
          <a:prstGeom prst="wedgeRectCallout">
            <a:avLst>
              <a:gd name="adj1" fmla="val -42266"/>
              <a:gd name="adj2" fmla="val 69984"/>
            </a:avLst>
          </a:prstGeom>
          <a:solidFill>
            <a:srgbClr val="FFF9E9"/>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a:solidFill>
                  <a:schemeClr val="dk1"/>
                </a:solidFill>
                <a:latin typeface="Calibri"/>
                <a:ea typeface="Calibri"/>
                <a:cs typeface="Calibri"/>
                <a:sym typeface="Calibri"/>
              </a:rPr>
              <a:t>What is the desired academic background for MSc Finance?</a:t>
            </a:r>
            <a:endParaRPr sz="1700">
              <a:latin typeface="Calibri"/>
              <a:ea typeface="Calibri"/>
              <a:cs typeface="Calibri"/>
              <a:sym typeface="Calibri"/>
            </a:endParaRPr>
          </a:p>
        </p:txBody>
      </p:sp>
      <p:sp>
        <p:nvSpPr>
          <p:cNvPr id="350" name="Google Shape;350;g1210c0744db_0_193"/>
          <p:cNvSpPr/>
          <p:nvPr/>
        </p:nvSpPr>
        <p:spPr>
          <a:xfrm>
            <a:off x="6419202" y="1223424"/>
            <a:ext cx="5426100" cy="400500"/>
          </a:xfrm>
          <a:prstGeom prst="rect">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Example of Wrong answers</a:t>
            </a:r>
            <a:endParaRPr/>
          </a:p>
        </p:txBody>
      </p:sp>
      <p:sp>
        <p:nvSpPr>
          <p:cNvPr id="351" name="Google Shape;351;g1210c0744db_0_193"/>
          <p:cNvSpPr/>
          <p:nvPr/>
        </p:nvSpPr>
        <p:spPr>
          <a:xfrm rot="5400000">
            <a:off x="3630972" y="3630299"/>
            <a:ext cx="4930200" cy="116700"/>
          </a:xfrm>
          <a:prstGeom prst="homePlate">
            <a:avLst>
              <a:gd name="adj" fmla="val 5000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2" name="Google Shape;352;g1210c0744db_0_193"/>
          <p:cNvPicPr preferRelativeResize="0"/>
          <p:nvPr/>
        </p:nvPicPr>
        <p:blipFill>
          <a:blip r:embed="rId5">
            <a:alphaModFix/>
          </a:blip>
          <a:stretch>
            <a:fillRect/>
          </a:stretch>
        </p:blipFill>
        <p:spPr>
          <a:xfrm>
            <a:off x="6772125" y="2670338"/>
            <a:ext cx="682801" cy="682801"/>
          </a:xfrm>
          <a:prstGeom prst="rect">
            <a:avLst/>
          </a:prstGeom>
          <a:noFill/>
          <a:ln>
            <a:noFill/>
          </a:ln>
          <a:effectLst>
            <a:outerShdw blurRad="254000" dist="38100" dir="5400000" sx="101000" sy="101000" algn="t" rotWithShape="0">
              <a:srgbClr val="000000">
                <a:alpha val="40000"/>
              </a:srgbClr>
            </a:outerShdw>
          </a:effectLst>
        </p:spPr>
      </p:pic>
      <p:sp>
        <p:nvSpPr>
          <p:cNvPr id="353" name="Google Shape;353;g1210c0744db_0_193"/>
          <p:cNvSpPr/>
          <p:nvPr/>
        </p:nvSpPr>
        <p:spPr>
          <a:xfrm>
            <a:off x="9618375" y="3600475"/>
            <a:ext cx="866700" cy="401700"/>
          </a:xfrm>
          <a:prstGeom prst="wedgeRectCallout">
            <a:avLst>
              <a:gd name="adj1" fmla="val 33860"/>
              <a:gd name="adj2" fmla="val 77611"/>
            </a:avLst>
          </a:prstGeom>
          <a:solidFill>
            <a:srgbClr val="FFF9E9"/>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500">
                <a:solidFill>
                  <a:schemeClr val="dk1"/>
                </a:solidFill>
                <a:latin typeface="Calibri"/>
                <a:ea typeface="Calibri"/>
                <a:cs typeface="Calibri"/>
                <a:sym typeface="Calibri"/>
              </a:rPr>
              <a:t>thereof.</a:t>
            </a:r>
            <a:endParaRPr sz="1500">
              <a:solidFill>
                <a:schemeClr val="dk1"/>
              </a:solidFill>
              <a:latin typeface="Calibri"/>
              <a:ea typeface="Calibri"/>
              <a:cs typeface="Calibri"/>
              <a:sym typeface="Calibri"/>
            </a:endParaRPr>
          </a:p>
        </p:txBody>
      </p:sp>
      <p:pic>
        <p:nvPicPr>
          <p:cNvPr id="354" name="Google Shape;354;g1210c0744db_0_193"/>
          <p:cNvPicPr preferRelativeResize="0"/>
          <p:nvPr/>
        </p:nvPicPr>
        <p:blipFill>
          <a:blip r:embed="rId6">
            <a:alphaModFix/>
          </a:blip>
          <a:stretch>
            <a:fillRect/>
          </a:stretch>
        </p:blipFill>
        <p:spPr>
          <a:xfrm>
            <a:off x="10706025" y="3600475"/>
            <a:ext cx="803225" cy="803225"/>
          </a:xfrm>
          <a:prstGeom prst="rect">
            <a:avLst/>
          </a:prstGeom>
          <a:noFill/>
          <a:ln>
            <a:noFill/>
          </a:ln>
        </p:spPr>
      </p:pic>
      <p:sp>
        <p:nvSpPr>
          <p:cNvPr id="355" name="Google Shape;355;g1210c0744db_0_193"/>
          <p:cNvSpPr/>
          <p:nvPr/>
        </p:nvSpPr>
        <p:spPr>
          <a:xfrm>
            <a:off x="6856600" y="4627875"/>
            <a:ext cx="4551300" cy="865200"/>
          </a:xfrm>
          <a:prstGeom prst="rect">
            <a:avLst/>
          </a:prstGeom>
          <a:solidFill>
            <a:srgbClr val="F5F5F4"/>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700" b="1">
                <a:solidFill>
                  <a:srgbClr val="B77409"/>
                </a:solidFill>
                <a:latin typeface="Calibri"/>
                <a:ea typeface="Calibri"/>
                <a:cs typeface="Calibri"/>
                <a:sym typeface="Calibri"/>
              </a:rPr>
              <a:t>[Right Answer] </a:t>
            </a:r>
            <a:r>
              <a:rPr lang="en-US" sz="1500">
                <a:latin typeface="Calibri"/>
                <a:ea typeface="Calibri"/>
                <a:cs typeface="Calibri"/>
                <a:sym typeface="Calibri"/>
              </a:rPr>
              <a:t>economics</a:t>
            </a:r>
            <a:r>
              <a:rPr lang="en-US" i="1">
                <a:solidFill>
                  <a:schemeClr val="dk1"/>
                </a:solidFill>
                <a:latin typeface="Calibri"/>
                <a:ea typeface="Calibri"/>
                <a:cs typeface="Calibri"/>
                <a:sym typeface="Calibri"/>
              </a:rPr>
              <a:t>, finance, mathematics, mathematical economics, econometrics, economic theory, statistics, engineering, or any combination of thereof.</a:t>
            </a:r>
            <a:endParaRPr sz="1300" i="1"/>
          </a:p>
        </p:txBody>
      </p:sp>
      <p:pic>
        <p:nvPicPr>
          <p:cNvPr id="2" name="7">
            <a:hlinkClick r:id="" action="ppaction://media"/>
            <a:extLst>
              <a:ext uri="{FF2B5EF4-FFF2-40B4-BE49-F238E27FC236}">
                <a16:creationId xmlns:a16="http://schemas.microsoft.com/office/drawing/2014/main" id="{F0B82F8A-A9D2-4A79-BDA9-D0A1C6D2E28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635150" y="5919688"/>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2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60" name="Google Shape;360;p11"/>
          <p:cNvGrpSpPr/>
          <p:nvPr/>
        </p:nvGrpSpPr>
        <p:grpSpPr>
          <a:xfrm>
            <a:off x="11042379" y="-5383"/>
            <a:ext cx="803143" cy="865199"/>
            <a:chOff x="2997315" y="4035052"/>
            <a:chExt cx="803143" cy="865199"/>
          </a:xfrm>
        </p:grpSpPr>
        <p:grpSp>
          <p:nvGrpSpPr>
            <p:cNvPr id="361" name="Google Shape;361;p11"/>
            <p:cNvGrpSpPr/>
            <p:nvPr/>
          </p:nvGrpSpPr>
          <p:grpSpPr>
            <a:xfrm>
              <a:off x="2997315" y="4035052"/>
              <a:ext cx="803143" cy="865199"/>
              <a:chOff x="5568818" y="4183981"/>
              <a:chExt cx="1054364" cy="1138452"/>
            </a:xfrm>
          </p:grpSpPr>
          <p:sp>
            <p:nvSpPr>
              <p:cNvPr id="362" name="Google Shape;362;p11"/>
              <p:cNvSpPr/>
              <p:nvPr/>
            </p:nvSpPr>
            <p:spPr>
              <a:xfrm>
                <a:off x="5568818" y="4183981"/>
                <a:ext cx="1054364" cy="1054364"/>
              </a:xfrm>
              <a:prstGeom prst="rect">
                <a:avLst/>
              </a:prstGeom>
              <a:solidFill>
                <a:srgbClr val="C0392B"/>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3" name="Google Shape;363;p11"/>
              <p:cNvSpPr/>
              <p:nvPr/>
            </p:nvSpPr>
            <p:spPr>
              <a:xfrm>
                <a:off x="5568818" y="5234772"/>
                <a:ext cx="1054364" cy="87661"/>
              </a:xfrm>
              <a:prstGeom prst="rect">
                <a:avLst/>
              </a:prstGeom>
              <a:solidFill>
                <a:srgbClr val="902B2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64" name="Google Shape;364;p11"/>
            <p:cNvSpPr/>
            <p:nvPr/>
          </p:nvSpPr>
          <p:spPr>
            <a:xfrm>
              <a:off x="3218291" y="4178259"/>
              <a:ext cx="393192" cy="490716"/>
            </a:xfrm>
            <a:custGeom>
              <a:avLst/>
              <a:gdLst/>
              <a:ahLst/>
              <a:cxnLst/>
              <a:rect l="l" t="t" r="r" b="b"/>
              <a:pathLst>
                <a:path w="234" h="284" extrusionOk="0">
                  <a:moveTo>
                    <a:pt x="119" y="18"/>
                  </a:moveTo>
                  <a:cubicBezTo>
                    <a:pt x="113" y="18"/>
                    <a:pt x="113" y="18"/>
                    <a:pt x="113" y="18"/>
                  </a:cubicBezTo>
                  <a:cubicBezTo>
                    <a:pt x="110" y="18"/>
                    <a:pt x="107" y="15"/>
                    <a:pt x="107" y="11"/>
                  </a:cubicBezTo>
                  <a:cubicBezTo>
                    <a:pt x="107" y="11"/>
                    <a:pt x="107" y="11"/>
                    <a:pt x="107" y="11"/>
                  </a:cubicBezTo>
                  <a:cubicBezTo>
                    <a:pt x="107" y="3"/>
                    <a:pt x="97" y="0"/>
                    <a:pt x="89" y="0"/>
                  </a:cubicBezTo>
                  <a:cubicBezTo>
                    <a:pt x="89" y="0"/>
                    <a:pt x="89" y="0"/>
                    <a:pt x="89" y="0"/>
                  </a:cubicBezTo>
                  <a:cubicBezTo>
                    <a:pt x="81" y="0"/>
                    <a:pt x="78" y="3"/>
                    <a:pt x="78" y="11"/>
                  </a:cubicBezTo>
                  <a:cubicBezTo>
                    <a:pt x="78" y="11"/>
                    <a:pt x="78" y="11"/>
                    <a:pt x="78" y="11"/>
                  </a:cubicBezTo>
                  <a:cubicBezTo>
                    <a:pt x="78" y="15"/>
                    <a:pt x="75" y="18"/>
                    <a:pt x="72" y="18"/>
                  </a:cubicBezTo>
                  <a:cubicBezTo>
                    <a:pt x="66" y="18"/>
                    <a:pt x="66" y="18"/>
                    <a:pt x="66" y="18"/>
                  </a:cubicBezTo>
                  <a:cubicBezTo>
                    <a:pt x="59" y="18"/>
                    <a:pt x="54" y="23"/>
                    <a:pt x="54" y="30"/>
                  </a:cubicBezTo>
                  <a:cubicBezTo>
                    <a:pt x="54" y="30"/>
                    <a:pt x="54" y="30"/>
                    <a:pt x="54" y="30"/>
                  </a:cubicBezTo>
                  <a:cubicBezTo>
                    <a:pt x="54" y="37"/>
                    <a:pt x="59" y="42"/>
                    <a:pt x="66" y="42"/>
                  </a:cubicBezTo>
                  <a:cubicBezTo>
                    <a:pt x="119" y="42"/>
                    <a:pt x="119" y="42"/>
                    <a:pt x="119" y="42"/>
                  </a:cubicBezTo>
                  <a:cubicBezTo>
                    <a:pt x="126" y="42"/>
                    <a:pt x="132" y="37"/>
                    <a:pt x="132" y="30"/>
                  </a:cubicBezTo>
                  <a:cubicBezTo>
                    <a:pt x="132" y="30"/>
                    <a:pt x="132" y="30"/>
                    <a:pt x="132" y="30"/>
                  </a:cubicBezTo>
                  <a:cubicBezTo>
                    <a:pt x="132" y="23"/>
                    <a:pt x="126" y="18"/>
                    <a:pt x="119" y="18"/>
                  </a:cubicBezTo>
                  <a:close/>
                  <a:moveTo>
                    <a:pt x="93" y="18"/>
                  </a:moveTo>
                  <a:cubicBezTo>
                    <a:pt x="89" y="18"/>
                    <a:pt x="86" y="15"/>
                    <a:pt x="86" y="11"/>
                  </a:cubicBezTo>
                  <a:cubicBezTo>
                    <a:pt x="86" y="8"/>
                    <a:pt x="89" y="5"/>
                    <a:pt x="93" y="5"/>
                  </a:cubicBezTo>
                  <a:cubicBezTo>
                    <a:pt x="96" y="5"/>
                    <a:pt x="99" y="8"/>
                    <a:pt x="99" y="11"/>
                  </a:cubicBezTo>
                  <a:cubicBezTo>
                    <a:pt x="99" y="15"/>
                    <a:pt x="96" y="18"/>
                    <a:pt x="93" y="18"/>
                  </a:cubicBezTo>
                  <a:close/>
                  <a:moveTo>
                    <a:pt x="120" y="256"/>
                  </a:moveTo>
                  <a:cubicBezTo>
                    <a:pt x="17" y="256"/>
                    <a:pt x="17" y="256"/>
                    <a:pt x="17" y="256"/>
                  </a:cubicBezTo>
                  <a:cubicBezTo>
                    <a:pt x="8" y="256"/>
                    <a:pt x="0" y="248"/>
                    <a:pt x="0" y="239"/>
                  </a:cubicBezTo>
                  <a:cubicBezTo>
                    <a:pt x="0" y="42"/>
                    <a:pt x="0" y="42"/>
                    <a:pt x="0" y="42"/>
                  </a:cubicBezTo>
                  <a:cubicBezTo>
                    <a:pt x="0" y="33"/>
                    <a:pt x="8" y="26"/>
                    <a:pt x="13" y="26"/>
                  </a:cubicBezTo>
                  <a:cubicBezTo>
                    <a:pt x="46" y="26"/>
                    <a:pt x="46" y="26"/>
                    <a:pt x="46" y="26"/>
                  </a:cubicBezTo>
                  <a:cubicBezTo>
                    <a:pt x="46" y="27"/>
                    <a:pt x="45" y="29"/>
                    <a:pt x="45" y="30"/>
                  </a:cubicBezTo>
                  <a:cubicBezTo>
                    <a:pt x="45" y="41"/>
                    <a:pt x="55" y="50"/>
                    <a:pt x="66" y="50"/>
                  </a:cubicBezTo>
                  <a:cubicBezTo>
                    <a:pt x="119" y="50"/>
                    <a:pt x="119" y="50"/>
                    <a:pt x="119" y="50"/>
                  </a:cubicBezTo>
                  <a:cubicBezTo>
                    <a:pt x="131" y="50"/>
                    <a:pt x="140" y="41"/>
                    <a:pt x="140" y="30"/>
                  </a:cubicBezTo>
                  <a:cubicBezTo>
                    <a:pt x="140" y="28"/>
                    <a:pt x="140" y="27"/>
                    <a:pt x="139" y="26"/>
                  </a:cubicBezTo>
                  <a:cubicBezTo>
                    <a:pt x="164" y="26"/>
                    <a:pt x="164" y="26"/>
                    <a:pt x="164" y="26"/>
                  </a:cubicBezTo>
                  <a:cubicBezTo>
                    <a:pt x="178" y="26"/>
                    <a:pt x="185" y="33"/>
                    <a:pt x="185" y="42"/>
                  </a:cubicBezTo>
                  <a:cubicBezTo>
                    <a:pt x="185" y="166"/>
                    <a:pt x="185" y="166"/>
                    <a:pt x="185" y="166"/>
                  </a:cubicBezTo>
                  <a:cubicBezTo>
                    <a:pt x="184" y="165"/>
                    <a:pt x="182" y="165"/>
                    <a:pt x="181" y="165"/>
                  </a:cubicBezTo>
                  <a:cubicBezTo>
                    <a:pt x="175" y="165"/>
                    <a:pt x="170" y="166"/>
                    <a:pt x="164" y="167"/>
                  </a:cubicBezTo>
                  <a:cubicBezTo>
                    <a:pt x="164" y="71"/>
                    <a:pt x="164" y="71"/>
                    <a:pt x="164" y="71"/>
                  </a:cubicBezTo>
                  <a:cubicBezTo>
                    <a:pt x="21" y="71"/>
                    <a:pt x="21" y="71"/>
                    <a:pt x="21" y="71"/>
                  </a:cubicBezTo>
                  <a:cubicBezTo>
                    <a:pt x="21" y="235"/>
                    <a:pt x="21" y="235"/>
                    <a:pt x="21" y="235"/>
                  </a:cubicBezTo>
                  <a:cubicBezTo>
                    <a:pt x="115" y="235"/>
                    <a:pt x="115" y="235"/>
                    <a:pt x="115" y="235"/>
                  </a:cubicBezTo>
                  <a:cubicBezTo>
                    <a:pt x="116" y="242"/>
                    <a:pt x="117" y="249"/>
                    <a:pt x="120" y="256"/>
                  </a:cubicBezTo>
                  <a:close/>
                  <a:moveTo>
                    <a:pt x="181" y="178"/>
                  </a:moveTo>
                  <a:cubicBezTo>
                    <a:pt x="151" y="178"/>
                    <a:pt x="127" y="202"/>
                    <a:pt x="127" y="231"/>
                  </a:cubicBezTo>
                  <a:cubicBezTo>
                    <a:pt x="127" y="260"/>
                    <a:pt x="151" y="284"/>
                    <a:pt x="181" y="284"/>
                  </a:cubicBezTo>
                  <a:cubicBezTo>
                    <a:pt x="210" y="284"/>
                    <a:pt x="234" y="260"/>
                    <a:pt x="234" y="231"/>
                  </a:cubicBezTo>
                  <a:cubicBezTo>
                    <a:pt x="234" y="202"/>
                    <a:pt x="210" y="178"/>
                    <a:pt x="181" y="178"/>
                  </a:cubicBezTo>
                  <a:close/>
                  <a:moveTo>
                    <a:pt x="216" y="220"/>
                  </a:moveTo>
                  <a:cubicBezTo>
                    <a:pt x="183" y="257"/>
                    <a:pt x="183" y="257"/>
                    <a:pt x="183" y="257"/>
                  </a:cubicBezTo>
                  <a:cubicBezTo>
                    <a:pt x="181" y="259"/>
                    <a:pt x="179" y="260"/>
                    <a:pt x="177" y="260"/>
                  </a:cubicBezTo>
                  <a:cubicBezTo>
                    <a:pt x="175" y="260"/>
                    <a:pt x="173" y="259"/>
                    <a:pt x="172" y="258"/>
                  </a:cubicBezTo>
                  <a:cubicBezTo>
                    <a:pt x="151" y="241"/>
                    <a:pt x="151" y="241"/>
                    <a:pt x="151" y="241"/>
                  </a:cubicBezTo>
                  <a:cubicBezTo>
                    <a:pt x="147" y="239"/>
                    <a:pt x="147" y="233"/>
                    <a:pt x="150" y="230"/>
                  </a:cubicBezTo>
                  <a:cubicBezTo>
                    <a:pt x="153" y="226"/>
                    <a:pt x="158" y="226"/>
                    <a:pt x="161" y="229"/>
                  </a:cubicBezTo>
                  <a:cubicBezTo>
                    <a:pt x="176" y="240"/>
                    <a:pt x="176" y="240"/>
                    <a:pt x="176" y="240"/>
                  </a:cubicBezTo>
                  <a:cubicBezTo>
                    <a:pt x="203" y="209"/>
                    <a:pt x="203" y="209"/>
                    <a:pt x="203" y="209"/>
                  </a:cubicBezTo>
                  <a:cubicBezTo>
                    <a:pt x="206" y="206"/>
                    <a:pt x="212" y="205"/>
                    <a:pt x="215" y="208"/>
                  </a:cubicBezTo>
                  <a:cubicBezTo>
                    <a:pt x="218" y="211"/>
                    <a:pt x="219" y="217"/>
                    <a:pt x="216" y="220"/>
                  </a:cubicBezTo>
                  <a:close/>
                  <a:moveTo>
                    <a:pt x="144" y="159"/>
                  </a:moveTo>
                  <a:cubicBezTo>
                    <a:pt x="78" y="159"/>
                    <a:pt x="78" y="159"/>
                    <a:pt x="78" y="159"/>
                  </a:cubicBezTo>
                  <a:cubicBezTo>
                    <a:pt x="76" y="159"/>
                    <a:pt x="74" y="157"/>
                    <a:pt x="74" y="155"/>
                  </a:cubicBezTo>
                  <a:cubicBezTo>
                    <a:pt x="74" y="150"/>
                    <a:pt x="74" y="150"/>
                    <a:pt x="74" y="150"/>
                  </a:cubicBezTo>
                  <a:cubicBezTo>
                    <a:pt x="74" y="148"/>
                    <a:pt x="76" y="146"/>
                    <a:pt x="78" y="146"/>
                  </a:cubicBezTo>
                  <a:cubicBezTo>
                    <a:pt x="144" y="146"/>
                    <a:pt x="144" y="146"/>
                    <a:pt x="144" y="146"/>
                  </a:cubicBezTo>
                  <a:cubicBezTo>
                    <a:pt x="146" y="146"/>
                    <a:pt x="148" y="148"/>
                    <a:pt x="148" y="150"/>
                  </a:cubicBezTo>
                  <a:cubicBezTo>
                    <a:pt x="148" y="155"/>
                    <a:pt x="148" y="155"/>
                    <a:pt x="148" y="155"/>
                  </a:cubicBezTo>
                  <a:cubicBezTo>
                    <a:pt x="148" y="157"/>
                    <a:pt x="146" y="159"/>
                    <a:pt x="144" y="159"/>
                  </a:cubicBezTo>
                  <a:close/>
                  <a:moveTo>
                    <a:pt x="144" y="122"/>
                  </a:moveTo>
                  <a:cubicBezTo>
                    <a:pt x="78" y="122"/>
                    <a:pt x="78" y="122"/>
                    <a:pt x="78" y="122"/>
                  </a:cubicBezTo>
                  <a:cubicBezTo>
                    <a:pt x="76" y="122"/>
                    <a:pt x="74" y="120"/>
                    <a:pt x="74" y="118"/>
                  </a:cubicBezTo>
                  <a:cubicBezTo>
                    <a:pt x="74" y="114"/>
                    <a:pt x="74" y="114"/>
                    <a:pt x="74" y="114"/>
                  </a:cubicBezTo>
                  <a:cubicBezTo>
                    <a:pt x="74" y="111"/>
                    <a:pt x="76" y="109"/>
                    <a:pt x="78" y="109"/>
                  </a:cubicBezTo>
                  <a:cubicBezTo>
                    <a:pt x="144" y="109"/>
                    <a:pt x="144" y="109"/>
                    <a:pt x="144" y="109"/>
                  </a:cubicBezTo>
                  <a:cubicBezTo>
                    <a:pt x="146" y="109"/>
                    <a:pt x="148" y="111"/>
                    <a:pt x="148" y="114"/>
                  </a:cubicBezTo>
                  <a:cubicBezTo>
                    <a:pt x="148" y="118"/>
                    <a:pt x="148" y="118"/>
                    <a:pt x="148" y="118"/>
                  </a:cubicBezTo>
                  <a:cubicBezTo>
                    <a:pt x="148" y="120"/>
                    <a:pt x="146" y="122"/>
                    <a:pt x="144" y="122"/>
                  </a:cubicBezTo>
                  <a:close/>
                  <a:moveTo>
                    <a:pt x="115" y="196"/>
                  </a:moveTo>
                  <a:cubicBezTo>
                    <a:pt x="78" y="196"/>
                    <a:pt x="78" y="196"/>
                    <a:pt x="78" y="196"/>
                  </a:cubicBezTo>
                  <a:cubicBezTo>
                    <a:pt x="76" y="196"/>
                    <a:pt x="74" y="194"/>
                    <a:pt x="74" y="192"/>
                  </a:cubicBezTo>
                  <a:cubicBezTo>
                    <a:pt x="74" y="188"/>
                    <a:pt x="74" y="188"/>
                    <a:pt x="74" y="188"/>
                  </a:cubicBezTo>
                  <a:cubicBezTo>
                    <a:pt x="74" y="186"/>
                    <a:pt x="76" y="184"/>
                    <a:pt x="78" y="184"/>
                  </a:cubicBezTo>
                  <a:cubicBezTo>
                    <a:pt x="115" y="184"/>
                    <a:pt x="115" y="184"/>
                    <a:pt x="115" y="184"/>
                  </a:cubicBezTo>
                  <a:cubicBezTo>
                    <a:pt x="117" y="184"/>
                    <a:pt x="119" y="186"/>
                    <a:pt x="119" y="188"/>
                  </a:cubicBezTo>
                  <a:cubicBezTo>
                    <a:pt x="119" y="192"/>
                    <a:pt x="119" y="192"/>
                    <a:pt x="119" y="192"/>
                  </a:cubicBezTo>
                  <a:cubicBezTo>
                    <a:pt x="119" y="194"/>
                    <a:pt x="117" y="196"/>
                    <a:pt x="115" y="196"/>
                  </a:cubicBezTo>
                  <a:close/>
                  <a:moveTo>
                    <a:pt x="66" y="107"/>
                  </a:moveTo>
                  <a:cubicBezTo>
                    <a:pt x="51" y="124"/>
                    <a:pt x="51" y="124"/>
                    <a:pt x="51" y="124"/>
                  </a:cubicBezTo>
                  <a:cubicBezTo>
                    <a:pt x="50" y="124"/>
                    <a:pt x="49" y="125"/>
                    <a:pt x="48" y="125"/>
                  </a:cubicBezTo>
                  <a:cubicBezTo>
                    <a:pt x="47" y="125"/>
                    <a:pt x="47" y="125"/>
                    <a:pt x="46" y="124"/>
                  </a:cubicBezTo>
                  <a:cubicBezTo>
                    <a:pt x="36" y="116"/>
                    <a:pt x="36" y="116"/>
                    <a:pt x="36" y="116"/>
                  </a:cubicBezTo>
                  <a:cubicBezTo>
                    <a:pt x="35" y="115"/>
                    <a:pt x="35" y="113"/>
                    <a:pt x="36" y="111"/>
                  </a:cubicBezTo>
                  <a:cubicBezTo>
                    <a:pt x="37" y="110"/>
                    <a:pt x="40" y="109"/>
                    <a:pt x="41" y="111"/>
                  </a:cubicBezTo>
                  <a:cubicBezTo>
                    <a:pt x="48" y="116"/>
                    <a:pt x="48" y="116"/>
                    <a:pt x="48" y="116"/>
                  </a:cubicBezTo>
                  <a:cubicBezTo>
                    <a:pt x="61" y="102"/>
                    <a:pt x="61" y="102"/>
                    <a:pt x="61" y="102"/>
                  </a:cubicBezTo>
                  <a:cubicBezTo>
                    <a:pt x="62" y="100"/>
                    <a:pt x="64" y="100"/>
                    <a:pt x="66" y="101"/>
                  </a:cubicBezTo>
                  <a:cubicBezTo>
                    <a:pt x="67" y="103"/>
                    <a:pt x="68" y="105"/>
                    <a:pt x="66" y="107"/>
                  </a:cubicBezTo>
                  <a:close/>
                  <a:moveTo>
                    <a:pt x="66" y="143"/>
                  </a:moveTo>
                  <a:cubicBezTo>
                    <a:pt x="51" y="160"/>
                    <a:pt x="51" y="160"/>
                    <a:pt x="51" y="160"/>
                  </a:cubicBezTo>
                  <a:cubicBezTo>
                    <a:pt x="50" y="161"/>
                    <a:pt x="49" y="161"/>
                    <a:pt x="48" y="161"/>
                  </a:cubicBezTo>
                  <a:cubicBezTo>
                    <a:pt x="47" y="161"/>
                    <a:pt x="47" y="161"/>
                    <a:pt x="46" y="161"/>
                  </a:cubicBezTo>
                  <a:cubicBezTo>
                    <a:pt x="36" y="153"/>
                    <a:pt x="36" y="153"/>
                    <a:pt x="36" y="153"/>
                  </a:cubicBezTo>
                  <a:cubicBezTo>
                    <a:pt x="35" y="152"/>
                    <a:pt x="35" y="149"/>
                    <a:pt x="36" y="148"/>
                  </a:cubicBezTo>
                  <a:cubicBezTo>
                    <a:pt x="37" y="146"/>
                    <a:pt x="40" y="146"/>
                    <a:pt x="41" y="147"/>
                  </a:cubicBezTo>
                  <a:cubicBezTo>
                    <a:pt x="48" y="152"/>
                    <a:pt x="48" y="152"/>
                    <a:pt x="48" y="152"/>
                  </a:cubicBezTo>
                  <a:cubicBezTo>
                    <a:pt x="61" y="138"/>
                    <a:pt x="61" y="138"/>
                    <a:pt x="61" y="138"/>
                  </a:cubicBezTo>
                  <a:cubicBezTo>
                    <a:pt x="62" y="137"/>
                    <a:pt x="64" y="136"/>
                    <a:pt x="66" y="138"/>
                  </a:cubicBezTo>
                  <a:cubicBezTo>
                    <a:pt x="67" y="139"/>
                    <a:pt x="68" y="142"/>
                    <a:pt x="66" y="143"/>
                  </a:cubicBezTo>
                  <a:close/>
                  <a:moveTo>
                    <a:pt x="66" y="181"/>
                  </a:moveTo>
                  <a:cubicBezTo>
                    <a:pt x="51" y="198"/>
                    <a:pt x="51" y="198"/>
                    <a:pt x="51" y="198"/>
                  </a:cubicBezTo>
                  <a:cubicBezTo>
                    <a:pt x="50" y="199"/>
                    <a:pt x="49" y="199"/>
                    <a:pt x="48" y="199"/>
                  </a:cubicBezTo>
                  <a:cubicBezTo>
                    <a:pt x="47" y="199"/>
                    <a:pt x="47" y="199"/>
                    <a:pt x="46" y="198"/>
                  </a:cubicBezTo>
                  <a:cubicBezTo>
                    <a:pt x="36" y="191"/>
                    <a:pt x="36" y="191"/>
                    <a:pt x="36" y="191"/>
                  </a:cubicBezTo>
                  <a:cubicBezTo>
                    <a:pt x="35" y="189"/>
                    <a:pt x="35" y="187"/>
                    <a:pt x="36" y="185"/>
                  </a:cubicBezTo>
                  <a:cubicBezTo>
                    <a:pt x="37" y="184"/>
                    <a:pt x="40" y="183"/>
                    <a:pt x="41" y="185"/>
                  </a:cubicBezTo>
                  <a:cubicBezTo>
                    <a:pt x="48" y="190"/>
                    <a:pt x="48" y="190"/>
                    <a:pt x="48" y="190"/>
                  </a:cubicBezTo>
                  <a:cubicBezTo>
                    <a:pt x="61" y="176"/>
                    <a:pt x="61" y="176"/>
                    <a:pt x="61" y="176"/>
                  </a:cubicBezTo>
                  <a:cubicBezTo>
                    <a:pt x="62" y="174"/>
                    <a:pt x="64" y="174"/>
                    <a:pt x="66" y="175"/>
                  </a:cubicBezTo>
                  <a:cubicBezTo>
                    <a:pt x="67" y="177"/>
                    <a:pt x="68" y="179"/>
                    <a:pt x="66" y="181"/>
                  </a:cubicBezTo>
                  <a:close/>
                  <a:moveTo>
                    <a:pt x="66" y="181"/>
                  </a:moveTo>
                  <a:cubicBezTo>
                    <a:pt x="66" y="181"/>
                    <a:pt x="66" y="181"/>
                    <a:pt x="66" y="181"/>
                  </a:cubicBezTo>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65" name="Google Shape;365;p11"/>
          <p:cNvSpPr/>
          <p:nvPr/>
        </p:nvSpPr>
        <p:spPr>
          <a:xfrm>
            <a:off x="0" y="6456283"/>
            <a:ext cx="12192000" cy="401717"/>
          </a:xfrm>
          <a:prstGeom prst="rect">
            <a:avLst/>
          </a:prstGeom>
          <a:gradFill>
            <a:gsLst>
              <a:gs pos="0">
                <a:srgbClr val="474747"/>
              </a:gs>
              <a:gs pos="50000">
                <a:srgbClr val="666666"/>
              </a:gs>
              <a:gs pos="100000">
                <a:srgbClr val="7B7B7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11"/>
          <p:cNvSpPr txBox="1"/>
          <p:nvPr/>
        </p:nvSpPr>
        <p:spPr>
          <a:xfrm>
            <a:off x="11509248" y="6463273"/>
            <a:ext cx="682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7</a:t>
            </a:r>
            <a:endParaRPr sz="2000" b="1">
              <a:solidFill>
                <a:schemeClr val="lt1"/>
              </a:solidFill>
              <a:latin typeface="Calibri"/>
              <a:ea typeface="Calibri"/>
              <a:cs typeface="Calibri"/>
              <a:sym typeface="Calibri"/>
            </a:endParaRPr>
          </a:p>
        </p:txBody>
      </p:sp>
      <p:sp>
        <p:nvSpPr>
          <p:cNvPr id="367" name="Google Shape;367;p11"/>
          <p:cNvSpPr/>
          <p:nvPr/>
        </p:nvSpPr>
        <p:spPr>
          <a:xfrm>
            <a:off x="346852" y="190432"/>
            <a:ext cx="118800" cy="64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11"/>
          <p:cNvSpPr/>
          <p:nvPr/>
        </p:nvSpPr>
        <p:spPr>
          <a:xfrm>
            <a:off x="567567" y="246042"/>
            <a:ext cx="6338082" cy="53860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500" b="1">
                <a:solidFill>
                  <a:srgbClr val="6B6B6B"/>
                </a:solidFill>
                <a:latin typeface="Calibri"/>
                <a:ea typeface="Calibri"/>
                <a:cs typeface="Calibri"/>
                <a:sym typeface="Calibri"/>
              </a:rPr>
              <a:t>Limitations</a:t>
            </a:r>
            <a:endParaRPr/>
          </a:p>
        </p:txBody>
      </p:sp>
      <p:sp>
        <p:nvSpPr>
          <p:cNvPr id="369" name="Google Shape;369;p11"/>
          <p:cNvSpPr/>
          <p:nvPr/>
        </p:nvSpPr>
        <p:spPr>
          <a:xfrm>
            <a:off x="346848" y="1223550"/>
            <a:ext cx="11498400" cy="400500"/>
          </a:xfrm>
          <a:prstGeom prst="rect">
            <a:avLst/>
          </a:prstGeom>
          <a:solidFill>
            <a:srgbClr val="E84C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Model Limitations and Suggestions</a:t>
            </a:r>
            <a:endParaRPr/>
          </a:p>
        </p:txBody>
      </p:sp>
      <p:sp>
        <p:nvSpPr>
          <p:cNvPr id="370" name="Google Shape;370;p11"/>
          <p:cNvSpPr txBox="1"/>
          <p:nvPr/>
        </p:nvSpPr>
        <p:spPr>
          <a:xfrm>
            <a:off x="-2" y="6457811"/>
            <a:ext cx="1048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F7F7F"/>
                </a:solidFill>
                <a:latin typeface="Calibri"/>
                <a:ea typeface="Calibri"/>
                <a:cs typeface="Calibri"/>
                <a:sym typeface="Calibri"/>
              </a:rPr>
              <a:t>Overview</a:t>
            </a:r>
            <a:r>
              <a:rPr lang="en-US" sz="2000" b="1">
                <a:solidFill>
                  <a:srgbClr val="FF9900"/>
                </a:solidFill>
                <a:latin typeface="Calibri"/>
                <a:ea typeface="Calibri"/>
                <a:cs typeface="Calibri"/>
                <a:sym typeface="Calibri"/>
              </a:rPr>
              <a:t> </a:t>
            </a:r>
            <a:r>
              <a:rPr lang="en-US" sz="2000" b="1">
                <a:solidFill>
                  <a:srgbClr val="7F7F7F"/>
                </a:solidFill>
                <a:latin typeface="Calibri"/>
                <a:ea typeface="Calibri"/>
                <a:cs typeface="Calibri"/>
                <a:sym typeface="Calibri"/>
              </a:rPr>
              <a:t>| Methodology | Evaluation | </a:t>
            </a:r>
            <a:r>
              <a:rPr lang="en-US" sz="2000" b="1">
                <a:solidFill>
                  <a:schemeClr val="lt1"/>
                </a:solidFill>
                <a:latin typeface="Calibri"/>
                <a:ea typeface="Calibri"/>
                <a:cs typeface="Calibri"/>
                <a:sym typeface="Calibri"/>
              </a:rPr>
              <a:t>Limitations</a:t>
            </a:r>
            <a:r>
              <a:rPr lang="en-US" sz="2000" b="1">
                <a:solidFill>
                  <a:srgbClr val="7F7F7F"/>
                </a:solidFill>
                <a:latin typeface="Calibri"/>
                <a:ea typeface="Calibri"/>
                <a:cs typeface="Calibri"/>
                <a:sym typeface="Calibri"/>
              </a:rPr>
              <a:t> | Looking Ahead</a:t>
            </a:r>
            <a:endParaRPr/>
          </a:p>
        </p:txBody>
      </p:sp>
      <p:pic>
        <p:nvPicPr>
          <p:cNvPr id="371" name="Google Shape;371;p11"/>
          <p:cNvPicPr preferRelativeResize="0"/>
          <p:nvPr/>
        </p:nvPicPr>
        <p:blipFill>
          <a:blip r:embed="rId5">
            <a:alphaModFix/>
          </a:blip>
          <a:stretch>
            <a:fillRect/>
          </a:stretch>
        </p:blipFill>
        <p:spPr>
          <a:xfrm>
            <a:off x="2052170" y="2616663"/>
            <a:ext cx="7808813" cy="2255131"/>
          </a:xfrm>
          <a:prstGeom prst="rect">
            <a:avLst/>
          </a:prstGeom>
          <a:noFill/>
          <a:ln>
            <a:noFill/>
          </a:ln>
        </p:spPr>
      </p:pic>
      <p:sp>
        <p:nvSpPr>
          <p:cNvPr id="372" name="Google Shape;372;p11"/>
          <p:cNvSpPr txBox="1"/>
          <p:nvPr/>
        </p:nvSpPr>
        <p:spPr>
          <a:xfrm>
            <a:off x="2192275" y="1930275"/>
            <a:ext cx="18105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solidFill>
                  <a:srgbClr val="C00000"/>
                </a:solidFill>
                <a:latin typeface="Calibri"/>
                <a:ea typeface="Calibri"/>
                <a:cs typeface="Calibri"/>
                <a:sym typeface="Calibri"/>
              </a:rPr>
              <a:t>Limited </a:t>
            </a:r>
            <a:endParaRPr sz="1700" b="1">
              <a:solidFill>
                <a:srgbClr val="C00000"/>
              </a:solidFill>
              <a:latin typeface="Calibri"/>
              <a:ea typeface="Calibri"/>
              <a:cs typeface="Calibri"/>
              <a:sym typeface="Calibri"/>
            </a:endParaRPr>
          </a:p>
          <a:p>
            <a:pPr marL="0" lvl="0" indent="0" algn="ctr" rtl="0">
              <a:spcBef>
                <a:spcPts val="0"/>
              </a:spcBef>
              <a:spcAft>
                <a:spcPts val="0"/>
              </a:spcAft>
              <a:buNone/>
            </a:pPr>
            <a:r>
              <a:rPr lang="en-US" sz="1700" b="1">
                <a:solidFill>
                  <a:srgbClr val="C00000"/>
                </a:solidFill>
                <a:latin typeface="Calibri"/>
                <a:ea typeface="Calibri"/>
                <a:cs typeface="Calibri"/>
                <a:sym typeface="Calibri"/>
              </a:rPr>
              <a:t>Dataset Size</a:t>
            </a:r>
            <a:endParaRPr sz="1700" b="1">
              <a:solidFill>
                <a:srgbClr val="C00000"/>
              </a:solidFill>
              <a:latin typeface="Calibri"/>
              <a:ea typeface="Calibri"/>
              <a:cs typeface="Calibri"/>
              <a:sym typeface="Calibri"/>
            </a:endParaRPr>
          </a:p>
        </p:txBody>
      </p:sp>
      <p:sp>
        <p:nvSpPr>
          <p:cNvPr id="373" name="Google Shape;373;p11"/>
          <p:cNvSpPr txBox="1"/>
          <p:nvPr/>
        </p:nvSpPr>
        <p:spPr>
          <a:xfrm>
            <a:off x="4151875" y="4871800"/>
            <a:ext cx="18105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solidFill>
                  <a:srgbClr val="C00000"/>
                </a:solidFill>
                <a:latin typeface="Calibri"/>
                <a:ea typeface="Calibri"/>
                <a:cs typeface="Calibri"/>
                <a:sym typeface="Calibri"/>
              </a:rPr>
              <a:t>Model </a:t>
            </a:r>
            <a:endParaRPr sz="1700" b="1">
              <a:solidFill>
                <a:srgbClr val="C00000"/>
              </a:solidFill>
              <a:latin typeface="Calibri"/>
              <a:ea typeface="Calibri"/>
              <a:cs typeface="Calibri"/>
              <a:sym typeface="Calibri"/>
            </a:endParaRPr>
          </a:p>
          <a:p>
            <a:pPr marL="0" lvl="0" indent="0" algn="ctr" rtl="0">
              <a:spcBef>
                <a:spcPts val="0"/>
              </a:spcBef>
              <a:spcAft>
                <a:spcPts val="0"/>
              </a:spcAft>
              <a:buNone/>
            </a:pPr>
            <a:r>
              <a:rPr lang="en-US" sz="1700" b="1">
                <a:solidFill>
                  <a:srgbClr val="C00000"/>
                </a:solidFill>
                <a:latin typeface="Calibri"/>
                <a:ea typeface="Calibri"/>
                <a:cs typeface="Calibri"/>
                <a:sym typeface="Calibri"/>
              </a:rPr>
              <a:t>Limitations</a:t>
            </a:r>
            <a:endParaRPr sz="2000" b="1">
              <a:solidFill>
                <a:srgbClr val="C00000"/>
              </a:solidFill>
              <a:latin typeface="Calibri"/>
              <a:ea typeface="Calibri"/>
              <a:cs typeface="Calibri"/>
              <a:sym typeface="Calibri"/>
            </a:endParaRPr>
          </a:p>
        </p:txBody>
      </p:sp>
      <p:sp>
        <p:nvSpPr>
          <p:cNvPr id="374" name="Google Shape;374;p11"/>
          <p:cNvSpPr txBox="1"/>
          <p:nvPr/>
        </p:nvSpPr>
        <p:spPr>
          <a:xfrm>
            <a:off x="5876525" y="1930275"/>
            <a:ext cx="1950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solidFill>
                  <a:srgbClr val="C00000"/>
                </a:solidFill>
                <a:latin typeface="Calibri"/>
                <a:ea typeface="Calibri"/>
                <a:cs typeface="Calibri"/>
                <a:sym typeface="Calibri"/>
              </a:rPr>
              <a:t>Computational</a:t>
            </a:r>
            <a:endParaRPr sz="1700" b="1">
              <a:solidFill>
                <a:srgbClr val="C00000"/>
              </a:solidFill>
              <a:latin typeface="Calibri"/>
              <a:ea typeface="Calibri"/>
              <a:cs typeface="Calibri"/>
              <a:sym typeface="Calibri"/>
            </a:endParaRPr>
          </a:p>
          <a:p>
            <a:pPr marL="0" lvl="0" indent="0" algn="ctr" rtl="0">
              <a:spcBef>
                <a:spcPts val="0"/>
              </a:spcBef>
              <a:spcAft>
                <a:spcPts val="0"/>
              </a:spcAft>
              <a:buNone/>
            </a:pPr>
            <a:r>
              <a:rPr lang="en-US" sz="1700" b="1">
                <a:solidFill>
                  <a:srgbClr val="C00000"/>
                </a:solidFill>
                <a:latin typeface="Calibri"/>
                <a:ea typeface="Calibri"/>
                <a:cs typeface="Calibri"/>
                <a:sym typeface="Calibri"/>
              </a:rPr>
              <a:t>Resources</a:t>
            </a:r>
            <a:endParaRPr sz="2000" b="1">
              <a:solidFill>
                <a:srgbClr val="C00000"/>
              </a:solidFill>
              <a:latin typeface="Calibri"/>
              <a:ea typeface="Calibri"/>
              <a:cs typeface="Calibri"/>
              <a:sym typeface="Calibri"/>
            </a:endParaRPr>
          </a:p>
        </p:txBody>
      </p:sp>
      <p:sp>
        <p:nvSpPr>
          <p:cNvPr id="375" name="Google Shape;375;p11"/>
          <p:cNvSpPr txBox="1"/>
          <p:nvPr/>
        </p:nvSpPr>
        <p:spPr>
          <a:xfrm>
            <a:off x="7827125" y="4871800"/>
            <a:ext cx="1950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2000" b="1">
              <a:solidFill>
                <a:srgbClr val="C00000"/>
              </a:solidFill>
              <a:latin typeface="Calibri"/>
              <a:ea typeface="Calibri"/>
              <a:cs typeface="Calibri"/>
              <a:sym typeface="Calibri"/>
            </a:endParaRPr>
          </a:p>
        </p:txBody>
      </p:sp>
      <p:sp>
        <p:nvSpPr>
          <p:cNvPr id="376" name="Google Shape;376;p11"/>
          <p:cNvSpPr txBox="1"/>
          <p:nvPr/>
        </p:nvSpPr>
        <p:spPr>
          <a:xfrm>
            <a:off x="7827125" y="4871800"/>
            <a:ext cx="19506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a:solidFill>
                  <a:srgbClr val="C00000"/>
                </a:solidFill>
                <a:latin typeface="Calibri"/>
                <a:ea typeface="Calibri"/>
                <a:cs typeface="Calibri"/>
                <a:sym typeface="Calibri"/>
              </a:rPr>
              <a:t>Early Stopping</a:t>
            </a:r>
            <a:endParaRPr sz="1700" b="1">
              <a:solidFill>
                <a:srgbClr val="C00000"/>
              </a:solidFill>
              <a:latin typeface="Calibri"/>
              <a:ea typeface="Calibri"/>
              <a:cs typeface="Calibri"/>
              <a:sym typeface="Calibri"/>
            </a:endParaRPr>
          </a:p>
          <a:p>
            <a:pPr marL="0" lvl="0" indent="0" algn="ctr" rtl="0">
              <a:spcBef>
                <a:spcPts val="0"/>
              </a:spcBef>
              <a:spcAft>
                <a:spcPts val="0"/>
              </a:spcAft>
              <a:buNone/>
            </a:pPr>
            <a:r>
              <a:rPr lang="en-US" sz="1700" b="1">
                <a:solidFill>
                  <a:srgbClr val="C00000"/>
                </a:solidFill>
                <a:latin typeface="Calibri"/>
                <a:ea typeface="Calibri"/>
                <a:cs typeface="Calibri"/>
                <a:sym typeface="Calibri"/>
              </a:rPr>
              <a:t>for Epoch</a:t>
            </a:r>
            <a:endParaRPr sz="1700" b="1">
              <a:solidFill>
                <a:srgbClr val="C00000"/>
              </a:solidFill>
              <a:latin typeface="Calibri"/>
              <a:ea typeface="Calibri"/>
              <a:cs typeface="Calibri"/>
              <a:sym typeface="Calibri"/>
            </a:endParaRPr>
          </a:p>
        </p:txBody>
      </p:sp>
      <p:pic>
        <p:nvPicPr>
          <p:cNvPr id="2" name="8">
            <a:hlinkClick r:id="" action="ppaction://media"/>
            <a:extLst>
              <a:ext uri="{FF2B5EF4-FFF2-40B4-BE49-F238E27FC236}">
                <a16:creationId xmlns:a16="http://schemas.microsoft.com/office/drawing/2014/main" id="{4F8FF915-E703-419F-92DB-2E3D529F004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601566" y="5905015"/>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87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grpSp>
        <p:nvGrpSpPr>
          <p:cNvPr id="381" name="Google Shape;381;p16"/>
          <p:cNvGrpSpPr/>
          <p:nvPr/>
        </p:nvGrpSpPr>
        <p:grpSpPr>
          <a:xfrm>
            <a:off x="11047480" y="0"/>
            <a:ext cx="803143" cy="864697"/>
            <a:chOff x="4360056" y="1057934"/>
            <a:chExt cx="803143" cy="864697"/>
          </a:xfrm>
        </p:grpSpPr>
        <p:grpSp>
          <p:nvGrpSpPr>
            <p:cNvPr id="382" name="Google Shape;382;p16"/>
            <p:cNvGrpSpPr/>
            <p:nvPr/>
          </p:nvGrpSpPr>
          <p:grpSpPr>
            <a:xfrm>
              <a:off x="4360056" y="1057934"/>
              <a:ext cx="803143" cy="864697"/>
              <a:chOff x="5568818" y="4184642"/>
              <a:chExt cx="1054364" cy="1137791"/>
            </a:xfrm>
          </p:grpSpPr>
          <p:sp>
            <p:nvSpPr>
              <p:cNvPr id="383" name="Google Shape;383;p16"/>
              <p:cNvSpPr/>
              <p:nvPr/>
            </p:nvSpPr>
            <p:spPr>
              <a:xfrm>
                <a:off x="5568818" y="4184642"/>
                <a:ext cx="1054364" cy="1054364"/>
              </a:xfrm>
              <a:prstGeom prst="rect">
                <a:avLst/>
              </a:prstGeom>
              <a:solidFill>
                <a:srgbClr val="6B6BC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4" name="Google Shape;384;p16"/>
              <p:cNvSpPr/>
              <p:nvPr/>
            </p:nvSpPr>
            <p:spPr>
              <a:xfrm>
                <a:off x="5568818" y="5234772"/>
                <a:ext cx="1054364" cy="87661"/>
              </a:xfrm>
              <a:prstGeom prst="rect">
                <a:avLst/>
              </a:prstGeom>
              <a:solidFill>
                <a:srgbClr val="2D2D8A"/>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85" name="Google Shape;385;p16"/>
            <p:cNvSpPr/>
            <p:nvPr/>
          </p:nvSpPr>
          <p:spPr>
            <a:xfrm>
              <a:off x="4532157" y="1282336"/>
              <a:ext cx="388618" cy="388618"/>
            </a:xfrm>
            <a:custGeom>
              <a:avLst/>
              <a:gdLst/>
              <a:ahLst/>
              <a:cxnLst/>
              <a:rect l="l" t="t" r="r" b="b"/>
              <a:pathLst>
                <a:path w="425" h="425" extrusionOk="0">
                  <a:moveTo>
                    <a:pt x="419" y="2"/>
                  </a:moveTo>
                  <a:cubicBezTo>
                    <a:pt x="416" y="1"/>
                    <a:pt x="414" y="0"/>
                    <a:pt x="411" y="0"/>
                  </a:cubicBezTo>
                  <a:cubicBezTo>
                    <a:pt x="409" y="0"/>
                    <a:pt x="406" y="1"/>
                    <a:pt x="404" y="3"/>
                  </a:cubicBezTo>
                  <a:cubicBezTo>
                    <a:pt x="6" y="268"/>
                    <a:pt x="6" y="268"/>
                    <a:pt x="6" y="268"/>
                  </a:cubicBezTo>
                  <a:cubicBezTo>
                    <a:pt x="2" y="271"/>
                    <a:pt x="0" y="276"/>
                    <a:pt x="0" y="280"/>
                  </a:cubicBezTo>
                  <a:cubicBezTo>
                    <a:pt x="1" y="285"/>
                    <a:pt x="4" y="290"/>
                    <a:pt x="8" y="291"/>
                  </a:cubicBezTo>
                  <a:cubicBezTo>
                    <a:pt x="112" y="333"/>
                    <a:pt x="112" y="333"/>
                    <a:pt x="112" y="333"/>
                  </a:cubicBezTo>
                  <a:cubicBezTo>
                    <a:pt x="161" y="418"/>
                    <a:pt x="161" y="418"/>
                    <a:pt x="161" y="418"/>
                  </a:cubicBezTo>
                  <a:cubicBezTo>
                    <a:pt x="163" y="422"/>
                    <a:pt x="168" y="425"/>
                    <a:pt x="172" y="425"/>
                  </a:cubicBezTo>
                  <a:cubicBezTo>
                    <a:pt x="172" y="425"/>
                    <a:pt x="172" y="425"/>
                    <a:pt x="173" y="425"/>
                  </a:cubicBezTo>
                  <a:cubicBezTo>
                    <a:pt x="177" y="425"/>
                    <a:pt x="181" y="423"/>
                    <a:pt x="184" y="419"/>
                  </a:cubicBezTo>
                  <a:cubicBezTo>
                    <a:pt x="211" y="373"/>
                    <a:pt x="211" y="373"/>
                    <a:pt x="211" y="373"/>
                  </a:cubicBezTo>
                  <a:cubicBezTo>
                    <a:pt x="340" y="424"/>
                    <a:pt x="340" y="424"/>
                    <a:pt x="340" y="424"/>
                  </a:cubicBezTo>
                  <a:cubicBezTo>
                    <a:pt x="342" y="425"/>
                    <a:pt x="343" y="425"/>
                    <a:pt x="345" y="425"/>
                  </a:cubicBezTo>
                  <a:cubicBezTo>
                    <a:pt x="347" y="425"/>
                    <a:pt x="350" y="424"/>
                    <a:pt x="352" y="423"/>
                  </a:cubicBezTo>
                  <a:cubicBezTo>
                    <a:pt x="355" y="421"/>
                    <a:pt x="357" y="418"/>
                    <a:pt x="358" y="414"/>
                  </a:cubicBezTo>
                  <a:cubicBezTo>
                    <a:pt x="424" y="16"/>
                    <a:pt x="424" y="16"/>
                    <a:pt x="424" y="16"/>
                  </a:cubicBezTo>
                  <a:cubicBezTo>
                    <a:pt x="425" y="11"/>
                    <a:pt x="423" y="5"/>
                    <a:pt x="419" y="2"/>
                  </a:cubicBezTo>
                  <a:close/>
                  <a:moveTo>
                    <a:pt x="42" y="276"/>
                  </a:moveTo>
                  <a:cubicBezTo>
                    <a:pt x="349" y="71"/>
                    <a:pt x="349" y="71"/>
                    <a:pt x="349" y="71"/>
                  </a:cubicBezTo>
                  <a:cubicBezTo>
                    <a:pt x="126" y="310"/>
                    <a:pt x="126" y="310"/>
                    <a:pt x="126" y="310"/>
                  </a:cubicBezTo>
                  <a:cubicBezTo>
                    <a:pt x="124" y="310"/>
                    <a:pt x="123" y="309"/>
                    <a:pt x="122" y="308"/>
                  </a:cubicBezTo>
                  <a:lnTo>
                    <a:pt x="42" y="276"/>
                  </a:lnTo>
                  <a:close/>
                  <a:moveTo>
                    <a:pt x="135" y="320"/>
                  </a:moveTo>
                  <a:cubicBezTo>
                    <a:pt x="135" y="320"/>
                    <a:pt x="135" y="320"/>
                    <a:pt x="135" y="320"/>
                  </a:cubicBezTo>
                  <a:cubicBezTo>
                    <a:pt x="386" y="51"/>
                    <a:pt x="386" y="51"/>
                    <a:pt x="386" y="51"/>
                  </a:cubicBezTo>
                  <a:cubicBezTo>
                    <a:pt x="172" y="384"/>
                    <a:pt x="172" y="384"/>
                    <a:pt x="172" y="384"/>
                  </a:cubicBezTo>
                  <a:lnTo>
                    <a:pt x="135" y="320"/>
                  </a:lnTo>
                  <a:close/>
                  <a:moveTo>
                    <a:pt x="335" y="393"/>
                  </a:moveTo>
                  <a:cubicBezTo>
                    <a:pt x="221" y="348"/>
                    <a:pt x="221" y="348"/>
                    <a:pt x="221" y="348"/>
                  </a:cubicBezTo>
                  <a:cubicBezTo>
                    <a:pt x="219" y="347"/>
                    <a:pt x="216" y="347"/>
                    <a:pt x="213" y="346"/>
                  </a:cubicBezTo>
                  <a:cubicBezTo>
                    <a:pt x="388" y="76"/>
                    <a:pt x="388" y="76"/>
                    <a:pt x="388" y="76"/>
                  </a:cubicBezTo>
                  <a:lnTo>
                    <a:pt x="335" y="393"/>
                  </a:lnTo>
                  <a:close/>
                </a:path>
              </a:pathLst>
            </a:cu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86" name="Google Shape;386;p16"/>
          <p:cNvSpPr/>
          <p:nvPr/>
        </p:nvSpPr>
        <p:spPr>
          <a:xfrm>
            <a:off x="0" y="6456283"/>
            <a:ext cx="12192000" cy="401717"/>
          </a:xfrm>
          <a:prstGeom prst="rect">
            <a:avLst/>
          </a:prstGeom>
          <a:gradFill>
            <a:gsLst>
              <a:gs pos="0">
                <a:srgbClr val="474747"/>
              </a:gs>
              <a:gs pos="50000">
                <a:srgbClr val="666666"/>
              </a:gs>
              <a:gs pos="100000">
                <a:srgbClr val="7B7B7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16"/>
          <p:cNvSpPr txBox="1"/>
          <p:nvPr/>
        </p:nvSpPr>
        <p:spPr>
          <a:xfrm>
            <a:off x="11509248" y="6463273"/>
            <a:ext cx="68275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8</a:t>
            </a:r>
            <a:endParaRPr sz="2000" b="1">
              <a:solidFill>
                <a:schemeClr val="lt1"/>
              </a:solidFill>
              <a:latin typeface="Calibri"/>
              <a:ea typeface="Calibri"/>
              <a:cs typeface="Calibri"/>
              <a:sym typeface="Calibri"/>
            </a:endParaRPr>
          </a:p>
        </p:txBody>
      </p:sp>
      <p:grpSp>
        <p:nvGrpSpPr>
          <p:cNvPr id="388" name="Google Shape;388;p16"/>
          <p:cNvGrpSpPr/>
          <p:nvPr/>
        </p:nvGrpSpPr>
        <p:grpSpPr>
          <a:xfrm>
            <a:off x="2816058" y="1844877"/>
            <a:ext cx="5354802" cy="4330628"/>
            <a:chOff x="6261526" y="1429733"/>
            <a:chExt cx="5483668" cy="4497017"/>
          </a:xfrm>
        </p:grpSpPr>
        <p:sp>
          <p:nvSpPr>
            <p:cNvPr id="389" name="Google Shape;389;p16"/>
            <p:cNvSpPr/>
            <p:nvPr/>
          </p:nvSpPr>
          <p:spPr>
            <a:xfrm>
              <a:off x="7013530" y="2955988"/>
              <a:ext cx="2187684" cy="2195338"/>
            </a:xfrm>
            <a:prstGeom prst="ellipse">
              <a:avLst/>
            </a:prstGeom>
            <a:solidFill>
              <a:srgbClr val="2F5496">
                <a:alpha val="84705"/>
              </a:srgbClr>
            </a:solidFill>
            <a:ln>
              <a:noFill/>
            </a:ln>
            <a:effectLst>
              <a:outerShdw blurRad="50800" dist="38100" dir="2700000" sx="101000" sy="101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0" name="Google Shape;390;p16"/>
            <p:cNvSpPr/>
            <p:nvPr/>
          </p:nvSpPr>
          <p:spPr>
            <a:xfrm>
              <a:off x="8574886" y="2975122"/>
              <a:ext cx="2187684" cy="2196614"/>
            </a:xfrm>
            <a:prstGeom prst="ellipse">
              <a:avLst/>
            </a:prstGeom>
            <a:solidFill>
              <a:srgbClr val="6B6BCF">
                <a:alpha val="80000"/>
              </a:srgbClr>
            </a:solidFill>
            <a:ln>
              <a:noFill/>
            </a:ln>
            <a:effectLst>
              <a:outerShdw blurRad="50800" dist="38100" dir="2700000" sx="101000" sy="101000" algn="tl" rotWithShape="0">
                <a:srgbClr val="000000">
                  <a:alpha val="4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16"/>
            <p:cNvSpPr/>
            <p:nvPr/>
          </p:nvSpPr>
          <p:spPr>
            <a:xfrm>
              <a:off x="7794207" y="1592353"/>
              <a:ext cx="2187684" cy="2196614"/>
            </a:xfrm>
            <a:prstGeom prst="ellipse">
              <a:avLst/>
            </a:prstGeom>
            <a:solidFill>
              <a:srgbClr val="0B103A">
                <a:alpha val="74901"/>
              </a:srgbClr>
            </a:solidFill>
            <a:ln>
              <a:noFill/>
            </a:ln>
            <a:effectLst>
              <a:outerShdw blurRad="50800" dist="38100" dir="2700000" sx="101000" sy="101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2" name="Google Shape;392;p16" descr="hand love symbol的圖片搜尋結果"/>
            <p:cNvPicPr preferRelativeResize="0"/>
            <p:nvPr/>
          </p:nvPicPr>
          <p:blipFill rotWithShape="1">
            <a:blip r:embed="rId5">
              <a:alphaModFix/>
            </a:blip>
            <a:srcRect/>
            <a:stretch/>
          </p:blipFill>
          <p:spPr>
            <a:xfrm>
              <a:off x="8314040" y="2157794"/>
              <a:ext cx="1148029" cy="1065732"/>
            </a:xfrm>
            <a:prstGeom prst="rect">
              <a:avLst/>
            </a:prstGeom>
            <a:noFill/>
            <a:ln>
              <a:noFill/>
            </a:ln>
            <a:effectLst>
              <a:outerShdw blurRad="50800" dist="38100" dir="2700000" sx="103000" sy="103000" algn="tl" rotWithShape="0">
                <a:srgbClr val="000000">
                  <a:alpha val="40000"/>
                </a:srgbClr>
              </a:outerShdw>
            </a:effectLst>
          </p:spPr>
        </p:pic>
        <p:sp>
          <p:nvSpPr>
            <p:cNvPr id="393" name="Google Shape;393;p16"/>
            <p:cNvSpPr/>
            <p:nvPr/>
          </p:nvSpPr>
          <p:spPr>
            <a:xfrm>
              <a:off x="10061648" y="1429733"/>
              <a:ext cx="1601400" cy="864600"/>
            </a:xfrm>
            <a:prstGeom prst="rect">
              <a:avLst/>
            </a:prstGeom>
            <a:noFill/>
            <a:ln>
              <a:noFill/>
            </a:ln>
          </p:spPr>
          <p:txBody>
            <a:bodyPr spcFirstLastPara="1" wrap="square" lIns="0" tIns="0" rIns="0" bIns="0" anchor="t" anchorCtr="0">
              <a:spAutoFit/>
            </a:bodyPr>
            <a:lstStyle/>
            <a:p>
              <a:pPr marL="0" marR="0" lvl="0" indent="0" algn="ctr" rtl="0">
                <a:lnSpc>
                  <a:spcPct val="112000"/>
                </a:lnSpc>
                <a:spcBef>
                  <a:spcPts val="0"/>
                </a:spcBef>
                <a:spcAft>
                  <a:spcPts val="0"/>
                </a:spcAft>
                <a:buNone/>
              </a:pPr>
              <a:r>
                <a:rPr lang="en-US" sz="2500" b="1">
                  <a:solidFill>
                    <a:srgbClr val="313453"/>
                  </a:solidFill>
                  <a:latin typeface="Calibri"/>
                  <a:ea typeface="Calibri"/>
                  <a:cs typeface="Calibri"/>
                  <a:sym typeface="Calibri"/>
                </a:rPr>
                <a:t>Expand Application</a:t>
              </a:r>
              <a:endParaRPr sz="2500" b="1">
                <a:solidFill>
                  <a:srgbClr val="313453"/>
                </a:solidFill>
                <a:latin typeface="Calibri"/>
                <a:ea typeface="Calibri"/>
                <a:cs typeface="Calibri"/>
                <a:sym typeface="Calibri"/>
              </a:endParaRPr>
            </a:p>
          </p:txBody>
        </p:sp>
        <p:sp>
          <p:nvSpPr>
            <p:cNvPr id="394" name="Google Shape;394;p16"/>
            <p:cNvSpPr/>
            <p:nvPr/>
          </p:nvSpPr>
          <p:spPr>
            <a:xfrm>
              <a:off x="9873195" y="5208550"/>
              <a:ext cx="1872000" cy="718200"/>
            </a:xfrm>
            <a:prstGeom prst="rect">
              <a:avLst/>
            </a:prstGeom>
            <a:noFill/>
            <a:ln>
              <a:noFill/>
            </a:ln>
          </p:spPr>
          <p:txBody>
            <a:bodyPr spcFirstLastPara="1" wrap="square" lIns="0" tIns="0" rIns="0" bIns="0" anchor="t" anchorCtr="0">
              <a:spAutoFit/>
            </a:bodyPr>
            <a:lstStyle/>
            <a:p>
              <a:pPr marL="0" marR="0" lvl="0" indent="0" algn="l" rtl="0">
                <a:lnSpc>
                  <a:spcPct val="112000"/>
                </a:lnSpc>
                <a:spcBef>
                  <a:spcPts val="0"/>
                </a:spcBef>
                <a:spcAft>
                  <a:spcPts val="0"/>
                </a:spcAft>
                <a:buNone/>
              </a:pPr>
              <a:endParaRPr sz="2500" b="1">
                <a:solidFill>
                  <a:srgbClr val="323554"/>
                </a:solidFill>
                <a:latin typeface="Calibri"/>
                <a:ea typeface="Calibri"/>
                <a:cs typeface="Calibri"/>
                <a:sym typeface="Calibri"/>
              </a:endParaRPr>
            </a:p>
          </p:txBody>
        </p:sp>
        <p:sp>
          <p:nvSpPr>
            <p:cNvPr id="395" name="Google Shape;395;p16"/>
            <p:cNvSpPr/>
            <p:nvPr/>
          </p:nvSpPr>
          <p:spPr>
            <a:xfrm>
              <a:off x="6261526" y="5052665"/>
              <a:ext cx="1601400" cy="864600"/>
            </a:xfrm>
            <a:prstGeom prst="rect">
              <a:avLst/>
            </a:prstGeom>
            <a:noFill/>
            <a:ln>
              <a:noFill/>
            </a:ln>
          </p:spPr>
          <p:txBody>
            <a:bodyPr spcFirstLastPara="1" wrap="square" lIns="0" tIns="0" rIns="0" bIns="0" anchor="t" anchorCtr="0">
              <a:spAutoFit/>
            </a:bodyPr>
            <a:lstStyle/>
            <a:p>
              <a:pPr marL="0" marR="0" lvl="0" indent="0" algn="ctr" rtl="0">
                <a:lnSpc>
                  <a:spcPct val="112000"/>
                </a:lnSpc>
                <a:spcBef>
                  <a:spcPts val="0"/>
                </a:spcBef>
                <a:spcAft>
                  <a:spcPts val="0"/>
                </a:spcAft>
                <a:buNone/>
              </a:pPr>
              <a:r>
                <a:rPr lang="en-US" sz="2500" b="1">
                  <a:solidFill>
                    <a:srgbClr val="353856"/>
                  </a:solidFill>
                  <a:latin typeface="Calibri"/>
                  <a:ea typeface="Calibri"/>
                  <a:cs typeface="Calibri"/>
                  <a:sym typeface="Calibri"/>
                </a:rPr>
                <a:t>Smarter Responses</a:t>
              </a:r>
              <a:endParaRPr sz="2500" b="1">
                <a:solidFill>
                  <a:srgbClr val="353856"/>
                </a:solidFill>
                <a:latin typeface="Calibri"/>
                <a:ea typeface="Calibri"/>
                <a:cs typeface="Calibri"/>
                <a:sym typeface="Calibri"/>
              </a:endParaRPr>
            </a:p>
          </p:txBody>
        </p:sp>
      </p:grpSp>
      <p:sp>
        <p:nvSpPr>
          <p:cNvPr id="396" name="Google Shape;396;p16"/>
          <p:cNvSpPr txBox="1"/>
          <p:nvPr/>
        </p:nvSpPr>
        <p:spPr>
          <a:xfrm>
            <a:off x="-2" y="6457811"/>
            <a:ext cx="10485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7F7F7F"/>
                </a:solidFill>
                <a:latin typeface="Calibri"/>
                <a:ea typeface="Calibri"/>
                <a:cs typeface="Calibri"/>
                <a:sym typeface="Calibri"/>
              </a:rPr>
              <a:t>Overview</a:t>
            </a:r>
            <a:r>
              <a:rPr lang="en-US" sz="2000" b="1">
                <a:solidFill>
                  <a:srgbClr val="FF9900"/>
                </a:solidFill>
                <a:latin typeface="Calibri"/>
                <a:ea typeface="Calibri"/>
                <a:cs typeface="Calibri"/>
                <a:sym typeface="Calibri"/>
              </a:rPr>
              <a:t> </a:t>
            </a:r>
            <a:r>
              <a:rPr lang="en-US" sz="2000" b="1">
                <a:solidFill>
                  <a:srgbClr val="7F7F7F"/>
                </a:solidFill>
                <a:latin typeface="Calibri"/>
                <a:ea typeface="Calibri"/>
                <a:cs typeface="Calibri"/>
                <a:sym typeface="Calibri"/>
              </a:rPr>
              <a:t>| Methodology | Evaluation | Limitations | </a:t>
            </a:r>
            <a:r>
              <a:rPr lang="en-US" sz="2000" b="1">
                <a:solidFill>
                  <a:schemeClr val="lt1"/>
                </a:solidFill>
                <a:latin typeface="Calibri"/>
                <a:ea typeface="Calibri"/>
                <a:cs typeface="Calibri"/>
                <a:sym typeface="Calibri"/>
              </a:rPr>
              <a:t>Looking Ahead</a:t>
            </a:r>
            <a:endParaRPr>
              <a:solidFill>
                <a:schemeClr val="lt1"/>
              </a:solidFill>
            </a:endParaRPr>
          </a:p>
        </p:txBody>
      </p:sp>
      <p:pic>
        <p:nvPicPr>
          <p:cNvPr id="397" name="Google Shape;397;p16" descr="speaker symbol的圖片搜尋結果"/>
          <p:cNvPicPr preferRelativeResize="0"/>
          <p:nvPr/>
        </p:nvPicPr>
        <p:blipFill rotWithShape="1">
          <a:blip r:embed="rId6">
            <a:alphaModFix/>
          </a:blip>
          <a:srcRect/>
          <a:stretch/>
        </p:blipFill>
        <p:spPr>
          <a:xfrm>
            <a:off x="3990099" y="3969525"/>
            <a:ext cx="1170525" cy="1026300"/>
          </a:xfrm>
          <a:prstGeom prst="rect">
            <a:avLst/>
          </a:prstGeom>
          <a:noFill/>
          <a:ln>
            <a:noFill/>
          </a:ln>
          <a:effectLst>
            <a:outerShdw blurRad="50800" dist="38100" dir="2700000" sx="103000" sy="103000" algn="tl" rotWithShape="0">
              <a:srgbClr val="000000">
                <a:alpha val="40000"/>
              </a:srgbClr>
            </a:outerShdw>
          </a:effectLst>
        </p:spPr>
      </p:pic>
      <p:pic>
        <p:nvPicPr>
          <p:cNvPr id="398" name="Google Shape;398;p16" descr="http://www.iconpng.com/png/mixed_icons1/reward.png"/>
          <p:cNvPicPr preferRelativeResize="0"/>
          <p:nvPr/>
        </p:nvPicPr>
        <p:blipFill rotWithShape="1">
          <a:blip r:embed="rId7">
            <a:alphaModFix/>
          </a:blip>
          <a:srcRect/>
          <a:stretch/>
        </p:blipFill>
        <p:spPr>
          <a:xfrm>
            <a:off x="5641975" y="3907800"/>
            <a:ext cx="1068800" cy="1088025"/>
          </a:xfrm>
          <a:prstGeom prst="rect">
            <a:avLst/>
          </a:prstGeom>
          <a:noFill/>
          <a:ln>
            <a:noFill/>
          </a:ln>
          <a:effectLst>
            <a:outerShdw blurRad="50800" dist="38100" dir="2700000" sx="103000" sy="103000" algn="tl" rotWithShape="0">
              <a:srgbClr val="000000">
                <a:alpha val="40000"/>
              </a:srgbClr>
            </a:outerShdw>
          </a:effectLst>
        </p:spPr>
      </p:pic>
      <p:sp>
        <p:nvSpPr>
          <p:cNvPr id="399" name="Google Shape;399;p16"/>
          <p:cNvSpPr/>
          <p:nvPr/>
        </p:nvSpPr>
        <p:spPr>
          <a:xfrm>
            <a:off x="7154205" y="5241797"/>
            <a:ext cx="1703400" cy="1026300"/>
          </a:xfrm>
          <a:prstGeom prst="rect">
            <a:avLst/>
          </a:prstGeom>
          <a:noFill/>
          <a:ln>
            <a:noFill/>
          </a:ln>
        </p:spPr>
        <p:txBody>
          <a:bodyPr spcFirstLastPara="1" wrap="square" lIns="0" tIns="0" rIns="0" bIns="0" anchor="t" anchorCtr="0">
            <a:noAutofit/>
          </a:bodyPr>
          <a:lstStyle/>
          <a:p>
            <a:pPr marL="0" marR="0" lvl="0" indent="0" algn="ctr" rtl="0">
              <a:lnSpc>
                <a:spcPct val="112000"/>
              </a:lnSpc>
              <a:spcBef>
                <a:spcPts val="0"/>
              </a:spcBef>
              <a:spcAft>
                <a:spcPts val="0"/>
              </a:spcAft>
              <a:buNone/>
            </a:pPr>
            <a:endParaRPr sz="2500" b="1">
              <a:solidFill>
                <a:srgbClr val="313453"/>
              </a:solidFill>
              <a:latin typeface="Calibri"/>
              <a:ea typeface="Calibri"/>
              <a:cs typeface="Calibri"/>
              <a:sym typeface="Calibri"/>
            </a:endParaRPr>
          </a:p>
        </p:txBody>
      </p:sp>
      <p:sp>
        <p:nvSpPr>
          <p:cNvPr id="400" name="Google Shape;400;p16"/>
          <p:cNvSpPr/>
          <p:nvPr/>
        </p:nvSpPr>
        <p:spPr>
          <a:xfrm>
            <a:off x="6923720" y="5286792"/>
            <a:ext cx="1703400" cy="936300"/>
          </a:xfrm>
          <a:prstGeom prst="rect">
            <a:avLst/>
          </a:prstGeom>
          <a:noFill/>
          <a:ln>
            <a:noFill/>
          </a:ln>
        </p:spPr>
        <p:txBody>
          <a:bodyPr spcFirstLastPara="1" wrap="square" lIns="0" tIns="0" rIns="0" bIns="0" anchor="t" anchorCtr="0">
            <a:noAutofit/>
          </a:bodyPr>
          <a:lstStyle/>
          <a:p>
            <a:pPr marL="0" marR="0" lvl="0" indent="0" algn="ctr" rtl="0">
              <a:lnSpc>
                <a:spcPct val="112000"/>
              </a:lnSpc>
              <a:spcBef>
                <a:spcPts val="0"/>
              </a:spcBef>
              <a:spcAft>
                <a:spcPts val="0"/>
              </a:spcAft>
              <a:buNone/>
            </a:pPr>
            <a:endParaRPr sz="2500" b="1">
              <a:solidFill>
                <a:srgbClr val="313453"/>
              </a:solidFill>
              <a:latin typeface="Calibri"/>
              <a:ea typeface="Calibri"/>
              <a:cs typeface="Calibri"/>
              <a:sym typeface="Calibri"/>
            </a:endParaRPr>
          </a:p>
        </p:txBody>
      </p:sp>
      <p:sp>
        <p:nvSpPr>
          <p:cNvPr id="401" name="Google Shape;401;p16"/>
          <p:cNvSpPr/>
          <p:nvPr/>
        </p:nvSpPr>
        <p:spPr>
          <a:xfrm>
            <a:off x="6923720" y="5334751"/>
            <a:ext cx="1703400" cy="936300"/>
          </a:xfrm>
          <a:prstGeom prst="rect">
            <a:avLst/>
          </a:prstGeom>
          <a:noFill/>
          <a:ln>
            <a:noFill/>
          </a:ln>
        </p:spPr>
        <p:txBody>
          <a:bodyPr spcFirstLastPara="1" wrap="square" lIns="0" tIns="0" rIns="0" bIns="0" anchor="t" anchorCtr="0">
            <a:noAutofit/>
          </a:bodyPr>
          <a:lstStyle/>
          <a:p>
            <a:pPr marL="0" marR="0" lvl="0" indent="0" algn="ctr" rtl="0">
              <a:lnSpc>
                <a:spcPct val="112000"/>
              </a:lnSpc>
              <a:spcBef>
                <a:spcPts val="0"/>
              </a:spcBef>
              <a:spcAft>
                <a:spcPts val="0"/>
              </a:spcAft>
              <a:buNone/>
            </a:pPr>
            <a:r>
              <a:rPr lang="en-US" sz="2500" b="1">
                <a:solidFill>
                  <a:srgbClr val="313453"/>
                </a:solidFill>
                <a:latin typeface="Calibri"/>
                <a:ea typeface="Calibri"/>
                <a:cs typeface="Calibri"/>
                <a:sym typeface="Calibri"/>
              </a:rPr>
              <a:t>Restructure webpage</a:t>
            </a:r>
            <a:endParaRPr sz="2500" b="1">
              <a:solidFill>
                <a:srgbClr val="313453"/>
              </a:solidFill>
              <a:latin typeface="Calibri"/>
              <a:ea typeface="Calibri"/>
              <a:cs typeface="Calibri"/>
              <a:sym typeface="Calibri"/>
            </a:endParaRPr>
          </a:p>
        </p:txBody>
      </p:sp>
      <p:sp>
        <p:nvSpPr>
          <p:cNvPr id="402" name="Google Shape;402;p16"/>
          <p:cNvSpPr/>
          <p:nvPr/>
        </p:nvSpPr>
        <p:spPr>
          <a:xfrm>
            <a:off x="346852" y="190432"/>
            <a:ext cx="118800" cy="64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p16"/>
          <p:cNvSpPr/>
          <p:nvPr/>
        </p:nvSpPr>
        <p:spPr>
          <a:xfrm>
            <a:off x="567574" y="246050"/>
            <a:ext cx="5232300" cy="538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500" b="1">
                <a:solidFill>
                  <a:srgbClr val="6B6B6B"/>
                </a:solidFill>
                <a:latin typeface="Calibri"/>
                <a:ea typeface="Calibri"/>
                <a:cs typeface="Calibri"/>
                <a:sym typeface="Calibri"/>
              </a:rPr>
              <a:t>Looking Ahead</a:t>
            </a:r>
            <a:endParaRPr/>
          </a:p>
        </p:txBody>
      </p:sp>
      <p:sp>
        <p:nvSpPr>
          <p:cNvPr id="404" name="Google Shape;404;p16"/>
          <p:cNvSpPr/>
          <p:nvPr/>
        </p:nvSpPr>
        <p:spPr>
          <a:xfrm>
            <a:off x="346848" y="1223550"/>
            <a:ext cx="11498400" cy="400500"/>
          </a:xfrm>
          <a:prstGeom prst="rect">
            <a:avLst/>
          </a:prstGeom>
          <a:solidFill>
            <a:srgbClr val="6B6B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Conclusion and Recommendations</a:t>
            </a:r>
            <a:endParaRPr/>
          </a:p>
        </p:txBody>
      </p:sp>
      <p:pic>
        <p:nvPicPr>
          <p:cNvPr id="2" name="9">
            <a:hlinkClick r:id="" action="ppaction://media"/>
            <a:extLst>
              <a:ext uri="{FF2B5EF4-FFF2-40B4-BE49-F238E27FC236}">
                <a16:creationId xmlns:a16="http://schemas.microsoft.com/office/drawing/2014/main" id="{C9DD0323-A69C-4663-B2B4-1590A0EDD32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608199" y="5934091"/>
            <a:ext cx="487363" cy="487363"/>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24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874</Words>
  <Application>Microsoft Office PowerPoint</Application>
  <PresentationFormat>Widescreen</PresentationFormat>
  <Paragraphs>220</Paragraphs>
  <Slides>9</Slides>
  <Notes>9</Notes>
  <HiddenSlides>0</HiddenSlides>
  <MMClips>9</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Arial</vt:lpstr>
      <vt:lpstr>Helvetica Neue</vt:lpstr>
      <vt:lpstr>Times New Roman</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mr</dc:creator>
  <cp:lastModifiedBy>Esther Tong</cp:lastModifiedBy>
  <cp:revision>4</cp:revision>
  <dcterms:created xsi:type="dcterms:W3CDTF">2017-01-12T08:21:21Z</dcterms:created>
  <dcterms:modified xsi:type="dcterms:W3CDTF">2022-04-01T08:21:00Z</dcterms:modified>
</cp:coreProperties>
</file>