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9"/>
      <p:bold r:id="rId30"/>
    </p:embeddedFont>
    <p:embeddedFont>
      <p:font typeface="Fira Sans Extra Condensed" panose="020F0502020204030204" pitchFamily="34" charset="0"/>
      <p:regular r:id="rId31"/>
      <p:bold r:id="rId32"/>
      <p:italic r:id="rId33"/>
      <p:boldItalic r:id="rId34"/>
    </p:embeddedFont>
    <p:embeddedFont>
      <p:font typeface="Fira Sans Extra Condensed SemiBold" panose="020B05030500000200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BQ5iWlvxEDBm1h8ZREYT0M0+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546643-B135-4490-82ED-692D6BAD2E88}">
  <a:tblStyle styleId="{96546643-B135-4490-82ED-692D6BAD2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FC2FE8-53C9-4E63-BE9C-3F48DE200A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nkwvbAuWnbSX7cngcUkBoecgeLqzL_P/view?usp=shar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4519535" y="4593431"/>
            <a:ext cx="4624466" cy="55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1600" b="1">
                <a:latin typeface="Arial"/>
                <a:ea typeface="Arial"/>
                <a:cs typeface="Arial"/>
                <a:sym typeface="Arial"/>
              </a:rPr>
              <a:t>大數據與商業分析 期中報告 第三組  2022/04/20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471475" y="3439956"/>
            <a:ext cx="4521900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    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8;p1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1" name="Google Shape;61;p1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9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" name="Google Shape;69;p1"/>
          <p:cNvCxnSpPr>
            <a:stCxn id="59" idx="3"/>
            <a:endCxn id="58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"/>
          <p:cNvCxnSpPr>
            <a:stCxn id="59" idx="3"/>
            <a:endCxn id="57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"/>
          <p:cNvCxnSpPr>
            <a:stCxn id="59" idx="3"/>
            <a:endCxn id="56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"/>
          <p:cNvCxnSpPr>
            <a:stCxn id="59" idx="3"/>
            <a:endCxn id="55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" name="Google Shape;73;p1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4" name="Google Shape;74;p1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77" name="Google Shape;77;p1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0" name="Google Shape;80;p1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4" name="Google Shape;84;p1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413319" y="1487651"/>
            <a:ext cx="499813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</a:pPr>
            <a:r>
              <a:rPr lang="zh-TW" sz="52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用AI及社群數據協助投資決策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/>
          <p:nvPr/>
        </p:nvSpPr>
        <p:spPr>
          <a:xfrm>
            <a:off x="610848" y="1514009"/>
            <a:ext cx="7922303" cy="324537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322288" y="284059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向量空間降維</a:t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1705132" y="1069838"/>
            <a:ext cx="5733736" cy="5790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0"/>
          <p:cNvGrpSpPr/>
          <p:nvPr/>
        </p:nvGrpSpPr>
        <p:grpSpPr>
          <a:xfrm>
            <a:off x="3154479" y="2611782"/>
            <a:ext cx="419443" cy="420487"/>
            <a:chOff x="-3771675" y="3971775"/>
            <a:chExt cx="291300" cy="292025"/>
          </a:xfrm>
        </p:grpSpPr>
        <p:sp>
          <p:nvSpPr>
            <p:cNvPr id="292" name="Google Shape;292;p1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10"/>
          <p:cNvGrpSpPr/>
          <p:nvPr/>
        </p:nvGrpSpPr>
        <p:grpSpPr>
          <a:xfrm>
            <a:off x="1310927" y="2611720"/>
            <a:ext cx="376345" cy="420611"/>
            <a:chOff x="2423775" y="3226875"/>
            <a:chExt cx="259925" cy="295000"/>
          </a:xfrm>
        </p:grpSpPr>
        <p:sp>
          <p:nvSpPr>
            <p:cNvPr id="298" name="Google Shape;298;p10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0"/>
          <p:cNvSpPr txBox="1"/>
          <p:nvPr/>
        </p:nvSpPr>
        <p:spPr>
          <a:xfrm>
            <a:off x="1900122" y="1217465"/>
            <a:ext cx="56474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使用 SelectKBest 取出 chi-squared 值前 500 名</a:t>
            </a:r>
            <a:endParaRPr/>
          </a:p>
        </p:txBody>
      </p:sp>
      <p:pic>
        <p:nvPicPr>
          <p:cNvPr id="302" name="Google Shape;302;p10" descr="https://lh5.googleusercontent.com/SMAJ6lElVQNxXf5PC6Eubl1DRv7PESmG3IzJA3pjRSqt1mL21QMA9lng0EktA3sJZNvoVDTh1mvT2eKQP8LtJzBZRbGPqeCaMRqFu4ewpq7qpEteGVn8F0IuM6zduuthJu9CpIC_90L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59" y="2455451"/>
            <a:ext cx="7719481" cy="140451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610848" y="1514009"/>
            <a:ext cx="7922303" cy="324537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322288" y="284059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向量空間降維</a:t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1780083" y="1054848"/>
            <a:ext cx="5733736" cy="5790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1"/>
          <p:cNvGrpSpPr/>
          <p:nvPr/>
        </p:nvGrpSpPr>
        <p:grpSpPr>
          <a:xfrm>
            <a:off x="3154479" y="2611782"/>
            <a:ext cx="419443" cy="420487"/>
            <a:chOff x="-3771675" y="3971775"/>
            <a:chExt cx="291300" cy="292025"/>
          </a:xfrm>
        </p:grpSpPr>
        <p:sp>
          <p:nvSpPr>
            <p:cNvPr id="312" name="Google Shape;312;p11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11"/>
          <p:cNvGrpSpPr/>
          <p:nvPr/>
        </p:nvGrpSpPr>
        <p:grpSpPr>
          <a:xfrm>
            <a:off x="1310927" y="2611720"/>
            <a:ext cx="376345" cy="420611"/>
            <a:chOff x="2423775" y="3226875"/>
            <a:chExt cx="259925" cy="295000"/>
          </a:xfrm>
        </p:grpSpPr>
        <p:sp>
          <p:nvSpPr>
            <p:cNvPr id="318" name="Google Shape;318;p11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1945092" y="1209970"/>
            <a:ext cx="512277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使用 PCA 將矩陣壓縮至 150 個欄位</a:t>
            </a:r>
            <a:endParaRPr/>
          </a:p>
        </p:txBody>
      </p:sp>
      <p:pic>
        <p:nvPicPr>
          <p:cNvPr id="322" name="Google Shape;322;p11" descr="https://lh3.googleusercontent.com/V2y0-MdEzkQtolTShday4a83da5uc3U6gWMZl0euicdi2Oh4ucUYLIIsSUBJNB6rocEva0-ITogbDCsNTGdnSxqQwqsfsbr0dErOAnET0M4nj8NBEZtLI1bPYjNOSXWZX0PAFpcgzCo-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170" y="1870959"/>
            <a:ext cx="5853659" cy="25975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100" b="1" i="0" u="none" strike="noStrike" cap="non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36" name="Google Shape;336;p12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37" name="Google Shape;337;p12"/>
          <p:cNvSpPr/>
          <p:nvPr/>
        </p:nvSpPr>
        <p:spPr>
          <a:xfrm>
            <a:off x="5168528" y="2347133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評估分類模型之準確率</a:t>
            </a: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/>
          <p:nvPr/>
        </p:nvSpPr>
        <p:spPr>
          <a:xfrm>
            <a:off x="852430" y="4097070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1183450" y="4175075"/>
            <a:ext cx="6777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透過函式選出 weighted average precision 最高的模型</a:t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>
            <a:off x="864922" y="2430663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1173444" y="2508678"/>
            <a:ext cx="6511511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由測試資料評估各分類模型準確率和預測報告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使用監督式學習之分類演算法</a:t>
            </a:r>
            <a:endParaRPr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449685" y="3893568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497432" y="3941131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515205" y="3936801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742503" y="1228951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457180" y="1090496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504927" y="1138058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457180" y="2299643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504927" y="2347206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1703539" y="3118981"/>
            <a:ext cx="5626649" cy="73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Naïve Bayes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Decision Tree 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SVM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和 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KNN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KNN 模型透過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迴圈測試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，選出最適 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Neighbor Number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1657112" y="2039244"/>
            <a:ext cx="2914887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training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80%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 testing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20%</a:t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1110986" y="1314461"/>
            <a:ext cx="6511511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將看漲及看跌兩批文章分為訓練資料及測試資料</a:t>
            </a:r>
            <a:endParaRPr/>
          </a:p>
        </p:txBody>
      </p:sp>
      <p:cxnSp>
        <p:nvCxnSpPr>
          <p:cNvPr id="361" name="Google Shape;361;p13"/>
          <p:cNvCxnSpPr/>
          <p:nvPr/>
        </p:nvCxnSpPr>
        <p:spPr>
          <a:xfrm rot="10800000">
            <a:off x="818936" y="1716637"/>
            <a:ext cx="650100" cy="516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62" name="Google Shape;362;p13"/>
          <p:cNvCxnSpPr/>
          <p:nvPr/>
        </p:nvCxnSpPr>
        <p:spPr>
          <a:xfrm rot="10800000">
            <a:off x="906129" y="2922433"/>
            <a:ext cx="727800" cy="5328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63" name="Google Shape;363;p1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>
            <a:spLocks noGrp="1"/>
          </p:cNvSpPr>
          <p:nvPr>
            <p:ph type="title"/>
          </p:nvPr>
        </p:nvSpPr>
        <p:spPr>
          <a:xfrm>
            <a:off x="457200" y="18662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評估分類模型之準確率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69" name="Google Shape;369;p14"/>
          <p:cNvGraphicFramePr/>
          <p:nvPr/>
        </p:nvGraphicFramePr>
        <p:xfrm>
          <a:off x="105487" y="1026069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NB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246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168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235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0" name="Google Shape;370;p14"/>
          <p:cNvGraphicFramePr/>
          <p:nvPr/>
        </p:nvGraphicFramePr>
        <p:xfrm>
          <a:off x="3173474" y="1013577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DTEntropy</a:t>
                      </a:r>
                      <a:endParaRPr sz="1200" b="1" i="0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1" name="Google Shape;371;p14"/>
          <p:cNvGraphicFramePr/>
          <p:nvPr/>
        </p:nvGraphicFramePr>
        <p:xfrm>
          <a:off x="6169008" y="1001085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DTGINI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2" name="Google Shape;372;p14"/>
          <p:cNvGraphicFramePr/>
          <p:nvPr/>
        </p:nvGraphicFramePr>
        <p:xfrm>
          <a:off x="122976" y="3029754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SVM_linear</a:t>
                      </a:r>
                      <a:endParaRPr sz="11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3" name="Google Shape;373;p14"/>
          <p:cNvGraphicFramePr/>
          <p:nvPr/>
        </p:nvGraphicFramePr>
        <p:xfrm>
          <a:off x="3175972" y="3024757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SVM_rbf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267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4" name="Google Shape;374;p14"/>
          <p:cNvGraphicFramePr/>
          <p:nvPr/>
        </p:nvGraphicFramePr>
        <p:xfrm>
          <a:off x="6161512" y="3019761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KNN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5" name="Google Shape;375;p14"/>
          <p:cNvSpPr txBox="1"/>
          <p:nvPr/>
        </p:nvSpPr>
        <p:spPr>
          <a:xfrm>
            <a:off x="105656" y="2491734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62.3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 txBox="1"/>
          <p:nvPr/>
        </p:nvSpPr>
        <p:spPr>
          <a:xfrm>
            <a:off x="3188625" y="4570375"/>
            <a:ext cx="31059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weighted avg precision: 7</a:t>
            </a:r>
            <a:r>
              <a:rPr lang="zh-TW" b="1">
                <a:solidFill>
                  <a:srgbClr val="FF0000"/>
                </a:solidFill>
              </a:rPr>
              <a:t>0</a:t>
            </a:r>
            <a:r>
              <a:rPr lang="zh-TW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b="1">
                <a:solidFill>
                  <a:srgbClr val="FF0000"/>
                </a:solidFill>
              </a:rPr>
              <a:t>2</a:t>
            </a:r>
            <a:r>
              <a:rPr lang="zh-TW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(最終函式會推薦此模型)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65682" y="4512908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68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4"/>
          <p:cNvSpPr txBox="1"/>
          <p:nvPr/>
        </p:nvSpPr>
        <p:spPr>
          <a:xfrm>
            <a:off x="3186134" y="2496800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57.4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 txBox="1"/>
          <p:nvPr/>
        </p:nvSpPr>
        <p:spPr>
          <a:xfrm>
            <a:off x="6176672" y="2504295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5</a:t>
            </a:r>
            <a:r>
              <a:rPr lang="zh-TW" b="1"/>
              <a:t>7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b="1"/>
              <a:t>4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6129050" y="4585050"/>
            <a:ext cx="31059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最適 neighbor 數：2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6</a:t>
            </a:r>
            <a:r>
              <a:rPr lang="zh-TW" b="1"/>
              <a:t>3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.5%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408" y="1554438"/>
            <a:ext cx="4006475" cy="25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>
            <a:spLocks noGrp="1"/>
          </p:cNvSpPr>
          <p:nvPr>
            <p:ph type="title"/>
          </p:nvPr>
        </p:nvSpPr>
        <p:spPr>
          <a:xfrm>
            <a:off x="457200" y="18662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KNN Neighbor Number V.S. Weighted avg precision </a:t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744315" y="960149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843458" y="1149560"/>
            <a:ext cx="2446884" cy="31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KNN Model</a:t>
            </a:r>
            <a:endParaRPr sz="2400" b="1" i="0" u="none" strike="noStrike" cap="non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90" name="Google Shape;390;p15"/>
          <p:cNvGrpSpPr/>
          <p:nvPr/>
        </p:nvGrpSpPr>
        <p:grpSpPr>
          <a:xfrm>
            <a:off x="865495" y="1089312"/>
            <a:ext cx="351940" cy="350995"/>
            <a:chOff x="944600" y="3981825"/>
            <a:chExt cx="297750" cy="296950"/>
          </a:xfrm>
        </p:grpSpPr>
        <p:sp>
          <p:nvSpPr>
            <p:cNvPr id="391" name="Google Shape;391;p15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1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3072984" y="4542020"/>
            <a:ext cx="4834328" cy="457201"/>
          </a:xfrm>
          <a:prstGeom prst="roundRect">
            <a:avLst>
              <a:gd name="adj" fmla="val 1145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3770501" y="4390500"/>
            <a:ext cx="406186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最適 neighbor 數：</a:t>
            </a:r>
            <a:r>
              <a:rPr lang="zh-TW"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grpSp>
        <p:nvGrpSpPr>
          <p:cNvPr id="398" name="Google Shape;398;p15"/>
          <p:cNvGrpSpPr/>
          <p:nvPr/>
        </p:nvGrpSpPr>
        <p:grpSpPr>
          <a:xfrm>
            <a:off x="3301396" y="4609605"/>
            <a:ext cx="351940" cy="350995"/>
            <a:chOff x="944600" y="3981825"/>
            <a:chExt cx="297750" cy="296950"/>
          </a:xfrm>
        </p:grpSpPr>
        <p:sp>
          <p:nvSpPr>
            <p:cNvPr id="399" name="Google Shape;399;p15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3" name="Google Shape;403;p15"/>
          <p:cNvCxnSpPr/>
          <p:nvPr/>
        </p:nvCxnSpPr>
        <p:spPr>
          <a:xfrm rot="5400000" flipH="1">
            <a:off x="2463291" y="4012379"/>
            <a:ext cx="829500" cy="6747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16" name="Google Shape;416;p16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17" name="Google Shape;417;p16"/>
          <p:cNvSpPr/>
          <p:nvPr/>
        </p:nvSpPr>
        <p:spPr>
          <a:xfrm>
            <a:off x="5176023" y="2332143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移動回測及出手率計算</a:t>
            </a: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/>
          <p:nvPr/>
        </p:nvSpPr>
        <p:spPr>
          <a:xfrm>
            <a:off x="997091" y="3502459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1084411" y="3587969"/>
            <a:ext cx="6975178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將步驟 1 整理好的資料丟入 SVM RBF Model 進行移動回測</a:t>
            </a:r>
            <a:endParaRPr/>
          </a:p>
        </p:txBody>
      </p:sp>
      <p:sp>
        <p:nvSpPr>
          <p:cNvPr id="425" name="Google Shape;425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</a:rPr>
              <a:t>移動回測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884910" y="1888518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599587" y="1750063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7"/>
          <p:cNvSpPr/>
          <p:nvPr/>
        </p:nvSpPr>
        <p:spPr>
          <a:xfrm>
            <a:off x="647334" y="1797625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 txBox="1"/>
          <p:nvPr/>
        </p:nvSpPr>
        <p:spPr>
          <a:xfrm>
            <a:off x="665107" y="1797617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589349" y="3371439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7"/>
          <p:cNvSpPr/>
          <p:nvPr/>
        </p:nvSpPr>
        <p:spPr>
          <a:xfrm>
            <a:off x="637096" y="3419002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654869" y="3418971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1785228" y="4137285"/>
            <a:ext cx="5687368" cy="37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1747055" y="2841217"/>
            <a:ext cx="547071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e.g., 如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 = 3</a:t>
            </a:r>
            <a:r>
              <a:rPr lang="zh-TW" sz="1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，函數會將三年的資料切割成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33 份</a:t>
            </a:r>
            <a:r>
              <a:rPr lang="zh-TW" sz="1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訓練測試資料集</a:t>
            </a:r>
            <a:endParaRPr sz="1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5" name="Google Shape;435;p17"/>
          <p:cNvSpPr txBox="1"/>
          <p:nvPr/>
        </p:nvSpPr>
        <p:spPr>
          <a:xfrm>
            <a:off x="1025613" y="1965400"/>
            <a:ext cx="7206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 sliding window 函數根據不同 n 將訓練、測試集做區分</a:t>
            </a:r>
            <a:endParaRPr/>
          </a:p>
        </p:txBody>
      </p:sp>
      <p:cxnSp>
        <p:nvCxnSpPr>
          <p:cNvPr id="436" name="Google Shape;436;p17"/>
          <p:cNvCxnSpPr/>
          <p:nvPr/>
        </p:nvCxnSpPr>
        <p:spPr>
          <a:xfrm rot="10800000">
            <a:off x="996738" y="2383370"/>
            <a:ext cx="622200" cy="5622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37" name="Google Shape;437;p17"/>
          <p:cNvSpPr/>
          <p:nvPr/>
        </p:nvSpPr>
        <p:spPr>
          <a:xfrm>
            <a:off x="2047394" y="1241135"/>
            <a:ext cx="56725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概念：每次取前 n 個月的文章作為訓練資料，預測下個月的漲跌</a:t>
            </a:r>
            <a:endParaRPr/>
          </a:p>
        </p:txBody>
      </p:sp>
      <p:grpSp>
        <p:nvGrpSpPr>
          <p:cNvPr id="438" name="Google Shape;438;p17"/>
          <p:cNvGrpSpPr/>
          <p:nvPr/>
        </p:nvGrpSpPr>
        <p:grpSpPr>
          <a:xfrm>
            <a:off x="1638417" y="1280172"/>
            <a:ext cx="365775" cy="195073"/>
            <a:chOff x="2084325" y="363300"/>
            <a:chExt cx="484150" cy="254100"/>
          </a:xfrm>
        </p:grpSpPr>
        <p:sp>
          <p:nvSpPr>
            <p:cNvPr id="439" name="Google Shape;439;p17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1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457200" y="21660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</a:t>
            </a:r>
            <a:endParaRPr/>
          </a:p>
        </p:txBody>
      </p:sp>
      <p:graphicFrame>
        <p:nvGraphicFramePr>
          <p:cNvPr id="447" name="Google Shape;447;p18"/>
          <p:cNvGraphicFramePr/>
          <p:nvPr/>
        </p:nvGraphicFramePr>
        <p:xfrm>
          <a:off x="120477" y="1389124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1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929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1061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761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8" name="Google Shape;448;p18"/>
          <p:cNvGraphicFramePr/>
          <p:nvPr/>
        </p:nvGraphicFramePr>
        <p:xfrm>
          <a:off x="3188464" y="1376632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2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1014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889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9" name="Google Shape;449;p18"/>
          <p:cNvGraphicFramePr/>
          <p:nvPr/>
        </p:nvGraphicFramePr>
        <p:xfrm>
          <a:off x="6183998" y="136414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3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0" name="Google Shape;450;p18"/>
          <p:cNvGraphicFramePr/>
          <p:nvPr/>
        </p:nvGraphicFramePr>
        <p:xfrm>
          <a:off x="130471" y="3280383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4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942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1" name="Google Shape;451;p18"/>
          <p:cNvGraphicFramePr/>
          <p:nvPr/>
        </p:nvGraphicFramePr>
        <p:xfrm>
          <a:off x="3183467" y="3275386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5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86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2" name="Google Shape;452;p18"/>
          <p:cNvGraphicFramePr/>
          <p:nvPr/>
        </p:nvGraphicFramePr>
        <p:xfrm>
          <a:off x="6169007" y="327039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962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896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Google Shape;453;p18"/>
          <p:cNvSpPr txBox="1"/>
          <p:nvPr/>
        </p:nvSpPr>
        <p:spPr>
          <a:xfrm>
            <a:off x="143131" y="2847294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準確率：4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4" name="Google Shape;454;p18"/>
          <p:cNvSpPr txBox="1"/>
          <p:nvPr/>
        </p:nvSpPr>
        <p:spPr>
          <a:xfrm>
            <a:off x="3193665" y="4748249"/>
            <a:ext cx="2899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準確率：52.</a:t>
            </a: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5" name="Google Shape;455;p18"/>
          <p:cNvSpPr txBox="1"/>
          <p:nvPr/>
        </p:nvSpPr>
        <p:spPr>
          <a:xfrm>
            <a:off x="73177" y="4763537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49.6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6" name="Google Shape;456;p18"/>
          <p:cNvSpPr txBox="1"/>
          <p:nvPr/>
        </p:nvSpPr>
        <p:spPr>
          <a:xfrm>
            <a:off x="3193629" y="2852360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0.2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7" name="Google Shape;457;p18"/>
          <p:cNvSpPr txBox="1"/>
          <p:nvPr/>
        </p:nvSpPr>
        <p:spPr>
          <a:xfrm>
            <a:off x="6176672" y="2859856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準確率：4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9.9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8" name="Google Shape;458;p18"/>
          <p:cNvSpPr txBox="1"/>
          <p:nvPr/>
        </p:nvSpPr>
        <p:spPr>
          <a:xfrm>
            <a:off x="6176667" y="4742000"/>
            <a:ext cx="2899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準確率：51.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0" y="818706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sz="20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經測試後不同 n (window size) 的數值比較：</a:t>
            </a:r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"/>
          <p:cNvSpPr txBox="1">
            <a:spLocks noGrp="1"/>
          </p:cNvSpPr>
          <p:nvPr>
            <p:ph type="title"/>
          </p:nvPr>
        </p:nvSpPr>
        <p:spPr>
          <a:xfrm>
            <a:off x="457200" y="21660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</a:t>
            </a:r>
            <a:endParaRPr/>
          </a:p>
        </p:txBody>
      </p:sp>
      <p:graphicFrame>
        <p:nvGraphicFramePr>
          <p:cNvPr id="466" name="Google Shape;466;p19"/>
          <p:cNvGraphicFramePr/>
          <p:nvPr/>
        </p:nvGraphicFramePr>
        <p:xfrm>
          <a:off x="105487" y="2041196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7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709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74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7" name="Google Shape;467;p19"/>
          <p:cNvGraphicFramePr/>
          <p:nvPr/>
        </p:nvGraphicFramePr>
        <p:xfrm>
          <a:off x="3173474" y="2028704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8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898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8" name="Google Shape;468;p19"/>
          <p:cNvGraphicFramePr/>
          <p:nvPr/>
        </p:nvGraphicFramePr>
        <p:xfrm>
          <a:off x="6169008" y="2016212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9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626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887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9" name="Google Shape;469;p19"/>
          <p:cNvSpPr txBox="1"/>
          <p:nvPr/>
        </p:nvSpPr>
        <p:spPr>
          <a:xfrm>
            <a:off x="128141" y="3499366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準確率：51.2%</a:t>
            </a:r>
            <a:endParaRPr/>
          </a:p>
        </p:txBody>
      </p:sp>
      <p:sp>
        <p:nvSpPr>
          <p:cNvPr id="470" name="Google Shape;470;p19"/>
          <p:cNvSpPr txBox="1"/>
          <p:nvPr/>
        </p:nvSpPr>
        <p:spPr>
          <a:xfrm>
            <a:off x="3178639" y="3504432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準確率：50.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6161682" y="3511928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0.6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72" name="Google Shape;472;p19"/>
          <p:cNvSpPr txBox="1"/>
          <p:nvPr/>
        </p:nvSpPr>
        <p:spPr>
          <a:xfrm>
            <a:off x="0" y="91614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sz="20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經測試後不同 n (window size) 的數值比較：</a:t>
            </a:r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"/>
          <p:cNvCxnSpPr/>
          <p:nvPr/>
        </p:nvCxnSpPr>
        <p:spPr>
          <a:xfrm>
            <a:off x="2196059" y="3440243"/>
            <a:ext cx="1356610" cy="113925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 b="1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634950" y="3598013"/>
            <a:ext cx="4230936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627454" y="2767241"/>
            <a:ext cx="4193071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604969" y="1906184"/>
            <a:ext cx="4155207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582484" y="1105289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894832" y="1207998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篩選看漲及看跌文章</a:t>
            </a:r>
            <a:endParaRPr sz="20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rot="10800000" flipH="1">
            <a:off x="1810742" y="1454046"/>
            <a:ext cx="1771907" cy="126213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/>
          <p:nvPr/>
        </p:nvSpPr>
        <p:spPr>
          <a:xfrm>
            <a:off x="3480784" y="105573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895141" y="2012122"/>
            <a:ext cx="3874098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關鍵字建構向量空間</a:t>
            </a:r>
            <a:endParaRPr sz="2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 rot="10800000" flipH="1">
            <a:off x="2028098" y="2300308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2"/>
          <p:cNvSpPr/>
          <p:nvPr/>
        </p:nvSpPr>
        <p:spPr>
          <a:xfrm>
            <a:off x="3503270" y="1856684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1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894835" y="2841992"/>
            <a:ext cx="4132631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評估分類模型之準確率</a:t>
            </a:r>
            <a:endParaRPr sz="2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2095555" y="2736125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2"/>
          <p:cNvSpPr/>
          <p:nvPr/>
        </p:nvSpPr>
        <p:spPr>
          <a:xfrm>
            <a:off x="3525755" y="2717591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100" b="1" i="0" u="none" strike="noStrike" cap="non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894484" y="3689449"/>
            <a:ext cx="3904031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移動回測及出手率計算</a:t>
            </a:r>
            <a:endParaRPr/>
          </a:p>
        </p:txBody>
      </p:sp>
      <p:cxnSp>
        <p:nvCxnSpPr>
          <p:cNvPr id="111" name="Google Shape;111;p2"/>
          <p:cNvCxnSpPr/>
          <p:nvPr/>
        </p:nvCxnSpPr>
        <p:spPr>
          <a:xfrm>
            <a:off x="1865902" y="2745938"/>
            <a:ext cx="1664281" cy="102408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"/>
          <p:cNvSpPr/>
          <p:nvPr/>
        </p:nvSpPr>
        <p:spPr>
          <a:xfrm>
            <a:off x="3533250" y="3548513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61516" y="1838313"/>
            <a:ext cx="2073000" cy="2137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1277991" y="2327625"/>
            <a:ext cx="640090" cy="640086"/>
            <a:chOff x="-2571737" y="2403625"/>
            <a:chExt cx="292225" cy="291425"/>
          </a:xfrm>
        </p:grpSpPr>
        <p:sp>
          <p:nvSpPr>
            <p:cNvPr id="115" name="Google Shape;115;p2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375691" y="3115442"/>
            <a:ext cx="2444700" cy="481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9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OUTLINE</a:t>
            </a:r>
            <a:endParaRPr sz="19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3622459" y="4395669"/>
            <a:ext cx="4230936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520759" y="434616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100" b="1" i="0" u="none" strike="noStrike" cap="non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911768" y="4456447"/>
            <a:ext cx="4120085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補充：LSTM 介紹與討論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"/>
          <p:cNvSpPr/>
          <p:nvPr/>
        </p:nvSpPr>
        <p:spPr>
          <a:xfrm>
            <a:off x="434715" y="1806316"/>
            <a:ext cx="4564505" cy="2008681"/>
          </a:xfrm>
          <a:prstGeom prst="roundRect">
            <a:avLst>
              <a:gd name="adj" fmla="val 1145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0"/>
          <p:cNvSpPr txBox="1">
            <a:spLocks noGrp="1"/>
          </p:cNvSpPr>
          <p:nvPr>
            <p:ph type="title"/>
          </p:nvPr>
        </p:nvSpPr>
        <p:spPr>
          <a:xfrm>
            <a:off x="457200" y="299048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移動回測</a:t>
            </a:r>
            <a:endParaRPr/>
          </a:p>
        </p:txBody>
      </p:sp>
      <p:graphicFrame>
        <p:nvGraphicFramePr>
          <p:cNvPr id="480" name="Google Shape;480;p20"/>
          <p:cNvGraphicFramePr/>
          <p:nvPr/>
        </p:nvGraphicFramePr>
        <p:xfrm>
          <a:off x="5363010" y="188557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5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86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20"/>
          <p:cNvSpPr txBox="1"/>
          <p:nvPr/>
        </p:nvSpPr>
        <p:spPr>
          <a:xfrm>
            <a:off x="5183211" y="3467471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</a:t>
            </a:r>
            <a:r>
              <a:rPr lang="zh-TW"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52.</a:t>
            </a:r>
            <a:r>
              <a:rPr lang="zh-TW" sz="18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82" name="Google Shape;482;p20"/>
          <p:cNvSpPr txBox="1"/>
          <p:nvPr/>
        </p:nvSpPr>
        <p:spPr>
          <a:xfrm>
            <a:off x="434714" y="2467624"/>
            <a:ext cx="4204742" cy="8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sz="2000" b="1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最終選擇 </a:t>
            </a:r>
            <a:r>
              <a:rPr lang="zh-TW" sz="20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 = 5</a:t>
            </a:r>
            <a:r>
              <a:rPr lang="zh-TW" sz="2000" b="1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，即使用前 5 個月的文章作為訓練資料，預測下個月的漲跌。加總後的 confusion matrix 及準確率為：</a:t>
            </a: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145217" y="1367618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20"/>
          <p:cNvGrpSpPr/>
          <p:nvPr/>
        </p:nvGrpSpPr>
        <p:grpSpPr>
          <a:xfrm>
            <a:off x="339285" y="1561237"/>
            <a:ext cx="366364" cy="367290"/>
            <a:chOff x="-61783350" y="3743950"/>
            <a:chExt cx="316650" cy="317450"/>
          </a:xfrm>
        </p:grpSpPr>
        <p:sp>
          <p:nvSpPr>
            <p:cNvPr id="485" name="Google Shape;485;p20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20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/>
          <p:nvPr/>
        </p:nvSpPr>
        <p:spPr>
          <a:xfrm>
            <a:off x="1010350" y="1188562"/>
            <a:ext cx="3966000" cy="7005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457191" y="1099458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出手率</a:t>
            </a:r>
            <a:endParaRPr/>
          </a:p>
        </p:txBody>
      </p:sp>
      <p:sp>
        <p:nvSpPr>
          <p:cNvPr id="495" name="Google Shape;495;p21"/>
          <p:cNvSpPr txBox="1"/>
          <p:nvPr/>
        </p:nvSpPr>
        <p:spPr>
          <a:xfrm>
            <a:off x="1316531" y="1398552"/>
            <a:ext cx="3522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調整出手的信心水準(SVM)</a:t>
            </a:r>
            <a:endParaRPr/>
          </a:p>
        </p:txBody>
      </p:sp>
      <p:grpSp>
        <p:nvGrpSpPr>
          <p:cNvPr id="496" name="Google Shape;496;p21"/>
          <p:cNvGrpSpPr/>
          <p:nvPr/>
        </p:nvGrpSpPr>
        <p:grpSpPr>
          <a:xfrm>
            <a:off x="658575" y="1313571"/>
            <a:ext cx="351786" cy="326274"/>
            <a:chOff x="-62511900" y="4129100"/>
            <a:chExt cx="304050" cy="282000"/>
          </a:xfrm>
        </p:grpSpPr>
        <p:sp>
          <p:nvSpPr>
            <p:cNvPr id="497" name="Google Shape;497;p21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02" name="Google Shape;502;p21"/>
          <p:cNvGraphicFramePr/>
          <p:nvPr/>
        </p:nvGraphicFramePr>
        <p:xfrm>
          <a:off x="1765517" y="2095516"/>
          <a:ext cx="5336100" cy="1941525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1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信心水準</a:t>
                      </a:r>
                      <a:endParaRPr sz="1400" b="1" i="0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0.5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0.6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0.8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0.9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準確率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52.8%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53.7%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56.2%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60.7%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84.1%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出手率</a:t>
                      </a:r>
                      <a:endParaRPr/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90.2%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59.2%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31.2%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10.1%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0.6</a:t>
                      </a: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3" name="Google Shape;503;p21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cxnSp>
        <p:nvCxnSpPr>
          <p:cNvPr id="504" name="Google Shape;504;p21"/>
          <p:cNvCxnSpPr/>
          <p:nvPr/>
        </p:nvCxnSpPr>
        <p:spPr>
          <a:xfrm>
            <a:off x="2699575" y="4246513"/>
            <a:ext cx="38187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05" name="Google Shape;505;p21"/>
          <p:cNvSpPr txBox="1"/>
          <p:nvPr/>
        </p:nvSpPr>
        <p:spPr>
          <a:xfrm>
            <a:off x="3025475" y="4334400"/>
            <a:ext cx="311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latin typeface="Microsoft JhengHei"/>
                <a:ea typeface="Microsoft JhengHei"/>
                <a:cs typeface="Microsoft JhengHei"/>
                <a:sym typeface="Microsoft JhengHei"/>
              </a:rPr>
              <a:t>出手率與準確率之間為 tradeoff</a:t>
            </a:r>
            <a:endParaRPr sz="15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18" name="Google Shape;518;p22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19" name="Google Shape;519;p22"/>
          <p:cNvSpPr/>
          <p:nvPr/>
        </p:nvSpPr>
        <p:spPr>
          <a:xfrm>
            <a:off x="5025223" y="2254137"/>
            <a:ext cx="48612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補充：LSTM 介紹與討論</a:t>
            </a:r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/>
          <p:nvPr/>
        </p:nvSpPr>
        <p:spPr>
          <a:xfrm>
            <a:off x="1555303" y="81686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1585808" y="966325"/>
            <a:ext cx="2738854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為什麼想要用 LSTM?</a:t>
            </a:r>
            <a:endParaRPr/>
          </a:p>
        </p:txBody>
      </p:sp>
      <p:sp>
        <p:nvSpPr>
          <p:cNvPr id="527" name="Google Shape;527;p23"/>
          <p:cNvSpPr txBox="1"/>
          <p:nvPr/>
        </p:nvSpPr>
        <p:spPr>
          <a:xfrm>
            <a:off x="1503363" y="62104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2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sp>
        <p:nvSpPr>
          <p:cNvPr id="529" name="Google Shape;529;p23"/>
          <p:cNvSpPr txBox="1"/>
          <p:nvPr/>
        </p:nvSpPr>
        <p:spPr>
          <a:xfrm>
            <a:off x="1444988" y="2452253"/>
            <a:ext cx="3921489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RNN Based 的長短期記憶模型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0" name="Google Shape;530;p23"/>
          <p:cNvSpPr txBox="1"/>
          <p:nvPr/>
        </p:nvSpPr>
        <p:spPr>
          <a:xfrm>
            <a:off x="1414996" y="2710500"/>
            <a:ext cx="25416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重視時序間的關係</a:t>
            </a: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，如股票</a:t>
            </a:r>
            <a:endParaRPr/>
          </a:p>
        </p:txBody>
      </p:sp>
      <p:sp>
        <p:nvSpPr>
          <p:cNvPr id="531" name="Google Shape;531;p23"/>
          <p:cNvSpPr txBox="1"/>
          <p:nvPr/>
        </p:nvSpPr>
        <p:spPr>
          <a:xfrm>
            <a:off x="3956699" y="3952415"/>
            <a:ext cx="2804723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文章可能影響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長期股票</a:t>
            </a: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趨勢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2" name="Google Shape;532;p23"/>
          <p:cNvSpPr txBox="1"/>
          <p:nvPr/>
        </p:nvSpPr>
        <p:spPr>
          <a:xfrm>
            <a:off x="3986675" y="4232025"/>
            <a:ext cx="3617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過去許久的文章也可能對未來有重要影響</a:t>
            </a:r>
            <a:endParaRPr/>
          </a:p>
        </p:txBody>
      </p:sp>
      <p:sp>
        <p:nvSpPr>
          <p:cNvPr id="533" name="Google Shape;533;p23"/>
          <p:cNvSpPr txBox="1"/>
          <p:nvPr/>
        </p:nvSpPr>
        <p:spPr>
          <a:xfrm>
            <a:off x="1415009" y="214453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endParaRPr sz="18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3956700" y="3606071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02</a:t>
            </a:r>
            <a:endParaRPr sz="18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35" name="Google Shape;535;p23"/>
          <p:cNvCxnSpPr/>
          <p:nvPr/>
        </p:nvCxnSpPr>
        <p:spPr>
          <a:xfrm>
            <a:off x="3898425" y="3627096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p23"/>
          <p:cNvCxnSpPr/>
          <p:nvPr/>
        </p:nvCxnSpPr>
        <p:spPr>
          <a:xfrm>
            <a:off x="1356734" y="2173317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7" name="Google Shape;537;p23"/>
          <p:cNvSpPr/>
          <p:nvPr/>
        </p:nvSpPr>
        <p:spPr>
          <a:xfrm>
            <a:off x="3121113" y="3949981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564431" y="2443821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23"/>
          <p:cNvGrpSpPr/>
          <p:nvPr/>
        </p:nvGrpSpPr>
        <p:grpSpPr>
          <a:xfrm>
            <a:off x="681147" y="2557349"/>
            <a:ext cx="360868" cy="367261"/>
            <a:chOff x="-65144125" y="4094450"/>
            <a:chExt cx="311900" cy="317425"/>
          </a:xfrm>
        </p:grpSpPr>
        <p:sp>
          <p:nvSpPr>
            <p:cNvPr id="540" name="Google Shape;540;p23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3231239" y="4102857"/>
            <a:ext cx="365770" cy="365749"/>
            <a:chOff x="-1333200" y="2770450"/>
            <a:chExt cx="291450" cy="292225"/>
          </a:xfrm>
        </p:grpSpPr>
        <p:sp>
          <p:nvSpPr>
            <p:cNvPr id="544" name="Google Shape;544;p2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23"/>
          <p:cNvSpPr/>
          <p:nvPr/>
        </p:nvSpPr>
        <p:spPr>
          <a:xfrm>
            <a:off x="577110" y="373816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577110" y="373816"/>
            <a:ext cx="925500" cy="925500"/>
          </a:xfrm>
          <a:prstGeom prst="arc">
            <a:avLst>
              <a:gd name="adj1" fmla="val 16200000"/>
              <a:gd name="adj2" fmla="val 10821934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622560" y="711801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sz="36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5724679" y="2410927"/>
            <a:ext cx="3276055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讓模型在判斷漲跌時能看多篇文章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5754660" y="2690532"/>
            <a:ext cx="338934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掌握更多資訊</a:t>
            </a:r>
            <a:endParaRPr/>
          </a:p>
        </p:txBody>
      </p:sp>
      <p:sp>
        <p:nvSpPr>
          <p:cNvPr id="551" name="Google Shape;551;p23"/>
          <p:cNvSpPr txBox="1"/>
          <p:nvPr/>
        </p:nvSpPr>
        <p:spPr>
          <a:xfrm>
            <a:off x="5724680" y="206458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</a:t>
            </a:r>
            <a:endParaRPr sz="18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52" name="Google Shape;552;p23"/>
          <p:cNvCxnSpPr/>
          <p:nvPr/>
        </p:nvCxnSpPr>
        <p:spPr>
          <a:xfrm>
            <a:off x="5666405" y="2085608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3" name="Google Shape;553;p23"/>
          <p:cNvSpPr/>
          <p:nvPr/>
        </p:nvSpPr>
        <p:spPr>
          <a:xfrm>
            <a:off x="4889093" y="2408493"/>
            <a:ext cx="594300" cy="594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23"/>
          <p:cNvGrpSpPr/>
          <p:nvPr/>
        </p:nvGrpSpPr>
        <p:grpSpPr>
          <a:xfrm>
            <a:off x="5038318" y="2544257"/>
            <a:ext cx="379767" cy="363835"/>
            <a:chOff x="946175" y="3253275"/>
            <a:chExt cx="298550" cy="296150"/>
          </a:xfrm>
        </p:grpSpPr>
        <p:sp>
          <p:nvSpPr>
            <p:cNvPr id="555" name="Google Shape;555;p23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457200" y="18662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LSTM Model</a:t>
            </a:r>
            <a:endParaRPr/>
          </a:p>
        </p:txBody>
      </p:sp>
      <p:graphicFrame>
        <p:nvGraphicFramePr>
          <p:cNvPr id="565" name="Google Shape;565;p24"/>
          <p:cNvGraphicFramePr/>
          <p:nvPr/>
        </p:nvGraphicFramePr>
        <p:xfrm>
          <a:off x="4917331" y="188557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LSTM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6" name="Google Shape;566;p24"/>
          <p:cNvSpPr txBox="1"/>
          <p:nvPr/>
        </p:nvSpPr>
        <p:spPr>
          <a:xfrm>
            <a:off x="5022430" y="3599301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65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b="1"/>
              <a:t>5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4"/>
          <p:cNvSpPr/>
          <p:nvPr/>
        </p:nvSpPr>
        <p:spPr>
          <a:xfrm>
            <a:off x="744315" y="960149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4"/>
          <p:cNvSpPr txBox="1"/>
          <p:nvPr/>
        </p:nvSpPr>
        <p:spPr>
          <a:xfrm>
            <a:off x="843458" y="1149560"/>
            <a:ext cx="2446884" cy="31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LSTM Model</a:t>
            </a:r>
            <a:endParaRPr sz="2400" b="1" i="0" u="none" strike="noStrike" cap="non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9" name="Google Shape;569;p24"/>
          <p:cNvSpPr txBox="1"/>
          <p:nvPr/>
        </p:nvSpPr>
        <p:spPr>
          <a:xfrm>
            <a:off x="1608506" y="2137035"/>
            <a:ext cx="3495645" cy="73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Hidden layer dim = 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150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Numbers of layers = 2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Activation function : PReLU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Criterion : Cross Entropy Loss</a:t>
            </a: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>
            <a:off x="865495" y="1089312"/>
            <a:ext cx="351940" cy="350995"/>
            <a:chOff x="944600" y="3981825"/>
            <a:chExt cx="297750" cy="296950"/>
          </a:xfrm>
        </p:grpSpPr>
        <p:sp>
          <p:nvSpPr>
            <p:cNvPr id="571" name="Google Shape;571;p24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24"/>
          <p:cNvSpPr txBox="1"/>
          <p:nvPr/>
        </p:nvSpPr>
        <p:spPr>
          <a:xfrm>
            <a:off x="1608505" y="3674371"/>
            <a:ext cx="3495645" cy="73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Optimizer : Adam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Batch Size = 64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Learning Rate = 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0.01</a:t>
            </a:r>
            <a:endParaRPr/>
          </a:p>
        </p:txBody>
      </p:sp>
      <p:sp>
        <p:nvSpPr>
          <p:cNvPr id="576" name="Google Shape;576;p2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"/>
          <p:cNvSpPr/>
          <p:nvPr/>
        </p:nvSpPr>
        <p:spPr>
          <a:xfrm>
            <a:off x="1641424" y="2128604"/>
            <a:ext cx="5366478" cy="2765684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5"/>
          <p:cNvSpPr/>
          <p:nvPr/>
        </p:nvSpPr>
        <p:spPr>
          <a:xfrm>
            <a:off x="1445374" y="654473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2878403" y="1774375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1443402" y="786517"/>
            <a:ext cx="468008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LSTM 在移動回測時的問題</a:t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314781" y="42171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14781" y="421713"/>
            <a:ext cx="925500" cy="925500"/>
          </a:xfrm>
          <a:prstGeom prst="arc">
            <a:avLst>
              <a:gd name="adj1" fmla="val 16200000"/>
              <a:gd name="adj2" fmla="val 7313275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623024" y="712890"/>
            <a:ext cx="365746" cy="357979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5"/>
          <p:cNvCxnSpPr/>
          <p:nvPr/>
        </p:nvCxnSpPr>
        <p:spPr>
          <a:xfrm>
            <a:off x="1191717" y="1356610"/>
            <a:ext cx="1648800" cy="6072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90" name="Google Shape;590;p25"/>
          <p:cNvSpPr txBox="1"/>
          <p:nvPr/>
        </p:nvSpPr>
        <p:spPr>
          <a:xfrm>
            <a:off x="3095468" y="1956009"/>
            <a:ext cx="2953063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準確率低於 SVM RBF Model</a:t>
            </a:r>
            <a:endParaRPr/>
          </a:p>
        </p:txBody>
      </p:sp>
      <p:grpSp>
        <p:nvGrpSpPr>
          <p:cNvPr id="591" name="Google Shape;591;p25"/>
          <p:cNvGrpSpPr/>
          <p:nvPr/>
        </p:nvGrpSpPr>
        <p:grpSpPr>
          <a:xfrm>
            <a:off x="2989747" y="1948721"/>
            <a:ext cx="315586" cy="311030"/>
            <a:chOff x="-63250675" y="3744075"/>
            <a:chExt cx="320350" cy="318100"/>
          </a:xfrm>
        </p:grpSpPr>
        <p:sp>
          <p:nvSpPr>
            <p:cNvPr id="592" name="Google Shape;592;p2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25"/>
          <p:cNvSpPr/>
          <p:nvPr/>
        </p:nvSpPr>
        <p:spPr>
          <a:xfrm>
            <a:off x="2633131" y="2774118"/>
            <a:ext cx="1001983" cy="988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4077300" y="3154450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2090744" y="4170527"/>
            <a:ext cx="248125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股票漲跌常有大規模的浮動，規律性不明顯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4489554" y="4297944"/>
            <a:ext cx="216607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移動回測資料量小，難以從訓練集找出重要的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長短期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記憶資訊</a:t>
            </a:r>
            <a:endParaRPr/>
          </a:p>
        </p:txBody>
      </p:sp>
      <p:grpSp>
        <p:nvGrpSpPr>
          <p:cNvPr id="599" name="Google Shape;599;p25"/>
          <p:cNvGrpSpPr/>
          <p:nvPr/>
        </p:nvGrpSpPr>
        <p:grpSpPr>
          <a:xfrm>
            <a:off x="2945567" y="3158477"/>
            <a:ext cx="365770" cy="365749"/>
            <a:chOff x="-1333200" y="2770450"/>
            <a:chExt cx="291450" cy="292225"/>
          </a:xfrm>
        </p:grpSpPr>
        <p:sp>
          <p:nvSpPr>
            <p:cNvPr id="600" name="Google Shape;600;p25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5"/>
          <p:cNvSpPr/>
          <p:nvPr/>
        </p:nvSpPr>
        <p:spPr>
          <a:xfrm>
            <a:off x="4801708" y="2776615"/>
            <a:ext cx="1001983" cy="988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5"/>
          <p:cNvGrpSpPr/>
          <p:nvPr/>
        </p:nvGrpSpPr>
        <p:grpSpPr>
          <a:xfrm>
            <a:off x="5159098" y="3098893"/>
            <a:ext cx="431703" cy="420622"/>
            <a:chOff x="946175" y="3253275"/>
            <a:chExt cx="298550" cy="296150"/>
          </a:xfrm>
        </p:grpSpPr>
        <p:sp>
          <p:nvSpPr>
            <p:cNvPr id="604" name="Google Shape;604;p25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26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614" name="Google Shape;614;p26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8" name="Google Shape;618;p26"/>
          <p:cNvSpPr txBox="1">
            <a:spLocks noGrp="1"/>
          </p:cNvSpPr>
          <p:nvPr>
            <p:ph type="title"/>
          </p:nvPr>
        </p:nvSpPr>
        <p:spPr>
          <a:xfrm>
            <a:off x="1536492" y="2331000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600" b="1">
                <a:solidFill>
                  <a:schemeClr val="accent4"/>
                </a:solidFill>
              </a:rPr>
              <a:t>THANKS !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619" name="Google Shape;619;p26"/>
          <p:cNvSpPr/>
          <p:nvPr/>
        </p:nvSpPr>
        <p:spPr>
          <a:xfrm rot="10800000" flipH="1">
            <a:off x="445806" y="1188783"/>
            <a:ext cx="3532795" cy="3532795"/>
          </a:xfrm>
          <a:prstGeom prst="blockArc">
            <a:avLst>
              <a:gd name="adj1" fmla="val 5462863"/>
              <a:gd name="adj2" fmla="val 16197592"/>
              <a:gd name="adj3" fmla="val 807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6"/>
          <p:cNvSpPr/>
          <p:nvPr/>
        </p:nvSpPr>
        <p:spPr>
          <a:xfrm rot="10800000" flipH="1">
            <a:off x="1011724" y="1754701"/>
            <a:ext cx="2400959" cy="2400959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6"/>
          <p:cNvSpPr/>
          <p:nvPr/>
        </p:nvSpPr>
        <p:spPr>
          <a:xfrm rot="10800000" flipH="1">
            <a:off x="1294423" y="2037400"/>
            <a:ext cx="1835559" cy="1835559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6"/>
          <p:cNvSpPr/>
          <p:nvPr/>
        </p:nvSpPr>
        <p:spPr>
          <a:xfrm rot="10800000" flipH="1">
            <a:off x="729187" y="1473177"/>
            <a:ext cx="2964900" cy="2964600"/>
          </a:xfrm>
          <a:prstGeom prst="blockArc">
            <a:avLst>
              <a:gd name="adj1" fmla="val 3698438"/>
              <a:gd name="adj2" fmla="val 16196780"/>
              <a:gd name="adj3" fmla="val 9536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6"/>
          <p:cNvSpPr txBox="1"/>
          <p:nvPr/>
        </p:nvSpPr>
        <p:spPr>
          <a:xfrm>
            <a:off x="786983" y="4751883"/>
            <a:ext cx="9011109" cy="5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sz="1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影片連結 :</a:t>
            </a:r>
            <a:r>
              <a:rPr lang="en-US" altLang="zh-TW" sz="1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https://drive.google.com/file/d/1snkwvbAuWnbSX7cngcUkBoecgeLqzL_P/view?usp=sharing</a:t>
            </a:r>
            <a:r>
              <a:rPr lang="zh-TW" altLang="en-US" sz="1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4" name="Google Shape;624;p2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2114048" y="2727947"/>
            <a:ext cx="365760" cy="414536"/>
            <a:chOff x="3300325" y="249875"/>
            <a:chExt cx="433725" cy="480900"/>
          </a:xfrm>
        </p:grpSpPr>
        <p:sp>
          <p:nvSpPr>
            <p:cNvPr id="626" name="Google Shape;626;p26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9" name="Google Shape;139;p3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40" name="Google Shape;140;p3"/>
          <p:cNvSpPr/>
          <p:nvPr/>
        </p:nvSpPr>
        <p:spPr>
          <a:xfrm>
            <a:off x="5168528" y="2414588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篩選看漲及看跌文章</a:t>
            </a:r>
            <a:endParaRPr sz="20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6097522" y="3859417"/>
            <a:ext cx="1676166" cy="283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154191" y="1316962"/>
            <a:ext cx="1753706" cy="283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分析股價漲跌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696861" y="3825386"/>
            <a:ext cx="2046496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函式判定閾值 σ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6185800" y="1299161"/>
            <a:ext cx="1317831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2330 台積電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898630" y="4427176"/>
            <a:ext cx="267387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漲幅大於年度平均漲幅 ⇒ 漲</a:t>
            </a:r>
            <a:endParaRPr/>
          </a:p>
          <a:p>
            <a:pPr marL="171450" marR="0" lvl="0" indent="-17145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跌幅大於年度平均跌幅 ⇒ 跌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5392931" y="1397637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5384543" y="2693103"/>
            <a:ext cx="420796" cy="421914"/>
            <a:chOff x="-1333200" y="2770450"/>
            <a:chExt cx="291450" cy="292225"/>
          </a:xfrm>
        </p:grpSpPr>
        <p:sp>
          <p:nvSpPr>
            <p:cNvPr id="154" name="Google Shape;154;p4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5453670" y="3938870"/>
            <a:ext cx="423069" cy="420796"/>
            <a:chOff x="-5635200" y="2037975"/>
            <a:chExt cx="293025" cy="291450"/>
          </a:xfrm>
        </p:grpSpPr>
        <p:sp>
          <p:nvSpPr>
            <p:cNvPr id="157" name="Google Shape;157;p4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9" name="Google Shape;159;p4"/>
          <p:cNvCxnSpPr/>
          <p:nvPr/>
        </p:nvCxnSpPr>
        <p:spPr>
          <a:xfrm flipH="1">
            <a:off x="2652767" y="1491522"/>
            <a:ext cx="2578800" cy="185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03" y="1033032"/>
            <a:ext cx="105329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6022818" y="1841189"/>
            <a:ext cx="2094355" cy="44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2330 討論聲量極大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產業熱度高</a:t>
            </a:r>
            <a:endParaRPr/>
          </a:p>
        </p:txBody>
      </p:sp>
      <p:pic>
        <p:nvPicPr>
          <p:cNvPr id="162" name="Google Shape;162;p4" descr="https://lh5.googleusercontent.com/W5pihYXa9sM6jc_3GUA0oNBzybPO0C5W3QklI0AmMSRKpmXevLdZftMrxccOOHHVJshgnQ__ukYXFFW3uv_EUcffNLyis2th2b4-ZQWGBXGQV-pGVIPavC7M_uruKfk-Uzjw-IaEhwuG"/>
          <p:cNvPicPr preferRelativeResize="0"/>
          <p:nvPr/>
        </p:nvPicPr>
        <p:blipFill rotWithShape="1">
          <a:blip r:embed="rId4">
            <a:alphaModFix/>
          </a:blip>
          <a:srcRect r="51090"/>
          <a:stretch/>
        </p:blipFill>
        <p:spPr>
          <a:xfrm>
            <a:off x="241353" y="2104595"/>
            <a:ext cx="2794976" cy="1039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4"/>
          <p:cNvCxnSpPr/>
          <p:nvPr/>
        </p:nvCxnSpPr>
        <p:spPr>
          <a:xfrm rot="10800000">
            <a:off x="2722958" y="2681292"/>
            <a:ext cx="2523600" cy="226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64" name="Google Shape;164;p4"/>
          <p:cNvSpPr/>
          <p:nvPr/>
        </p:nvSpPr>
        <p:spPr>
          <a:xfrm>
            <a:off x="6108875" y="2722292"/>
            <a:ext cx="1711187" cy="28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6163523" y="2694712"/>
            <a:ext cx="16209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漲跌幅基準天數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 descr="https://lh4.googleusercontent.com/vf88SM1khGeA_gS3JUk2lQs1dlILevmuBLa6hsvgdEP_xLeFVoGKvQUUSMI3iH4nXOYpCmSUMQewskSBOKhXBSVxlHNiwbAW9UVoJ2Urj4YuAO7zugXJdw8JSYdyhHCYxd8XMK7ZKB5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316" y="3347607"/>
            <a:ext cx="3626824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 txBox="1"/>
          <p:nvPr/>
        </p:nvSpPr>
        <p:spPr>
          <a:xfrm>
            <a:off x="6029830" y="3093793"/>
            <a:ext cx="110548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 = 3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cxnSp>
        <p:nvCxnSpPr>
          <p:cNvPr id="169" name="Google Shape;169;p4"/>
          <p:cNvCxnSpPr/>
          <p:nvPr/>
        </p:nvCxnSpPr>
        <p:spPr>
          <a:xfrm rot="10800000">
            <a:off x="3815125" y="3943900"/>
            <a:ext cx="1415700" cy="18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</a:rPr>
              <a:t>篩選相關文章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6160245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News </a:t>
            </a:r>
            <a:endParaRPr sz="2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067054" y="3584836"/>
            <a:ext cx="2163327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標題＋內文提及個股名稱或代碼超過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 次</a:t>
            </a:r>
            <a:endParaRPr sz="14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3257625" y="3554850"/>
            <a:ext cx="27669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標題＋內文提及個股名稱或代碼超過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 次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長度大於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25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（捨棄短留言）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62053" y="3554856"/>
            <a:ext cx="3062026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標題＋內文提及個股名稱或代碼超過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 次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標題含 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標的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新聞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情報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捨棄 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閒聊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請益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Forum </a:t>
            </a:r>
            <a:endParaRPr sz="2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BBS </a:t>
            </a:r>
            <a:endParaRPr sz="2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5" name="Google Shape;185;p5"/>
          <p:cNvGrpSpPr/>
          <p:nvPr/>
        </p:nvGrpSpPr>
        <p:grpSpPr>
          <a:xfrm>
            <a:off x="4343400" y="2407048"/>
            <a:ext cx="457200" cy="434335"/>
            <a:chOff x="-62890750" y="2296300"/>
            <a:chExt cx="330825" cy="317450"/>
          </a:xfrm>
        </p:grpSpPr>
        <p:sp>
          <p:nvSpPr>
            <p:cNvPr id="186" name="Google Shape;186;p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5"/>
          <p:cNvGrpSpPr/>
          <p:nvPr/>
        </p:nvGrpSpPr>
        <p:grpSpPr>
          <a:xfrm>
            <a:off x="6614222" y="2335030"/>
            <a:ext cx="491116" cy="473439"/>
            <a:chOff x="944600" y="3981825"/>
            <a:chExt cx="297750" cy="296950"/>
          </a:xfrm>
        </p:grpSpPr>
        <p:sp>
          <p:nvSpPr>
            <p:cNvPr id="190" name="Google Shape;190;p5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5"/>
          <p:cNvGrpSpPr/>
          <p:nvPr/>
        </p:nvGrpSpPr>
        <p:grpSpPr>
          <a:xfrm>
            <a:off x="2100319" y="2361445"/>
            <a:ext cx="420635" cy="420610"/>
            <a:chOff x="946175" y="3619500"/>
            <a:chExt cx="296975" cy="293825"/>
          </a:xfrm>
        </p:grpSpPr>
        <p:sp>
          <p:nvSpPr>
            <p:cNvPr id="195" name="Google Shape;195;p5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/>
          <p:nvPr/>
        </p:nvSpPr>
        <p:spPr>
          <a:xfrm>
            <a:off x="157926" y="1273951"/>
            <a:ext cx="8828148" cy="3717773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標記看漲、看跌文章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2868840" y="942421"/>
            <a:ext cx="3299611" cy="5790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210" name="Google Shape;210;p6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216" name="Google Shape;216;p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6"/>
          <p:cNvSpPr txBox="1"/>
          <p:nvPr/>
        </p:nvSpPr>
        <p:spPr>
          <a:xfrm>
            <a:off x="2739571" y="1067564"/>
            <a:ext cx="3556297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將股價漲跌對應到 3 天前的文章</a:t>
            </a:r>
            <a:endParaRPr/>
          </a:p>
        </p:txBody>
      </p:sp>
      <p:pic>
        <p:nvPicPr>
          <p:cNvPr id="220" name="Google Shape;220;p6" descr="https://lh4.googleusercontent.com/KFyqq_pujJBKLcznAIWir52kN3ALlS0w6XlWBxHRy2esWC-YcbVIUh8mMFxG7yjNiRVdJTSDCGP1VdjDqlYpaaFhihNoZBTZZKFN1l31GEewshgJUkpYwV9MHa2Hj3Isj8AuK-7PALF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79" y="3103752"/>
            <a:ext cx="8466331" cy="61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" descr="https://lh3.googleusercontent.com/JHcTJEjYybmvnihlHqAk8ncZg3zu0Lc7u5KXNRzc_6r60jRuVEIY9uofiK31rtZMmoBUG2q1KoJAYJrxo6tdTLKkueROK9PVQGNIcrvTUeZDDFs2cb9s-rfKmP6SWt2g2xsNpkJ3mjB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109" y="3852474"/>
            <a:ext cx="8539865" cy="70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6" descr="https://lh3.googleusercontent.com/isj2_Aqo6PoV4S5Idj1KCuWbXQoRvW1VC55ypnjTvQjVpl1pTMvwmdpqEwTFFBe-JcnHWtQflcxB7NooeD0S4WFubKGZ8XVUdChDiFitWszu2y_KlL6kE0EaxX07G9UY6hMoYWrehY6x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771" y="1753850"/>
            <a:ext cx="8450458" cy="123059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1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6" name="Google Shape;236;p7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37" name="Google Shape;237;p7"/>
          <p:cNvSpPr/>
          <p:nvPr/>
        </p:nvSpPr>
        <p:spPr>
          <a:xfrm>
            <a:off x="5168528" y="2339638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關鍵字建構向量空間</a:t>
            </a: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</a:rPr>
              <a:t>停用詞、斷詞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912745" y="2062738"/>
            <a:ext cx="2692389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stopwords_zh.txt (助教提供)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stopwords.txt (HW2使用)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860279" y="1367381"/>
            <a:ext cx="1028481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停用詞</a:t>
            </a:r>
            <a:endParaRPr sz="20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947842" y="3053773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斷詞</a:t>
            </a:r>
            <a:endParaRPr sz="20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7" name="Google Shape;247;p8"/>
          <p:cNvGrpSpPr/>
          <p:nvPr/>
        </p:nvGrpSpPr>
        <p:grpSpPr>
          <a:xfrm>
            <a:off x="172387" y="1148297"/>
            <a:ext cx="655783" cy="654214"/>
            <a:chOff x="457199" y="4071379"/>
            <a:chExt cx="655783" cy="654214"/>
          </a:xfrm>
        </p:grpSpPr>
        <p:sp>
          <p:nvSpPr>
            <p:cNvPr id="248" name="Google Shape;248;p8"/>
            <p:cNvSpPr/>
            <p:nvPr/>
          </p:nvSpPr>
          <p:spPr>
            <a:xfrm>
              <a:off x="457199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601901" y="4224712"/>
              <a:ext cx="366364" cy="347563"/>
            </a:xfrm>
            <a:custGeom>
              <a:avLst/>
              <a:gdLst/>
              <a:ahLst/>
              <a:cxnLst/>
              <a:rect l="l" t="t" r="r" b="b"/>
              <a:pathLst>
                <a:path w="12666" h="12016" extrusionOk="0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186588" y="2804710"/>
            <a:ext cx="655783" cy="654214"/>
            <a:chOff x="3409474" y="4071379"/>
            <a:chExt cx="655783" cy="654214"/>
          </a:xfrm>
        </p:grpSpPr>
        <p:sp>
          <p:nvSpPr>
            <p:cNvPr id="251" name="Google Shape;251;p8"/>
            <p:cNvSpPr/>
            <p:nvPr/>
          </p:nvSpPr>
          <p:spPr>
            <a:xfrm>
              <a:off x="3409474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8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Google Shape;259;p8"/>
          <p:cNvSpPr/>
          <p:nvPr/>
        </p:nvSpPr>
        <p:spPr>
          <a:xfrm>
            <a:off x="3852472" y="1176728"/>
            <a:ext cx="5111646" cy="1873770"/>
          </a:xfrm>
          <a:prstGeom prst="roundRect">
            <a:avLst>
              <a:gd name="adj" fmla="val 1145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942845" y="3778993"/>
            <a:ext cx="2320013" cy="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ckip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monpa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jieba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4144780" y="1514942"/>
            <a:ext cx="4467069" cy="125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近來智慧型手機銷售不如預期，下修財測的消息一出，無疑是</a:t>
            </a:r>
            <a:r>
              <a:rPr lang="zh-TW" sz="12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雪上加霜。</a:t>
            </a:r>
            <a:r>
              <a:rPr lang="zh-TW"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.............商研院指出，主計總處下修今年經濟成長率為2.27％，並根據其他相關實際值計算，系統算出領先指標循環綜合指數從去年10月起持續下降，代表實際景氣變動的同行指標綜合指數，從去年5月碰頂轉降11個月後，預估今年</a:t>
            </a:r>
            <a:r>
              <a:rPr lang="zh-TW" sz="12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5月微升、6月下降，</a:t>
            </a:r>
            <a:r>
              <a:rPr lang="zh-TW"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景氣短期內難回升。」</a:t>
            </a:r>
            <a:endParaRPr sz="12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62" name="Google Shape;262;p8"/>
          <p:cNvGraphicFramePr/>
          <p:nvPr/>
        </p:nvGraphicFramePr>
        <p:xfrm>
          <a:off x="4046073" y="3541363"/>
          <a:ext cx="4176000" cy="13159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13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ckip</a:t>
                      </a:r>
                      <a:endParaRPr sz="2000" u="none" strike="noStrike" cap="none">
                        <a:solidFill>
                          <a:schemeClr val="accent5"/>
                        </a:solidFill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monpa</a:t>
                      </a:r>
                      <a:endParaRPr sz="2000" u="none" strike="noStrike" cap="none">
                        <a:solidFill>
                          <a:schemeClr val="accent5"/>
                        </a:solidFill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chemeClr val="accent5"/>
                          </a:solidFill>
                        </a:rPr>
                        <a:t>jieba</a:t>
                      </a:r>
                      <a:endParaRPr sz="2000" u="none" strike="noStrike" cap="none">
                        <a:solidFill>
                          <a:schemeClr val="accent5"/>
                        </a:solidFill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雪上加霜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雪/上加/霜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u="none" strike="noStrike" cap="none"/>
                        <a:t> 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微升/下降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升月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u="none" strike="noStrike" cap="none"/>
                        <a:t> 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3" name="Google Shape;263;p8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/>
          <p:nvPr/>
        </p:nvSpPr>
        <p:spPr>
          <a:xfrm>
            <a:off x="135176" y="891915"/>
            <a:ext cx="8873648" cy="3987383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1940338" y="502169"/>
            <a:ext cx="5263324" cy="667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1161737" y="621335"/>
            <a:ext cx="6820525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lt1"/>
                </a:solidFill>
              </a:rPr>
              <a:t>切出訓練資料、建構向量空間</a:t>
            </a:r>
            <a:endParaRPr/>
          </a:p>
        </p:txBody>
      </p:sp>
      <p:grpSp>
        <p:nvGrpSpPr>
          <p:cNvPr id="271" name="Google Shape;271;p9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272" name="Google Shape;272;p9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9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278" name="Google Shape;278;p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1" name="Google Shape;281;p9" descr="https://lh3.googleusercontent.com/8IPcQ6QGBC6Re4r-ZzK07XHYQgWHldyldRKyZXfIdkXjR5jE91snpsGBLHtbyc6vCBcCETev5vdwPd6LYwFYKki3GsMg5dJBbajxFYdBRvrEYJvPP1uspYTJZ2U5itKpb-h-XJ13l3a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26" y="3684351"/>
            <a:ext cx="7212347" cy="76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9" descr="https://lh4.googleusercontent.com/1oFg-5HOod3KOq2tDy07ARFfvI0_3yBj2oBvtQaQVXOqUm2oU5RuCnj-YiQzHFup-zyiHiGh10rpaz91-9lrbwdOtJe56PYs1dEvrf0Mm_rY_Flbn0TMDVkRf1TaljbiE5UDHdjnZs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958" y="1578962"/>
            <a:ext cx="7198649" cy="1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1289</Words>
  <Application>Microsoft Macintosh PowerPoint</Application>
  <PresentationFormat>如螢幕大小 (16:9)</PresentationFormat>
  <Paragraphs>343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Fira Sans Extra Condensed</vt:lpstr>
      <vt:lpstr>Arial</vt:lpstr>
      <vt:lpstr>Roboto</vt:lpstr>
      <vt:lpstr>Fira Sans Extra Condensed SemiBold</vt:lpstr>
      <vt:lpstr>微軟正黑體</vt:lpstr>
      <vt:lpstr>Big Data Infographics by Slidesgo</vt:lpstr>
      <vt:lpstr>大數據與商業分析 期中報告 第三組  2022/04/20</vt:lpstr>
      <vt:lpstr>TABLE OF CONTENTS</vt:lpstr>
      <vt:lpstr>PowerPoint 簡報</vt:lpstr>
      <vt:lpstr>分析股價漲跌</vt:lpstr>
      <vt:lpstr>篩選相關文章</vt:lpstr>
      <vt:lpstr>標記看漲、看跌文章</vt:lpstr>
      <vt:lpstr>PowerPoint 簡報</vt:lpstr>
      <vt:lpstr>停用詞、斷詞</vt:lpstr>
      <vt:lpstr>切出訓練資料、建構向量空間</vt:lpstr>
      <vt:lpstr>向量空間降維</vt:lpstr>
      <vt:lpstr>向量空間降維</vt:lpstr>
      <vt:lpstr>PowerPoint 簡報</vt:lpstr>
      <vt:lpstr>使用監督式學習之分類演算法</vt:lpstr>
      <vt:lpstr>評估分類模型之準確率</vt:lpstr>
      <vt:lpstr>KNN Neighbor Number V.S. Weighted avg precision </vt:lpstr>
      <vt:lpstr>PowerPoint 簡報</vt:lpstr>
      <vt:lpstr>移動回測</vt:lpstr>
      <vt:lpstr>移動回測</vt:lpstr>
      <vt:lpstr>移動回測</vt:lpstr>
      <vt:lpstr>移動回測</vt:lpstr>
      <vt:lpstr>出手率</vt:lpstr>
      <vt:lpstr>PowerPoint 簡報</vt:lpstr>
      <vt:lpstr>PowerPoint 簡報</vt:lpstr>
      <vt:lpstr>LSTM Model</vt:lpstr>
      <vt:lpstr>PowerPoint 簡報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大數據與商業分析 期中報告 第三組  2022/04/20</dc:title>
  <dc:creator>楊淯潔</dc:creator>
  <cp:lastModifiedBy>B10717032</cp:lastModifiedBy>
  <cp:revision>3</cp:revision>
  <dcterms:modified xsi:type="dcterms:W3CDTF">2023-02-21T09:01:16Z</dcterms:modified>
</cp:coreProperties>
</file>