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ppt/diagrams/quickStyle7.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75" r:id="rId3"/>
    <p:sldId id="257" r:id="rId4"/>
    <p:sldId id="276" r:id="rId5"/>
    <p:sldId id="258" r:id="rId6"/>
    <p:sldId id="260" r:id="rId7"/>
    <p:sldId id="282" r:id="rId8"/>
    <p:sldId id="259" r:id="rId9"/>
    <p:sldId id="277" r:id="rId10"/>
    <p:sldId id="261" r:id="rId11"/>
    <p:sldId id="278" r:id="rId12"/>
    <p:sldId id="268" r:id="rId13"/>
    <p:sldId id="262" r:id="rId14"/>
    <p:sldId id="264" r:id="rId15"/>
    <p:sldId id="265" r:id="rId16"/>
    <p:sldId id="266" r:id="rId17"/>
    <p:sldId id="284" r:id="rId18"/>
    <p:sldId id="267" r:id="rId19"/>
    <p:sldId id="269" r:id="rId20"/>
    <p:sldId id="270" r:id="rId21"/>
    <p:sldId id="271" r:id="rId22"/>
    <p:sldId id="272" r:id="rId23"/>
    <p:sldId id="286" r:id="rId24"/>
    <p:sldId id="273" r:id="rId25"/>
    <p:sldId id="285" r:id="rId26"/>
    <p:sldId id="279" r:id="rId27"/>
    <p:sldId id="274" r:id="rId28"/>
    <p:sldId id="280" r:id="rId29"/>
    <p:sldId id="281"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602" autoAdjust="0"/>
    <p:restoredTop sz="89609" autoAdjust="0"/>
  </p:normalViewPr>
  <p:slideViewPr>
    <p:cSldViewPr>
      <p:cViewPr varScale="1">
        <p:scale>
          <a:sx n="58" d="100"/>
          <a:sy n="58" d="100"/>
        </p:scale>
        <p:origin x="-1412" y="-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2425B2-DB61-4C37-8E42-8CB45C4AEB57}" type="doc">
      <dgm:prSet loTypeId="urn:microsoft.com/office/officeart/2005/8/layout/chevron2" loCatId="list" qsTypeId="urn:microsoft.com/office/officeart/2005/8/quickstyle/simple5" qsCatId="simple" csTypeId="urn:microsoft.com/office/officeart/2005/8/colors/accent1_4" csCatId="accent1" phldr="1"/>
      <dgm:spPr/>
      <dgm:t>
        <a:bodyPr/>
        <a:lstStyle/>
        <a:p>
          <a:endParaRPr lang="zh-CN" altLang="en-US"/>
        </a:p>
      </dgm:t>
    </dgm:pt>
    <dgm:pt modelId="{B8BACE5E-FCCC-4F88-8D48-ED03E775D263}">
      <dgm:prSet phldrT="[文本]" custT="1"/>
      <dgm:spPr/>
      <dgm:t>
        <a:bodyPr/>
        <a:lstStyle/>
        <a:p>
          <a:r>
            <a:rPr lang="en-US" altLang="zh-CN" sz="2800" dirty="0" smtClean="0"/>
            <a:t>1</a:t>
          </a:r>
          <a:endParaRPr lang="zh-CN" altLang="en-US" sz="2800" dirty="0"/>
        </a:p>
      </dgm:t>
    </dgm:pt>
    <dgm:pt modelId="{AD409342-4657-43AD-943C-337F92DE07D7}" type="parTrans" cxnId="{DD8E24DD-4D71-46BF-97AB-8D0B059461BD}">
      <dgm:prSet/>
      <dgm:spPr/>
      <dgm:t>
        <a:bodyPr/>
        <a:lstStyle/>
        <a:p>
          <a:endParaRPr lang="zh-CN" altLang="en-US"/>
        </a:p>
      </dgm:t>
    </dgm:pt>
    <dgm:pt modelId="{216FD409-1AD2-41CE-B6DE-465C0B848E54}" type="sibTrans" cxnId="{DD8E24DD-4D71-46BF-97AB-8D0B059461BD}">
      <dgm:prSet/>
      <dgm:spPr/>
      <dgm:t>
        <a:bodyPr/>
        <a:lstStyle/>
        <a:p>
          <a:endParaRPr lang="zh-CN" altLang="en-US"/>
        </a:p>
      </dgm:t>
    </dgm:pt>
    <dgm:pt modelId="{8BA45AC1-12CE-4113-8CB3-66175E191319}">
      <dgm:prSet phldrT="[文本]"/>
      <dgm:spPr/>
      <dgm:t>
        <a:bodyPr/>
        <a:lstStyle/>
        <a:p>
          <a:r>
            <a:rPr lang="en-US" altLang="zh-CN" b="1" dirty="0" smtClean="0"/>
            <a:t>Changing  Retail Landscape</a:t>
          </a:r>
          <a:endParaRPr lang="zh-CN" altLang="en-US" b="1" dirty="0"/>
        </a:p>
      </dgm:t>
    </dgm:pt>
    <dgm:pt modelId="{96FB349D-A336-42BA-A919-385BDEAFACC9}" type="parTrans" cxnId="{42E68AA1-DC06-40F1-9133-E69FF1D71F0E}">
      <dgm:prSet/>
      <dgm:spPr/>
      <dgm:t>
        <a:bodyPr/>
        <a:lstStyle/>
        <a:p>
          <a:endParaRPr lang="zh-CN" altLang="en-US"/>
        </a:p>
      </dgm:t>
    </dgm:pt>
    <dgm:pt modelId="{494A4ABC-20EA-4DA3-97DD-694F284AF255}" type="sibTrans" cxnId="{42E68AA1-DC06-40F1-9133-E69FF1D71F0E}">
      <dgm:prSet/>
      <dgm:spPr/>
      <dgm:t>
        <a:bodyPr/>
        <a:lstStyle/>
        <a:p>
          <a:endParaRPr lang="zh-CN" altLang="en-US"/>
        </a:p>
      </dgm:t>
    </dgm:pt>
    <dgm:pt modelId="{D7BE6C33-B135-4964-BB35-047C560B2440}">
      <dgm:prSet phldrT="[文本]" custT="1"/>
      <dgm:spPr/>
      <dgm:t>
        <a:bodyPr/>
        <a:lstStyle/>
        <a:p>
          <a:r>
            <a:rPr lang="en-US" altLang="zh-CN" sz="2800" dirty="0" smtClean="0"/>
            <a:t>2</a:t>
          </a:r>
          <a:endParaRPr lang="zh-CN" altLang="en-US" sz="2800" dirty="0"/>
        </a:p>
      </dgm:t>
    </dgm:pt>
    <dgm:pt modelId="{1B0470E7-B0AF-4D76-939D-F3A378E4FD45}" type="parTrans" cxnId="{B9C5953D-1E88-44A1-85AC-57C4EC2BE02C}">
      <dgm:prSet/>
      <dgm:spPr/>
      <dgm:t>
        <a:bodyPr/>
        <a:lstStyle/>
        <a:p>
          <a:endParaRPr lang="zh-CN" altLang="en-US"/>
        </a:p>
      </dgm:t>
    </dgm:pt>
    <dgm:pt modelId="{4CB80B89-0F62-4735-A04C-F48445038A0E}" type="sibTrans" cxnId="{B9C5953D-1E88-44A1-85AC-57C4EC2BE02C}">
      <dgm:prSet/>
      <dgm:spPr/>
      <dgm:t>
        <a:bodyPr/>
        <a:lstStyle/>
        <a:p>
          <a:endParaRPr lang="zh-CN" altLang="en-US"/>
        </a:p>
      </dgm:t>
    </dgm:pt>
    <dgm:pt modelId="{3843A442-93E1-4F5D-9D9C-752E28777261}">
      <dgm:prSet phldrT="[文本]"/>
      <dgm:spPr/>
      <dgm:t>
        <a:bodyPr/>
        <a:lstStyle/>
        <a:p>
          <a:r>
            <a:rPr lang="en-US" altLang="zh-CN" b="1" dirty="0" smtClean="0"/>
            <a:t> New Management, Drastic Changes</a:t>
          </a:r>
          <a:endParaRPr lang="zh-CN" altLang="en-US" b="1" dirty="0"/>
        </a:p>
      </dgm:t>
    </dgm:pt>
    <dgm:pt modelId="{124C397F-F8EE-4263-9128-08FDBBCDF295}" type="parTrans" cxnId="{DDB63E03-B543-4D0D-80A9-821278C124D7}">
      <dgm:prSet/>
      <dgm:spPr/>
      <dgm:t>
        <a:bodyPr/>
        <a:lstStyle/>
        <a:p>
          <a:endParaRPr lang="zh-CN" altLang="en-US"/>
        </a:p>
      </dgm:t>
    </dgm:pt>
    <dgm:pt modelId="{05943BCD-8759-4047-963B-12A3D9393D9F}" type="sibTrans" cxnId="{DDB63E03-B543-4D0D-80A9-821278C124D7}">
      <dgm:prSet/>
      <dgm:spPr/>
      <dgm:t>
        <a:bodyPr/>
        <a:lstStyle/>
        <a:p>
          <a:endParaRPr lang="zh-CN" altLang="en-US"/>
        </a:p>
      </dgm:t>
    </dgm:pt>
    <dgm:pt modelId="{12D0A8A2-81C0-4408-A922-EFC0260218D0}">
      <dgm:prSet phldrT="[文本]" custT="1"/>
      <dgm:spPr/>
      <dgm:t>
        <a:bodyPr/>
        <a:lstStyle/>
        <a:p>
          <a:r>
            <a:rPr lang="en-US" altLang="zh-CN" sz="2800" dirty="0" smtClean="0"/>
            <a:t>3</a:t>
          </a:r>
          <a:endParaRPr lang="zh-CN" altLang="en-US" sz="2800" dirty="0"/>
        </a:p>
      </dgm:t>
    </dgm:pt>
    <dgm:pt modelId="{3D5C298E-741C-4964-9B01-39A329FD07F4}" type="parTrans" cxnId="{835A1EC1-CF9A-4108-8EE7-4B97CF5E5718}">
      <dgm:prSet/>
      <dgm:spPr/>
      <dgm:t>
        <a:bodyPr/>
        <a:lstStyle/>
        <a:p>
          <a:endParaRPr lang="zh-CN" altLang="en-US"/>
        </a:p>
      </dgm:t>
    </dgm:pt>
    <dgm:pt modelId="{04646992-879C-44FA-ADB0-249A8FBC37D1}" type="sibTrans" cxnId="{835A1EC1-CF9A-4108-8EE7-4B97CF5E5718}">
      <dgm:prSet/>
      <dgm:spPr/>
      <dgm:t>
        <a:bodyPr/>
        <a:lstStyle/>
        <a:p>
          <a:endParaRPr lang="zh-CN" altLang="en-US"/>
        </a:p>
      </dgm:t>
    </dgm:pt>
    <dgm:pt modelId="{A5DF193A-7D83-4C48-9D60-05E19C152781}">
      <dgm:prSet phldrT="[文本]"/>
      <dgm:spPr/>
      <dgm:t>
        <a:bodyPr/>
        <a:lstStyle/>
        <a:p>
          <a:r>
            <a:rPr lang="en-US" altLang="zh-CN" b="1" dirty="0" smtClean="0"/>
            <a:t>Fall Out And Backpedaling</a:t>
          </a:r>
          <a:endParaRPr lang="zh-CN" altLang="en-US" b="1" dirty="0"/>
        </a:p>
      </dgm:t>
    </dgm:pt>
    <dgm:pt modelId="{854FEA47-1475-4BE7-9A01-765B10C24164}" type="parTrans" cxnId="{DD79DF86-B0D1-4B81-848F-D5E92D4BF716}">
      <dgm:prSet/>
      <dgm:spPr/>
      <dgm:t>
        <a:bodyPr/>
        <a:lstStyle/>
        <a:p>
          <a:endParaRPr lang="zh-CN" altLang="en-US"/>
        </a:p>
      </dgm:t>
    </dgm:pt>
    <dgm:pt modelId="{936672D2-018E-4C6A-8606-9967D52375A7}" type="sibTrans" cxnId="{DD79DF86-B0D1-4B81-848F-D5E92D4BF716}">
      <dgm:prSet/>
      <dgm:spPr/>
      <dgm:t>
        <a:bodyPr/>
        <a:lstStyle/>
        <a:p>
          <a:endParaRPr lang="zh-CN" altLang="en-US"/>
        </a:p>
      </dgm:t>
    </dgm:pt>
    <dgm:pt modelId="{2D312484-BE74-4416-9515-531497654C78}" type="pres">
      <dgm:prSet presAssocID="{362425B2-DB61-4C37-8E42-8CB45C4AEB57}" presName="linearFlow" presStyleCnt="0">
        <dgm:presLayoutVars>
          <dgm:dir/>
          <dgm:animLvl val="lvl"/>
          <dgm:resizeHandles val="exact"/>
        </dgm:presLayoutVars>
      </dgm:prSet>
      <dgm:spPr/>
      <dgm:t>
        <a:bodyPr/>
        <a:lstStyle/>
        <a:p>
          <a:endParaRPr lang="zh-CN" altLang="en-US"/>
        </a:p>
      </dgm:t>
    </dgm:pt>
    <dgm:pt modelId="{63834BF3-0814-47C2-A9EB-7C79C60CEBA4}" type="pres">
      <dgm:prSet presAssocID="{B8BACE5E-FCCC-4F88-8D48-ED03E775D263}" presName="composite" presStyleCnt="0"/>
      <dgm:spPr/>
    </dgm:pt>
    <dgm:pt modelId="{EA60A2EB-D045-419B-A174-CFEA256E3692}" type="pres">
      <dgm:prSet presAssocID="{B8BACE5E-FCCC-4F88-8D48-ED03E775D263}" presName="parentText" presStyleLbl="alignNode1" presStyleIdx="0" presStyleCnt="3">
        <dgm:presLayoutVars>
          <dgm:chMax val="1"/>
          <dgm:bulletEnabled val="1"/>
        </dgm:presLayoutVars>
      </dgm:prSet>
      <dgm:spPr/>
      <dgm:t>
        <a:bodyPr/>
        <a:lstStyle/>
        <a:p>
          <a:endParaRPr lang="zh-CN" altLang="en-US"/>
        </a:p>
      </dgm:t>
    </dgm:pt>
    <dgm:pt modelId="{636D5464-77F7-4832-A0AD-AD933E6D3333}" type="pres">
      <dgm:prSet presAssocID="{B8BACE5E-FCCC-4F88-8D48-ED03E775D263}" presName="descendantText" presStyleLbl="alignAcc1" presStyleIdx="0" presStyleCnt="3" custLinFactNeighborX="22" custLinFactNeighborY="-107">
        <dgm:presLayoutVars>
          <dgm:bulletEnabled val="1"/>
        </dgm:presLayoutVars>
      </dgm:prSet>
      <dgm:spPr/>
      <dgm:t>
        <a:bodyPr/>
        <a:lstStyle/>
        <a:p>
          <a:endParaRPr lang="zh-CN" altLang="en-US"/>
        </a:p>
      </dgm:t>
    </dgm:pt>
    <dgm:pt modelId="{01A8E13B-C23F-47A4-9414-C6ADCE14B9D9}" type="pres">
      <dgm:prSet presAssocID="{216FD409-1AD2-41CE-B6DE-465C0B848E54}" presName="sp" presStyleCnt="0"/>
      <dgm:spPr/>
    </dgm:pt>
    <dgm:pt modelId="{8980891E-BA06-45A7-B8AB-7A9BDD212B7E}" type="pres">
      <dgm:prSet presAssocID="{D7BE6C33-B135-4964-BB35-047C560B2440}" presName="composite" presStyleCnt="0"/>
      <dgm:spPr/>
    </dgm:pt>
    <dgm:pt modelId="{45ACF1B0-397A-4FA9-8E30-898DD58884AB}" type="pres">
      <dgm:prSet presAssocID="{D7BE6C33-B135-4964-BB35-047C560B2440}" presName="parentText" presStyleLbl="alignNode1" presStyleIdx="1" presStyleCnt="3">
        <dgm:presLayoutVars>
          <dgm:chMax val="1"/>
          <dgm:bulletEnabled val="1"/>
        </dgm:presLayoutVars>
      </dgm:prSet>
      <dgm:spPr/>
      <dgm:t>
        <a:bodyPr/>
        <a:lstStyle/>
        <a:p>
          <a:endParaRPr lang="zh-CN" altLang="en-US"/>
        </a:p>
      </dgm:t>
    </dgm:pt>
    <dgm:pt modelId="{AB7EDF3C-79D3-4E40-B38A-BB4951FDC9F0}" type="pres">
      <dgm:prSet presAssocID="{D7BE6C33-B135-4964-BB35-047C560B2440}" presName="descendantText" presStyleLbl="alignAcc1" presStyleIdx="1" presStyleCnt="3" custLinFactNeighborX="300" custLinFactNeighborY="9295">
        <dgm:presLayoutVars>
          <dgm:bulletEnabled val="1"/>
        </dgm:presLayoutVars>
      </dgm:prSet>
      <dgm:spPr/>
      <dgm:t>
        <a:bodyPr/>
        <a:lstStyle/>
        <a:p>
          <a:endParaRPr lang="zh-CN" altLang="en-US"/>
        </a:p>
      </dgm:t>
    </dgm:pt>
    <dgm:pt modelId="{7629241E-4FB6-48C9-9C53-71DA47F9BBFD}" type="pres">
      <dgm:prSet presAssocID="{4CB80B89-0F62-4735-A04C-F48445038A0E}" presName="sp" presStyleCnt="0"/>
      <dgm:spPr/>
    </dgm:pt>
    <dgm:pt modelId="{654DB528-1298-4D2F-834B-7E9C39301241}" type="pres">
      <dgm:prSet presAssocID="{12D0A8A2-81C0-4408-A922-EFC0260218D0}" presName="composite" presStyleCnt="0"/>
      <dgm:spPr/>
    </dgm:pt>
    <dgm:pt modelId="{11A73BBC-4DC7-450B-8CBD-9A3FE8D3B3EE}" type="pres">
      <dgm:prSet presAssocID="{12D0A8A2-81C0-4408-A922-EFC0260218D0}" presName="parentText" presStyleLbl="alignNode1" presStyleIdx="2" presStyleCnt="3">
        <dgm:presLayoutVars>
          <dgm:chMax val="1"/>
          <dgm:bulletEnabled val="1"/>
        </dgm:presLayoutVars>
      </dgm:prSet>
      <dgm:spPr/>
      <dgm:t>
        <a:bodyPr/>
        <a:lstStyle/>
        <a:p>
          <a:endParaRPr lang="zh-CN" altLang="en-US"/>
        </a:p>
      </dgm:t>
    </dgm:pt>
    <dgm:pt modelId="{5825BC38-3270-4305-99DA-A82E440BC5F2}" type="pres">
      <dgm:prSet presAssocID="{12D0A8A2-81C0-4408-A922-EFC0260218D0}" presName="descendantText" presStyleLbl="alignAcc1" presStyleIdx="2" presStyleCnt="3">
        <dgm:presLayoutVars>
          <dgm:bulletEnabled val="1"/>
        </dgm:presLayoutVars>
      </dgm:prSet>
      <dgm:spPr/>
      <dgm:t>
        <a:bodyPr/>
        <a:lstStyle/>
        <a:p>
          <a:endParaRPr lang="zh-CN" altLang="en-US"/>
        </a:p>
      </dgm:t>
    </dgm:pt>
  </dgm:ptLst>
  <dgm:cxnLst>
    <dgm:cxn modelId="{DB82EF8B-A967-4824-8A39-320B6E1FBB6A}" type="presOf" srcId="{362425B2-DB61-4C37-8E42-8CB45C4AEB57}" destId="{2D312484-BE74-4416-9515-531497654C78}" srcOrd="0" destOrd="0" presId="urn:microsoft.com/office/officeart/2005/8/layout/chevron2"/>
    <dgm:cxn modelId="{E60DDD63-4586-4565-893B-A417CE9C1496}" type="presOf" srcId="{A5DF193A-7D83-4C48-9D60-05E19C152781}" destId="{5825BC38-3270-4305-99DA-A82E440BC5F2}" srcOrd="0" destOrd="0" presId="urn:microsoft.com/office/officeart/2005/8/layout/chevron2"/>
    <dgm:cxn modelId="{80C03AEC-7F70-418E-9262-D584CA38A98E}" type="presOf" srcId="{3843A442-93E1-4F5D-9D9C-752E28777261}" destId="{AB7EDF3C-79D3-4E40-B38A-BB4951FDC9F0}" srcOrd="0" destOrd="0" presId="urn:microsoft.com/office/officeart/2005/8/layout/chevron2"/>
    <dgm:cxn modelId="{835A1EC1-CF9A-4108-8EE7-4B97CF5E5718}" srcId="{362425B2-DB61-4C37-8E42-8CB45C4AEB57}" destId="{12D0A8A2-81C0-4408-A922-EFC0260218D0}" srcOrd="2" destOrd="0" parTransId="{3D5C298E-741C-4964-9B01-39A329FD07F4}" sibTransId="{04646992-879C-44FA-ADB0-249A8FBC37D1}"/>
    <dgm:cxn modelId="{DD8E24DD-4D71-46BF-97AB-8D0B059461BD}" srcId="{362425B2-DB61-4C37-8E42-8CB45C4AEB57}" destId="{B8BACE5E-FCCC-4F88-8D48-ED03E775D263}" srcOrd="0" destOrd="0" parTransId="{AD409342-4657-43AD-943C-337F92DE07D7}" sibTransId="{216FD409-1AD2-41CE-B6DE-465C0B848E54}"/>
    <dgm:cxn modelId="{357DE844-017F-4C71-B562-C7ADD6100ED4}" type="presOf" srcId="{12D0A8A2-81C0-4408-A922-EFC0260218D0}" destId="{11A73BBC-4DC7-450B-8CBD-9A3FE8D3B3EE}" srcOrd="0" destOrd="0" presId="urn:microsoft.com/office/officeart/2005/8/layout/chevron2"/>
    <dgm:cxn modelId="{B9C5953D-1E88-44A1-85AC-57C4EC2BE02C}" srcId="{362425B2-DB61-4C37-8E42-8CB45C4AEB57}" destId="{D7BE6C33-B135-4964-BB35-047C560B2440}" srcOrd="1" destOrd="0" parTransId="{1B0470E7-B0AF-4D76-939D-F3A378E4FD45}" sibTransId="{4CB80B89-0F62-4735-A04C-F48445038A0E}"/>
    <dgm:cxn modelId="{42E68AA1-DC06-40F1-9133-E69FF1D71F0E}" srcId="{B8BACE5E-FCCC-4F88-8D48-ED03E775D263}" destId="{8BA45AC1-12CE-4113-8CB3-66175E191319}" srcOrd="0" destOrd="0" parTransId="{96FB349D-A336-42BA-A919-385BDEAFACC9}" sibTransId="{494A4ABC-20EA-4DA3-97DD-694F284AF255}"/>
    <dgm:cxn modelId="{275589C8-EAED-4614-89A0-FD84C84F8805}" type="presOf" srcId="{8BA45AC1-12CE-4113-8CB3-66175E191319}" destId="{636D5464-77F7-4832-A0AD-AD933E6D3333}" srcOrd="0" destOrd="0" presId="urn:microsoft.com/office/officeart/2005/8/layout/chevron2"/>
    <dgm:cxn modelId="{DD79DF86-B0D1-4B81-848F-D5E92D4BF716}" srcId="{12D0A8A2-81C0-4408-A922-EFC0260218D0}" destId="{A5DF193A-7D83-4C48-9D60-05E19C152781}" srcOrd="0" destOrd="0" parTransId="{854FEA47-1475-4BE7-9A01-765B10C24164}" sibTransId="{936672D2-018E-4C6A-8606-9967D52375A7}"/>
    <dgm:cxn modelId="{54CB5456-7499-4AAB-94DE-1E31A045D172}" type="presOf" srcId="{D7BE6C33-B135-4964-BB35-047C560B2440}" destId="{45ACF1B0-397A-4FA9-8E30-898DD58884AB}" srcOrd="0" destOrd="0" presId="urn:microsoft.com/office/officeart/2005/8/layout/chevron2"/>
    <dgm:cxn modelId="{437B2C4D-301A-4A38-922A-BA9FB08C5A07}" type="presOf" srcId="{B8BACE5E-FCCC-4F88-8D48-ED03E775D263}" destId="{EA60A2EB-D045-419B-A174-CFEA256E3692}" srcOrd="0" destOrd="0" presId="urn:microsoft.com/office/officeart/2005/8/layout/chevron2"/>
    <dgm:cxn modelId="{DDB63E03-B543-4D0D-80A9-821278C124D7}" srcId="{D7BE6C33-B135-4964-BB35-047C560B2440}" destId="{3843A442-93E1-4F5D-9D9C-752E28777261}" srcOrd="0" destOrd="0" parTransId="{124C397F-F8EE-4263-9128-08FDBBCDF295}" sibTransId="{05943BCD-8759-4047-963B-12A3D9393D9F}"/>
    <dgm:cxn modelId="{04551746-0331-4183-9537-28157D95B4C5}" type="presParOf" srcId="{2D312484-BE74-4416-9515-531497654C78}" destId="{63834BF3-0814-47C2-A9EB-7C79C60CEBA4}" srcOrd="0" destOrd="0" presId="urn:microsoft.com/office/officeart/2005/8/layout/chevron2"/>
    <dgm:cxn modelId="{DA300147-3C4F-4020-9019-3BF6B2FD40F0}" type="presParOf" srcId="{63834BF3-0814-47C2-A9EB-7C79C60CEBA4}" destId="{EA60A2EB-D045-419B-A174-CFEA256E3692}" srcOrd="0" destOrd="0" presId="urn:microsoft.com/office/officeart/2005/8/layout/chevron2"/>
    <dgm:cxn modelId="{F56C50CA-BFA0-498E-88B2-3C196571359B}" type="presParOf" srcId="{63834BF3-0814-47C2-A9EB-7C79C60CEBA4}" destId="{636D5464-77F7-4832-A0AD-AD933E6D3333}" srcOrd="1" destOrd="0" presId="urn:microsoft.com/office/officeart/2005/8/layout/chevron2"/>
    <dgm:cxn modelId="{5516A748-9D14-4D2E-8D51-67BDEBE95D4A}" type="presParOf" srcId="{2D312484-BE74-4416-9515-531497654C78}" destId="{01A8E13B-C23F-47A4-9414-C6ADCE14B9D9}" srcOrd="1" destOrd="0" presId="urn:microsoft.com/office/officeart/2005/8/layout/chevron2"/>
    <dgm:cxn modelId="{CBE1E057-25F2-4AA7-91C7-640D98FF9F00}" type="presParOf" srcId="{2D312484-BE74-4416-9515-531497654C78}" destId="{8980891E-BA06-45A7-B8AB-7A9BDD212B7E}" srcOrd="2" destOrd="0" presId="urn:microsoft.com/office/officeart/2005/8/layout/chevron2"/>
    <dgm:cxn modelId="{F9C42597-CA0B-439A-99D6-81353093A781}" type="presParOf" srcId="{8980891E-BA06-45A7-B8AB-7A9BDD212B7E}" destId="{45ACF1B0-397A-4FA9-8E30-898DD58884AB}" srcOrd="0" destOrd="0" presId="urn:microsoft.com/office/officeart/2005/8/layout/chevron2"/>
    <dgm:cxn modelId="{CA7F6644-2498-4EB8-87DC-3A379899231B}" type="presParOf" srcId="{8980891E-BA06-45A7-B8AB-7A9BDD212B7E}" destId="{AB7EDF3C-79D3-4E40-B38A-BB4951FDC9F0}" srcOrd="1" destOrd="0" presId="urn:microsoft.com/office/officeart/2005/8/layout/chevron2"/>
    <dgm:cxn modelId="{D9E1DC69-09D3-4F3F-87E0-8A4C83E8A2FB}" type="presParOf" srcId="{2D312484-BE74-4416-9515-531497654C78}" destId="{7629241E-4FB6-48C9-9C53-71DA47F9BBFD}" srcOrd="3" destOrd="0" presId="urn:microsoft.com/office/officeart/2005/8/layout/chevron2"/>
    <dgm:cxn modelId="{5E1227CB-8DC2-41E4-BB28-3E2A8B083E79}" type="presParOf" srcId="{2D312484-BE74-4416-9515-531497654C78}" destId="{654DB528-1298-4D2F-834B-7E9C39301241}" srcOrd="4" destOrd="0" presId="urn:microsoft.com/office/officeart/2005/8/layout/chevron2"/>
    <dgm:cxn modelId="{23C007FA-CF04-47B7-A0B0-196124A547BD}" type="presParOf" srcId="{654DB528-1298-4D2F-834B-7E9C39301241}" destId="{11A73BBC-4DC7-450B-8CBD-9A3FE8D3B3EE}" srcOrd="0" destOrd="0" presId="urn:microsoft.com/office/officeart/2005/8/layout/chevron2"/>
    <dgm:cxn modelId="{F894720A-A458-4A57-BB4E-5B1F8F7EF455}" type="presParOf" srcId="{654DB528-1298-4D2F-834B-7E9C39301241}" destId="{5825BC38-3270-4305-99DA-A82E440BC5F2}"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4E3089B4-CDCB-485B-B5F8-10B8C3A2A7B8}" type="doc">
      <dgm:prSet loTypeId="urn:microsoft.com/office/officeart/2005/8/layout/equation2" loCatId="process" qsTypeId="urn:microsoft.com/office/officeart/2005/8/quickstyle/simple1" qsCatId="simple" csTypeId="urn:microsoft.com/office/officeart/2005/8/colors/accent2_2" csCatId="accent2" phldr="1"/>
      <dgm:spPr/>
    </dgm:pt>
    <dgm:pt modelId="{AA746537-2617-4C02-8625-A9BBDDD1D5D4}">
      <dgm:prSet phldrT="[文本]" custT="1"/>
      <dgm:spPr/>
      <dgm:t>
        <a:bodyPr/>
        <a:lstStyle/>
        <a:p>
          <a:r>
            <a:rPr lang="en-US" altLang="zh-CN" sz="3200" dirty="0" smtClean="0"/>
            <a:t>Competitors</a:t>
          </a:r>
        </a:p>
        <a:p>
          <a:r>
            <a:rPr lang="zh-CN" altLang="en-US" sz="3200" dirty="0" smtClean="0"/>
            <a:t>竞争者</a:t>
          </a:r>
          <a:endParaRPr lang="zh-CN" altLang="en-US" sz="3200" dirty="0"/>
        </a:p>
      </dgm:t>
    </dgm:pt>
    <dgm:pt modelId="{D85FCE77-49CE-4FD3-AF2A-DEE898B2CE7B}" type="parTrans" cxnId="{AEAA7CD1-231A-4F31-AF08-6C5C24AE908F}">
      <dgm:prSet/>
      <dgm:spPr/>
      <dgm:t>
        <a:bodyPr/>
        <a:lstStyle/>
        <a:p>
          <a:endParaRPr lang="zh-CN" altLang="en-US"/>
        </a:p>
      </dgm:t>
    </dgm:pt>
    <dgm:pt modelId="{11D8E60F-D590-4955-B012-716F0C3132D6}" type="sibTrans" cxnId="{AEAA7CD1-231A-4F31-AF08-6C5C24AE908F}">
      <dgm:prSet/>
      <dgm:spPr/>
      <dgm:t>
        <a:bodyPr/>
        <a:lstStyle/>
        <a:p>
          <a:endParaRPr lang="zh-CN" altLang="en-US"/>
        </a:p>
      </dgm:t>
    </dgm:pt>
    <dgm:pt modelId="{BDFF42D6-46F8-44B6-A04A-7BFBD9E8065A}">
      <dgm:prSet phldrT="[文本]" custT="1"/>
      <dgm:spPr/>
      <dgm:t>
        <a:bodyPr/>
        <a:lstStyle/>
        <a:p>
          <a:r>
            <a:rPr lang="en-US" altLang="zh-CN" sz="2800" dirty="0" smtClean="0"/>
            <a:t>The Great Recession</a:t>
          </a:r>
        </a:p>
        <a:p>
          <a:r>
            <a:rPr lang="zh-CN" altLang="en-US" sz="2800" dirty="0" smtClean="0"/>
            <a:t>经济萧条</a:t>
          </a:r>
          <a:endParaRPr lang="zh-CN" altLang="en-US" sz="2800" dirty="0"/>
        </a:p>
      </dgm:t>
    </dgm:pt>
    <dgm:pt modelId="{60400D2A-FA7A-4A4A-AB7C-92B944C51787}" type="parTrans" cxnId="{B0B7276B-0333-43F3-90E6-652ECED7A4E8}">
      <dgm:prSet/>
      <dgm:spPr/>
      <dgm:t>
        <a:bodyPr/>
        <a:lstStyle/>
        <a:p>
          <a:endParaRPr lang="zh-CN" altLang="en-US"/>
        </a:p>
      </dgm:t>
    </dgm:pt>
    <dgm:pt modelId="{721ADCAE-8A18-4B7D-8115-0FDCAE440830}" type="sibTrans" cxnId="{B0B7276B-0333-43F3-90E6-652ECED7A4E8}">
      <dgm:prSet/>
      <dgm:spPr/>
      <dgm:t>
        <a:bodyPr/>
        <a:lstStyle/>
        <a:p>
          <a:endParaRPr lang="zh-CN" altLang="en-US"/>
        </a:p>
      </dgm:t>
    </dgm:pt>
    <dgm:pt modelId="{93E9E88E-FE5D-4B09-9378-E57F65FEDDA7}">
      <dgm:prSet phldrT="[文本]"/>
      <dgm:spPr/>
      <dgm:t>
        <a:bodyPr/>
        <a:lstStyle/>
        <a:p>
          <a:r>
            <a:rPr lang="en-US" altLang="zh-CN" b="1" dirty="0" smtClean="0"/>
            <a:t>Decline</a:t>
          </a:r>
        </a:p>
        <a:p>
          <a:r>
            <a:rPr lang="zh-CN" altLang="en-US" b="1" dirty="0" smtClean="0"/>
            <a:t>衰落</a:t>
          </a:r>
          <a:endParaRPr lang="zh-CN" altLang="en-US" b="1" dirty="0"/>
        </a:p>
      </dgm:t>
    </dgm:pt>
    <dgm:pt modelId="{E738FDCE-6439-4775-8D8B-86C8FC964E89}" type="parTrans" cxnId="{0E6F5563-BE98-4292-8D64-C9F7A419CCC8}">
      <dgm:prSet/>
      <dgm:spPr/>
      <dgm:t>
        <a:bodyPr/>
        <a:lstStyle/>
        <a:p>
          <a:endParaRPr lang="zh-CN" altLang="en-US"/>
        </a:p>
      </dgm:t>
    </dgm:pt>
    <dgm:pt modelId="{8EFD4B98-40CE-42EE-A2B7-D5FDA0507280}" type="sibTrans" cxnId="{0E6F5563-BE98-4292-8D64-C9F7A419CCC8}">
      <dgm:prSet/>
      <dgm:spPr/>
      <dgm:t>
        <a:bodyPr/>
        <a:lstStyle/>
        <a:p>
          <a:endParaRPr lang="zh-CN" altLang="en-US"/>
        </a:p>
      </dgm:t>
    </dgm:pt>
    <dgm:pt modelId="{263901AA-265B-4BCE-929C-D14F37728D2F}" type="pres">
      <dgm:prSet presAssocID="{4E3089B4-CDCB-485B-B5F8-10B8C3A2A7B8}" presName="Name0" presStyleCnt="0">
        <dgm:presLayoutVars>
          <dgm:dir/>
          <dgm:resizeHandles val="exact"/>
        </dgm:presLayoutVars>
      </dgm:prSet>
      <dgm:spPr/>
    </dgm:pt>
    <dgm:pt modelId="{BDFAC1B0-BC41-4BF5-9A7C-4E49BD47C39A}" type="pres">
      <dgm:prSet presAssocID="{4E3089B4-CDCB-485B-B5F8-10B8C3A2A7B8}" presName="vNodes" presStyleCnt="0"/>
      <dgm:spPr/>
    </dgm:pt>
    <dgm:pt modelId="{D768C784-5820-4819-AAC8-8BE35D80478A}" type="pres">
      <dgm:prSet presAssocID="{AA746537-2617-4C02-8625-A9BBDDD1D5D4}" presName="node" presStyleLbl="node1" presStyleIdx="0" presStyleCnt="3" custScaleX="547737" custScaleY="233938">
        <dgm:presLayoutVars>
          <dgm:bulletEnabled val="1"/>
        </dgm:presLayoutVars>
      </dgm:prSet>
      <dgm:spPr/>
      <dgm:t>
        <a:bodyPr/>
        <a:lstStyle/>
        <a:p>
          <a:endParaRPr lang="zh-CN" altLang="en-US"/>
        </a:p>
      </dgm:t>
    </dgm:pt>
    <dgm:pt modelId="{F0FEB624-7A3B-4991-9AFB-345830B88EA8}" type="pres">
      <dgm:prSet presAssocID="{11D8E60F-D590-4955-B012-716F0C3132D6}" presName="spacerT" presStyleCnt="0"/>
      <dgm:spPr/>
    </dgm:pt>
    <dgm:pt modelId="{4A97A038-87F1-4DEA-B99B-F4462AFEEA0E}" type="pres">
      <dgm:prSet presAssocID="{11D8E60F-D590-4955-B012-716F0C3132D6}" presName="sibTrans" presStyleLbl="sibTrans2D1" presStyleIdx="0" presStyleCnt="2"/>
      <dgm:spPr/>
      <dgm:t>
        <a:bodyPr/>
        <a:lstStyle/>
        <a:p>
          <a:endParaRPr lang="zh-CN" altLang="en-US"/>
        </a:p>
      </dgm:t>
    </dgm:pt>
    <dgm:pt modelId="{D59213E9-B5A7-4929-B600-5F8DF77C92D8}" type="pres">
      <dgm:prSet presAssocID="{11D8E60F-D590-4955-B012-716F0C3132D6}" presName="spacerB" presStyleCnt="0"/>
      <dgm:spPr/>
    </dgm:pt>
    <dgm:pt modelId="{C4D9AF37-6DE8-48C5-81F1-BFBFA5533208}" type="pres">
      <dgm:prSet presAssocID="{BDFF42D6-46F8-44B6-A04A-7BFBD9E8065A}" presName="node" presStyleLbl="node1" presStyleIdx="1" presStyleCnt="3" custScaleX="423599" custScaleY="220054">
        <dgm:presLayoutVars>
          <dgm:bulletEnabled val="1"/>
        </dgm:presLayoutVars>
      </dgm:prSet>
      <dgm:spPr/>
      <dgm:t>
        <a:bodyPr/>
        <a:lstStyle/>
        <a:p>
          <a:endParaRPr lang="zh-CN" altLang="en-US"/>
        </a:p>
      </dgm:t>
    </dgm:pt>
    <dgm:pt modelId="{B483C780-B6ED-47E8-8251-9272E1E424F7}" type="pres">
      <dgm:prSet presAssocID="{4E3089B4-CDCB-485B-B5F8-10B8C3A2A7B8}" presName="sibTransLast" presStyleLbl="sibTrans2D1" presStyleIdx="1" presStyleCnt="2" custScaleX="464234" custScaleY="211370" custLinFactX="-100000" custLinFactNeighborX="-160568" custLinFactNeighborY="8240"/>
      <dgm:spPr/>
      <dgm:t>
        <a:bodyPr/>
        <a:lstStyle/>
        <a:p>
          <a:endParaRPr lang="zh-CN" altLang="en-US"/>
        </a:p>
      </dgm:t>
    </dgm:pt>
    <dgm:pt modelId="{CF4EA0CE-D75C-451E-835A-86FA91E760C7}" type="pres">
      <dgm:prSet presAssocID="{4E3089B4-CDCB-485B-B5F8-10B8C3A2A7B8}" presName="connectorText" presStyleLbl="sibTrans2D1" presStyleIdx="1" presStyleCnt="2"/>
      <dgm:spPr/>
      <dgm:t>
        <a:bodyPr/>
        <a:lstStyle/>
        <a:p>
          <a:endParaRPr lang="zh-CN" altLang="en-US"/>
        </a:p>
      </dgm:t>
    </dgm:pt>
    <dgm:pt modelId="{2CF13AF5-FB00-45D3-905D-35A3748BB3E4}" type="pres">
      <dgm:prSet presAssocID="{4E3089B4-CDCB-485B-B5F8-10B8C3A2A7B8}" presName="lastNode" presStyleLbl="node1" presStyleIdx="2" presStyleCnt="3">
        <dgm:presLayoutVars>
          <dgm:bulletEnabled val="1"/>
        </dgm:presLayoutVars>
      </dgm:prSet>
      <dgm:spPr/>
      <dgm:t>
        <a:bodyPr/>
        <a:lstStyle/>
        <a:p>
          <a:endParaRPr lang="zh-CN" altLang="en-US"/>
        </a:p>
      </dgm:t>
    </dgm:pt>
  </dgm:ptLst>
  <dgm:cxnLst>
    <dgm:cxn modelId="{AEAA7CD1-231A-4F31-AF08-6C5C24AE908F}" srcId="{4E3089B4-CDCB-485B-B5F8-10B8C3A2A7B8}" destId="{AA746537-2617-4C02-8625-A9BBDDD1D5D4}" srcOrd="0" destOrd="0" parTransId="{D85FCE77-49CE-4FD3-AF2A-DEE898B2CE7B}" sibTransId="{11D8E60F-D590-4955-B012-716F0C3132D6}"/>
    <dgm:cxn modelId="{EF0332B3-1509-4555-B0A2-54F8DC93461A}" type="presOf" srcId="{11D8E60F-D590-4955-B012-716F0C3132D6}" destId="{4A97A038-87F1-4DEA-B99B-F4462AFEEA0E}" srcOrd="0" destOrd="0" presId="urn:microsoft.com/office/officeart/2005/8/layout/equation2"/>
    <dgm:cxn modelId="{0E6F5563-BE98-4292-8D64-C9F7A419CCC8}" srcId="{4E3089B4-CDCB-485B-B5F8-10B8C3A2A7B8}" destId="{93E9E88E-FE5D-4B09-9378-E57F65FEDDA7}" srcOrd="2" destOrd="0" parTransId="{E738FDCE-6439-4775-8D8B-86C8FC964E89}" sibTransId="{8EFD4B98-40CE-42EE-A2B7-D5FDA0507280}"/>
    <dgm:cxn modelId="{CB6A7E05-DABF-4514-BD85-F4F00F87AFAB}" type="presOf" srcId="{BDFF42D6-46F8-44B6-A04A-7BFBD9E8065A}" destId="{C4D9AF37-6DE8-48C5-81F1-BFBFA5533208}" srcOrd="0" destOrd="0" presId="urn:microsoft.com/office/officeart/2005/8/layout/equation2"/>
    <dgm:cxn modelId="{B94B5BD0-F29C-487C-ACA8-9A757CC537EC}" type="presOf" srcId="{721ADCAE-8A18-4B7D-8115-0FDCAE440830}" destId="{B483C780-B6ED-47E8-8251-9272E1E424F7}" srcOrd="0" destOrd="0" presId="urn:microsoft.com/office/officeart/2005/8/layout/equation2"/>
    <dgm:cxn modelId="{94D34A98-0725-4844-A4AC-B2A749667816}" type="presOf" srcId="{AA746537-2617-4C02-8625-A9BBDDD1D5D4}" destId="{D768C784-5820-4819-AAC8-8BE35D80478A}" srcOrd="0" destOrd="0" presId="urn:microsoft.com/office/officeart/2005/8/layout/equation2"/>
    <dgm:cxn modelId="{7E4D33EA-B527-49B2-8CDF-21E523CDDCFA}" type="presOf" srcId="{721ADCAE-8A18-4B7D-8115-0FDCAE440830}" destId="{CF4EA0CE-D75C-451E-835A-86FA91E760C7}" srcOrd="1" destOrd="0" presId="urn:microsoft.com/office/officeart/2005/8/layout/equation2"/>
    <dgm:cxn modelId="{D48A3DBA-19C5-4358-BB05-5239A6CE5A04}" type="presOf" srcId="{93E9E88E-FE5D-4B09-9378-E57F65FEDDA7}" destId="{2CF13AF5-FB00-45D3-905D-35A3748BB3E4}" srcOrd="0" destOrd="0" presId="urn:microsoft.com/office/officeart/2005/8/layout/equation2"/>
    <dgm:cxn modelId="{6DD92408-C392-4333-8718-8F06775BEF56}" type="presOf" srcId="{4E3089B4-CDCB-485B-B5F8-10B8C3A2A7B8}" destId="{263901AA-265B-4BCE-929C-D14F37728D2F}" srcOrd="0" destOrd="0" presId="urn:microsoft.com/office/officeart/2005/8/layout/equation2"/>
    <dgm:cxn modelId="{B0B7276B-0333-43F3-90E6-652ECED7A4E8}" srcId="{4E3089B4-CDCB-485B-B5F8-10B8C3A2A7B8}" destId="{BDFF42D6-46F8-44B6-A04A-7BFBD9E8065A}" srcOrd="1" destOrd="0" parTransId="{60400D2A-FA7A-4A4A-AB7C-92B944C51787}" sibTransId="{721ADCAE-8A18-4B7D-8115-0FDCAE440830}"/>
    <dgm:cxn modelId="{642FC790-C478-436B-ACCA-00F2BAE05686}" type="presParOf" srcId="{263901AA-265B-4BCE-929C-D14F37728D2F}" destId="{BDFAC1B0-BC41-4BF5-9A7C-4E49BD47C39A}" srcOrd="0" destOrd="0" presId="urn:microsoft.com/office/officeart/2005/8/layout/equation2"/>
    <dgm:cxn modelId="{9BB3DE5F-F55A-42A6-B482-BD7D37F29BF3}" type="presParOf" srcId="{BDFAC1B0-BC41-4BF5-9A7C-4E49BD47C39A}" destId="{D768C784-5820-4819-AAC8-8BE35D80478A}" srcOrd="0" destOrd="0" presId="urn:microsoft.com/office/officeart/2005/8/layout/equation2"/>
    <dgm:cxn modelId="{CEA0D644-B4A9-4BC0-B980-42CA1FF574D7}" type="presParOf" srcId="{BDFAC1B0-BC41-4BF5-9A7C-4E49BD47C39A}" destId="{F0FEB624-7A3B-4991-9AFB-345830B88EA8}" srcOrd="1" destOrd="0" presId="urn:microsoft.com/office/officeart/2005/8/layout/equation2"/>
    <dgm:cxn modelId="{AFAE134E-626B-4483-93E4-8EEC48E5216C}" type="presParOf" srcId="{BDFAC1B0-BC41-4BF5-9A7C-4E49BD47C39A}" destId="{4A97A038-87F1-4DEA-B99B-F4462AFEEA0E}" srcOrd="2" destOrd="0" presId="urn:microsoft.com/office/officeart/2005/8/layout/equation2"/>
    <dgm:cxn modelId="{5B0DBD3C-E30A-45C8-B32E-3FD528EDFA5E}" type="presParOf" srcId="{BDFAC1B0-BC41-4BF5-9A7C-4E49BD47C39A}" destId="{D59213E9-B5A7-4929-B600-5F8DF77C92D8}" srcOrd="3" destOrd="0" presId="urn:microsoft.com/office/officeart/2005/8/layout/equation2"/>
    <dgm:cxn modelId="{7B26A5CB-A339-46A5-A43D-F57AC0BAB1E6}" type="presParOf" srcId="{BDFAC1B0-BC41-4BF5-9A7C-4E49BD47C39A}" destId="{C4D9AF37-6DE8-48C5-81F1-BFBFA5533208}" srcOrd="4" destOrd="0" presId="urn:microsoft.com/office/officeart/2005/8/layout/equation2"/>
    <dgm:cxn modelId="{9E0A6034-3EF1-42D4-8B1F-8D8239C1EA75}" type="presParOf" srcId="{263901AA-265B-4BCE-929C-D14F37728D2F}" destId="{B483C780-B6ED-47E8-8251-9272E1E424F7}" srcOrd="1" destOrd="0" presId="urn:microsoft.com/office/officeart/2005/8/layout/equation2"/>
    <dgm:cxn modelId="{3F6B6B9B-745B-466B-B956-F03DD665E0F2}" type="presParOf" srcId="{B483C780-B6ED-47E8-8251-9272E1E424F7}" destId="{CF4EA0CE-D75C-451E-835A-86FA91E760C7}" srcOrd="0" destOrd="0" presId="urn:microsoft.com/office/officeart/2005/8/layout/equation2"/>
    <dgm:cxn modelId="{562D4BBB-FCF5-4DA4-91C3-BE39E2447B74}" type="presParOf" srcId="{263901AA-265B-4BCE-929C-D14F37728D2F}" destId="{2CF13AF5-FB00-45D3-905D-35A3748BB3E4}" srcOrd="2" destOrd="0" presId="urn:microsoft.com/office/officeart/2005/8/layout/equation2"/>
  </dgm:cxnLst>
  <dgm:bg/>
  <dgm:whole/>
</dgm:dataModel>
</file>

<file path=ppt/diagrams/data3.xml><?xml version="1.0" encoding="utf-8"?>
<dgm:dataModel xmlns:dgm="http://schemas.openxmlformats.org/drawingml/2006/diagram" xmlns:a="http://schemas.openxmlformats.org/drawingml/2006/main">
  <dgm:ptLst>
    <dgm:pt modelId="{77FA85AD-CEEB-47CE-BC23-7D69791E9643}"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zh-CN" altLang="en-US"/>
        </a:p>
      </dgm:t>
    </dgm:pt>
    <dgm:pt modelId="{C4249BB1-3AFA-4FC4-BB14-A2057D9D74C4}">
      <dgm:prSet phldrT="[文本]"/>
      <dgm:spPr/>
      <dgm:t>
        <a:bodyPr/>
        <a:lstStyle/>
        <a:p>
          <a:r>
            <a:rPr lang="zh-CN" altLang="en-US" b="1" dirty="0" smtClean="0"/>
            <a:t>过度的促销和折扣导致前景黯淡</a:t>
          </a:r>
          <a:endParaRPr lang="zh-CN" altLang="en-US" b="1" dirty="0"/>
        </a:p>
      </dgm:t>
    </dgm:pt>
    <dgm:pt modelId="{CB393BE6-33D9-41EF-B7E9-050B2FE6BF2C}" type="parTrans" cxnId="{13252EEF-2816-44F9-8B7B-E16B0BB773C0}">
      <dgm:prSet/>
      <dgm:spPr/>
      <dgm:t>
        <a:bodyPr/>
        <a:lstStyle/>
        <a:p>
          <a:endParaRPr lang="zh-CN" altLang="en-US"/>
        </a:p>
      </dgm:t>
    </dgm:pt>
    <dgm:pt modelId="{79564244-47CF-4479-8303-C9ED24D22DEB}" type="sibTrans" cxnId="{13252EEF-2816-44F9-8B7B-E16B0BB773C0}">
      <dgm:prSet/>
      <dgm:spPr/>
      <dgm:t>
        <a:bodyPr/>
        <a:lstStyle/>
        <a:p>
          <a:endParaRPr lang="zh-CN" altLang="en-US"/>
        </a:p>
      </dgm:t>
    </dgm:pt>
    <dgm:pt modelId="{B7C859DD-325D-47C6-9F27-039F737A36CF}">
      <dgm:prSet phldrT="[文本]" phldr="1"/>
      <dgm:spPr/>
      <dgm:t>
        <a:bodyPr/>
        <a:lstStyle/>
        <a:p>
          <a:endParaRPr lang="zh-CN" altLang="en-US"/>
        </a:p>
      </dgm:t>
    </dgm:pt>
    <dgm:pt modelId="{130424BF-5FB5-403C-B27A-151ED48CEA73}" type="parTrans" cxnId="{BD63C257-10C0-40A1-A456-3F8ECA6351F4}">
      <dgm:prSet/>
      <dgm:spPr/>
      <dgm:t>
        <a:bodyPr/>
        <a:lstStyle/>
        <a:p>
          <a:endParaRPr lang="zh-CN" altLang="en-US"/>
        </a:p>
      </dgm:t>
    </dgm:pt>
    <dgm:pt modelId="{438F178D-7CE1-4645-9670-739D0C01480E}" type="sibTrans" cxnId="{BD63C257-10C0-40A1-A456-3F8ECA6351F4}">
      <dgm:prSet/>
      <dgm:spPr/>
      <dgm:t>
        <a:bodyPr/>
        <a:lstStyle/>
        <a:p>
          <a:endParaRPr lang="zh-CN" altLang="en-US"/>
        </a:p>
      </dgm:t>
    </dgm:pt>
    <dgm:pt modelId="{57CC2CEC-BAB9-49E1-A882-030FD98CBC72}">
      <dgm:prSet phldrT="[文本]" phldr="1"/>
      <dgm:spPr/>
      <dgm:t>
        <a:bodyPr/>
        <a:lstStyle/>
        <a:p>
          <a:endParaRPr lang="zh-CN" altLang="en-US"/>
        </a:p>
      </dgm:t>
    </dgm:pt>
    <dgm:pt modelId="{3EE1BA3C-2B11-4722-94BA-9C8162416FCC}" type="parTrans" cxnId="{B67A57C2-D47E-4E94-A8AD-CF1877F94D9F}">
      <dgm:prSet/>
      <dgm:spPr/>
      <dgm:t>
        <a:bodyPr/>
        <a:lstStyle/>
        <a:p>
          <a:endParaRPr lang="zh-CN" altLang="en-US"/>
        </a:p>
      </dgm:t>
    </dgm:pt>
    <dgm:pt modelId="{CDE191CE-930F-4B76-B0D2-174289C28B83}" type="sibTrans" cxnId="{B67A57C2-D47E-4E94-A8AD-CF1877F94D9F}">
      <dgm:prSet/>
      <dgm:spPr/>
      <dgm:t>
        <a:bodyPr/>
        <a:lstStyle/>
        <a:p>
          <a:endParaRPr lang="zh-CN" altLang="en-US"/>
        </a:p>
      </dgm:t>
    </dgm:pt>
    <dgm:pt modelId="{8198637A-3574-413E-8D82-46435CC49ED3}">
      <dgm:prSet phldrT="[文本]" phldr="1"/>
      <dgm:spPr/>
      <dgm:t>
        <a:bodyPr/>
        <a:lstStyle/>
        <a:p>
          <a:endParaRPr lang="zh-CN" altLang="en-US"/>
        </a:p>
      </dgm:t>
    </dgm:pt>
    <dgm:pt modelId="{9E24EBB8-37EE-4DF2-BDF2-23A1827C088A}" type="parTrans" cxnId="{BA3B0203-81CF-4ED0-875C-BFD58C2FB12C}">
      <dgm:prSet/>
      <dgm:spPr/>
      <dgm:t>
        <a:bodyPr/>
        <a:lstStyle/>
        <a:p>
          <a:endParaRPr lang="zh-CN" altLang="en-US"/>
        </a:p>
      </dgm:t>
    </dgm:pt>
    <dgm:pt modelId="{E4CE046E-30B9-4BCC-86B8-B1A56F6952E9}" type="sibTrans" cxnId="{BA3B0203-81CF-4ED0-875C-BFD58C2FB12C}">
      <dgm:prSet/>
      <dgm:spPr/>
      <dgm:t>
        <a:bodyPr/>
        <a:lstStyle/>
        <a:p>
          <a:endParaRPr lang="zh-CN" altLang="en-US"/>
        </a:p>
      </dgm:t>
    </dgm:pt>
    <dgm:pt modelId="{5E189D46-54FB-417D-AB1F-20ABA92367E3}">
      <dgm:prSet phldrT="[文本]" phldr="1"/>
      <dgm:spPr/>
      <dgm:t>
        <a:bodyPr/>
        <a:lstStyle/>
        <a:p>
          <a:endParaRPr lang="zh-CN" altLang="en-US"/>
        </a:p>
      </dgm:t>
    </dgm:pt>
    <dgm:pt modelId="{59C6EEC1-64ED-4382-9E8B-13D85354E727}" type="parTrans" cxnId="{E54B57DA-5974-4CC5-889D-2EA99096D831}">
      <dgm:prSet/>
      <dgm:spPr/>
      <dgm:t>
        <a:bodyPr/>
        <a:lstStyle/>
        <a:p>
          <a:endParaRPr lang="zh-CN" altLang="en-US"/>
        </a:p>
      </dgm:t>
    </dgm:pt>
    <dgm:pt modelId="{A1442329-CC8D-4159-92FB-BFD77CA47729}" type="sibTrans" cxnId="{E54B57DA-5974-4CC5-889D-2EA99096D831}">
      <dgm:prSet/>
      <dgm:spPr/>
      <dgm:t>
        <a:bodyPr/>
        <a:lstStyle/>
        <a:p>
          <a:endParaRPr lang="zh-CN" altLang="en-US"/>
        </a:p>
      </dgm:t>
    </dgm:pt>
    <dgm:pt modelId="{12CFDD38-1FF6-482C-AA5C-8EEA4026544C}" type="pres">
      <dgm:prSet presAssocID="{77FA85AD-CEEB-47CE-BC23-7D69791E9643}" presName="diagram" presStyleCnt="0">
        <dgm:presLayoutVars>
          <dgm:dir/>
          <dgm:resizeHandles val="exact"/>
        </dgm:presLayoutVars>
      </dgm:prSet>
      <dgm:spPr/>
      <dgm:t>
        <a:bodyPr/>
        <a:lstStyle/>
        <a:p>
          <a:endParaRPr lang="zh-CN" altLang="en-US"/>
        </a:p>
      </dgm:t>
    </dgm:pt>
    <dgm:pt modelId="{39528E82-A2E7-4BD0-93D4-D9AA5D4D5546}" type="pres">
      <dgm:prSet presAssocID="{C4249BB1-3AFA-4FC4-BB14-A2057D9D74C4}" presName="node" presStyleLbl="node1" presStyleIdx="0" presStyleCnt="5">
        <dgm:presLayoutVars>
          <dgm:bulletEnabled val="1"/>
        </dgm:presLayoutVars>
      </dgm:prSet>
      <dgm:spPr/>
      <dgm:t>
        <a:bodyPr/>
        <a:lstStyle/>
        <a:p>
          <a:endParaRPr lang="zh-CN" altLang="en-US"/>
        </a:p>
      </dgm:t>
    </dgm:pt>
    <dgm:pt modelId="{0C1AA8D9-56E9-49D2-925B-1424DDC425E5}" type="pres">
      <dgm:prSet presAssocID="{79564244-47CF-4479-8303-C9ED24D22DEB}" presName="sibTrans" presStyleLbl="sibTrans2D1" presStyleIdx="0" presStyleCnt="4"/>
      <dgm:spPr/>
      <dgm:t>
        <a:bodyPr/>
        <a:lstStyle/>
        <a:p>
          <a:endParaRPr lang="zh-CN" altLang="en-US"/>
        </a:p>
      </dgm:t>
    </dgm:pt>
    <dgm:pt modelId="{83358DC4-0F7A-4854-AD41-67F3C58859DA}" type="pres">
      <dgm:prSet presAssocID="{79564244-47CF-4479-8303-C9ED24D22DEB}" presName="connectorText" presStyleLbl="sibTrans2D1" presStyleIdx="0" presStyleCnt="4"/>
      <dgm:spPr/>
      <dgm:t>
        <a:bodyPr/>
        <a:lstStyle/>
        <a:p>
          <a:endParaRPr lang="zh-CN" altLang="en-US"/>
        </a:p>
      </dgm:t>
    </dgm:pt>
    <dgm:pt modelId="{F17978B4-91B6-4E03-B3EE-57C5E059ACAF}" type="pres">
      <dgm:prSet presAssocID="{B7C859DD-325D-47C6-9F27-039F737A36CF}" presName="node" presStyleLbl="node1" presStyleIdx="1" presStyleCnt="5">
        <dgm:presLayoutVars>
          <dgm:bulletEnabled val="1"/>
        </dgm:presLayoutVars>
      </dgm:prSet>
      <dgm:spPr/>
      <dgm:t>
        <a:bodyPr/>
        <a:lstStyle/>
        <a:p>
          <a:endParaRPr lang="zh-CN" altLang="en-US"/>
        </a:p>
      </dgm:t>
    </dgm:pt>
    <dgm:pt modelId="{C5DB56DC-13DC-4DD3-8152-2E371220DA27}" type="pres">
      <dgm:prSet presAssocID="{438F178D-7CE1-4645-9670-739D0C01480E}" presName="sibTrans" presStyleLbl="sibTrans2D1" presStyleIdx="1" presStyleCnt="4"/>
      <dgm:spPr/>
      <dgm:t>
        <a:bodyPr/>
        <a:lstStyle/>
        <a:p>
          <a:endParaRPr lang="zh-CN" altLang="en-US"/>
        </a:p>
      </dgm:t>
    </dgm:pt>
    <dgm:pt modelId="{882C4E7B-7B56-4E2E-8026-FF45AB14DAE7}" type="pres">
      <dgm:prSet presAssocID="{438F178D-7CE1-4645-9670-739D0C01480E}" presName="connectorText" presStyleLbl="sibTrans2D1" presStyleIdx="1" presStyleCnt="4"/>
      <dgm:spPr/>
      <dgm:t>
        <a:bodyPr/>
        <a:lstStyle/>
        <a:p>
          <a:endParaRPr lang="zh-CN" altLang="en-US"/>
        </a:p>
      </dgm:t>
    </dgm:pt>
    <dgm:pt modelId="{D31F66A2-5D67-47F7-AF86-C90201B25AAE}" type="pres">
      <dgm:prSet presAssocID="{57CC2CEC-BAB9-49E1-A882-030FD98CBC72}" presName="node" presStyleLbl="node1" presStyleIdx="2" presStyleCnt="5">
        <dgm:presLayoutVars>
          <dgm:bulletEnabled val="1"/>
        </dgm:presLayoutVars>
      </dgm:prSet>
      <dgm:spPr/>
      <dgm:t>
        <a:bodyPr/>
        <a:lstStyle/>
        <a:p>
          <a:endParaRPr lang="zh-CN" altLang="en-US"/>
        </a:p>
      </dgm:t>
    </dgm:pt>
    <dgm:pt modelId="{F7437130-31C4-4E49-83DA-49FE3153D68F}" type="pres">
      <dgm:prSet presAssocID="{CDE191CE-930F-4B76-B0D2-174289C28B83}" presName="sibTrans" presStyleLbl="sibTrans2D1" presStyleIdx="2" presStyleCnt="4"/>
      <dgm:spPr/>
      <dgm:t>
        <a:bodyPr/>
        <a:lstStyle/>
        <a:p>
          <a:endParaRPr lang="zh-CN" altLang="en-US"/>
        </a:p>
      </dgm:t>
    </dgm:pt>
    <dgm:pt modelId="{4DD78D30-DA88-4AFB-A45D-3060DDEC33E0}" type="pres">
      <dgm:prSet presAssocID="{CDE191CE-930F-4B76-B0D2-174289C28B83}" presName="connectorText" presStyleLbl="sibTrans2D1" presStyleIdx="2" presStyleCnt="4"/>
      <dgm:spPr/>
      <dgm:t>
        <a:bodyPr/>
        <a:lstStyle/>
        <a:p>
          <a:endParaRPr lang="zh-CN" altLang="en-US"/>
        </a:p>
      </dgm:t>
    </dgm:pt>
    <dgm:pt modelId="{A17FDB6C-C5F2-476E-B9CC-C5CA168BF8A1}" type="pres">
      <dgm:prSet presAssocID="{8198637A-3574-413E-8D82-46435CC49ED3}" presName="node" presStyleLbl="node1" presStyleIdx="3" presStyleCnt="5">
        <dgm:presLayoutVars>
          <dgm:bulletEnabled val="1"/>
        </dgm:presLayoutVars>
      </dgm:prSet>
      <dgm:spPr/>
      <dgm:t>
        <a:bodyPr/>
        <a:lstStyle/>
        <a:p>
          <a:endParaRPr lang="zh-CN" altLang="en-US"/>
        </a:p>
      </dgm:t>
    </dgm:pt>
    <dgm:pt modelId="{CC3CBE45-20CC-4C71-AD77-14559D70AED9}" type="pres">
      <dgm:prSet presAssocID="{E4CE046E-30B9-4BCC-86B8-B1A56F6952E9}" presName="sibTrans" presStyleLbl="sibTrans2D1" presStyleIdx="3" presStyleCnt="4"/>
      <dgm:spPr/>
      <dgm:t>
        <a:bodyPr/>
        <a:lstStyle/>
        <a:p>
          <a:endParaRPr lang="zh-CN" altLang="en-US"/>
        </a:p>
      </dgm:t>
    </dgm:pt>
    <dgm:pt modelId="{041FA0D2-35AA-4F99-81D9-A72A73626261}" type="pres">
      <dgm:prSet presAssocID="{E4CE046E-30B9-4BCC-86B8-B1A56F6952E9}" presName="connectorText" presStyleLbl="sibTrans2D1" presStyleIdx="3" presStyleCnt="4"/>
      <dgm:spPr/>
      <dgm:t>
        <a:bodyPr/>
        <a:lstStyle/>
        <a:p>
          <a:endParaRPr lang="zh-CN" altLang="en-US"/>
        </a:p>
      </dgm:t>
    </dgm:pt>
    <dgm:pt modelId="{E598BAAD-9F74-4BD4-B42C-51B60D620BC1}" type="pres">
      <dgm:prSet presAssocID="{5E189D46-54FB-417D-AB1F-20ABA92367E3}" presName="node" presStyleLbl="node1" presStyleIdx="4" presStyleCnt="5">
        <dgm:presLayoutVars>
          <dgm:bulletEnabled val="1"/>
        </dgm:presLayoutVars>
      </dgm:prSet>
      <dgm:spPr/>
      <dgm:t>
        <a:bodyPr/>
        <a:lstStyle/>
        <a:p>
          <a:endParaRPr lang="zh-CN" altLang="en-US"/>
        </a:p>
      </dgm:t>
    </dgm:pt>
  </dgm:ptLst>
  <dgm:cxnLst>
    <dgm:cxn modelId="{BA3B0203-81CF-4ED0-875C-BFD58C2FB12C}" srcId="{77FA85AD-CEEB-47CE-BC23-7D69791E9643}" destId="{8198637A-3574-413E-8D82-46435CC49ED3}" srcOrd="3" destOrd="0" parTransId="{9E24EBB8-37EE-4DF2-BDF2-23A1827C088A}" sibTransId="{E4CE046E-30B9-4BCC-86B8-B1A56F6952E9}"/>
    <dgm:cxn modelId="{D140B79D-8DE3-45C5-9B4A-3798CEE9517C}" type="presOf" srcId="{57CC2CEC-BAB9-49E1-A882-030FD98CBC72}" destId="{D31F66A2-5D67-47F7-AF86-C90201B25AAE}" srcOrd="0" destOrd="0" presId="urn:microsoft.com/office/officeart/2005/8/layout/process5"/>
    <dgm:cxn modelId="{7B70A3AC-4AE8-44B5-9DC4-4F818F07E70A}" type="presOf" srcId="{438F178D-7CE1-4645-9670-739D0C01480E}" destId="{C5DB56DC-13DC-4DD3-8152-2E371220DA27}" srcOrd="0" destOrd="0" presId="urn:microsoft.com/office/officeart/2005/8/layout/process5"/>
    <dgm:cxn modelId="{8B2FB156-FB0E-48FB-96B2-76B8E185272C}" type="presOf" srcId="{79564244-47CF-4479-8303-C9ED24D22DEB}" destId="{83358DC4-0F7A-4854-AD41-67F3C58859DA}" srcOrd="1" destOrd="0" presId="urn:microsoft.com/office/officeart/2005/8/layout/process5"/>
    <dgm:cxn modelId="{C53A6A29-5E2C-40F3-886B-BBDE8BD55ADC}" type="presOf" srcId="{77FA85AD-CEEB-47CE-BC23-7D69791E9643}" destId="{12CFDD38-1FF6-482C-AA5C-8EEA4026544C}" srcOrd="0" destOrd="0" presId="urn:microsoft.com/office/officeart/2005/8/layout/process5"/>
    <dgm:cxn modelId="{08C16CA7-8B7B-4590-B4B5-BF3EB960CB12}" type="presOf" srcId="{438F178D-7CE1-4645-9670-739D0C01480E}" destId="{882C4E7B-7B56-4E2E-8026-FF45AB14DAE7}" srcOrd="1" destOrd="0" presId="urn:microsoft.com/office/officeart/2005/8/layout/process5"/>
    <dgm:cxn modelId="{CB94B45B-9FCF-46A1-A00F-EFA4354984F6}" type="presOf" srcId="{CDE191CE-930F-4B76-B0D2-174289C28B83}" destId="{F7437130-31C4-4E49-83DA-49FE3153D68F}" srcOrd="0" destOrd="0" presId="urn:microsoft.com/office/officeart/2005/8/layout/process5"/>
    <dgm:cxn modelId="{7278B158-9E39-4CE4-9912-4974A02123D3}" type="presOf" srcId="{8198637A-3574-413E-8D82-46435CC49ED3}" destId="{A17FDB6C-C5F2-476E-B9CC-C5CA168BF8A1}" srcOrd="0" destOrd="0" presId="urn:microsoft.com/office/officeart/2005/8/layout/process5"/>
    <dgm:cxn modelId="{E74F6249-D1A3-4F96-9A71-24EED9AF2F03}" type="presOf" srcId="{C4249BB1-3AFA-4FC4-BB14-A2057D9D74C4}" destId="{39528E82-A2E7-4BD0-93D4-D9AA5D4D5546}" srcOrd="0" destOrd="0" presId="urn:microsoft.com/office/officeart/2005/8/layout/process5"/>
    <dgm:cxn modelId="{9C00D330-269F-46B5-8932-28C966C298B1}" type="presOf" srcId="{79564244-47CF-4479-8303-C9ED24D22DEB}" destId="{0C1AA8D9-56E9-49D2-925B-1424DDC425E5}" srcOrd="0" destOrd="0" presId="urn:microsoft.com/office/officeart/2005/8/layout/process5"/>
    <dgm:cxn modelId="{B67A57C2-D47E-4E94-A8AD-CF1877F94D9F}" srcId="{77FA85AD-CEEB-47CE-BC23-7D69791E9643}" destId="{57CC2CEC-BAB9-49E1-A882-030FD98CBC72}" srcOrd="2" destOrd="0" parTransId="{3EE1BA3C-2B11-4722-94BA-9C8162416FCC}" sibTransId="{CDE191CE-930F-4B76-B0D2-174289C28B83}"/>
    <dgm:cxn modelId="{D45ED260-267C-49C2-90D1-2FB6DCAE3E20}" type="presOf" srcId="{E4CE046E-30B9-4BCC-86B8-B1A56F6952E9}" destId="{CC3CBE45-20CC-4C71-AD77-14559D70AED9}" srcOrd="0" destOrd="0" presId="urn:microsoft.com/office/officeart/2005/8/layout/process5"/>
    <dgm:cxn modelId="{BD63C257-10C0-40A1-A456-3F8ECA6351F4}" srcId="{77FA85AD-CEEB-47CE-BC23-7D69791E9643}" destId="{B7C859DD-325D-47C6-9F27-039F737A36CF}" srcOrd="1" destOrd="0" parTransId="{130424BF-5FB5-403C-B27A-151ED48CEA73}" sibTransId="{438F178D-7CE1-4645-9670-739D0C01480E}"/>
    <dgm:cxn modelId="{AADA9892-665C-4397-8FC8-449370D4D42A}" type="presOf" srcId="{E4CE046E-30B9-4BCC-86B8-B1A56F6952E9}" destId="{041FA0D2-35AA-4F99-81D9-A72A73626261}" srcOrd="1" destOrd="0" presId="urn:microsoft.com/office/officeart/2005/8/layout/process5"/>
    <dgm:cxn modelId="{13252EEF-2816-44F9-8B7B-E16B0BB773C0}" srcId="{77FA85AD-CEEB-47CE-BC23-7D69791E9643}" destId="{C4249BB1-3AFA-4FC4-BB14-A2057D9D74C4}" srcOrd="0" destOrd="0" parTransId="{CB393BE6-33D9-41EF-B7E9-050B2FE6BF2C}" sibTransId="{79564244-47CF-4479-8303-C9ED24D22DEB}"/>
    <dgm:cxn modelId="{E3E882BC-E856-4A99-B5F2-5003FEDE10E4}" type="presOf" srcId="{5E189D46-54FB-417D-AB1F-20ABA92367E3}" destId="{E598BAAD-9F74-4BD4-B42C-51B60D620BC1}" srcOrd="0" destOrd="0" presId="urn:microsoft.com/office/officeart/2005/8/layout/process5"/>
    <dgm:cxn modelId="{8718D072-4E00-42D9-8E9F-5BD6D223A819}" type="presOf" srcId="{CDE191CE-930F-4B76-B0D2-174289C28B83}" destId="{4DD78D30-DA88-4AFB-A45D-3060DDEC33E0}" srcOrd="1" destOrd="0" presId="urn:microsoft.com/office/officeart/2005/8/layout/process5"/>
    <dgm:cxn modelId="{E54B57DA-5974-4CC5-889D-2EA99096D831}" srcId="{77FA85AD-CEEB-47CE-BC23-7D69791E9643}" destId="{5E189D46-54FB-417D-AB1F-20ABA92367E3}" srcOrd="4" destOrd="0" parTransId="{59C6EEC1-64ED-4382-9E8B-13D85354E727}" sibTransId="{A1442329-CC8D-4159-92FB-BFD77CA47729}"/>
    <dgm:cxn modelId="{0BF9F968-2F63-49B7-BAEB-B3C18CDAF756}" type="presOf" srcId="{B7C859DD-325D-47C6-9F27-039F737A36CF}" destId="{F17978B4-91B6-4E03-B3EE-57C5E059ACAF}" srcOrd="0" destOrd="0" presId="urn:microsoft.com/office/officeart/2005/8/layout/process5"/>
    <dgm:cxn modelId="{7B3F1F95-A93E-4A05-8DCC-ED38102F631B}" type="presParOf" srcId="{12CFDD38-1FF6-482C-AA5C-8EEA4026544C}" destId="{39528E82-A2E7-4BD0-93D4-D9AA5D4D5546}" srcOrd="0" destOrd="0" presId="urn:microsoft.com/office/officeart/2005/8/layout/process5"/>
    <dgm:cxn modelId="{939DB9EC-3E46-4F22-84C9-B04D45C82067}" type="presParOf" srcId="{12CFDD38-1FF6-482C-AA5C-8EEA4026544C}" destId="{0C1AA8D9-56E9-49D2-925B-1424DDC425E5}" srcOrd="1" destOrd="0" presId="urn:microsoft.com/office/officeart/2005/8/layout/process5"/>
    <dgm:cxn modelId="{345D8785-10F9-4997-8C4B-402AE8B4AC89}" type="presParOf" srcId="{0C1AA8D9-56E9-49D2-925B-1424DDC425E5}" destId="{83358DC4-0F7A-4854-AD41-67F3C58859DA}" srcOrd="0" destOrd="0" presId="urn:microsoft.com/office/officeart/2005/8/layout/process5"/>
    <dgm:cxn modelId="{6116E2F5-2973-4192-B540-376C0A1EE286}" type="presParOf" srcId="{12CFDD38-1FF6-482C-AA5C-8EEA4026544C}" destId="{F17978B4-91B6-4E03-B3EE-57C5E059ACAF}" srcOrd="2" destOrd="0" presId="urn:microsoft.com/office/officeart/2005/8/layout/process5"/>
    <dgm:cxn modelId="{FFB30932-00F5-4F9A-A73F-1CFD03E7FAB1}" type="presParOf" srcId="{12CFDD38-1FF6-482C-AA5C-8EEA4026544C}" destId="{C5DB56DC-13DC-4DD3-8152-2E371220DA27}" srcOrd="3" destOrd="0" presId="urn:microsoft.com/office/officeart/2005/8/layout/process5"/>
    <dgm:cxn modelId="{14A51F45-CE6C-4370-B4A7-CCB996412BF2}" type="presParOf" srcId="{C5DB56DC-13DC-4DD3-8152-2E371220DA27}" destId="{882C4E7B-7B56-4E2E-8026-FF45AB14DAE7}" srcOrd="0" destOrd="0" presId="urn:microsoft.com/office/officeart/2005/8/layout/process5"/>
    <dgm:cxn modelId="{CC697836-B0CB-48B4-A565-6778793F142C}" type="presParOf" srcId="{12CFDD38-1FF6-482C-AA5C-8EEA4026544C}" destId="{D31F66A2-5D67-47F7-AF86-C90201B25AAE}" srcOrd="4" destOrd="0" presId="urn:microsoft.com/office/officeart/2005/8/layout/process5"/>
    <dgm:cxn modelId="{4462EC88-4C90-4B78-91A5-41CCE795A00E}" type="presParOf" srcId="{12CFDD38-1FF6-482C-AA5C-8EEA4026544C}" destId="{F7437130-31C4-4E49-83DA-49FE3153D68F}" srcOrd="5" destOrd="0" presId="urn:microsoft.com/office/officeart/2005/8/layout/process5"/>
    <dgm:cxn modelId="{689D4623-CDEE-4A1B-B563-E800C86C3009}" type="presParOf" srcId="{F7437130-31C4-4E49-83DA-49FE3153D68F}" destId="{4DD78D30-DA88-4AFB-A45D-3060DDEC33E0}" srcOrd="0" destOrd="0" presId="urn:microsoft.com/office/officeart/2005/8/layout/process5"/>
    <dgm:cxn modelId="{F4DCA84C-F096-4206-BF89-A883B811A2B0}" type="presParOf" srcId="{12CFDD38-1FF6-482C-AA5C-8EEA4026544C}" destId="{A17FDB6C-C5F2-476E-B9CC-C5CA168BF8A1}" srcOrd="6" destOrd="0" presId="urn:microsoft.com/office/officeart/2005/8/layout/process5"/>
    <dgm:cxn modelId="{A641A6BF-FBA0-4CB7-99FB-85B3C40FCD94}" type="presParOf" srcId="{12CFDD38-1FF6-482C-AA5C-8EEA4026544C}" destId="{CC3CBE45-20CC-4C71-AD77-14559D70AED9}" srcOrd="7" destOrd="0" presId="urn:microsoft.com/office/officeart/2005/8/layout/process5"/>
    <dgm:cxn modelId="{21F09948-1C1C-43F1-8903-4673FE2EFB40}" type="presParOf" srcId="{CC3CBE45-20CC-4C71-AD77-14559D70AED9}" destId="{041FA0D2-35AA-4F99-81D9-A72A73626261}" srcOrd="0" destOrd="0" presId="urn:microsoft.com/office/officeart/2005/8/layout/process5"/>
    <dgm:cxn modelId="{65F6F512-7FF1-4C30-A2A2-DF833460986A}" type="presParOf" srcId="{12CFDD38-1FF6-482C-AA5C-8EEA4026544C}" destId="{E598BAAD-9F74-4BD4-B42C-51B60D620BC1}" srcOrd="8" destOrd="0" presId="urn:microsoft.com/office/officeart/2005/8/layout/process5"/>
  </dgm:cxnLst>
  <dgm:bg/>
  <dgm:whole/>
</dgm:dataModel>
</file>

<file path=ppt/diagrams/data4.xml><?xml version="1.0" encoding="utf-8"?>
<dgm:dataModel xmlns:dgm="http://schemas.openxmlformats.org/drawingml/2006/diagram" xmlns:a="http://schemas.openxmlformats.org/drawingml/2006/main">
  <dgm:ptLst>
    <dgm:pt modelId="{548DAE8B-72A7-49AF-BBF3-523AD7048CAE}"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zh-CN" altLang="en-US"/>
        </a:p>
      </dgm:t>
    </dgm:pt>
    <dgm:pt modelId="{90597032-67D9-492A-98A3-495EEDCA5023}">
      <dgm:prSet phldrT="[文本]"/>
      <dgm:spPr/>
      <dgm:t>
        <a:bodyPr/>
        <a:lstStyle/>
        <a:p>
          <a:r>
            <a:rPr lang="zh-CN" altLang="en-US" b="1" dirty="0" smtClean="0"/>
            <a:t>过度的促销和折扣导致前景</a:t>
          </a:r>
          <a:endParaRPr lang="zh-CN" altLang="en-US" b="1" dirty="0"/>
        </a:p>
      </dgm:t>
    </dgm:pt>
    <dgm:pt modelId="{D1A92BDB-71C8-4E8D-813E-70A100B44902}" type="parTrans" cxnId="{A658C50F-D363-4661-90F1-50CFA18746F0}">
      <dgm:prSet/>
      <dgm:spPr/>
      <dgm:t>
        <a:bodyPr/>
        <a:lstStyle/>
        <a:p>
          <a:endParaRPr lang="zh-CN" altLang="en-US"/>
        </a:p>
      </dgm:t>
    </dgm:pt>
    <dgm:pt modelId="{5FD4D10A-A8AC-41CB-A662-1B955D5EC412}" type="sibTrans" cxnId="{A658C50F-D363-4661-90F1-50CFA18746F0}">
      <dgm:prSet/>
      <dgm:spPr/>
      <dgm:t>
        <a:bodyPr/>
        <a:lstStyle/>
        <a:p>
          <a:endParaRPr lang="zh-CN" altLang="en-US"/>
        </a:p>
      </dgm:t>
    </dgm:pt>
    <dgm:pt modelId="{21D03E75-2A17-495A-BF23-3A9B9A9A8EDE}">
      <dgm:prSet phldrT="[文本]"/>
      <dgm:spPr/>
      <dgm:t>
        <a:bodyPr/>
        <a:lstStyle/>
        <a:p>
          <a:r>
            <a:rPr lang="zh-CN" altLang="en-US" b="1" dirty="0" smtClean="0"/>
            <a:t>雇佣新的</a:t>
          </a:r>
          <a:r>
            <a:rPr lang="en-US" altLang="zh-CN" b="1" dirty="0" smtClean="0"/>
            <a:t>CEO</a:t>
          </a:r>
          <a:r>
            <a:rPr lang="zh-CN" altLang="en-US" b="1" dirty="0" smtClean="0"/>
            <a:t>和董事长</a:t>
          </a:r>
          <a:endParaRPr lang="zh-CN" altLang="en-US" b="1" dirty="0"/>
        </a:p>
      </dgm:t>
    </dgm:pt>
    <dgm:pt modelId="{BC08DD86-93D4-42F9-AA19-B651E77F1FE8}" type="parTrans" cxnId="{D9BA542E-2C5B-43ED-BB4C-C9C88B509E5F}">
      <dgm:prSet/>
      <dgm:spPr/>
      <dgm:t>
        <a:bodyPr/>
        <a:lstStyle/>
        <a:p>
          <a:endParaRPr lang="zh-CN" altLang="en-US"/>
        </a:p>
      </dgm:t>
    </dgm:pt>
    <dgm:pt modelId="{4C576B2C-ADF1-46DC-84FD-D85A8D7CB80A}" type="sibTrans" cxnId="{D9BA542E-2C5B-43ED-BB4C-C9C88B509E5F}">
      <dgm:prSet/>
      <dgm:spPr/>
      <dgm:t>
        <a:bodyPr/>
        <a:lstStyle/>
        <a:p>
          <a:endParaRPr lang="zh-CN" altLang="en-US"/>
        </a:p>
      </dgm:t>
    </dgm:pt>
    <dgm:pt modelId="{21108C59-F0D7-4B5C-9584-2D807855A067}">
      <dgm:prSet phldrT="[文本]" phldr="1"/>
      <dgm:spPr/>
      <dgm:t>
        <a:bodyPr/>
        <a:lstStyle/>
        <a:p>
          <a:endParaRPr lang="zh-CN" altLang="en-US"/>
        </a:p>
      </dgm:t>
    </dgm:pt>
    <dgm:pt modelId="{398C494A-6673-410E-975E-3DD8B33A5608}" type="parTrans" cxnId="{899CFF0D-2D20-4E24-A46B-BA3D5E555DCF}">
      <dgm:prSet/>
      <dgm:spPr/>
      <dgm:t>
        <a:bodyPr/>
        <a:lstStyle/>
        <a:p>
          <a:endParaRPr lang="zh-CN" altLang="en-US"/>
        </a:p>
      </dgm:t>
    </dgm:pt>
    <dgm:pt modelId="{571F9467-5FD0-4C73-A0F6-FAEC6596E90C}" type="sibTrans" cxnId="{899CFF0D-2D20-4E24-A46B-BA3D5E555DCF}">
      <dgm:prSet/>
      <dgm:spPr/>
      <dgm:t>
        <a:bodyPr/>
        <a:lstStyle/>
        <a:p>
          <a:endParaRPr lang="zh-CN" altLang="en-US"/>
        </a:p>
      </dgm:t>
    </dgm:pt>
    <dgm:pt modelId="{FFCABF30-B3C1-4A1A-8990-A8DE53D85E42}">
      <dgm:prSet phldrT="[文本]" phldr="1"/>
      <dgm:spPr/>
      <dgm:t>
        <a:bodyPr/>
        <a:lstStyle/>
        <a:p>
          <a:endParaRPr lang="zh-CN" altLang="en-US"/>
        </a:p>
      </dgm:t>
    </dgm:pt>
    <dgm:pt modelId="{E6362A60-D0D9-4461-A2B6-6A3D7D73B91F}" type="parTrans" cxnId="{9E4CA4B6-BCA7-4DD3-9539-8097EF855B59}">
      <dgm:prSet/>
      <dgm:spPr/>
      <dgm:t>
        <a:bodyPr/>
        <a:lstStyle/>
        <a:p>
          <a:endParaRPr lang="zh-CN" altLang="en-US"/>
        </a:p>
      </dgm:t>
    </dgm:pt>
    <dgm:pt modelId="{13337B63-4CF4-4A6C-A6E0-00BD2C87BAC2}" type="sibTrans" cxnId="{9E4CA4B6-BCA7-4DD3-9539-8097EF855B59}">
      <dgm:prSet/>
      <dgm:spPr/>
      <dgm:t>
        <a:bodyPr/>
        <a:lstStyle/>
        <a:p>
          <a:endParaRPr lang="zh-CN" altLang="en-US"/>
        </a:p>
      </dgm:t>
    </dgm:pt>
    <dgm:pt modelId="{9AE65020-E2C8-4099-A15A-8F3ACE6F2469}">
      <dgm:prSet phldrT="[文本]" phldr="1"/>
      <dgm:spPr/>
      <dgm:t>
        <a:bodyPr/>
        <a:lstStyle/>
        <a:p>
          <a:endParaRPr lang="zh-CN" altLang="en-US" dirty="0"/>
        </a:p>
      </dgm:t>
    </dgm:pt>
    <dgm:pt modelId="{BE661E94-1D33-4A9B-9527-29BD2E30FA2D}" type="parTrans" cxnId="{FB79521E-795B-4272-984E-456DB6355267}">
      <dgm:prSet/>
      <dgm:spPr/>
      <dgm:t>
        <a:bodyPr/>
        <a:lstStyle/>
        <a:p>
          <a:endParaRPr lang="zh-CN" altLang="en-US"/>
        </a:p>
      </dgm:t>
    </dgm:pt>
    <dgm:pt modelId="{D07D2220-F5C9-4873-8AAD-201BA568DC95}" type="sibTrans" cxnId="{FB79521E-795B-4272-984E-456DB6355267}">
      <dgm:prSet/>
      <dgm:spPr/>
      <dgm:t>
        <a:bodyPr/>
        <a:lstStyle/>
        <a:p>
          <a:endParaRPr lang="zh-CN" altLang="en-US"/>
        </a:p>
      </dgm:t>
    </dgm:pt>
    <dgm:pt modelId="{8CA06DAA-8808-4A27-88BA-71260EA2AA87}" type="pres">
      <dgm:prSet presAssocID="{548DAE8B-72A7-49AF-BBF3-523AD7048CAE}" presName="diagram" presStyleCnt="0">
        <dgm:presLayoutVars>
          <dgm:dir/>
          <dgm:resizeHandles val="exact"/>
        </dgm:presLayoutVars>
      </dgm:prSet>
      <dgm:spPr/>
      <dgm:t>
        <a:bodyPr/>
        <a:lstStyle/>
        <a:p>
          <a:endParaRPr lang="zh-CN" altLang="en-US"/>
        </a:p>
      </dgm:t>
    </dgm:pt>
    <dgm:pt modelId="{0E60D4D9-1F69-46B0-8ED1-F3CD5757BA4D}" type="pres">
      <dgm:prSet presAssocID="{90597032-67D9-492A-98A3-495EEDCA5023}" presName="node" presStyleLbl="node1" presStyleIdx="0" presStyleCnt="5">
        <dgm:presLayoutVars>
          <dgm:bulletEnabled val="1"/>
        </dgm:presLayoutVars>
      </dgm:prSet>
      <dgm:spPr/>
      <dgm:t>
        <a:bodyPr/>
        <a:lstStyle/>
        <a:p>
          <a:endParaRPr lang="zh-CN" altLang="en-US"/>
        </a:p>
      </dgm:t>
    </dgm:pt>
    <dgm:pt modelId="{BB40E37B-E1C6-4D70-A6D7-408ABDFCBDDA}" type="pres">
      <dgm:prSet presAssocID="{5FD4D10A-A8AC-41CB-A662-1B955D5EC412}" presName="sibTrans" presStyleLbl="sibTrans2D1" presStyleIdx="0" presStyleCnt="4"/>
      <dgm:spPr/>
      <dgm:t>
        <a:bodyPr/>
        <a:lstStyle/>
        <a:p>
          <a:endParaRPr lang="zh-CN" altLang="en-US"/>
        </a:p>
      </dgm:t>
    </dgm:pt>
    <dgm:pt modelId="{9340C5E2-09CE-492C-AE23-4C9A78A45D22}" type="pres">
      <dgm:prSet presAssocID="{5FD4D10A-A8AC-41CB-A662-1B955D5EC412}" presName="connectorText" presStyleLbl="sibTrans2D1" presStyleIdx="0" presStyleCnt="4"/>
      <dgm:spPr/>
      <dgm:t>
        <a:bodyPr/>
        <a:lstStyle/>
        <a:p>
          <a:endParaRPr lang="zh-CN" altLang="en-US"/>
        </a:p>
      </dgm:t>
    </dgm:pt>
    <dgm:pt modelId="{C99B63E6-3931-4A2C-AF12-BA5564F216F1}" type="pres">
      <dgm:prSet presAssocID="{21D03E75-2A17-495A-BF23-3A9B9A9A8EDE}" presName="node" presStyleLbl="node1" presStyleIdx="1" presStyleCnt="5">
        <dgm:presLayoutVars>
          <dgm:bulletEnabled val="1"/>
        </dgm:presLayoutVars>
      </dgm:prSet>
      <dgm:spPr/>
      <dgm:t>
        <a:bodyPr/>
        <a:lstStyle/>
        <a:p>
          <a:endParaRPr lang="zh-CN" altLang="en-US"/>
        </a:p>
      </dgm:t>
    </dgm:pt>
    <dgm:pt modelId="{E41483F1-C6A1-4A66-8215-A655E3BC58AC}" type="pres">
      <dgm:prSet presAssocID="{4C576B2C-ADF1-46DC-84FD-D85A8D7CB80A}" presName="sibTrans" presStyleLbl="sibTrans2D1" presStyleIdx="1" presStyleCnt="4"/>
      <dgm:spPr/>
      <dgm:t>
        <a:bodyPr/>
        <a:lstStyle/>
        <a:p>
          <a:endParaRPr lang="zh-CN" altLang="en-US"/>
        </a:p>
      </dgm:t>
    </dgm:pt>
    <dgm:pt modelId="{364AE6B6-C504-4674-9FAD-5E5F7634E6D6}" type="pres">
      <dgm:prSet presAssocID="{4C576B2C-ADF1-46DC-84FD-D85A8D7CB80A}" presName="connectorText" presStyleLbl="sibTrans2D1" presStyleIdx="1" presStyleCnt="4"/>
      <dgm:spPr/>
      <dgm:t>
        <a:bodyPr/>
        <a:lstStyle/>
        <a:p>
          <a:endParaRPr lang="zh-CN" altLang="en-US"/>
        </a:p>
      </dgm:t>
    </dgm:pt>
    <dgm:pt modelId="{CD7B71FB-66FE-4E6B-A625-772B62A2F167}" type="pres">
      <dgm:prSet presAssocID="{21108C59-F0D7-4B5C-9584-2D807855A067}" presName="node" presStyleLbl="node1" presStyleIdx="2" presStyleCnt="5">
        <dgm:presLayoutVars>
          <dgm:bulletEnabled val="1"/>
        </dgm:presLayoutVars>
      </dgm:prSet>
      <dgm:spPr/>
      <dgm:t>
        <a:bodyPr/>
        <a:lstStyle/>
        <a:p>
          <a:endParaRPr lang="zh-CN" altLang="en-US"/>
        </a:p>
      </dgm:t>
    </dgm:pt>
    <dgm:pt modelId="{C738A152-54CC-4E1F-A79A-04A1422ECB8E}" type="pres">
      <dgm:prSet presAssocID="{571F9467-5FD0-4C73-A0F6-FAEC6596E90C}" presName="sibTrans" presStyleLbl="sibTrans2D1" presStyleIdx="2" presStyleCnt="4"/>
      <dgm:spPr/>
      <dgm:t>
        <a:bodyPr/>
        <a:lstStyle/>
        <a:p>
          <a:endParaRPr lang="zh-CN" altLang="en-US"/>
        </a:p>
      </dgm:t>
    </dgm:pt>
    <dgm:pt modelId="{5C5E723A-C2C4-4B85-8ED8-F6589601BA68}" type="pres">
      <dgm:prSet presAssocID="{571F9467-5FD0-4C73-A0F6-FAEC6596E90C}" presName="connectorText" presStyleLbl="sibTrans2D1" presStyleIdx="2" presStyleCnt="4"/>
      <dgm:spPr/>
      <dgm:t>
        <a:bodyPr/>
        <a:lstStyle/>
        <a:p>
          <a:endParaRPr lang="zh-CN" altLang="en-US"/>
        </a:p>
      </dgm:t>
    </dgm:pt>
    <dgm:pt modelId="{81219F8F-A83C-4E0F-BD7E-A0E637DCD34E}" type="pres">
      <dgm:prSet presAssocID="{FFCABF30-B3C1-4A1A-8990-A8DE53D85E42}" presName="node" presStyleLbl="node1" presStyleIdx="3" presStyleCnt="5">
        <dgm:presLayoutVars>
          <dgm:bulletEnabled val="1"/>
        </dgm:presLayoutVars>
      </dgm:prSet>
      <dgm:spPr/>
      <dgm:t>
        <a:bodyPr/>
        <a:lstStyle/>
        <a:p>
          <a:endParaRPr lang="zh-CN" altLang="en-US"/>
        </a:p>
      </dgm:t>
    </dgm:pt>
    <dgm:pt modelId="{01A9A11A-F025-4908-BF5A-6C0A926AF57B}" type="pres">
      <dgm:prSet presAssocID="{13337B63-4CF4-4A6C-A6E0-00BD2C87BAC2}" presName="sibTrans" presStyleLbl="sibTrans2D1" presStyleIdx="3" presStyleCnt="4"/>
      <dgm:spPr/>
      <dgm:t>
        <a:bodyPr/>
        <a:lstStyle/>
        <a:p>
          <a:endParaRPr lang="zh-CN" altLang="en-US"/>
        </a:p>
      </dgm:t>
    </dgm:pt>
    <dgm:pt modelId="{7A758156-761D-436F-9F9E-706C8B1842E0}" type="pres">
      <dgm:prSet presAssocID="{13337B63-4CF4-4A6C-A6E0-00BD2C87BAC2}" presName="connectorText" presStyleLbl="sibTrans2D1" presStyleIdx="3" presStyleCnt="4"/>
      <dgm:spPr/>
      <dgm:t>
        <a:bodyPr/>
        <a:lstStyle/>
        <a:p>
          <a:endParaRPr lang="zh-CN" altLang="en-US"/>
        </a:p>
      </dgm:t>
    </dgm:pt>
    <dgm:pt modelId="{EFBD85BB-A37F-4A75-B18D-455A513409EC}" type="pres">
      <dgm:prSet presAssocID="{9AE65020-E2C8-4099-A15A-8F3ACE6F2469}" presName="node" presStyleLbl="node1" presStyleIdx="4" presStyleCnt="5">
        <dgm:presLayoutVars>
          <dgm:bulletEnabled val="1"/>
        </dgm:presLayoutVars>
      </dgm:prSet>
      <dgm:spPr/>
      <dgm:t>
        <a:bodyPr/>
        <a:lstStyle/>
        <a:p>
          <a:endParaRPr lang="zh-CN" altLang="en-US"/>
        </a:p>
      </dgm:t>
    </dgm:pt>
  </dgm:ptLst>
  <dgm:cxnLst>
    <dgm:cxn modelId="{D180DD60-204F-41F0-B7C4-7AD41CA6E94C}" type="presOf" srcId="{4C576B2C-ADF1-46DC-84FD-D85A8D7CB80A}" destId="{364AE6B6-C504-4674-9FAD-5E5F7634E6D6}" srcOrd="1" destOrd="0" presId="urn:microsoft.com/office/officeart/2005/8/layout/process5"/>
    <dgm:cxn modelId="{D25365CE-EAB1-4744-A5C5-DFBF0D9140BC}" type="presOf" srcId="{13337B63-4CF4-4A6C-A6E0-00BD2C87BAC2}" destId="{7A758156-761D-436F-9F9E-706C8B1842E0}" srcOrd="1" destOrd="0" presId="urn:microsoft.com/office/officeart/2005/8/layout/process5"/>
    <dgm:cxn modelId="{CD921808-ED60-4B3C-B3DF-5D88622D9B0C}" type="presOf" srcId="{5FD4D10A-A8AC-41CB-A662-1B955D5EC412}" destId="{BB40E37B-E1C6-4D70-A6D7-408ABDFCBDDA}" srcOrd="0" destOrd="0" presId="urn:microsoft.com/office/officeart/2005/8/layout/process5"/>
    <dgm:cxn modelId="{D8F0E946-654E-42C1-A432-824079F28663}" type="presOf" srcId="{21D03E75-2A17-495A-BF23-3A9B9A9A8EDE}" destId="{C99B63E6-3931-4A2C-AF12-BA5564F216F1}" srcOrd="0" destOrd="0" presId="urn:microsoft.com/office/officeart/2005/8/layout/process5"/>
    <dgm:cxn modelId="{34FAFAAC-BBF5-440C-967B-DAA1AB04672E}" type="presOf" srcId="{4C576B2C-ADF1-46DC-84FD-D85A8D7CB80A}" destId="{E41483F1-C6A1-4A66-8215-A655E3BC58AC}" srcOrd="0" destOrd="0" presId="urn:microsoft.com/office/officeart/2005/8/layout/process5"/>
    <dgm:cxn modelId="{B0C82787-555B-48BC-AA92-258C1B027F1F}" type="presOf" srcId="{13337B63-4CF4-4A6C-A6E0-00BD2C87BAC2}" destId="{01A9A11A-F025-4908-BF5A-6C0A926AF57B}" srcOrd="0" destOrd="0" presId="urn:microsoft.com/office/officeart/2005/8/layout/process5"/>
    <dgm:cxn modelId="{B5CB2071-30F8-4D24-A8CC-1FBABB401308}" type="presOf" srcId="{548DAE8B-72A7-49AF-BBF3-523AD7048CAE}" destId="{8CA06DAA-8808-4A27-88BA-71260EA2AA87}" srcOrd="0" destOrd="0" presId="urn:microsoft.com/office/officeart/2005/8/layout/process5"/>
    <dgm:cxn modelId="{EBF85AC5-C66A-4199-9388-FF52CD7632AA}" type="presOf" srcId="{FFCABF30-B3C1-4A1A-8990-A8DE53D85E42}" destId="{81219F8F-A83C-4E0F-BD7E-A0E637DCD34E}" srcOrd="0" destOrd="0" presId="urn:microsoft.com/office/officeart/2005/8/layout/process5"/>
    <dgm:cxn modelId="{0C3430D5-B3AB-49EB-8B13-C070CD850D93}" type="presOf" srcId="{21108C59-F0D7-4B5C-9584-2D807855A067}" destId="{CD7B71FB-66FE-4E6B-A625-772B62A2F167}" srcOrd="0" destOrd="0" presId="urn:microsoft.com/office/officeart/2005/8/layout/process5"/>
    <dgm:cxn modelId="{899CFF0D-2D20-4E24-A46B-BA3D5E555DCF}" srcId="{548DAE8B-72A7-49AF-BBF3-523AD7048CAE}" destId="{21108C59-F0D7-4B5C-9584-2D807855A067}" srcOrd="2" destOrd="0" parTransId="{398C494A-6673-410E-975E-3DD8B33A5608}" sibTransId="{571F9467-5FD0-4C73-A0F6-FAEC6596E90C}"/>
    <dgm:cxn modelId="{9E4CA4B6-BCA7-4DD3-9539-8097EF855B59}" srcId="{548DAE8B-72A7-49AF-BBF3-523AD7048CAE}" destId="{FFCABF30-B3C1-4A1A-8990-A8DE53D85E42}" srcOrd="3" destOrd="0" parTransId="{E6362A60-D0D9-4461-A2B6-6A3D7D73B91F}" sibTransId="{13337B63-4CF4-4A6C-A6E0-00BD2C87BAC2}"/>
    <dgm:cxn modelId="{7BC4F477-195E-4D8D-9BBB-65406D837E38}" type="presOf" srcId="{9AE65020-E2C8-4099-A15A-8F3ACE6F2469}" destId="{EFBD85BB-A37F-4A75-B18D-455A513409EC}" srcOrd="0" destOrd="0" presId="urn:microsoft.com/office/officeart/2005/8/layout/process5"/>
    <dgm:cxn modelId="{7993B1BB-794A-4A99-9CE2-D0E361BAA55D}" type="presOf" srcId="{571F9467-5FD0-4C73-A0F6-FAEC6596E90C}" destId="{C738A152-54CC-4E1F-A79A-04A1422ECB8E}" srcOrd="0" destOrd="0" presId="urn:microsoft.com/office/officeart/2005/8/layout/process5"/>
    <dgm:cxn modelId="{9ACB449C-9C4E-4BBD-8FC5-C831337EA90D}" type="presOf" srcId="{90597032-67D9-492A-98A3-495EEDCA5023}" destId="{0E60D4D9-1F69-46B0-8ED1-F3CD5757BA4D}" srcOrd="0" destOrd="0" presId="urn:microsoft.com/office/officeart/2005/8/layout/process5"/>
    <dgm:cxn modelId="{F59E8E01-5BE7-4E2E-9C64-C0640738F5DE}" type="presOf" srcId="{571F9467-5FD0-4C73-A0F6-FAEC6596E90C}" destId="{5C5E723A-C2C4-4B85-8ED8-F6589601BA68}" srcOrd="1" destOrd="0" presId="urn:microsoft.com/office/officeart/2005/8/layout/process5"/>
    <dgm:cxn modelId="{D1C74A1F-5D65-46B1-92F7-DDBC6E25CEB9}" type="presOf" srcId="{5FD4D10A-A8AC-41CB-A662-1B955D5EC412}" destId="{9340C5E2-09CE-492C-AE23-4C9A78A45D22}" srcOrd="1" destOrd="0" presId="urn:microsoft.com/office/officeart/2005/8/layout/process5"/>
    <dgm:cxn modelId="{FB79521E-795B-4272-984E-456DB6355267}" srcId="{548DAE8B-72A7-49AF-BBF3-523AD7048CAE}" destId="{9AE65020-E2C8-4099-A15A-8F3ACE6F2469}" srcOrd="4" destOrd="0" parTransId="{BE661E94-1D33-4A9B-9527-29BD2E30FA2D}" sibTransId="{D07D2220-F5C9-4873-8AAD-201BA568DC95}"/>
    <dgm:cxn modelId="{A658C50F-D363-4661-90F1-50CFA18746F0}" srcId="{548DAE8B-72A7-49AF-BBF3-523AD7048CAE}" destId="{90597032-67D9-492A-98A3-495EEDCA5023}" srcOrd="0" destOrd="0" parTransId="{D1A92BDB-71C8-4E8D-813E-70A100B44902}" sibTransId="{5FD4D10A-A8AC-41CB-A662-1B955D5EC412}"/>
    <dgm:cxn modelId="{D9BA542E-2C5B-43ED-BB4C-C9C88B509E5F}" srcId="{548DAE8B-72A7-49AF-BBF3-523AD7048CAE}" destId="{21D03E75-2A17-495A-BF23-3A9B9A9A8EDE}" srcOrd="1" destOrd="0" parTransId="{BC08DD86-93D4-42F9-AA19-B651E77F1FE8}" sibTransId="{4C576B2C-ADF1-46DC-84FD-D85A8D7CB80A}"/>
    <dgm:cxn modelId="{C34405AD-7FC8-4FFD-9D51-ED021AA0CD4D}" type="presParOf" srcId="{8CA06DAA-8808-4A27-88BA-71260EA2AA87}" destId="{0E60D4D9-1F69-46B0-8ED1-F3CD5757BA4D}" srcOrd="0" destOrd="0" presId="urn:microsoft.com/office/officeart/2005/8/layout/process5"/>
    <dgm:cxn modelId="{7FD80A03-757D-4F5E-B369-E1D9D43D8D91}" type="presParOf" srcId="{8CA06DAA-8808-4A27-88BA-71260EA2AA87}" destId="{BB40E37B-E1C6-4D70-A6D7-408ABDFCBDDA}" srcOrd="1" destOrd="0" presId="urn:microsoft.com/office/officeart/2005/8/layout/process5"/>
    <dgm:cxn modelId="{87844B2B-62AF-4CBE-8B7B-5DCC192056C1}" type="presParOf" srcId="{BB40E37B-E1C6-4D70-A6D7-408ABDFCBDDA}" destId="{9340C5E2-09CE-492C-AE23-4C9A78A45D22}" srcOrd="0" destOrd="0" presId="urn:microsoft.com/office/officeart/2005/8/layout/process5"/>
    <dgm:cxn modelId="{AE49EE38-03F0-4123-8137-63492A608556}" type="presParOf" srcId="{8CA06DAA-8808-4A27-88BA-71260EA2AA87}" destId="{C99B63E6-3931-4A2C-AF12-BA5564F216F1}" srcOrd="2" destOrd="0" presId="urn:microsoft.com/office/officeart/2005/8/layout/process5"/>
    <dgm:cxn modelId="{4DD3A3BD-B3F1-4597-9F18-08A6C4B424AA}" type="presParOf" srcId="{8CA06DAA-8808-4A27-88BA-71260EA2AA87}" destId="{E41483F1-C6A1-4A66-8215-A655E3BC58AC}" srcOrd="3" destOrd="0" presId="urn:microsoft.com/office/officeart/2005/8/layout/process5"/>
    <dgm:cxn modelId="{1B334B04-3921-4649-86A1-C7C1A88E1B3C}" type="presParOf" srcId="{E41483F1-C6A1-4A66-8215-A655E3BC58AC}" destId="{364AE6B6-C504-4674-9FAD-5E5F7634E6D6}" srcOrd="0" destOrd="0" presId="urn:microsoft.com/office/officeart/2005/8/layout/process5"/>
    <dgm:cxn modelId="{0E3A589F-6230-4017-A2CF-B019E942F57F}" type="presParOf" srcId="{8CA06DAA-8808-4A27-88BA-71260EA2AA87}" destId="{CD7B71FB-66FE-4E6B-A625-772B62A2F167}" srcOrd="4" destOrd="0" presId="urn:microsoft.com/office/officeart/2005/8/layout/process5"/>
    <dgm:cxn modelId="{DE86A0A3-9B8E-4CD1-A7B6-F243553CA8BD}" type="presParOf" srcId="{8CA06DAA-8808-4A27-88BA-71260EA2AA87}" destId="{C738A152-54CC-4E1F-A79A-04A1422ECB8E}" srcOrd="5" destOrd="0" presId="urn:microsoft.com/office/officeart/2005/8/layout/process5"/>
    <dgm:cxn modelId="{D077C9B2-A2C3-41A7-839E-8D9923ACED20}" type="presParOf" srcId="{C738A152-54CC-4E1F-A79A-04A1422ECB8E}" destId="{5C5E723A-C2C4-4B85-8ED8-F6589601BA68}" srcOrd="0" destOrd="0" presId="urn:microsoft.com/office/officeart/2005/8/layout/process5"/>
    <dgm:cxn modelId="{0C82AC49-44EA-4D7C-89BD-BE35D9B1CFFC}" type="presParOf" srcId="{8CA06DAA-8808-4A27-88BA-71260EA2AA87}" destId="{81219F8F-A83C-4E0F-BD7E-A0E637DCD34E}" srcOrd="6" destOrd="0" presId="urn:microsoft.com/office/officeart/2005/8/layout/process5"/>
    <dgm:cxn modelId="{B243AB28-9550-4D9D-B0D4-2AF2B5F57BD8}" type="presParOf" srcId="{8CA06DAA-8808-4A27-88BA-71260EA2AA87}" destId="{01A9A11A-F025-4908-BF5A-6C0A926AF57B}" srcOrd="7" destOrd="0" presId="urn:microsoft.com/office/officeart/2005/8/layout/process5"/>
    <dgm:cxn modelId="{5F194F63-F678-409D-A4B5-0AAD94FE3DF6}" type="presParOf" srcId="{01A9A11A-F025-4908-BF5A-6C0A926AF57B}" destId="{7A758156-761D-436F-9F9E-706C8B1842E0}" srcOrd="0" destOrd="0" presId="urn:microsoft.com/office/officeart/2005/8/layout/process5"/>
    <dgm:cxn modelId="{8B224E36-7AC4-4CAA-9E97-B4321FCF33E2}" type="presParOf" srcId="{8CA06DAA-8808-4A27-88BA-71260EA2AA87}" destId="{EFBD85BB-A37F-4A75-B18D-455A513409EC}" srcOrd="8" destOrd="0" presId="urn:microsoft.com/office/officeart/2005/8/layout/process5"/>
  </dgm:cxnLst>
  <dgm:bg/>
  <dgm:whole/>
</dgm:dataModel>
</file>

<file path=ppt/diagrams/data5.xml><?xml version="1.0" encoding="utf-8"?>
<dgm:dataModel xmlns:dgm="http://schemas.openxmlformats.org/drawingml/2006/diagram" xmlns:a="http://schemas.openxmlformats.org/drawingml/2006/main">
  <dgm:ptLst>
    <dgm:pt modelId="{548DAE8B-72A7-49AF-BBF3-523AD7048CAE}"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zh-CN" altLang="en-US"/>
        </a:p>
      </dgm:t>
    </dgm:pt>
    <dgm:pt modelId="{90597032-67D9-492A-98A3-495EEDCA5023}">
      <dgm:prSet phldrT="[文本]"/>
      <dgm:spPr/>
      <dgm:t>
        <a:bodyPr/>
        <a:lstStyle/>
        <a:p>
          <a:r>
            <a:rPr lang="zh-CN" altLang="en-US" b="1" dirty="0" smtClean="0"/>
            <a:t>过度的促销和折扣导致前景黯淡</a:t>
          </a:r>
          <a:endParaRPr lang="zh-CN" altLang="en-US" b="1" dirty="0"/>
        </a:p>
      </dgm:t>
    </dgm:pt>
    <dgm:pt modelId="{D1A92BDB-71C8-4E8D-813E-70A100B44902}" type="parTrans" cxnId="{A658C50F-D363-4661-90F1-50CFA18746F0}">
      <dgm:prSet/>
      <dgm:spPr/>
      <dgm:t>
        <a:bodyPr/>
        <a:lstStyle/>
        <a:p>
          <a:endParaRPr lang="zh-CN" altLang="en-US"/>
        </a:p>
      </dgm:t>
    </dgm:pt>
    <dgm:pt modelId="{5FD4D10A-A8AC-41CB-A662-1B955D5EC412}" type="sibTrans" cxnId="{A658C50F-D363-4661-90F1-50CFA18746F0}">
      <dgm:prSet/>
      <dgm:spPr/>
      <dgm:t>
        <a:bodyPr/>
        <a:lstStyle/>
        <a:p>
          <a:endParaRPr lang="zh-CN" altLang="en-US"/>
        </a:p>
      </dgm:t>
    </dgm:pt>
    <dgm:pt modelId="{21D03E75-2A17-495A-BF23-3A9B9A9A8EDE}">
      <dgm:prSet phldrT="[文本]"/>
      <dgm:spPr/>
      <dgm:t>
        <a:bodyPr/>
        <a:lstStyle/>
        <a:p>
          <a:r>
            <a:rPr lang="zh-CN" altLang="en-US" b="1" dirty="0" smtClean="0"/>
            <a:t>雇佣新的</a:t>
          </a:r>
          <a:r>
            <a:rPr lang="en-US" altLang="zh-CN" b="1" dirty="0" smtClean="0"/>
            <a:t>CEO </a:t>
          </a:r>
          <a:r>
            <a:rPr lang="zh-CN" altLang="en-US" b="1" dirty="0" smtClean="0"/>
            <a:t>和董事长</a:t>
          </a:r>
          <a:endParaRPr lang="zh-CN" altLang="en-US" b="1" dirty="0"/>
        </a:p>
      </dgm:t>
    </dgm:pt>
    <dgm:pt modelId="{BC08DD86-93D4-42F9-AA19-B651E77F1FE8}" type="parTrans" cxnId="{D9BA542E-2C5B-43ED-BB4C-C9C88B509E5F}">
      <dgm:prSet/>
      <dgm:spPr/>
      <dgm:t>
        <a:bodyPr/>
        <a:lstStyle/>
        <a:p>
          <a:endParaRPr lang="zh-CN" altLang="en-US"/>
        </a:p>
      </dgm:t>
    </dgm:pt>
    <dgm:pt modelId="{4C576B2C-ADF1-46DC-84FD-D85A8D7CB80A}" type="sibTrans" cxnId="{D9BA542E-2C5B-43ED-BB4C-C9C88B509E5F}">
      <dgm:prSet/>
      <dgm:spPr/>
      <dgm:t>
        <a:bodyPr/>
        <a:lstStyle/>
        <a:p>
          <a:endParaRPr lang="zh-CN" altLang="en-US"/>
        </a:p>
      </dgm:t>
    </dgm:pt>
    <dgm:pt modelId="{21108C59-F0D7-4B5C-9584-2D807855A067}">
      <dgm:prSet phldrT="[文本]"/>
      <dgm:spPr/>
      <dgm:t>
        <a:bodyPr/>
        <a:lstStyle/>
        <a:p>
          <a:r>
            <a:rPr lang="zh-CN" altLang="en-US" b="1" dirty="0" smtClean="0"/>
            <a:t>围绕三个核心手段提出新的价格策略：“公平合理”</a:t>
          </a:r>
          <a:endParaRPr lang="zh-CN" altLang="en-US" dirty="0"/>
        </a:p>
      </dgm:t>
    </dgm:pt>
    <dgm:pt modelId="{398C494A-6673-410E-975E-3DD8B33A5608}" type="parTrans" cxnId="{899CFF0D-2D20-4E24-A46B-BA3D5E555DCF}">
      <dgm:prSet/>
      <dgm:spPr/>
      <dgm:t>
        <a:bodyPr/>
        <a:lstStyle/>
        <a:p>
          <a:endParaRPr lang="zh-CN" altLang="en-US"/>
        </a:p>
      </dgm:t>
    </dgm:pt>
    <dgm:pt modelId="{571F9467-5FD0-4C73-A0F6-FAEC6596E90C}" type="sibTrans" cxnId="{899CFF0D-2D20-4E24-A46B-BA3D5E555DCF}">
      <dgm:prSet/>
      <dgm:spPr/>
      <dgm:t>
        <a:bodyPr/>
        <a:lstStyle/>
        <a:p>
          <a:endParaRPr lang="zh-CN" altLang="en-US"/>
        </a:p>
      </dgm:t>
    </dgm:pt>
    <dgm:pt modelId="{FFCABF30-B3C1-4A1A-8990-A8DE53D85E42}">
      <dgm:prSet phldrT="[文本]" phldr="1"/>
      <dgm:spPr/>
      <dgm:t>
        <a:bodyPr/>
        <a:lstStyle/>
        <a:p>
          <a:endParaRPr lang="zh-CN" altLang="en-US" dirty="0"/>
        </a:p>
      </dgm:t>
    </dgm:pt>
    <dgm:pt modelId="{E6362A60-D0D9-4461-A2B6-6A3D7D73B91F}" type="parTrans" cxnId="{9E4CA4B6-BCA7-4DD3-9539-8097EF855B59}">
      <dgm:prSet/>
      <dgm:spPr/>
      <dgm:t>
        <a:bodyPr/>
        <a:lstStyle/>
        <a:p>
          <a:endParaRPr lang="zh-CN" altLang="en-US"/>
        </a:p>
      </dgm:t>
    </dgm:pt>
    <dgm:pt modelId="{13337B63-4CF4-4A6C-A6E0-00BD2C87BAC2}" type="sibTrans" cxnId="{9E4CA4B6-BCA7-4DD3-9539-8097EF855B59}">
      <dgm:prSet/>
      <dgm:spPr/>
      <dgm:t>
        <a:bodyPr/>
        <a:lstStyle/>
        <a:p>
          <a:endParaRPr lang="zh-CN" altLang="en-US"/>
        </a:p>
      </dgm:t>
    </dgm:pt>
    <dgm:pt modelId="{9AE65020-E2C8-4099-A15A-8F3ACE6F2469}">
      <dgm:prSet phldrT="[文本]" phldr="1"/>
      <dgm:spPr/>
      <dgm:t>
        <a:bodyPr/>
        <a:lstStyle/>
        <a:p>
          <a:endParaRPr lang="zh-CN" altLang="en-US" dirty="0"/>
        </a:p>
      </dgm:t>
    </dgm:pt>
    <dgm:pt modelId="{BE661E94-1D33-4A9B-9527-29BD2E30FA2D}" type="parTrans" cxnId="{FB79521E-795B-4272-984E-456DB6355267}">
      <dgm:prSet/>
      <dgm:spPr/>
      <dgm:t>
        <a:bodyPr/>
        <a:lstStyle/>
        <a:p>
          <a:endParaRPr lang="zh-CN" altLang="en-US"/>
        </a:p>
      </dgm:t>
    </dgm:pt>
    <dgm:pt modelId="{D07D2220-F5C9-4873-8AAD-201BA568DC95}" type="sibTrans" cxnId="{FB79521E-795B-4272-984E-456DB6355267}">
      <dgm:prSet/>
      <dgm:spPr/>
      <dgm:t>
        <a:bodyPr/>
        <a:lstStyle/>
        <a:p>
          <a:endParaRPr lang="zh-CN" altLang="en-US"/>
        </a:p>
      </dgm:t>
    </dgm:pt>
    <dgm:pt modelId="{5F49ED2C-49C2-4888-9C16-CF038CC9C757}" type="pres">
      <dgm:prSet presAssocID="{548DAE8B-72A7-49AF-BBF3-523AD7048CAE}" presName="diagram" presStyleCnt="0">
        <dgm:presLayoutVars>
          <dgm:dir/>
          <dgm:resizeHandles val="exact"/>
        </dgm:presLayoutVars>
      </dgm:prSet>
      <dgm:spPr/>
      <dgm:t>
        <a:bodyPr/>
        <a:lstStyle/>
        <a:p>
          <a:endParaRPr lang="zh-CN" altLang="en-US"/>
        </a:p>
      </dgm:t>
    </dgm:pt>
    <dgm:pt modelId="{9A06ADE1-9AF5-41F7-89EA-C70E86B8087B}" type="pres">
      <dgm:prSet presAssocID="{90597032-67D9-492A-98A3-495EEDCA5023}" presName="node" presStyleLbl="node1" presStyleIdx="0" presStyleCnt="5">
        <dgm:presLayoutVars>
          <dgm:bulletEnabled val="1"/>
        </dgm:presLayoutVars>
      </dgm:prSet>
      <dgm:spPr/>
      <dgm:t>
        <a:bodyPr/>
        <a:lstStyle/>
        <a:p>
          <a:endParaRPr lang="zh-CN" altLang="en-US"/>
        </a:p>
      </dgm:t>
    </dgm:pt>
    <dgm:pt modelId="{5CB34E03-FFC3-40BA-9B7B-5AF975D9E531}" type="pres">
      <dgm:prSet presAssocID="{5FD4D10A-A8AC-41CB-A662-1B955D5EC412}" presName="sibTrans" presStyleLbl="sibTrans2D1" presStyleIdx="0" presStyleCnt="4"/>
      <dgm:spPr/>
      <dgm:t>
        <a:bodyPr/>
        <a:lstStyle/>
        <a:p>
          <a:endParaRPr lang="zh-CN" altLang="en-US"/>
        </a:p>
      </dgm:t>
    </dgm:pt>
    <dgm:pt modelId="{E74DFE5E-4B61-4529-9476-437898BBBA07}" type="pres">
      <dgm:prSet presAssocID="{5FD4D10A-A8AC-41CB-A662-1B955D5EC412}" presName="connectorText" presStyleLbl="sibTrans2D1" presStyleIdx="0" presStyleCnt="4"/>
      <dgm:spPr/>
      <dgm:t>
        <a:bodyPr/>
        <a:lstStyle/>
        <a:p>
          <a:endParaRPr lang="zh-CN" altLang="en-US"/>
        </a:p>
      </dgm:t>
    </dgm:pt>
    <dgm:pt modelId="{6FAE441E-234B-4783-A144-B8A5A1BA45EE}" type="pres">
      <dgm:prSet presAssocID="{21D03E75-2A17-495A-BF23-3A9B9A9A8EDE}" presName="node" presStyleLbl="node1" presStyleIdx="1" presStyleCnt="5">
        <dgm:presLayoutVars>
          <dgm:bulletEnabled val="1"/>
        </dgm:presLayoutVars>
      </dgm:prSet>
      <dgm:spPr/>
      <dgm:t>
        <a:bodyPr/>
        <a:lstStyle/>
        <a:p>
          <a:endParaRPr lang="zh-CN" altLang="en-US"/>
        </a:p>
      </dgm:t>
    </dgm:pt>
    <dgm:pt modelId="{B36695AD-872A-4CC7-A958-45A5CA32A1D7}" type="pres">
      <dgm:prSet presAssocID="{4C576B2C-ADF1-46DC-84FD-D85A8D7CB80A}" presName="sibTrans" presStyleLbl="sibTrans2D1" presStyleIdx="1" presStyleCnt="4"/>
      <dgm:spPr/>
      <dgm:t>
        <a:bodyPr/>
        <a:lstStyle/>
        <a:p>
          <a:endParaRPr lang="zh-CN" altLang="en-US"/>
        </a:p>
      </dgm:t>
    </dgm:pt>
    <dgm:pt modelId="{B83E10B4-4172-4F18-AA83-FCC6A3536FAB}" type="pres">
      <dgm:prSet presAssocID="{4C576B2C-ADF1-46DC-84FD-D85A8D7CB80A}" presName="connectorText" presStyleLbl="sibTrans2D1" presStyleIdx="1" presStyleCnt="4"/>
      <dgm:spPr/>
      <dgm:t>
        <a:bodyPr/>
        <a:lstStyle/>
        <a:p>
          <a:endParaRPr lang="zh-CN" altLang="en-US"/>
        </a:p>
      </dgm:t>
    </dgm:pt>
    <dgm:pt modelId="{36F77A38-262A-4CC1-8D48-443ED010DB11}" type="pres">
      <dgm:prSet presAssocID="{21108C59-F0D7-4B5C-9584-2D807855A067}" presName="node" presStyleLbl="node1" presStyleIdx="2" presStyleCnt="5">
        <dgm:presLayoutVars>
          <dgm:bulletEnabled val="1"/>
        </dgm:presLayoutVars>
      </dgm:prSet>
      <dgm:spPr/>
      <dgm:t>
        <a:bodyPr/>
        <a:lstStyle/>
        <a:p>
          <a:endParaRPr lang="zh-CN" altLang="en-US"/>
        </a:p>
      </dgm:t>
    </dgm:pt>
    <dgm:pt modelId="{8F9E04E0-5C6B-443D-8990-0A43556DA092}" type="pres">
      <dgm:prSet presAssocID="{571F9467-5FD0-4C73-A0F6-FAEC6596E90C}" presName="sibTrans" presStyleLbl="sibTrans2D1" presStyleIdx="2" presStyleCnt="4"/>
      <dgm:spPr/>
      <dgm:t>
        <a:bodyPr/>
        <a:lstStyle/>
        <a:p>
          <a:endParaRPr lang="zh-CN" altLang="en-US"/>
        </a:p>
      </dgm:t>
    </dgm:pt>
    <dgm:pt modelId="{75259177-1A95-43E3-AEFB-4FC7A61793F7}" type="pres">
      <dgm:prSet presAssocID="{571F9467-5FD0-4C73-A0F6-FAEC6596E90C}" presName="connectorText" presStyleLbl="sibTrans2D1" presStyleIdx="2" presStyleCnt="4"/>
      <dgm:spPr/>
      <dgm:t>
        <a:bodyPr/>
        <a:lstStyle/>
        <a:p>
          <a:endParaRPr lang="zh-CN" altLang="en-US"/>
        </a:p>
      </dgm:t>
    </dgm:pt>
    <dgm:pt modelId="{02CCFCE1-E5EB-449D-81EE-AE46885F826E}" type="pres">
      <dgm:prSet presAssocID="{FFCABF30-B3C1-4A1A-8990-A8DE53D85E42}" presName="node" presStyleLbl="node1" presStyleIdx="3" presStyleCnt="5">
        <dgm:presLayoutVars>
          <dgm:bulletEnabled val="1"/>
        </dgm:presLayoutVars>
      </dgm:prSet>
      <dgm:spPr/>
      <dgm:t>
        <a:bodyPr/>
        <a:lstStyle/>
        <a:p>
          <a:endParaRPr lang="zh-CN" altLang="en-US"/>
        </a:p>
      </dgm:t>
    </dgm:pt>
    <dgm:pt modelId="{E1334562-5471-4752-A4F8-881F18E310FE}" type="pres">
      <dgm:prSet presAssocID="{13337B63-4CF4-4A6C-A6E0-00BD2C87BAC2}" presName="sibTrans" presStyleLbl="sibTrans2D1" presStyleIdx="3" presStyleCnt="4"/>
      <dgm:spPr/>
      <dgm:t>
        <a:bodyPr/>
        <a:lstStyle/>
        <a:p>
          <a:endParaRPr lang="zh-CN" altLang="en-US"/>
        </a:p>
      </dgm:t>
    </dgm:pt>
    <dgm:pt modelId="{4C940C46-CECB-49DD-8385-DA21FC64F65A}" type="pres">
      <dgm:prSet presAssocID="{13337B63-4CF4-4A6C-A6E0-00BD2C87BAC2}" presName="connectorText" presStyleLbl="sibTrans2D1" presStyleIdx="3" presStyleCnt="4"/>
      <dgm:spPr/>
      <dgm:t>
        <a:bodyPr/>
        <a:lstStyle/>
        <a:p>
          <a:endParaRPr lang="zh-CN" altLang="en-US"/>
        </a:p>
      </dgm:t>
    </dgm:pt>
    <dgm:pt modelId="{A25E1B24-56E8-4ED2-9802-B9D94A29F434}" type="pres">
      <dgm:prSet presAssocID="{9AE65020-E2C8-4099-A15A-8F3ACE6F2469}" presName="node" presStyleLbl="node1" presStyleIdx="4" presStyleCnt="5">
        <dgm:presLayoutVars>
          <dgm:bulletEnabled val="1"/>
        </dgm:presLayoutVars>
      </dgm:prSet>
      <dgm:spPr/>
      <dgm:t>
        <a:bodyPr/>
        <a:lstStyle/>
        <a:p>
          <a:endParaRPr lang="zh-CN" altLang="en-US"/>
        </a:p>
      </dgm:t>
    </dgm:pt>
  </dgm:ptLst>
  <dgm:cxnLst>
    <dgm:cxn modelId="{C00462B6-9FD5-4998-A03F-0B468BBC3EC7}" type="presOf" srcId="{FFCABF30-B3C1-4A1A-8990-A8DE53D85E42}" destId="{02CCFCE1-E5EB-449D-81EE-AE46885F826E}" srcOrd="0" destOrd="0" presId="urn:microsoft.com/office/officeart/2005/8/layout/process5"/>
    <dgm:cxn modelId="{782077D4-B36B-4058-9812-1B226E99F09D}" type="presOf" srcId="{571F9467-5FD0-4C73-A0F6-FAEC6596E90C}" destId="{8F9E04E0-5C6B-443D-8990-0A43556DA092}" srcOrd="0" destOrd="0" presId="urn:microsoft.com/office/officeart/2005/8/layout/process5"/>
    <dgm:cxn modelId="{7FC518FF-AEA7-4E92-ABC3-1BABD04C47CE}" type="presOf" srcId="{548DAE8B-72A7-49AF-BBF3-523AD7048CAE}" destId="{5F49ED2C-49C2-4888-9C16-CF038CC9C757}" srcOrd="0" destOrd="0" presId="urn:microsoft.com/office/officeart/2005/8/layout/process5"/>
    <dgm:cxn modelId="{2698700D-027E-46E7-AAE8-1C2AA2BB2933}" type="presOf" srcId="{13337B63-4CF4-4A6C-A6E0-00BD2C87BAC2}" destId="{E1334562-5471-4752-A4F8-881F18E310FE}" srcOrd="0" destOrd="0" presId="urn:microsoft.com/office/officeart/2005/8/layout/process5"/>
    <dgm:cxn modelId="{9E4CA4B6-BCA7-4DD3-9539-8097EF855B59}" srcId="{548DAE8B-72A7-49AF-BBF3-523AD7048CAE}" destId="{FFCABF30-B3C1-4A1A-8990-A8DE53D85E42}" srcOrd="3" destOrd="0" parTransId="{E6362A60-D0D9-4461-A2B6-6A3D7D73B91F}" sibTransId="{13337B63-4CF4-4A6C-A6E0-00BD2C87BAC2}"/>
    <dgm:cxn modelId="{FDDEFDE4-2FC5-414B-B223-0630029D0D18}" type="presOf" srcId="{5FD4D10A-A8AC-41CB-A662-1B955D5EC412}" destId="{5CB34E03-FFC3-40BA-9B7B-5AF975D9E531}" srcOrd="0" destOrd="0" presId="urn:microsoft.com/office/officeart/2005/8/layout/process5"/>
    <dgm:cxn modelId="{899CFF0D-2D20-4E24-A46B-BA3D5E555DCF}" srcId="{548DAE8B-72A7-49AF-BBF3-523AD7048CAE}" destId="{21108C59-F0D7-4B5C-9584-2D807855A067}" srcOrd="2" destOrd="0" parTransId="{398C494A-6673-410E-975E-3DD8B33A5608}" sibTransId="{571F9467-5FD0-4C73-A0F6-FAEC6596E90C}"/>
    <dgm:cxn modelId="{B2ECC606-B32D-4A2A-A9C2-5C0B67D3E133}" type="presOf" srcId="{21D03E75-2A17-495A-BF23-3A9B9A9A8EDE}" destId="{6FAE441E-234B-4783-A144-B8A5A1BA45EE}" srcOrd="0" destOrd="0" presId="urn:microsoft.com/office/officeart/2005/8/layout/process5"/>
    <dgm:cxn modelId="{91B40426-D192-42A4-9864-45258EA9D22D}" type="presOf" srcId="{4C576B2C-ADF1-46DC-84FD-D85A8D7CB80A}" destId="{B83E10B4-4172-4F18-AA83-FCC6A3536FAB}" srcOrd="1" destOrd="0" presId="urn:microsoft.com/office/officeart/2005/8/layout/process5"/>
    <dgm:cxn modelId="{30550587-CE32-41E5-A0A3-0BF0DEFC8E66}" type="presOf" srcId="{13337B63-4CF4-4A6C-A6E0-00BD2C87BAC2}" destId="{4C940C46-CECB-49DD-8385-DA21FC64F65A}" srcOrd="1" destOrd="0" presId="urn:microsoft.com/office/officeart/2005/8/layout/process5"/>
    <dgm:cxn modelId="{EFEEFD82-A79B-4BA8-B706-A91960422881}" type="presOf" srcId="{9AE65020-E2C8-4099-A15A-8F3ACE6F2469}" destId="{A25E1B24-56E8-4ED2-9802-B9D94A29F434}" srcOrd="0" destOrd="0" presId="urn:microsoft.com/office/officeart/2005/8/layout/process5"/>
    <dgm:cxn modelId="{A9F9B816-B429-4E25-B2CB-4976683FC23D}" type="presOf" srcId="{21108C59-F0D7-4B5C-9584-2D807855A067}" destId="{36F77A38-262A-4CC1-8D48-443ED010DB11}" srcOrd="0" destOrd="0" presId="urn:microsoft.com/office/officeart/2005/8/layout/process5"/>
    <dgm:cxn modelId="{166A7B6B-80DA-4DE9-A51A-83D07B2A0727}" type="presOf" srcId="{4C576B2C-ADF1-46DC-84FD-D85A8D7CB80A}" destId="{B36695AD-872A-4CC7-A958-45A5CA32A1D7}" srcOrd="0" destOrd="0" presId="urn:microsoft.com/office/officeart/2005/8/layout/process5"/>
    <dgm:cxn modelId="{FB79521E-795B-4272-984E-456DB6355267}" srcId="{548DAE8B-72A7-49AF-BBF3-523AD7048CAE}" destId="{9AE65020-E2C8-4099-A15A-8F3ACE6F2469}" srcOrd="4" destOrd="0" parTransId="{BE661E94-1D33-4A9B-9527-29BD2E30FA2D}" sibTransId="{D07D2220-F5C9-4873-8AAD-201BA568DC95}"/>
    <dgm:cxn modelId="{A658C50F-D363-4661-90F1-50CFA18746F0}" srcId="{548DAE8B-72A7-49AF-BBF3-523AD7048CAE}" destId="{90597032-67D9-492A-98A3-495EEDCA5023}" srcOrd="0" destOrd="0" parTransId="{D1A92BDB-71C8-4E8D-813E-70A100B44902}" sibTransId="{5FD4D10A-A8AC-41CB-A662-1B955D5EC412}"/>
    <dgm:cxn modelId="{EA5D5298-33F5-44DE-B94A-4F8ACB71868A}" type="presOf" srcId="{5FD4D10A-A8AC-41CB-A662-1B955D5EC412}" destId="{E74DFE5E-4B61-4529-9476-437898BBBA07}" srcOrd="1" destOrd="0" presId="urn:microsoft.com/office/officeart/2005/8/layout/process5"/>
    <dgm:cxn modelId="{904FFF23-5916-4BED-B013-84258D040F84}" type="presOf" srcId="{571F9467-5FD0-4C73-A0F6-FAEC6596E90C}" destId="{75259177-1A95-43E3-AEFB-4FC7A61793F7}" srcOrd="1" destOrd="0" presId="urn:microsoft.com/office/officeart/2005/8/layout/process5"/>
    <dgm:cxn modelId="{D9BA542E-2C5B-43ED-BB4C-C9C88B509E5F}" srcId="{548DAE8B-72A7-49AF-BBF3-523AD7048CAE}" destId="{21D03E75-2A17-495A-BF23-3A9B9A9A8EDE}" srcOrd="1" destOrd="0" parTransId="{BC08DD86-93D4-42F9-AA19-B651E77F1FE8}" sibTransId="{4C576B2C-ADF1-46DC-84FD-D85A8D7CB80A}"/>
    <dgm:cxn modelId="{CA6CC84F-4F7C-4B22-996E-875F1C4B799C}" type="presOf" srcId="{90597032-67D9-492A-98A3-495EEDCA5023}" destId="{9A06ADE1-9AF5-41F7-89EA-C70E86B8087B}" srcOrd="0" destOrd="0" presId="urn:microsoft.com/office/officeart/2005/8/layout/process5"/>
    <dgm:cxn modelId="{2C047263-45B9-46FB-994A-B0E2B8C40F8A}" type="presParOf" srcId="{5F49ED2C-49C2-4888-9C16-CF038CC9C757}" destId="{9A06ADE1-9AF5-41F7-89EA-C70E86B8087B}" srcOrd="0" destOrd="0" presId="urn:microsoft.com/office/officeart/2005/8/layout/process5"/>
    <dgm:cxn modelId="{5A8DF941-CFD8-4AEF-9450-4EF205D0F7D4}" type="presParOf" srcId="{5F49ED2C-49C2-4888-9C16-CF038CC9C757}" destId="{5CB34E03-FFC3-40BA-9B7B-5AF975D9E531}" srcOrd="1" destOrd="0" presId="urn:microsoft.com/office/officeart/2005/8/layout/process5"/>
    <dgm:cxn modelId="{1A8F371B-6F63-42BD-B0A9-8394BDF31F62}" type="presParOf" srcId="{5CB34E03-FFC3-40BA-9B7B-5AF975D9E531}" destId="{E74DFE5E-4B61-4529-9476-437898BBBA07}" srcOrd="0" destOrd="0" presId="urn:microsoft.com/office/officeart/2005/8/layout/process5"/>
    <dgm:cxn modelId="{EAB1B25F-83E6-4085-80E2-9753501390B5}" type="presParOf" srcId="{5F49ED2C-49C2-4888-9C16-CF038CC9C757}" destId="{6FAE441E-234B-4783-A144-B8A5A1BA45EE}" srcOrd="2" destOrd="0" presId="urn:microsoft.com/office/officeart/2005/8/layout/process5"/>
    <dgm:cxn modelId="{3E9E1CF6-D994-4442-BACF-BB787F3BE59B}" type="presParOf" srcId="{5F49ED2C-49C2-4888-9C16-CF038CC9C757}" destId="{B36695AD-872A-4CC7-A958-45A5CA32A1D7}" srcOrd="3" destOrd="0" presId="urn:microsoft.com/office/officeart/2005/8/layout/process5"/>
    <dgm:cxn modelId="{95BD1B8A-B89D-4409-AE2B-A7CBF8E57FAE}" type="presParOf" srcId="{B36695AD-872A-4CC7-A958-45A5CA32A1D7}" destId="{B83E10B4-4172-4F18-AA83-FCC6A3536FAB}" srcOrd="0" destOrd="0" presId="urn:microsoft.com/office/officeart/2005/8/layout/process5"/>
    <dgm:cxn modelId="{0B565231-06E3-41D3-A301-25D23C1A492F}" type="presParOf" srcId="{5F49ED2C-49C2-4888-9C16-CF038CC9C757}" destId="{36F77A38-262A-4CC1-8D48-443ED010DB11}" srcOrd="4" destOrd="0" presId="urn:microsoft.com/office/officeart/2005/8/layout/process5"/>
    <dgm:cxn modelId="{05F2B953-5592-4218-91ED-2AB83C57DDE2}" type="presParOf" srcId="{5F49ED2C-49C2-4888-9C16-CF038CC9C757}" destId="{8F9E04E0-5C6B-443D-8990-0A43556DA092}" srcOrd="5" destOrd="0" presId="urn:microsoft.com/office/officeart/2005/8/layout/process5"/>
    <dgm:cxn modelId="{40B5BEB4-8EA8-4327-836D-9462ABED2E3F}" type="presParOf" srcId="{8F9E04E0-5C6B-443D-8990-0A43556DA092}" destId="{75259177-1A95-43E3-AEFB-4FC7A61793F7}" srcOrd="0" destOrd="0" presId="urn:microsoft.com/office/officeart/2005/8/layout/process5"/>
    <dgm:cxn modelId="{4E702CED-CD52-4BD9-A93A-CF7758751EBD}" type="presParOf" srcId="{5F49ED2C-49C2-4888-9C16-CF038CC9C757}" destId="{02CCFCE1-E5EB-449D-81EE-AE46885F826E}" srcOrd="6" destOrd="0" presId="urn:microsoft.com/office/officeart/2005/8/layout/process5"/>
    <dgm:cxn modelId="{1020C27B-6B0A-4B7F-A318-971F1B768B37}" type="presParOf" srcId="{5F49ED2C-49C2-4888-9C16-CF038CC9C757}" destId="{E1334562-5471-4752-A4F8-881F18E310FE}" srcOrd="7" destOrd="0" presId="urn:microsoft.com/office/officeart/2005/8/layout/process5"/>
    <dgm:cxn modelId="{44C6C2C9-6A25-4D50-A6F6-F082E2675F28}" type="presParOf" srcId="{E1334562-5471-4752-A4F8-881F18E310FE}" destId="{4C940C46-CECB-49DD-8385-DA21FC64F65A}" srcOrd="0" destOrd="0" presId="urn:microsoft.com/office/officeart/2005/8/layout/process5"/>
    <dgm:cxn modelId="{00499F80-8D15-46C2-8B5E-0D0701406CE5}" type="presParOf" srcId="{5F49ED2C-49C2-4888-9C16-CF038CC9C757}" destId="{A25E1B24-56E8-4ED2-9802-B9D94A29F434}" srcOrd="8" destOrd="0" presId="urn:microsoft.com/office/officeart/2005/8/layout/process5"/>
  </dgm:cxnLst>
  <dgm:bg/>
  <dgm:whole/>
</dgm:dataModel>
</file>

<file path=ppt/diagrams/data6.xml><?xml version="1.0" encoding="utf-8"?>
<dgm:dataModel xmlns:dgm="http://schemas.openxmlformats.org/drawingml/2006/diagram" xmlns:a="http://schemas.openxmlformats.org/drawingml/2006/main">
  <dgm:ptLst>
    <dgm:pt modelId="{548DAE8B-72A7-49AF-BBF3-523AD7048CAE}"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zh-CN" altLang="en-US"/>
        </a:p>
      </dgm:t>
    </dgm:pt>
    <dgm:pt modelId="{90597032-67D9-492A-98A3-495EEDCA5023}">
      <dgm:prSet phldrT="[文本]" custT="1"/>
      <dgm:spPr/>
      <dgm:t>
        <a:bodyPr/>
        <a:lstStyle/>
        <a:p>
          <a:r>
            <a:rPr lang="zh-CN" altLang="en-US" sz="2800" b="1" dirty="0" smtClean="0"/>
            <a:t>过度的促销和折扣导致前景黯淡</a:t>
          </a:r>
          <a:endParaRPr lang="zh-CN" altLang="en-US" sz="2800" b="1" dirty="0"/>
        </a:p>
      </dgm:t>
    </dgm:pt>
    <dgm:pt modelId="{D1A92BDB-71C8-4E8D-813E-70A100B44902}" type="parTrans" cxnId="{A658C50F-D363-4661-90F1-50CFA18746F0}">
      <dgm:prSet/>
      <dgm:spPr/>
      <dgm:t>
        <a:bodyPr/>
        <a:lstStyle/>
        <a:p>
          <a:endParaRPr lang="zh-CN" altLang="en-US"/>
        </a:p>
      </dgm:t>
    </dgm:pt>
    <dgm:pt modelId="{5FD4D10A-A8AC-41CB-A662-1B955D5EC412}" type="sibTrans" cxnId="{A658C50F-D363-4661-90F1-50CFA18746F0}">
      <dgm:prSet/>
      <dgm:spPr/>
      <dgm:t>
        <a:bodyPr/>
        <a:lstStyle/>
        <a:p>
          <a:endParaRPr lang="zh-CN" altLang="en-US"/>
        </a:p>
      </dgm:t>
    </dgm:pt>
    <dgm:pt modelId="{21D03E75-2A17-495A-BF23-3A9B9A9A8EDE}">
      <dgm:prSet phldrT="[文本]" custT="1"/>
      <dgm:spPr/>
      <dgm:t>
        <a:bodyPr/>
        <a:lstStyle/>
        <a:p>
          <a:r>
            <a:rPr lang="zh-CN" altLang="en-US" sz="2400" b="1" dirty="0" smtClean="0"/>
            <a:t>雇佣新的</a:t>
          </a:r>
          <a:r>
            <a:rPr lang="en-US" altLang="zh-CN" sz="2400" b="1" dirty="0" smtClean="0"/>
            <a:t>CEO </a:t>
          </a:r>
          <a:r>
            <a:rPr lang="zh-CN" altLang="en-US" sz="2400" b="1" dirty="0" smtClean="0"/>
            <a:t>和董事长</a:t>
          </a:r>
          <a:endParaRPr lang="zh-CN" altLang="en-US" sz="2400" b="1" dirty="0"/>
        </a:p>
      </dgm:t>
    </dgm:pt>
    <dgm:pt modelId="{BC08DD86-93D4-42F9-AA19-B651E77F1FE8}" type="parTrans" cxnId="{D9BA542E-2C5B-43ED-BB4C-C9C88B509E5F}">
      <dgm:prSet/>
      <dgm:spPr/>
      <dgm:t>
        <a:bodyPr/>
        <a:lstStyle/>
        <a:p>
          <a:endParaRPr lang="zh-CN" altLang="en-US"/>
        </a:p>
      </dgm:t>
    </dgm:pt>
    <dgm:pt modelId="{4C576B2C-ADF1-46DC-84FD-D85A8D7CB80A}" type="sibTrans" cxnId="{D9BA542E-2C5B-43ED-BB4C-C9C88B509E5F}">
      <dgm:prSet/>
      <dgm:spPr/>
      <dgm:t>
        <a:bodyPr/>
        <a:lstStyle/>
        <a:p>
          <a:endParaRPr lang="zh-CN" altLang="en-US"/>
        </a:p>
      </dgm:t>
    </dgm:pt>
    <dgm:pt modelId="{21108C59-F0D7-4B5C-9584-2D807855A067}">
      <dgm:prSet phldrT="[文本]" custT="1"/>
      <dgm:spPr/>
      <dgm:t>
        <a:bodyPr/>
        <a:lstStyle/>
        <a:p>
          <a:r>
            <a:rPr lang="zh-CN" altLang="en-US" sz="2400" b="1" dirty="0" smtClean="0"/>
            <a:t>围绕三个核心手段提出新的价格策略：“公平合理”</a:t>
          </a:r>
          <a:endParaRPr lang="zh-CN" altLang="en-US" sz="2400" b="1" dirty="0"/>
        </a:p>
      </dgm:t>
    </dgm:pt>
    <dgm:pt modelId="{398C494A-6673-410E-975E-3DD8B33A5608}" type="parTrans" cxnId="{899CFF0D-2D20-4E24-A46B-BA3D5E555DCF}">
      <dgm:prSet/>
      <dgm:spPr/>
      <dgm:t>
        <a:bodyPr/>
        <a:lstStyle/>
        <a:p>
          <a:endParaRPr lang="zh-CN" altLang="en-US"/>
        </a:p>
      </dgm:t>
    </dgm:pt>
    <dgm:pt modelId="{571F9467-5FD0-4C73-A0F6-FAEC6596E90C}" type="sibTrans" cxnId="{899CFF0D-2D20-4E24-A46B-BA3D5E555DCF}">
      <dgm:prSet/>
      <dgm:spPr/>
      <dgm:t>
        <a:bodyPr/>
        <a:lstStyle/>
        <a:p>
          <a:endParaRPr lang="zh-CN" altLang="en-US"/>
        </a:p>
      </dgm:t>
    </dgm:pt>
    <dgm:pt modelId="{FFCABF30-B3C1-4A1A-8990-A8DE53D85E42}">
      <dgm:prSet phldrT="[文本]"/>
      <dgm:spPr/>
      <dgm:t>
        <a:bodyPr/>
        <a:lstStyle/>
        <a:p>
          <a:r>
            <a:rPr lang="zh-CN" altLang="en-US" b="1" dirty="0" smtClean="0"/>
            <a:t>提出新的</a:t>
          </a:r>
          <a:r>
            <a:rPr lang="zh-CN" b="1" dirty="0" smtClean="0"/>
            <a:t>商品推销规划和店铺布局</a:t>
          </a:r>
          <a:endParaRPr lang="zh-CN" altLang="en-US" dirty="0"/>
        </a:p>
      </dgm:t>
    </dgm:pt>
    <dgm:pt modelId="{E6362A60-D0D9-4461-A2B6-6A3D7D73B91F}" type="parTrans" cxnId="{9E4CA4B6-BCA7-4DD3-9539-8097EF855B59}">
      <dgm:prSet/>
      <dgm:spPr/>
      <dgm:t>
        <a:bodyPr/>
        <a:lstStyle/>
        <a:p>
          <a:endParaRPr lang="zh-CN" altLang="en-US"/>
        </a:p>
      </dgm:t>
    </dgm:pt>
    <dgm:pt modelId="{13337B63-4CF4-4A6C-A6E0-00BD2C87BAC2}" type="sibTrans" cxnId="{9E4CA4B6-BCA7-4DD3-9539-8097EF855B59}">
      <dgm:prSet/>
      <dgm:spPr/>
      <dgm:t>
        <a:bodyPr/>
        <a:lstStyle/>
        <a:p>
          <a:endParaRPr lang="zh-CN" altLang="en-US"/>
        </a:p>
      </dgm:t>
    </dgm:pt>
    <dgm:pt modelId="{9AE65020-E2C8-4099-A15A-8F3ACE6F2469}">
      <dgm:prSet phldrT="[文本]" phldr="1"/>
      <dgm:spPr/>
      <dgm:t>
        <a:bodyPr/>
        <a:lstStyle/>
        <a:p>
          <a:endParaRPr lang="zh-CN" altLang="en-US" dirty="0"/>
        </a:p>
      </dgm:t>
    </dgm:pt>
    <dgm:pt modelId="{BE661E94-1D33-4A9B-9527-29BD2E30FA2D}" type="parTrans" cxnId="{FB79521E-795B-4272-984E-456DB6355267}">
      <dgm:prSet/>
      <dgm:spPr/>
      <dgm:t>
        <a:bodyPr/>
        <a:lstStyle/>
        <a:p>
          <a:endParaRPr lang="zh-CN" altLang="en-US"/>
        </a:p>
      </dgm:t>
    </dgm:pt>
    <dgm:pt modelId="{D07D2220-F5C9-4873-8AAD-201BA568DC95}" type="sibTrans" cxnId="{FB79521E-795B-4272-984E-456DB6355267}">
      <dgm:prSet/>
      <dgm:spPr/>
      <dgm:t>
        <a:bodyPr/>
        <a:lstStyle/>
        <a:p>
          <a:endParaRPr lang="zh-CN" altLang="en-US"/>
        </a:p>
      </dgm:t>
    </dgm:pt>
    <dgm:pt modelId="{D073C85F-1CF2-45A2-985F-6DA99F41F752}" type="pres">
      <dgm:prSet presAssocID="{548DAE8B-72A7-49AF-BBF3-523AD7048CAE}" presName="diagram" presStyleCnt="0">
        <dgm:presLayoutVars>
          <dgm:dir/>
          <dgm:resizeHandles val="exact"/>
        </dgm:presLayoutVars>
      </dgm:prSet>
      <dgm:spPr/>
      <dgm:t>
        <a:bodyPr/>
        <a:lstStyle/>
        <a:p>
          <a:endParaRPr lang="zh-CN" altLang="en-US"/>
        </a:p>
      </dgm:t>
    </dgm:pt>
    <dgm:pt modelId="{CC2F45FB-F9D4-4DCB-B819-ADC253FDB461}" type="pres">
      <dgm:prSet presAssocID="{90597032-67D9-492A-98A3-495EEDCA5023}" presName="node" presStyleLbl="node1" presStyleIdx="0" presStyleCnt="5">
        <dgm:presLayoutVars>
          <dgm:bulletEnabled val="1"/>
        </dgm:presLayoutVars>
      </dgm:prSet>
      <dgm:spPr/>
      <dgm:t>
        <a:bodyPr/>
        <a:lstStyle/>
        <a:p>
          <a:endParaRPr lang="zh-CN" altLang="en-US"/>
        </a:p>
      </dgm:t>
    </dgm:pt>
    <dgm:pt modelId="{5D51D170-3DBD-442C-884E-875FE1AEA6A5}" type="pres">
      <dgm:prSet presAssocID="{5FD4D10A-A8AC-41CB-A662-1B955D5EC412}" presName="sibTrans" presStyleLbl="sibTrans2D1" presStyleIdx="0" presStyleCnt="4"/>
      <dgm:spPr/>
      <dgm:t>
        <a:bodyPr/>
        <a:lstStyle/>
        <a:p>
          <a:endParaRPr lang="zh-CN" altLang="en-US"/>
        </a:p>
      </dgm:t>
    </dgm:pt>
    <dgm:pt modelId="{574A4886-863B-48BE-8455-FA5817D2402D}" type="pres">
      <dgm:prSet presAssocID="{5FD4D10A-A8AC-41CB-A662-1B955D5EC412}" presName="connectorText" presStyleLbl="sibTrans2D1" presStyleIdx="0" presStyleCnt="4"/>
      <dgm:spPr/>
      <dgm:t>
        <a:bodyPr/>
        <a:lstStyle/>
        <a:p>
          <a:endParaRPr lang="zh-CN" altLang="en-US"/>
        </a:p>
      </dgm:t>
    </dgm:pt>
    <dgm:pt modelId="{BDEDB41F-1A4B-4C0C-A8FF-E3A284584B55}" type="pres">
      <dgm:prSet presAssocID="{21D03E75-2A17-495A-BF23-3A9B9A9A8EDE}" presName="node" presStyleLbl="node1" presStyleIdx="1" presStyleCnt="5">
        <dgm:presLayoutVars>
          <dgm:bulletEnabled val="1"/>
        </dgm:presLayoutVars>
      </dgm:prSet>
      <dgm:spPr/>
      <dgm:t>
        <a:bodyPr/>
        <a:lstStyle/>
        <a:p>
          <a:endParaRPr lang="zh-CN" altLang="en-US"/>
        </a:p>
      </dgm:t>
    </dgm:pt>
    <dgm:pt modelId="{0036D256-3E29-4664-8765-4B84D524CAE5}" type="pres">
      <dgm:prSet presAssocID="{4C576B2C-ADF1-46DC-84FD-D85A8D7CB80A}" presName="sibTrans" presStyleLbl="sibTrans2D1" presStyleIdx="1" presStyleCnt="4"/>
      <dgm:spPr/>
      <dgm:t>
        <a:bodyPr/>
        <a:lstStyle/>
        <a:p>
          <a:endParaRPr lang="zh-CN" altLang="en-US"/>
        </a:p>
      </dgm:t>
    </dgm:pt>
    <dgm:pt modelId="{F0EDD94F-3167-433E-85C9-22A14DD14717}" type="pres">
      <dgm:prSet presAssocID="{4C576B2C-ADF1-46DC-84FD-D85A8D7CB80A}" presName="connectorText" presStyleLbl="sibTrans2D1" presStyleIdx="1" presStyleCnt="4"/>
      <dgm:spPr/>
      <dgm:t>
        <a:bodyPr/>
        <a:lstStyle/>
        <a:p>
          <a:endParaRPr lang="zh-CN" altLang="en-US"/>
        </a:p>
      </dgm:t>
    </dgm:pt>
    <dgm:pt modelId="{1DFD4021-45FF-48FA-8F75-5BAB74AB994D}" type="pres">
      <dgm:prSet presAssocID="{21108C59-F0D7-4B5C-9584-2D807855A067}" presName="node" presStyleLbl="node1" presStyleIdx="2" presStyleCnt="5">
        <dgm:presLayoutVars>
          <dgm:bulletEnabled val="1"/>
        </dgm:presLayoutVars>
      </dgm:prSet>
      <dgm:spPr/>
      <dgm:t>
        <a:bodyPr/>
        <a:lstStyle/>
        <a:p>
          <a:endParaRPr lang="zh-CN" altLang="en-US"/>
        </a:p>
      </dgm:t>
    </dgm:pt>
    <dgm:pt modelId="{A10E3D50-1639-4E73-AAA6-7E760F86276A}" type="pres">
      <dgm:prSet presAssocID="{571F9467-5FD0-4C73-A0F6-FAEC6596E90C}" presName="sibTrans" presStyleLbl="sibTrans2D1" presStyleIdx="2" presStyleCnt="4"/>
      <dgm:spPr/>
      <dgm:t>
        <a:bodyPr/>
        <a:lstStyle/>
        <a:p>
          <a:endParaRPr lang="zh-CN" altLang="en-US"/>
        </a:p>
      </dgm:t>
    </dgm:pt>
    <dgm:pt modelId="{F6C516FA-5EFB-4517-BBFE-F2E75792D473}" type="pres">
      <dgm:prSet presAssocID="{571F9467-5FD0-4C73-A0F6-FAEC6596E90C}" presName="connectorText" presStyleLbl="sibTrans2D1" presStyleIdx="2" presStyleCnt="4"/>
      <dgm:spPr/>
      <dgm:t>
        <a:bodyPr/>
        <a:lstStyle/>
        <a:p>
          <a:endParaRPr lang="zh-CN" altLang="en-US"/>
        </a:p>
      </dgm:t>
    </dgm:pt>
    <dgm:pt modelId="{B3C56163-FD0D-4914-A0E7-287625CF592D}" type="pres">
      <dgm:prSet presAssocID="{FFCABF30-B3C1-4A1A-8990-A8DE53D85E42}" presName="node" presStyleLbl="node1" presStyleIdx="3" presStyleCnt="5">
        <dgm:presLayoutVars>
          <dgm:bulletEnabled val="1"/>
        </dgm:presLayoutVars>
      </dgm:prSet>
      <dgm:spPr/>
      <dgm:t>
        <a:bodyPr/>
        <a:lstStyle/>
        <a:p>
          <a:endParaRPr lang="zh-CN" altLang="en-US"/>
        </a:p>
      </dgm:t>
    </dgm:pt>
    <dgm:pt modelId="{092C59AF-54BB-4C67-9A5F-2DFC1EB4B4E7}" type="pres">
      <dgm:prSet presAssocID="{13337B63-4CF4-4A6C-A6E0-00BD2C87BAC2}" presName="sibTrans" presStyleLbl="sibTrans2D1" presStyleIdx="3" presStyleCnt="4"/>
      <dgm:spPr/>
      <dgm:t>
        <a:bodyPr/>
        <a:lstStyle/>
        <a:p>
          <a:endParaRPr lang="zh-CN" altLang="en-US"/>
        </a:p>
      </dgm:t>
    </dgm:pt>
    <dgm:pt modelId="{B9B1DB50-B5A3-4F99-82F3-B29BF16EBB84}" type="pres">
      <dgm:prSet presAssocID="{13337B63-4CF4-4A6C-A6E0-00BD2C87BAC2}" presName="connectorText" presStyleLbl="sibTrans2D1" presStyleIdx="3" presStyleCnt="4"/>
      <dgm:spPr/>
      <dgm:t>
        <a:bodyPr/>
        <a:lstStyle/>
        <a:p>
          <a:endParaRPr lang="zh-CN" altLang="en-US"/>
        </a:p>
      </dgm:t>
    </dgm:pt>
    <dgm:pt modelId="{78334237-EBB5-468E-BA0D-85CDFDD68EE3}" type="pres">
      <dgm:prSet presAssocID="{9AE65020-E2C8-4099-A15A-8F3ACE6F2469}" presName="node" presStyleLbl="node1" presStyleIdx="4" presStyleCnt="5">
        <dgm:presLayoutVars>
          <dgm:bulletEnabled val="1"/>
        </dgm:presLayoutVars>
      </dgm:prSet>
      <dgm:spPr/>
      <dgm:t>
        <a:bodyPr/>
        <a:lstStyle/>
        <a:p>
          <a:endParaRPr lang="zh-CN" altLang="en-US"/>
        </a:p>
      </dgm:t>
    </dgm:pt>
  </dgm:ptLst>
  <dgm:cxnLst>
    <dgm:cxn modelId="{2073C908-966E-4096-9FB2-C65500835C2B}" type="presOf" srcId="{90597032-67D9-492A-98A3-495EEDCA5023}" destId="{CC2F45FB-F9D4-4DCB-B819-ADC253FDB461}" srcOrd="0" destOrd="0" presId="urn:microsoft.com/office/officeart/2005/8/layout/process5"/>
    <dgm:cxn modelId="{C4FDB916-57F6-4696-AB1C-5A5482FFC88C}" type="presOf" srcId="{548DAE8B-72A7-49AF-BBF3-523AD7048CAE}" destId="{D073C85F-1CF2-45A2-985F-6DA99F41F752}" srcOrd="0" destOrd="0" presId="urn:microsoft.com/office/officeart/2005/8/layout/process5"/>
    <dgm:cxn modelId="{758433FD-E1AA-4441-BE11-94B5408B40E4}" type="presOf" srcId="{13337B63-4CF4-4A6C-A6E0-00BD2C87BAC2}" destId="{B9B1DB50-B5A3-4F99-82F3-B29BF16EBB84}" srcOrd="1" destOrd="0" presId="urn:microsoft.com/office/officeart/2005/8/layout/process5"/>
    <dgm:cxn modelId="{B9DAA182-D964-43A7-978F-1A0D6459AFA3}" type="presOf" srcId="{21D03E75-2A17-495A-BF23-3A9B9A9A8EDE}" destId="{BDEDB41F-1A4B-4C0C-A8FF-E3A284584B55}" srcOrd="0" destOrd="0" presId="urn:microsoft.com/office/officeart/2005/8/layout/process5"/>
    <dgm:cxn modelId="{8CEEB3E4-5EEA-4EE3-A5CA-1F1B474E1A26}" type="presOf" srcId="{5FD4D10A-A8AC-41CB-A662-1B955D5EC412}" destId="{5D51D170-3DBD-442C-884E-875FE1AEA6A5}" srcOrd="0" destOrd="0" presId="urn:microsoft.com/office/officeart/2005/8/layout/process5"/>
    <dgm:cxn modelId="{137A22D1-F7EC-4F62-B638-EA9AE67ED70F}" type="presOf" srcId="{13337B63-4CF4-4A6C-A6E0-00BD2C87BAC2}" destId="{092C59AF-54BB-4C67-9A5F-2DFC1EB4B4E7}" srcOrd="0" destOrd="0" presId="urn:microsoft.com/office/officeart/2005/8/layout/process5"/>
    <dgm:cxn modelId="{FB552B1C-AF64-4F50-920F-EFB26C66A37D}" type="presOf" srcId="{21108C59-F0D7-4B5C-9584-2D807855A067}" destId="{1DFD4021-45FF-48FA-8F75-5BAB74AB994D}" srcOrd="0" destOrd="0" presId="urn:microsoft.com/office/officeart/2005/8/layout/process5"/>
    <dgm:cxn modelId="{217B7F42-CFE8-484A-8602-F0078D37014D}" type="presOf" srcId="{571F9467-5FD0-4C73-A0F6-FAEC6596E90C}" destId="{A10E3D50-1639-4E73-AAA6-7E760F86276A}" srcOrd="0" destOrd="0" presId="urn:microsoft.com/office/officeart/2005/8/layout/process5"/>
    <dgm:cxn modelId="{899CFF0D-2D20-4E24-A46B-BA3D5E555DCF}" srcId="{548DAE8B-72A7-49AF-BBF3-523AD7048CAE}" destId="{21108C59-F0D7-4B5C-9584-2D807855A067}" srcOrd="2" destOrd="0" parTransId="{398C494A-6673-410E-975E-3DD8B33A5608}" sibTransId="{571F9467-5FD0-4C73-A0F6-FAEC6596E90C}"/>
    <dgm:cxn modelId="{9E4CA4B6-BCA7-4DD3-9539-8097EF855B59}" srcId="{548DAE8B-72A7-49AF-BBF3-523AD7048CAE}" destId="{FFCABF30-B3C1-4A1A-8990-A8DE53D85E42}" srcOrd="3" destOrd="0" parTransId="{E6362A60-D0D9-4461-A2B6-6A3D7D73B91F}" sibTransId="{13337B63-4CF4-4A6C-A6E0-00BD2C87BAC2}"/>
    <dgm:cxn modelId="{799D1230-EBC8-4AAD-8DC6-277D10E70E4C}" type="presOf" srcId="{4C576B2C-ADF1-46DC-84FD-D85A8D7CB80A}" destId="{0036D256-3E29-4664-8765-4B84D524CAE5}" srcOrd="0" destOrd="0" presId="urn:microsoft.com/office/officeart/2005/8/layout/process5"/>
    <dgm:cxn modelId="{817AF29C-11CD-4E17-967F-3F5A7A1BA1FA}" type="presOf" srcId="{4C576B2C-ADF1-46DC-84FD-D85A8D7CB80A}" destId="{F0EDD94F-3167-433E-85C9-22A14DD14717}" srcOrd="1" destOrd="0" presId="urn:microsoft.com/office/officeart/2005/8/layout/process5"/>
    <dgm:cxn modelId="{B10809CB-751C-4EF6-8ED4-8B0D05997A20}" type="presOf" srcId="{9AE65020-E2C8-4099-A15A-8F3ACE6F2469}" destId="{78334237-EBB5-468E-BA0D-85CDFDD68EE3}" srcOrd="0" destOrd="0" presId="urn:microsoft.com/office/officeart/2005/8/layout/process5"/>
    <dgm:cxn modelId="{FB79521E-795B-4272-984E-456DB6355267}" srcId="{548DAE8B-72A7-49AF-BBF3-523AD7048CAE}" destId="{9AE65020-E2C8-4099-A15A-8F3ACE6F2469}" srcOrd="4" destOrd="0" parTransId="{BE661E94-1D33-4A9B-9527-29BD2E30FA2D}" sibTransId="{D07D2220-F5C9-4873-8AAD-201BA568DC95}"/>
    <dgm:cxn modelId="{EBCEE692-5318-4E56-8635-923AEF2ED803}" type="presOf" srcId="{571F9467-5FD0-4C73-A0F6-FAEC6596E90C}" destId="{F6C516FA-5EFB-4517-BBFE-F2E75792D473}" srcOrd="1" destOrd="0" presId="urn:microsoft.com/office/officeart/2005/8/layout/process5"/>
    <dgm:cxn modelId="{A658C50F-D363-4661-90F1-50CFA18746F0}" srcId="{548DAE8B-72A7-49AF-BBF3-523AD7048CAE}" destId="{90597032-67D9-492A-98A3-495EEDCA5023}" srcOrd="0" destOrd="0" parTransId="{D1A92BDB-71C8-4E8D-813E-70A100B44902}" sibTransId="{5FD4D10A-A8AC-41CB-A662-1B955D5EC412}"/>
    <dgm:cxn modelId="{55F36DB5-026F-4FAB-BA9B-C812B9845D93}" type="presOf" srcId="{FFCABF30-B3C1-4A1A-8990-A8DE53D85E42}" destId="{B3C56163-FD0D-4914-A0E7-287625CF592D}" srcOrd="0" destOrd="0" presId="urn:microsoft.com/office/officeart/2005/8/layout/process5"/>
    <dgm:cxn modelId="{BA725A5F-E6B4-4FE8-A167-4FA9C8D773B2}" type="presOf" srcId="{5FD4D10A-A8AC-41CB-A662-1B955D5EC412}" destId="{574A4886-863B-48BE-8455-FA5817D2402D}" srcOrd="1" destOrd="0" presId="urn:microsoft.com/office/officeart/2005/8/layout/process5"/>
    <dgm:cxn modelId="{D9BA542E-2C5B-43ED-BB4C-C9C88B509E5F}" srcId="{548DAE8B-72A7-49AF-BBF3-523AD7048CAE}" destId="{21D03E75-2A17-495A-BF23-3A9B9A9A8EDE}" srcOrd="1" destOrd="0" parTransId="{BC08DD86-93D4-42F9-AA19-B651E77F1FE8}" sibTransId="{4C576B2C-ADF1-46DC-84FD-D85A8D7CB80A}"/>
    <dgm:cxn modelId="{D97DA043-DC2D-44E6-B8BD-DD1E9D97A843}" type="presParOf" srcId="{D073C85F-1CF2-45A2-985F-6DA99F41F752}" destId="{CC2F45FB-F9D4-4DCB-B819-ADC253FDB461}" srcOrd="0" destOrd="0" presId="urn:microsoft.com/office/officeart/2005/8/layout/process5"/>
    <dgm:cxn modelId="{D90487AE-A3D9-49B1-826F-D209ECB2C950}" type="presParOf" srcId="{D073C85F-1CF2-45A2-985F-6DA99F41F752}" destId="{5D51D170-3DBD-442C-884E-875FE1AEA6A5}" srcOrd="1" destOrd="0" presId="urn:microsoft.com/office/officeart/2005/8/layout/process5"/>
    <dgm:cxn modelId="{BDAE2C4F-CFC4-4D49-8AC6-F4D864D4C652}" type="presParOf" srcId="{5D51D170-3DBD-442C-884E-875FE1AEA6A5}" destId="{574A4886-863B-48BE-8455-FA5817D2402D}" srcOrd="0" destOrd="0" presId="urn:microsoft.com/office/officeart/2005/8/layout/process5"/>
    <dgm:cxn modelId="{928CCD27-A728-4A0B-96A1-DD168D550B5F}" type="presParOf" srcId="{D073C85F-1CF2-45A2-985F-6DA99F41F752}" destId="{BDEDB41F-1A4B-4C0C-A8FF-E3A284584B55}" srcOrd="2" destOrd="0" presId="urn:microsoft.com/office/officeart/2005/8/layout/process5"/>
    <dgm:cxn modelId="{D6B5698A-3773-4B1B-A135-2EA7791F28E5}" type="presParOf" srcId="{D073C85F-1CF2-45A2-985F-6DA99F41F752}" destId="{0036D256-3E29-4664-8765-4B84D524CAE5}" srcOrd="3" destOrd="0" presId="urn:microsoft.com/office/officeart/2005/8/layout/process5"/>
    <dgm:cxn modelId="{AF5DC75F-2520-4AF6-9A09-CE7588F914D9}" type="presParOf" srcId="{0036D256-3E29-4664-8765-4B84D524CAE5}" destId="{F0EDD94F-3167-433E-85C9-22A14DD14717}" srcOrd="0" destOrd="0" presId="urn:microsoft.com/office/officeart/2005/8/layout/process5"/>
    <dgm:cxn modelId="{76DBB0B3-1955-49F2-954E-A60D109D9CBF}" type="presParOf" srcId="{D073C85F-1CF2-45A2-985F-6DA99F41F752}" destId="{1DFD4021-45FF-48FA-8F75-5BAB74AB994D}" srcOrd="4" destOrd="0" presId="urn:microsoft.com/office/officeart/2005/8/layout/process5"/>
    <dgm:cxn modelId="{75A5220B-A068-4DB4-97FB-9918826BE084}" type="presParOf" srcId="{D073C85F-1CF2-45A2-985F-6DA99F41F752}" destId="{A10E3D50-1639-4E73-AAA6-7E760F86276A}" srcOrd="5" destOrd="0" presId="urn:microsoft.com/office/officeart/2005/8/layout/process5"/>
    <dgm:cxn modelId="{D3E79115-6BDA-485D-9CAE-5B55E6573B2A}" type="presParOf" srcId="{A10E3D50-1639-4E73-AAA6-7E760F86276A}" destId="{F6C516FA-5EFB-4517-BBFE-F2E75792D473}" srcOrd="0" destOrd="0" presId="urn:microsoft.com/office/officeart/2005/8/layout/process5"/>
    <dgm:cxn modelId="{D798427A-E726-44FC-A367-694F696DBF9B}" type="presParOf" srcId="{D073C85F-1CF2-45A2-985F-6DA99F41F752}" destId="{B3C56163-FD0D-4914-A0E7-287625CF592D}" srcOrd="6" destOrd="0" presId="urn:microsoft.com/office/officeart/2005/8/layout/process5"/>
    <dgm:cxn modelId="{2D397CFB-DC63-4380-B5C8-8662BF782999}" type="presParOf" srcId="{D073C85F-1CF2-45A2-985F-6DA99F41F752}" destId="{092C59AF-54BB-4C67-9A5F-2DFC1EB4B4E7}" srcOrd="7" destOrd="0" presId="urn:microsoft.com/office/officeart/2005/8/layout/process5"/>
    <dgm:cxn modelId="{66623965-CBD0-4F4B-BDB6-39CE9C55DACB}" type="presParOf" srcId="{092C59AF-54BB-4C67-9A5F-2DFC1EB4B4E7}" destId="{B9B1DB50-B5A3-4F99-82F3-B29BF16EBB84}" srcOrd="0" destOrd="0" presId="urn:microsoft.com/office/officeart/2005/8/layout/process5"/>
    <dgm:cxn modelId="{2E996F8C-5A48-4D54-BC90-4C288570AB44}" type="presParOf" srcId="{D073C85F-1CF2-45A2-985F-6DA99F41F752}" destId="{78334237-EBB5-468E-BA0D-85CDFDD68EE3}" srcOrd="8" destOrd="0" presId="urn:microsoft.com/office/officeart/2005/8/layout/process5"/>
  </dgm:cxnLst>
  <dgm:bg/>
  <dgm:whole/>
</dgm:dataModel>
</file>

<file path=ppt/diagrams/data7.xml><?xml version="1.0" encoding="utf-8"?>
<dgm:dataModel xmlns:dgm="http://schemas.openxmlformats.org/drawingml/2006/diagram" xmlns:a="http://schemas.openxmlformats.org/drawingml/2006/main">
  <dgm:ptLst>
    <dgm:pt modelId="{548DAE8B-72A7-49AF-BBF3-523AD7048CAE}"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zh-CN" altLang="en-US"/>
        </a:p>
      </dgm:t>
    </dgm:pt>
    <dgm:pt modelId="{90597032-67D9-492A-98A3-495EEDCA5023}">
      <dgm:prSet phldrT="[文本]" custT="1"/>
      <dgm:spPr/>
      <dgm:t>
        <a:bodyPr/>
        <a:lstStyle/>
        <a:p>
          <a:r>
            <a:rPr lang="zh-CN" altLang="en-US" sz="3200" b="1" dirty="0" smtClean="0"/>
            <a:t>过度的促销和折扣导致前景黯淡</a:t>
          </a:r>
          <a:endParaRPr lang="zh-CN" altLang="en-US" sz="3200" b="1" dirty="0"/>
        </a:p>
      </dgm:t>
    </dgm:pt>
    <dgm:pt modelId="{D1A92BDB-71C8-4E8D-813E-70A100B44902}" type="parTrans" cxnId="{A658C50F-D363-4661-90F1-50CFA18746F0}">
      <dgm:prSet/>
      <dgm:spPr/>
      <dgm:t>
        <a:bodyPr/>
        <a:lstStyle/>
        <a:p>
          <a:endParaRPr lang="zh-CN" altLang="en-US"/>
        </a:p>
      </dgm:t>
    </dgm:pt>
    <dgm:pt modelId="{5FD4D10A-A8AC-41CB-A662-1B955D5EC412}" type="sibTrans" cxnId="{A658C50F-D363-4661-90F1-50CFA18746F0}">
      <dgm:prSet/>
      <dgm:spPr/>
      <dgm:t>
        <a:bodyPr/>
        <a:lstStyle/>
        <a:p>
          <a:endParaRPr lang="zh-CN" altLang="en-US"/>
        </a:p>
      </dgm:t>
    </dgm:pt>
    <dgm:pt modelId="{21D03E75-2A17-495A-BF23-3A9B9A9A8EDE}">
      <dgm:prSet phldrT="[文本]" custT="1"/>
      <dgm:spPr/>
      <dgm:t>
        <a:bodyPr/>
        <a:lstStyle/>
        <a:p>
          <a:r>
            <a:rPr lang="zh-CN" altLang="en-US" sz="2400" b="1" dirty="0" smtClean="0"/>
            <a:t>雇佣新的</a:t>
          </a:r>
          <a:r>
            <a:rPr lang="en-US" altLang="zh-CN" sz="2400" b="1" dirty="0" smtClean="0"/>
            <a:t>CEO </a:t>
          </a:r>
          <a:r>
            <a:rPr lang="zh-CN" altLang="en-US" sz="2400" b="1" dirty="0" smtClean="0"/>
            <a:t>和董事长</a:t>
          </a:r>
          <a:endParaRPr lang="zh-CN" altLang="en-US" sz="2400" b="1" dirty="0"/>
        </a:p>
      </dgm:t>
    </dgm:pt>
    <dgm:pt modelId="{BC08DD86-93D4-42F9-AA19-B651E77F1FE8}" type="parTrans" cxnId="{D9BA542E-2C5B-43ED-BB4C-C9C88B509E5F}">
      <dgm:prSet/>
      <dgm:spPr/>
      <dgm:t>
        <a:bodyPr/>
        <a:lstStyle/>
        <a:p>
          <a:endParaRPr lang="zh-CN" altLang="en-US"/>
        </a:p>
      </dgm:t>
    </dgm:pt>
    <dgm:pt modelId="{4C576B2C-ADF1-46DC-84FD-D85A8D7CB80A}" type="sibTrans" cxnId="{D9BA542E-2C5B-43ED-BB4C-C9C88B509E5F}">
      <dgm:prSet/>
      <dgm:spPr/>
      <dgm:t>
        <a:bodyPr/>
        <a:lstStyle/>
        <a:p>
          <a:endParaRPr lang="zh-CN" altLang="en-US"/>
        </a:p>
      </dgm:t>
    </dgm:pt>
    <dgm:pt modelId="{21108C59-F0D7-4B5C-9584-2D807855A067}">
      <dgm:prSet phldrT="[文本]" custT="1"/>
      <dgm:spPr/>
      <dgm:t>
        <a:bodyPr/>
        <a:lstStyle/>
        <a:p>
          <a:r>
            <a:rPr lang="zh-CN" altLang="en-US" sz="2400" b="1" dirty="0" smtClean="0"/>
            <a:t>围绕三个核心手段提出新的价格策略：“公平合理”</a:t>
          </a:r>
          <a:endParaRPr lang="zh-CN" altLang="en-US" sz="2400" b="1" dirty="0"/>
        </a:p>
      </dgm:t>
    </dgm:pt>
    <dgm:pt modelId="{398C494A-6673-410E-975E-3DD8B33A5608}" type="parTrans" cxnId="{899CFF0D-2D20-4E24-A46B-BA3D5E555DCF}">
      <dgm:prSet/>
      <dgm:spPr/>
      <dgm:t>
        <a:bodyPr/>
        <a:lstStyle/>
        <a:p>
          <a:endParaRPr lang="zh-CN" altLang="en-US"/>
        </a:p>
      </dgm:t>
    </dgm:pt>
    <dgm:pt modelId="{571F9467-5FD0-4C73-A0F6-FAEC6596E90C}" type="sibTrans" cxnId="{899CFF0D-2D20-4E24-A46B-BA3D5E555DCF}">
      <dgm:prSet/>
      <dgm:spPr/>
      <dgm:t>
        <a:bodyPr/>
        <a:lstStyle/>
        <a:p>
          <a:endParaRPr lang="zh-CN" altLang="en-US"/>
        </a:p>
      </dgm:t>
    </dgm:pt>
    <dgm:pt modelId="{FFCABF30-B3C1-4A1A-8990-A8DE53D85E42}">
      <dgm:prSet phldrT="[文本]" custT="1"/>
      <dgm:spPr/>
      <dgm:t>
        <a:bodyPr/>
        <a:lstStyle/>
        <a:p>
          <a:r>
            <a:rPr lang="zh-CN" altLang="en-US" sz="2400" b="1" dirty="0" smtClean="0"/>
            <a:t>提出新的</a:t>
          </a:r>
          <a:r>
            <a:rPr lang="zh-CN" sz="2400" b="1" dirty="0" smtClean="0"/>
            <a:t>商品推销规划和店铺布局</a:t>
          </a:r>
          <a:endParaRPr lang="zh-CN" altLang="en-US" sz="2400" b="1" dirty="0"/>
        </a:p>
      </dgm:t>
    </dgm:pt>
    <dgm:pt modelId="{E6362A60-D0D9-4461-A2B6-6A3D7D73B91F}" type="parTrans" cxnId="{9E4CA4B6-BCA7-4DD3-9539-8097EF855B59}">
      <dgm:prSet/>
      <dgm:spPr/>
      <dgm:t>
        <a:bodyPr/>
        <a:lstStyle/>
        <a:p>
          <a:endParaRPr lang="zh-CN" altLang="en-US"/>
        </a:p>
      </dgm:t>
    </dgm:pt>
    <dgm:pt modelId="{13337B63-4CF4-4A6C-A6E0-00BD2C87BAC2}" type="sibTrans" cxnId="{9E4CA4B6-BCA7-4DD3-9539-8097EF855B59}">
      <dgm:prSet/>
      <dgm:spPr/>
      <dgm:t>
        <a:bodyPr/>
        <a:lstStyle/>
        <a:p>
          <a:endParaRPr lang="zh-CN" altLang="en-US"/>
        </a:p>
      </dgm:t>
    </dgm:pt>
    <dgm:pt modelId="{9AE65020-E2C8-4099-A15A-8F3ACE6F2469}">
      <dgm:prSet phldrT="[文本]" custT="1"/>
      <dgm:spPr/>
      <dgm:t>
        <a:bodyPr/>
        <a:lstStyle/>
        <a:p>
          <a:r>
            <a:rPr lang="zh-CN" altLang="en-US" sz="2400" b="1" dirty="0" smtClean="0"/>
            <a:t>新的标志</a:t>
          </a:r>
          <a:endParaRPr lang="zh-CN" altLang="en-US" sz="2400" b="1" dirty="0"/>
        </a:p>
      </dgm:t>
    </dgm:pt>
    <dgm:pt modelId="{BE661E94-1D33-4A9B-9527-29BD2E30FA2D}" type="parTrans" cxnId="{FB79521E-795B-4272-984E-456DB6355267}">
      <dgm:prSet/>
      <dgm:spPr/>
      <dgm:t>
        <a:bodyPr/>
        <a:lstStyle/>
        <a:p>
          <a:endParaRPr lang="zh-CN" altLang="en-US"/>
        </a:p>
      </dgm:t>
    </dgm:pt>
    <dgm:pt modelId="{D07D2220-F5C9-4873-8AAD-201BA568DC95}" type="sibTrans" cxnId="{FB79521E-795B-4272-984E-456DB6355267}">
      <dgm:prSet/>
      <dgm:spPr/>
      <dgm:t>
        <a:bodyPr/>
        <a:lstStyle/>
        <a:p>
          <a:endParaRPr lang="zh-CN" altLang="en-US"/>
        </a:p>
      </dgm:t>
    </dgm:pt>
    <dgm:pt modelId="{034ECDC3-9536-4F30-9538-A375B3C5CFEE}" type="pres">
      <dgm:prSet presAssocID="{548DAE8B-72A7-49AF-BBF3-523AD7048CAE}" presName="diagram" presStyleCnt="0">
        <dgm:presLayoutVars>
          <dgm:dir/>
          <dgm:resizeHandles val="exact"/>
        </dgm:presLayoutVars>
      </dgm:prSet>
      <dgm:spPr/>
      <dgm:t>
        <a:bodyPr/>
        <a:lstStyle/>
        <a:p>
          <a:endParaRPr lang="zh-CN" altLang="en-US"/>
        </a:p>
      </dgm:t>
    </dgm:pt>
    <dgm:pt modelId="{CC3F1C79-A972-4C82-9DCD-4C8848D027CF}" type="pres">
      <dgm:prSet presAssocID="{90597032-67D9-492A-98A3-495EEDCA5023}" presName="node" presStyleLbl="node1" presStyleIdx="0" presStyleCnt="5">
        <dgm:presLayoutVars>
          <dgm:bulletEnabled val="1"/>
        </dgm:presLayoutVars>
      </dgm:prSet>
      <dgm:spPr/>
      <dgm:t>
        <a:bodyPr/>
        <a:lstStyle/>
        <a:p>
          <a:endParaRPr lang="zh-CN" altLang="en-US"/>
        </a:p>
      </dgm:t>
    </dgm:pt>
    <dgm:pt modelId="{678E725F-AF67-43B2-ADDB-982B04EBA64C}" type="pres">
      <dgm:prSet presAssocID="{5FD4D10A-A8AC-41CB-A662-1B955D5EC412}" presName="sibTrans" presStyleLbl="sibTrans2D1" presStyleIdx="0" presStyleCnt="4"/>
      <dgm:spPr/>
      <dgm:t>
        <a:bodyPr/>
        <a:lstStyle/>
        <a:p>
          <a:endParaRPr lang="zh-CN" altLang="en-US"/>
        </a:p>
      </dgm:t>
    </dgm:pt>
    <dgm:pt modelId="{1988AED2-C829-45F2-9BD4-A540D9910805}" type="pres">
      <dgm:prSet presAssocID="{5FD4D10A-A8AC-41CB-A662-1B955D5EC412}" presName="connectorText" presStyleLbl="sibTrans2D1" presStyleIdx="0" presStyleCnt="4"/>
      <dgm:spPr/>
      <dgm:t>
        <a:bodyPr/>
        <a:lstStyle/>
        <a:p>
          <a:endParaRPr lang="zh-CN" altLang="en-US"/>
        </a:p>
      </dgm:t>
    </dgm:pt>
    <dgm:pt modelId="{1D19FEBF-8183-4EAC-94BB-E3A2FBFD5088}" type="pres">
      <dgm:prSet presAssocID="{21D03E75-2A17-495A-BF23-3A9B9A9A8EDE}" presName="node" presStyleLbl="node1" presStyleIdx="1" presStyleCnt="5">
        <dgm:presLayoutVars>
          <dgm:bulletEnabled val="1"/>
        </dgm:presLayoutVars>
      </dgm:prSet>
      <dgm:spPr/>
      <dgm:t>
        <a:bodyPr/>
        <a:lstStyle/>
        <a:p>
          <a:endParaRPr lang="zh-CN" altLang="en-US"/>
        </a:p>
      </dgm:t>
    </dgm:pt>
    <dgm:pt modelId="{0D75289B-E1EC-47AF-ACA1-20781030C22F}" type="pres">
      <dgm:prSet presAssocID="{4C576B2C-ADF1-46DC-84FD-D85A8D7CB80A}" presName="sibTrans" presStyleLbl="sibTrans2D1" presStyleIdx="1" presStyleCnt="4"/>
      <dgm:spPr/>
      <dgm:t>
        <a:bodyPr/>
        <a:lstStyle/>
        <a:p>
          <a:endParaRPr lang="zh-CN" altLang="en-US"/>
        </a:p>
      </dgm:t>
    </dgm:pt>
    <dgm:pt modelId="{25CE7142-7BA4-4D57-9B70-4C8DD3180158}" type="pres">
      <dgm:prSet presAssocID="{4C576B2C-ADF1-46DC-84FD-D85A8D7CB80A}" presName="connectorText" presStyleLbl="sibTrans2D1" presStyleIdx="1" presStyleCnt="4"/>
      <dgm:spPr/>
      <dgm:t>
        <a:bodyPr/>
        <a:lstStyle/>
        <a:p>
          <a:endParaRPr lang="zh-CN" altLang="en-US"/>
        </a:p>
      </dgm:t>
    </dgm:pt>
    <dgm:pt modelId="{A1BD18F6-D58F-455B-A5FB-422D28216966}" type="pres">
      <dgm:prSet presAssocID="{21108C59-F0D7-4B5C-9584-2D807855A067}" presName="node" presStyleLbl="node1" presStyleIdx="2" presStyleCnt="5">
        <dgm:presLayoutVars>
          <dgm:bulletEnabled val="1"/>
        </dgm:presLayoutVars>
      </dgm:prSet>
      <dgm:spPr/>
      <dgm:t>
        <a:bodyPr/>
        <a:lstStyle/>
        <a:p>
          <a:endParaRPr lang="zh-CN" altLang="en-US"/>
        </a:p>
      </dgm:t>
    </dgm:pt>
    <dgm:pt modelId="{E1EE1964-E566-4125-A1CA-4C979BEA4682}" type="pres">
      <dgm:prSet presAssocID="{571F9467-5FD0-4C73-A0F6-FAEC6596E90C}" presName="sibTrans" presStyleLbl="sibTrans2D1" presStyleIdx="2" presStyleCnt="4"/>
      <dgm:spPr/>
      <dgm:t>
        <a:bodyPr/>
        <a:lstStyle/>
        <a:p>
          <a:endParaRPr lang="zh-CN" altLang="en-US"/>
        </a:p>
      </dgm:t>
    </dgm:pt>
    <dgm:pt modelId="{868C95F2-3720-4CCE-A9AC-492173F9C24D}" type="pres">
      <dgm:prSet presAssocID="{571F9467-5FD0-4C73-A0F6-FAEC6596E90C}" presName="connectorText" presStyleLbl="sibTrans2D1" presStyleIdx="2" presStyleCnt="4"/>
      <dgm:spPr/>
      <dgm:t>
        <a:bodyPr/>
        <a:lstStyle/>
        <a:p>
          <a:endParaRPr lang="zh-CN" altLang="en-US"/>
        </a:p>
      </dgm:t>
    </dgm:pt>
    <dgm:pt modelId="{9922468E-1D6E-4695-AB63-887480604B0C}" type="pres">
      <dgm:prSet presAssocID="{FFCABF30-B3C1-4A1A-8990-A8DE53D85E42}" presName="node" presStyleLbl="node1" presStyleIdx="3" presStyleCnt="5">
        <dgm:presLayoutVars>
          <dgm:bulletEnabled val="1"/>
        </dgm:presLayoutVars>
      </dgm:prSet>
      <dgm:spPr/>
      <dgm:t>
        <a:bodyPr/>
        <a:lstStyle/>
        <a:p>
          <a:endParaRPr lang="zh-CN" altLang="en-US"/>
        </a:p>
      </dgm:t>
    </dgm:pt>
    <dgm:pt modelId="{3B62930F-8924-42E0-AEDD-FA05BDF97094}" type="pres">
      <dgm:prSet presAssocID="{13337B63-4CF4-4A6C-A6E0-00BD2C87BAC2}" presName="sibTrans" presStyleLbl="sibTrans2D1" presStyleIdx="3" presStyleCnt="4"/>
      <dgm:spPr/>
      <dgm:t>
        <a:bodyPr/>
        <a:lstStyle/>
        <a:p>
          <a:endParaRPr lang="zh-CN" altLang="en-US"/>
        </a:p>
      </dgm:t>
    </dgm:pt>
    <dgm:pt modelId="{AB50E918-7321-4967-92B7-FE543CBF2575}" type="pres">
      <dgm:prSet presAssocID="{13337B63-4CF4-4A6C-A6E0-00BD2C87BAC2}" presName="connectorText" presStyleLbl="sibTrans2D1" presStyleIdx="3" presStyleCnt="4"/>
      <dgm:spPr/>
      <dgm:t>
        <a:bodyPr/>
        <a:lstStyle/>
        <a:p>
          <a:endParaRPr lang="zh-CN" altLang="en-US"/>
        </a:p>
      </dgm:t>
    </dgm:pt>
    <dgm:pt modelId="{E489A989-B72C-4F85-9D21-3361E981F0F8}" type="pres">
      <dgm:prSet presAssocID="{9AE65020-E2C8-4099-A15A-8F3ACE6F2469}" presName="node" presStyleLbl="node1" presStyleIdx="4" presStyleCnt="5">
        <dgm:presLayoutVars>
          <dgm:bulletEnabled val="1"/>
        </dgm:presLayoutVars>
      </dgm:prSet>
      <dgm:spPr/>
      <dgm:t>
        <a:bodyPr/>
        <a:lstStyle/>
        <a:p>
          <a:endParaRPr lang="zh-CN" altLang="en-US"/>
        </a:p>
      </dgm:t>
    </dgm:pt>
  </dgm:ptLst>
  <dgm:cxnLst>
    <dgm:cxn modelId="{E3D9EEA9-2C33-4976-80CC-34960AAC1499}" type="presOf" srcId="{5FD4D10A-A8AC-41CB-A662-1B955D5EC412}" destId="{678E725F-AF67-43B2-ADDB-982B04EBA64C}" srcOrd="0" destOrd="0" presId="urn:microsoft.com/office/officeart/2005/8/layout/process5"/>
    <dgm:cxn modelId="{35D17793-31A4-4E10-990B-8EEB2DE718E2}" type="presOf" srcId="{9AE65020-E2C8-4099-A15A-8F3ACE6F2469}" destId="{E489A989-B72C-4F85-9D21-3361E981F0F8}" srcOrd="0" destOrd="0" presId="urn:microsoft.com/office/officeart/2005/8/layout/process5"/>
    <dgm:cxn modelId="{ECA3F8AA-3F55-45DE-B11F-17C8BE556430}" type="presOf" srcId="{90597032-67D9-492A-98A3-495EEDCA5023}" destId="{CC3F1C79-A972-4C82-9DCD-4C8848D027CF}" srcOrd="0" destOrd="0" presId="urn:microsoft.com/office/officeart/2005/8/layout/process5"/>
    <dgm:cxn modelId="{60525508-AE57-43EE-8A77-7FD1255A1CC5}" type="presOf" srcId="{21D03E75-2A17-495A-BF23-3A9B9A9A8EDE}" destId="{1D19FEBF-8183-4EAC-94BB-E3A2FBFD5088}" srcOrd="0" destOrd="0" presId="urn:microsoft.com/office/officeart/2005/8/layout/process5"/>
    <dgm:cxn modelId="{B891C310-261C-48FE-A969-E930964701B4}" type="presOf" srcId="{13337B63-4CF4-4A6C-A6E0-00BD2C87BAC2}" destId="{3B62930F-8924-42E0-AEDD-FA05BDF97094}" srcOrd="0" destOrd="0" presId="urn:microsoft.com/office/officeart/2005/8/layout/process5"/>
    <dgm:cxn modelId="{266BACE9-C4CA-4344-BF8D-017B405A54A4}" type="presOf" srcId="{571F9467-5FD0-4C73-A0F6-FAEC6596E90C}" destId="{E1EE1964-E566-4125-A1CA-4C979BEA4682}" srcOrd="0" destOrd="0" presId="urn:microsoft.com/office/officeart/2005/8/layout/process5"/>
    <dgm:cxn modelId="{5F115345-6E59-4E9E-BBDE-FC7B3966F1B7}" type="presOf" srcId="{4C576B2C-ADF1-46DC-84FD-D85A8D7CB80A}" destId="{0D75289B-E1EC-47AF-ACA1-20781030C22F}" srcOrd="0" destOrd="0" presId="urn:microsoft.com/office/officeart/2005/8/layout/process5"/>
    <dgm:cxn modelId="{899CFF0D-2D20-4E24-A46B-BA3D5E555DCF}" srcId="{548DAE8B-72A7-49AF-BBF3-523AD7048CAE}" destId="{21108C59-F0D7-4B5C-9584-2D807855A067}" srcOrd="2" destOrd="0" parTransId="{398C494A-6673-410E-975E-3DD8B33A5608}" sibTransId="{571F9467-5FD0-4C73-A0F6-FAEC6596E90C}"/>
    <dgm:cxn modelId="{9E4CA4B6-BCA7-4DD3-9539-8097EF855B59}" srcId="{548DAE8B-72A7-49AF-BBF3-523AD7048CAE}" destId="{FFCABF30-B3C1-4A1A-8990-A8DE53D85E42}" srcOrd="3" destOrd="0" parTransId="{E6362A60-D0D9-4461-A2B6-6A3D7D73B91F}" sibTransId="{13337B63-4CF4-4A6C-A6E0-00BD2C87BAC2}"/>
    <dgm:cxn modelId="{AA8854F4-B3A9-40DD-AE72-9B68084124CE}" type="presOf" srcId="{548DAE8B-72A7-49AF-BBF3-523AD7048CAE}" destId="{034ECDC3-9536-4F30-9538-A375B3C5CFEE}" srcOrd="0" destOrd="0" presId="urn:microsoft.com/office/officeart/2005/8/layout/process5"/>
    <dgm:cxn modelId="{F0C4A517-8D67-45EC-BB5C-C09CC76726BC}" type="presOf" srcId="{571F9467-5FD0-4C73-A0F6-FAEC6596E90C}" destId="{868C95F2-3720-4CCE-A9AC-492173F9C24D}" srcOrd="1" destOrd="0" presId="urn:microsoft.com/office/officeart/2005/8/layout/process5"/>
    <dgm:cxn modelId="{C346302D-A0F4-484E-B23F-E7ACEDCC3E6A}" type="presOf" srcId="{5FD4D10A-A8AC-41CB-A662-1B955D5EC412}" destId="{1988AED2-C829-45F2-9BD4-A540D9910805}" srcOrd="1" destOrd="0" presId="urn:microsoft.com/office/officeart/2005/8/layout/process5"/>
    <dgm:cxn modelId="{2A1035DD-8BB1-490D-BFB4-09A95BD9958F}" type="presOf" srcId="{13337B63-4CF4-4A6C-A6E0-00BD2C87BAC2}" destId="{AB50E918-7321-4967-92B7-FE543CBF2575}" srcOrd="1" destOrd="0" presId="urn:microsoft.com/office/officeart/2005/8/layout/process5"/>
    <dgm:cxn modelId="{FB79521E-795B-4272-984E-456DB6355267}" srcId="{548DAE8B-72A7-49AF-BBF3-523AD7048CAE}" destId="{9AE65020-E2C8-4099-A15A-8F3ACE6F2469}" srcOrd="4" destOrd="0" parTransId="{BE661E94-1D33-4A9B-9527-29BD2E30FA2D}" sibTransId="{D07D2220-F5C9-4873-8AAD-201BA568DC95}"/>
    <dgm:cxn modelId="{A658C50F-D363-4661-90F1-50CFA18746F0}" srcId="{548DAE8B-72A7-49AF-BBF3-523AD7048CAE}" destId="{90597032-67D9-492A-98A3-495EEDCA5023}" srcOrd="0" destOrd="0" parTransId="{D1A92BDB-71C8-4E8D-813E-70A100B44902}" sibTransId="{5FD4D10A-A8AC-41CB-A662-1B955D5EC412}"/>
    <dgm:cxn modelId="{0AEFFFC9-ABDD-42A2-9F5B-1C1551AD79D2}" type="presOf" srcId="{FFCABF30-B3C1-4A1A-8990-A8DE53D85E42}" destId="{9922468E-1D6E-4695-AB63-887480604B0C}" srcOrd="0" destOrd="0" presId="urn:microsoft.com/office/officeart/2005/8/layout/process5"/>
    <dgm:cxn modelId="{D9BA542E-2C5B-43ED-BB4C-C9C88B509E5F}" srcId="{548DAE8B-72A7-49AF-BBF3-523AD7048CAE}" destId="{21D03E75-2A17-495A-BF23-3A9B9A9A8EDE}" srcOrd="1" destOrd="0" parTransId="{BC08DD86-93D4-42F9-AA19-B651E77F1FE8}" sibTransId="{4C576B2C-ADF1-46DC-84FD-D85A8D7CB80A}"/>
    <dgm:cxn modelId="{D3A1345D-4F75-49B4-94D8-A0794645D972}" type="presOf" srcId="{4C576B2C-ADF1-46DC-84FD-D85A8D7CB80A}" destId="{25CE7142-7BA4-4D57-9B70-4C8DD3180158}" srcOrd="1" destOrd="0" presId="urn:microsoft.com/office/officeart/2005/8/layout/process5"/>
    <dgm:cxn modelId="{8AFFD532-1700-4E65-953B-DDB8BB91B269}" type="presOf" srcId="{21108C59-F0D7-4B5C-9584-2D807855A067}" destId="{A1BD18F6-D58F-455B-A5FB-422D28216966}" srcOrd="0" destOrd="0" presId="urn:microsoft.com/office/officeart/2005/8/layout/process5"/>
    <dgm:cxn modelId="{A6C370E3-DD92-4DA3-B91D-EB70B406EF35}" type="presParOf" srcId="{034ECDC3-9536-4F30-9538-A375B3C5CFEE}" destId="{CC3F1C79-A972-4C82-9DCD-4C8848D027CF}" srcOrd="0" destOrd="0" presId="urn:microsoft.com/office/officeart/2005/8/layout/process5"/>
    <dgm:cxn modelId="{FBC5FC52-3713-4C1D-938C-133D35B1D904}" type="presParOf" srcId="{034ECDC3-9536-4F30-9538-A375B3C5CFEE}" destId="{678E725F-AF67-43B2-ADDB-982B04EBA64C}" srcOrd="1" destOrd="0" presId="urn:microsoft.com/office/officeart/2005/8/layout/process5"/>
    <dgm:cxn modelId="{75D8D827-A878-4E5A-9CB7-3F8155DFF016}" type="presParOf" srcId="{678E725F-AF67-43B2-ADDB-982B04EBA64C}" destId="{1988AED2-C829-45F2-9BD4-A540D9910805}" srcOrd="0" destOrd="0" presId="urn:microsoft.com/office/officeart/2005/8/layout/process5"/>
    <dgm:cxn modelId="{C9C50BE9-2B2C-45F0-9E2C-6F882D8BBC05}" type="presParOf" srcId="{034ECDC3-9536-4F30-9538-A375B3C5CFEE}" destId="{1D19FEBF-8183-4EAC-94BB-E3A2FBFD5088}" srcOrd="2" destOrd="0" presId="urn:microsoft.com/office/officeart/2005/8/layout/process5"/>
    <dgm:cxn modelId="{9617EFFF-5861-4AC8-834F-62FF99CF7A00}" type="presParOf" srcId="{034ECDC3-9536-4F30-9538-A375B3C5CFEE}" destId="{0D75289B-E1EC-47AF-ACA1-20781030C22F}" srcOrd="3" destOrd="0" presId="urn:microsoft.com/office/officeart/2005/8/layout/process5"/>
    <dgm:cxn modelId="{63168E8B-8FAB-453A-A660-C366CAC31E96}" type="presParOf" srcId="{0D75289B-E1EC-47AF-ACA1-20781030C22F}" destId="{25CE7142-7BA4-4D57-9B70-4C8DD3180158}" srcOrd="0" destOrd="0" presId="urn:microsoft.com/office/officeart/2005/8/layout/process5"/>
    <dgm:cxn modelId="{6CD83DF8-FD23-48EE-BA35-9E24A6586C25}" type="presParOf" srcId="{034ECDC3-9536-4F30-9538-A375B3C5CFEE}" destId="{A1BD18F6-D58F-455B-A5FB-422D28216966}" srcOrd="4" destOrd="0" presId="urn:microsoft.com/office/officeart/2005/8/layout/process5"/>
    <dgm:cxn modelId="{3B804ADE-4821-48A0-A7BC-F210AF7692FA}" type="presParOf" srcId="{034ECDC3-9536-4F30-9538-A375B3C5CFEE}" destId="{E1EE1964-E566-4125-A1CA-4C979BEA4682}" srcOrd="5" destOrd="0" presId="urn:microsoft.com/office/officeart/2005/8/layout/process5"/>
    <dgm:cxn modelId="{B7B275C7-A1C2-4739-81FA-A9F8C9D552AA}" type="presParOf" srcId="{E1EE1964-E566-4125-A1CA-4C979BEA4682}" destId="{868C95F2-3720-4CCE-A9AC-492173F9C24D}" srcOrd="0" destOrd="0" presId="urn:microsoft.com/office/officeart/2005/8/layout/process5"/>
    <dgm:cxn modelId="{C4CD307F-BEA4-41E5-9622-56A3B889D868}" type="presParOf" srcId="{034ECDC3-9536-4F30-9538-A375B3C5CFEE}" destId="{9922468E-1D6E-4695-AB63-887480604B0C}" srcOrd="6" destOrd="0" presId="urn:microsoft.com/office/officeart/2005/8/layout/process5"/>
    <dgm:cxn modelId="{0EC8CBF7-696A-4730-A80B-BFC74505B71A}" type="presParOf" srcId="{034ECDC3-9536-4F30-9538-A375B3C5CFEE}" destId="{3B62930F-8924-42E0-AEDD-FA05BDF97094}" srcOrd="7" destOrd="0" presId="urn:microsoft.com/office/officeart/2005/8/layout/process5"/>
    <dgm:cxn modelId="{54286B79-FA10-4AF1-9965-7330F4CCC480}" type="presParOf" srcId="{3B62930F-8924-42E0-AEDD-FA05BDF97094}" destId="{AB50E918-7321-4967-92B7-FE543CBF2575}" srcOrd="0" destOrd="0" presId="urn:microsoft.com/office/officeart/2005/8/layout/process5"/>
    <dgm:cxn modelId="{73EB19C1-9849-4589-B9F7-EC5D47E01AC5}" type="presParOf" srcId="{034ECDC3-9536-4F30-9538-A375B3C5CFEE}" destId="{E489A989-B72C-4F85-9D21-3361E981F0F8}" srcOrd="8" destOrd="0" presId="urn:microsoft.com/office/officeart/2005/8/layout/process5"/>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C4A56A-01FC-4D10-8220-5EF0BD19F72E}" type="datetimeFigureOut">
              <a:rPr lang="zh-CN" altLang="en-US" smtClean="0"/>
              <a:pPr/>
              <a:t>2016/10/23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65F07A-610A-41D9-9C1E-590C165A24D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265F07A-610A-41D9-9C1E-590C165A24DB}" type="slidenum">
              <a:rPr lang="zh-CN" altLang="en-US" smtClean="0"/>
              <a:pPr/>
              <a:t>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D2DF6D4-EC0E-4A3A-9592-9467360CD010}" type="datetimeFigureOut">
              <a:rPr lang="zh-CN" altLang="en-US" smtClean="0"/>
              <a:pPr/>
              <a:t>2016/10/23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0A51A8-D928-4BD7-89CC-F471F477EE3D}"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DF6D4-EC0E-4A3A-9592-9467360CD010}" type="datetimeFigureOut">
              <a:rPr lang="zh-CN" altLang="en-US" smtClean="0"/>
              <a:pPr/>
              <a:t>2016/10/23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0A51A8-D928-4BD7-89CC-F471F477EE3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DF6D4-EC0E-4A3A-9592-9467360CD010}" type="datetimeFigureOut">
              <a:rPr lang="zh-CN" altLang="en-US" smtClean="0"/>
              <a:pPr/>
              <a:t>2016/10/23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0A51A8-D928-4BD7-89CC-F471F477EE3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DF6D4-EC0E-4A3A-9592-9467360CD010}" type="datetimeFigureOut">
              <a:rPr lang="zh-CN" altLang="en-US" smtClean="0"/>
              <a:pPr/>
              <a:t>2016/10/23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0A51A8-D928-4BD7-89CC-F471F477EE3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D2DF6D4-EC0E-4A3A-9592-9467360CD010}" type="datetimeFigureOut">
              <a:rPr lang="zh-CN" altLang="en-US" smtClean="0"/>
              <a:pPr/>
              <a:t>2016/10/23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0A51A8-D928-4BD7-89CC-F471F477EE3D}"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D2DF6D4-EC0E-4A3A-9592-9467360CD010}" type="datetimeFigureOut">
              <a:rPr lang="zh-CN" altLang="en-US" smtClean="0"/>
              <a:pPr/>
              <a:t>2016/10/23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0A51A8-D928-4BD7-89CC-F471F477EE3D}"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D2DF6D4-EC0E-4A3A-9592-9467360CD010}" type="datetimeFigureOut">
              <a:rPr lang="zh-CN" altLang="en-US" smtClean="0"/>
              <a:pPr/>
              <a:t>2016/10/23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0A51A8-D928-4BD7-89CC-F471F477EE3D}"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D2DF6D4-EC0E-4A3A-9592-9467360CD010}" type="datetimeFigureOut">
              <a:rPr lang="zh-CN" altLang="en-US" smtClean="0"/>
              <a:pPr/>
              <a:t>2016/10/23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0A51A8-D928-4BD7-89CC-F471F477EE3D}"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2DF6D4-EC0E-4A3A-9592-9467360CD010}" type="datetimeFigureOut">
              <a:rPr lang="zh-CN" altLang="en-US" smtClean="0"/>
              <a:pPr/>
              <a:t>2016/10/23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0A51A8-D928-4BD7-89CC-F471F477EE3D}"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2DF6D4-EC0E-4A3A-9592-9467360CD010}" type="datetimeFigureOut">
              <a:rPr lang="zh-CN" altLang="en-US" smtClean="0"/>
              <a:pPr/>
              <a:t>2016/10/23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0A51A8-D928-4BD7-89CC-F471F477EE3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2DF6D4-EC0E-4A3A-9592-9467360CD010}" type="datetimeFigureOut">
              <a:rPr lang="zh-CN" altLang="en-US" smtClean="0"/>
              <a:pPr/>
              <a:t>2016/10/23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0A51A8-D928-4BD7-89CC-F471F477EE3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DF6D4-EC0E-4A3A-9592-9467360CD010}" type="datetimeFigureOut">
              <a:rPr lang="zh-CN" altLang="en-US" smtClean="0"/>
              <a:pPr/>
              <a:t>2016/10/23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0A51A8-D928-4BD7-89CC-F471F477EE3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4.jpeg"/><Relationship Id="rId7" Type="http://schemas.openxmlformats.org/officeDocument/2006/relationships/diagramQuickStyle" Target="../diagrams/quickStyle2.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7.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9.jpe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图片 3" descr="7aec54e736d12f2e42521cbe4fc2d5628435689d.png"/>
          <p:cNvPicPr>
            <a:picLocks noChangeAspect="1"/>
          </p:cNvPicPr>
          <p:nvPr/>
        </p:nvPicPr>
        <p:blipFill>
          <a:blip r:embed="rId2"/>
          <a:stretch>
            <a:fillRect/>
          </a:stretch>
        </p:blipFill>
        <p:spPr>
          <a:xfrm>
            <a:off x="142844" y="571480"/>
            <a:ext cx="5786446" cy="5625711"/>
          </a:xfrm>
          <a:prstGeom prst="rect">
            <a:avLst/>
          </a:prstGeom>
        </p:spPr>
      </p:pic>
      <p:sp>
        <p:nvSpPr>
          <p:cNvPr id="5" name="矩形 4"/>
          <p:cNvSpPr/>
          <p:nvPr/>
        </p:nvSpPr>
        <p:spPr>
          <a:xfrm>
            <a:off x="928662" y="3500438"/>
            <a:ext cx="8215338" cy="1754326"/>
          </a:xfrm>
          <a:prstGeom prst="rect">
            <a:avLst/>
          </a:prstGeom>
          <a:solidFill>
            <a:srgbClr val="000099">
              <a:alpha val="83137"/>
            </a:srgbClr>
          </a:solidFill>
          <a:effectLst>
            <a:outerShdw blurRad="50800" dist="38100" dir="10800000" algn="r" rotWithShape="0">
              <a:prstClr val="black">
                <a:alpha val="40000"/>
              </a:prstClr>
            </a:outerShdw>
          </a:effectLst>
          <a:scene3d>
            <a:camera prst="orthographicFront"/>
            <a:lightRig rig="threePt" dir="t"/>
          </a:scene3d>
          <a:sp3d>
            <a:bevelT w="139700" h="139700" prst="divot"/>
          </a:sp3d>
        </p:spPr>
        <p:txBody>
          <a:bodyPr wrap="square" lIns="91440" tIns="45720" rIns="91440" bIns="45720">
            <a:spAutoFit/>
          </a:bodyPr>
          <a:lstStyle/>
          <a:p>
            <a:pPr algn="ctr"/>
            <a:r>
              <a:rPr lang="en-US" altLang="zh-CN"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Eras Demi ITC" pitchFamily="34" charset="0"/>
              </a:rPr>
              <a:t>Are Customers Addicted to Sales at </a:t>
            </a:r>
            <a:r>
              <a:rPr lang="en-US" altLang="zh-CN" sz="3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Eras Demi ITC" pitchFamily="34" charset="0"/>
              </a:rPr>
              <a:t>J.C.Penny</a:t>
            </a:r>
            <a:r>
              <a:rPr lang="en-US" altLang="zh-CN"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Eras Demi ITC" pitchFamily="34" charset="0"/>
              </a:rPr>
              <a:t> ?</a:t>
            </a:r>
          </a:p>
          <a:p>
            <a:pPr algn="ctr"/>
            <a:r>
              <a:rPr lang="zh-CN" alt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Eras Demi ITC" pitchFamily="34" charset="0"/>
              </a:rPr>
              <a:t>消费者是否沉迷于杰西潘尼的销售？</a:t>
            </a:r>
            <a:endParaRPr lang="zh-CN" alt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Eras Demi ITC"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6858000"/>
          </a:xfrm>
          <a:prstGeom prst="rect">
            <a:avLst/>
          </a:prstGeom>
          <a:solidFill>
            <a:schemeClr val="bg1"/>
          </a:solidFill>
          <a:ln w="3714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0" y="0"/>
            <a:ext cx="3643306" cy="2786058"/>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57222" y="142852"/>
            <a:ext cx="4286280" cy="2585323"/>
          </a:xfrm>
          <a:prstGeom prst="rect">
            <a:avLst/>
          </a:prstGeom>
          <a:noFill/>
        </p:spPr>
        <p:txBody>
          <a:bodyPr wrap="square" lIns="91440" tIns="45720" rIns="91440" bIns="45720">
            <a:spAutoFit/>
          </a:bodyPr>
          <a:lstStyle/>
          <a:p>
            <a:pPr algn="ctr"/>
            <a:r>
              <a:rPr lang="en-US" altLang="zh-CN"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CHANGING RETAIL LANDSCAPE</a:t>
            </a:r>
            <a:endParaRPr lang="zh-CN" alt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025" name="Rectangle 1"/>
          <p:cNvSpPr>
            <a:spLocks noChangeArrowheads="1"/>
          </p:cNvSpPr>
          <p:nvPr/>
        </p:nvSpPr>
        <p:spPr bwMode="auto">
          <a:xfrm flipH="1">
            <a:off x="785786" y="3429000"/>
            <a:ext cx="8001056"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52400" algn="l"/>
              </a:tabLst>
            </a:pPr>
            <a:r>
              <a:rPr kumimoji="0" lang="en-US" altLang="zh-CN" sz="2800" b="1" i="0" u="none" strike="noStrike" cap="none" normalizeH="0" baseline="0" dirty="0" smtClean="0">
                <a:ln>
                  <a:noFill/>
                </a:ln>
                <a:solidFill>
                  <a:schemeClr val="tx1"/>
                </a:solidFill>
                <a:effectLst/>
                <a:latin typeface="Arial" pitchFamily="34" charset="0"/>
                <a:ea typeface="宋体" pitchFamily="2" charset="-122"/>
                <a:cs typeface="JansonTextLTStd-Roman"/>
              </a:rPr>
              <a:t>By the 1990s, </a:t>
            </a:r>
            <a:r>
              <a:rPr kumimoji="0" lang="en-US" altLang="zh-CN" sz="2800" b="1" i="0" u="none" strike="noStrike" cap="none" normalizeH="0" baseline="0" dirty="0" smtClean="0">
                <a:ln>
                  <a:noFill/>
                </a:ln>
                <a:solidFill>
                  <a:srgbClr val="C00000"/>
                </a:solidFill>
                <a:effectLst/>
                <a:latin typeface="Arial" pitchFamily="34" charset="0"/>
                <a:ea typeface="宋体" pitchFamily="2" charset="-122"/>
                <a:cs typeface="JansonTextLTStd-Roman"/>
              </a:rPr>
              <a:t>competitors</a:t>
            </a:r>
            <a:r>
              <a:rPr kumimoji="0" lang="en-US" altLang="zh-CN" sz="2800" b="1" i="0" u="none" strike="noStrike" cap="none" normalizeH="0" baseline="0" dirty="0" smtClean="0">
                <a:ln>
                  <a:noFill/>
                </a:ln>
                <a:solidFill>
                  <a:schemeClr val="tx1"/>
                </a:solidFill>
                <a:effectLst/>
                <a:latin typeface="Arial" pitchFamily="34" charset="0"/>
                <a:ea typeface="宋体" pitchFamily="2" charset="-122"/>
                <a:cs typeface="JansonTextLTStd-Roman"/>
              </a:rPr>
              <a:t> had encroached on </a:t>
            </a:r>
            <a:r>
              <a:rPr kumimoji="0" lang="en-US" altLang="zh-CN" sz="2800" b="1" i="0" u="none" strike="noStrike" cap="none" normalizeH="0" baseline="0" dirty="0" err="1" smtClean="0">
                <a:ln>
                  <a:noFill/>
                </a:ln>
                <a:solidFill>
                  <a:schemeClr val="tx1"/>
                </a:solidFill>
                <a:effectLst/>
                <a:latin typeface="Arial" pitchFamily="34" charset="0"/>
                <a:ea typeface="宋体" pitchFamily="2" charset="-122"/>
                <a:cs typeface="JansonTextLTStd-Roman"/>
              </a:rPr>
              <a:t>JCPenney’s</a:t>
            </a:r>
            <a:r>
              <a:rPr kumimoji="0" lang="en-US" altLang="zh-CN" sz="2800" b="1" i="0" u="none" strike="noStrike" cap="none" normalizeH="0" baseline="0" dirty="0" smtClean="0">
                <a:ln>
                  <a:noFill/>
                </a:ln>
                <a:solidFill>
                  <a:schemeClr val="tx1"/>
                </a:solidFill>
                <a:effectLst/>
                <a:latin typeface="Arial" pitchFamily="34" charset="0"/>
                <a:ea typeface="宋体" pitchFamily="2" charset="-122"/>
                <a:cs typeface="JansonTextLTStd-Roman"/>
              </a:rPr>
              <a:t> mid-market position.</a:t>
            </a:r>
            <a:r>
              <a:rPr kumimoji="0" lang="en-US" altLang="zh-CN" sz="2800" b="1" i="0" u="none" strike="noStrike" cap="none" normalizeH="0" dirty="0" smtClean="0">
                <a:ln>
                  <a:noFill/>
                </a:ln>
                <a:solidFill>
                  <a:schemeClr val="tx1"/>
                </a:solidFill>
                <a:effectLst/>
                <a:latin typeface="Arial" pitchFamily="34" charset="0"/>
                <a:ea typeface="宋体" pitchFamily="2" charset="-122"/>
                <a:cs typeface="JansonTextLTStd-Roman"/>
              </a:rPr>
              <a:t> </a:t>
            </a:r>
            <a:r>
              <a:rPr kumimoji="0" lang="en-US" altLang="zh-CN" sz="2800" b="1" i="0" u="none" strike="noStrike" cap="none" normalizeH="0" baseline="0" dirty="0" smtClean="0">
                <a:ln>
                  <a:noFill/>
                </a:ln>
                <a:solidFill>
                  <a:schemeClr val="tx1"/>
                </a:solidFill>
                <a:effectLst/>
                <a:latin typeface="Arial" pitchFamily="34" charset="0"/>
                <a:ea typeface="宋体" pitchFamily="2" charset="-122"/>
                <a:cs typeface="JansonTextLTStd-Roman"/>
              </a:rPr>
              <a:t>Competitors’ success took a heavy toll on JCPenney’s sales, and by 2012, the number of </a:t>
            </a:r>
            <a:r>
              <a:rPr kumimoji="0" lang="en-US" altLang="zh-CN" sz="2800" b="1" i="0" u="none" strike="noStrike" cap="none" normalizeH="0" baseline="0" dirty="0" err="1" smtClean="0">
                <a:ln>
                  <a:noFill/>
                </a:ln>
                <a:solidFill>
                  <a:schemeClr val="tx1"/>
                </a:solidFill>
                <a:effectLst/>
                <a:latin typeface="Arial" pitchFamily="34" charset="0"/>
                <a:ea typeface="宋体" pitchFamily="2" charset="-122"/>
                <a:cs typeface="JansonTextLTStd-Roman"/>
              </a:rPr>
              <a:t>JCPenney</a:t>
            </a:r>
            <a:r>
              <a:rPr kumimoji="0" lang="en-US" altLang="zh-CN" sz="2800" b="1" i="0" u="none" strike="noStrike" cap="none" normalizeH="0" baseline="0" dirty="0" smtClean="0">
                <a:ln>
                  <a:noFill/>
                </a:ln>
                <a:solidFill>
                  <a:schemeClr val="tx1"/>
                </a:solidFill>
                <a:effectLst/>
                <a:latin typeface="Arial" pitchFamily="34" charset="0"/>
                <a:ea typeface="宋体" pitchFamily="2" charset="-122"/>
                <a:cs typeface="JansonTextLTStd-Roman"/>
              </a:rPr>
              <a:t> stores had been pared to </a:t>
            </a:r>
            <a:r>
              <a:rPr kumimoji="0" lang="zh-CN" altLang="en-US" sz="2800" b="1" i="0" u="none" strike="noStrike" cap="none" normalizeH="0" baseline="0" dirty="0" smtClean="0">
                <a:ln>
                  <a:noFill/>
                </a:ln>
                <a:solidFill>
                  <a:schemeClr val="tx1"/>
                </a:solidFill>
                <a:effectLst/>
                <a:latin typeface="Arial" pitchFamily="34" charset="0"/>
                <a:ea typeface="宋体" pitchFamily="2" charset="-122"/>
                <a:cs typeface="JansonTextLTStd-Roman"/>
              </a:rPr>
              <a:t>（下降）</a:t>
            </a:r>
            <a:r>
              <a:rPr kumimoji="0" lang="en-US" altLang="zh-CN" sz="2800" b="1" i="0" u="none" strike="noStrike" cap="none" normalizeH="0" baseline="0" dirty="0" smtClean="0">
                <a:ln>
                  <a:noFill/>
                </a:ln>
                <a:solidFill>
                  <a:schemeClr val="tx1"/>
                </a:solidFill>
                <a:effectLst/>
                <a:latin typeface="Arial" pitchFamily="34" charset="0"/>
                <a:ea typeface="宋体" pitchFamily="2" charset="-122"/>
                <a:cs typeface="JansonTextLTStd-Roman"/>
              </a:rPr>
              <a:t>1100.</a:t>
            </a:r>
            <a:endParaRPr kumimoji="0" lang="en-US" altLang="zh-CN" sz="2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8" name="TextBox 7"/>
          <p:cNvSpPr txBox="1"/>
          <p:nvPr/>
        </p:nvSpPr>
        <p:spPr>
          <a:xfrm>
            <a:off x="714348" y="3000372"/>
            <a:ext cx="7929618" cy="3416320"/>
          </a:xfrm>
          <a:prstGeom prst="rect">
            <a:avLst/>
          </a:prstGeom>
          <a:noFill/>
        </p:spPr>
        <p:txBody>
          <a:bodyPr wrap="square" rtlCol="0">
            <a:spAutoFit/>
          </a:bodyPr>
          <a:lstStyle/>
          <a:p>
            <a:r>
              <a:rPr lang="en-US" altLang="zh-CN" sz="2400" b="1" dirty="0" smtClean="0">
                <a:solidFill>
                  <a:srgbClr val="C00000"/>
                </a:solidFill>
                <a:latin typeface="Arial" pitchFamily="34" charset="0"/>
                <a:ea typeface="宋体" pitchFamily="2" charset="-122"/>
                <a:cs typeface="JansonTextLTStd-Roman"/>
              </a:rPr>
              <a:t>The Great Recession</a:t>
            </a:r>
            <a:r>
              <a:rPr lang="zh-CN" altLang="en-US" sz="2400" b="1" dirty="0" smtClean="0">
                <a:solidFill>
                  <a:srgbClr val="C00000"/>
                </a:solidFill>
                <a:latin typeface="Arial" pitchFamily="34" charset="0"/>
                <a:ea typeface="宋体" pitchFamily="2" charset="-122"/>
                <a:cs typeface="JansonTextLTStd-Roman"/>
              </a:rPr>
              <a:t>（经济大萧条）</a:t>
            </a:r>
            <a:r>
              <a:rPr lang="en-US" altLang="zh-CN" sz="2400" b="1" dirty="0" smtClean="0">
                <a:solidFill>
                  <a:srgbClr val="C00000"/>
                </a:solidFill>
                <a:latin typeface="Arial" pitchFamily="34" charset="0"/>
                <a:ea typeface="宋体" pitchFamily="2" charset="-122"/>
                <a:cs typeface="JansonTextLTStd-Roman"/>
              </a:rPr>
              <a:t> </a:t>
            </a:r>
            <a:r>
              <a:rPr lang="en-US" altLang="zh-CN" sz="2400" b="1" dirty="0" smtClean="0">
                <a:latin typeface="Arial" pitchFamily="34" charset="0"/>
                <a:ea typeface="宋体" pitchFamily="2" charset="-122"/>
                <a:cs typeface="JansonTextLTStd-Roman"/>
              </a:rPr>
              <a:t>that began in 2007 also bruised </a:t>
            </a:r>
            <a:r>
              <a:rPr lang="en-US" altLang="zh-CN" sz="2400" b="1" dirty="0" err="1" smtClean="0">
                <a:latin typeface="Arial" pitchFamily="34" charset="0"/>
                <a:ea typeface="宋体" pitchFamily="2" charset="-122"/>
                <a:cs typeface="JansonTextLTStd-Roman"/>
              </a:rPr>
              <a:t>JCPenney</a:t>
            </a:r>
            <a:r>
              <a:rPr lang="en-US" altLang="zh-CN" sz="2400" b="1" dirty="0" smtClean="0">
                <a:latin typeface="Arial" pitchFamily="34" charset="0"/>
                <a:ea typeface="宋体" pitchFamily="2" charset="-122"/>
                <a:cs typeface="JansonTextLTStd-Roman"/>
              </a:rPr>
              <a:t>. Annual revenue</a:t>
            </a:r>
            <a:r>
              <a:rPr lang="zh-CN" altLang="en-US" sz="2400" b="1" dirty="0" smtClean="0">
                <a:latin typeface="Arial" pitchFamily="34" charset="0"/>
                <a:ea typeface="宋体" pitchFamily="2" charset="-122"/>
                <a:cs typeface="JansonTextLTStd-Roman"/>
              </a:rPr>
              <a:t>（年收入）</a:t>
            </a:r>
            <a:r>
              <a:rPr lang="en-US" altLang="zh-CN" sz="2400" b="1" dirty="0" smtClean="0">
                <a:latin typeface="Arial" pitchFamily="34" charset="0"/>
                <a:ea typeface="宋体" pitchFamily="2" charset="-122"/>
                <a:cs typeface="JansonTextLTStd-Roman"/>
              </a:rPr>
              <a:t> dropped from $19.9 billion in 2007 to $17.3 billion in 2011. During the same four-year span, earnings dropped from $1.1 billion to a net loss</a:t>
            </a:r>
            <a:r>
              <a:rPr lang="zh-CN" altLang="en-US" sz="2400" b="1" dirty="0" smtClean="0">
                <a:latin typeface="Arial" pitchFamily="34" charset="0"/>
                <a:ea typeface="宋体" pitchFamily="2" charset="-122"/>
                <a:cs typeface="JansonTextLTStd-Roman"/>
              </a:rPr>
              <a:t>（净亏损）</a:t>
            </a:r>
            <a:r>
              <a:rPr lang="en-US" altLang="zh-CN" sz="2400" b="1" dirty="0" smtClean="0">
                <a:latin typeface="Arial" pitchFamily="34" charset="0"/>
                <a:ea typeface="宋体" pitchFamily="2" charset="-122"/>
                <a:cs typeface="JansonTextLTStd-Roman"/>
              </a:rPr>
              <a:t> of $152 million. These losses caused JCPenney’s stock to slide</a:t>
            </a:r>
            <a:r>
              <a:rPr lang="zh-CN" altLang="en-US" sz="2400" b="1" dirty="0" smtClean="0">
                <a:latin typeface="Arial" pitchFamily="34" charset="0"/>
                <a:ea typeface="宋体" pitchFamily="2" charset="-122"/>
                <a:cs typeface="JansonTextLTStd-Roman"/>
              </a:rPr>
              <a:t>（股票下跌）</a:t>
            </a:r>
            <a:r>
              <a:rPr lang="en-US" altLang="zh-CN" sz="2400" b="1" dirty="0" smtClean="0">
                <a:latin typeface="Arial" pitchFamily="34" charset="0"/>
                <a:ea typeface="宋体" pitchFamily="2" charset="-122"/>
                <a:cs typeface="JansonTextLTStd-Roman"/>
              </a:rPr>
              <a:t> and facilitated the shuttering of its catalog channel</a:t>
            </a:r>
            <a:r>
              <a:rPr lang="zh-CN" altLang="en-US" sz="2400" b="1" dirty="0" smtClean="0">
                <a:latin typeface="Arial" pitchFamily="34" charset="0"/>
                <a:ea typeface="宋体" pitchFamily="2" charset="-122"/>
                <a:cs typeface="JansonTextLTStd-Roman"/>
              </a:rPr>
              <a:t>（加速目录渠道的关闭）</a:t>
            </a:r>
            <a:r>
              <a:rPr lang="en-US" altLang="zh-CN" sz="2400" b="1" dirty="0" smtClean="0">
                <a:latin typeface="Arial" pitchFamily="34" charset="0"/>
                <a:ea typeface="宋体" pitchFamily="2" charset="-122"/>
                <a:cs typeface="JansonTextLTStd-Roman"/>
              </a:rPr>
              <a:t>.</a:t>
            </a:r>
            <a:endParaRPr lang="zh-CN" altLang="en-US" sz="2400" b="1" dirty="0"/>
          </a:p>
        </p:txBody>
      </p:sp>
      <p:pic>
        <p:nvPicPr>
          <p:cNvPr id="9" name="图片 8" descr="14.jpg"/>
          <p:cNvPicPr>
            <a:picLocks noChangeAspect="1"/>
          </p:cNvPicPr>
          <p:nvPr/>
        </p:nvPicPr>
        <p:blipFill>
          <a:blip r:embed="rId2"/>
          <a:stretch>
            <a:fillRect/>
          </a:stretch>
        </p:blipFill>
        <p:spPr>
          <a:xfrm>
            <a:off x="4357686" y="428604"/>
            <a:ext cx="2523671" cy="3095624"/>
          </a:xfrm>
          <a:prstGeom prst="rect">
            <a:avLst/>
          </a:prstGeom>
        </p:spPr>
      </p:pic>
      <p:pic>
        <p:nvPicPr>
          <p:cNvPr id="10" name="图片 9" descr="8cb1cb1349540923d277d9639158d109b3de4994.jpg"/>
          <p:cNvPicPr>
            <a:picLocks noChangeAspect="1"/>
          </p:cNvPicPr>
          <p:nvPr/>
        </p:nvPicPr>
        <p:blipFill>
          <a:blip r:embed="rId3"/>
          <a:stretch>
            <a:fillRect/>
          </a:stretch>
        </p:blipFill>
        <p:spPr>
          <a:xfrm>
            <a:off x="4572000" y="357166"/>
            <a:ext cx="3643338" cy="3355706"/>
          </a:xfrm>
          <a:prstGeom prst="rect">
            <a:avLst/>
          </a:prstGeom>
        </p:spPr>
      </p:pic>
      <p:pic>
        <p:nvPicPr>
          <p:cNvPr id="11" name="图片 10" descr="c2fdfc039245d68863af91d5a5c27d1ed21b2415.jpg"/>
          <p:cNvPicPr>
            <a:picLocks noChangeAspect="1"/>
          </p:cNvPicPr>
          <p:nvPr/>
        </p:nvPicPr>
        <p:blipFill>
          <a:blip r:embed="rId4"/>
          <a:stretch>
            <a:fillRect/>
          </a:stretch>
        </p:blipFill>
        <p:spPr>
          <a:xfrm>
            <a:off x="4214810" y="357166"/>
            <a:ext cx="4281387" cy="3286148"/>
          </a:xfrm>
          <a:prstGeom prst="rect">
            <a:avLst/>
          </a:prstGeom>
        </p:spPr>
      </p:pic>
      <p:graphicFrame>
        <p:nvGraphicFramePr>
          <p:cNvPr id="12" name="图示 11"/>
          <p:cNvGraphicFramePr/>
          <p:nvPr/>
        </p:nvGraphicFramePr>
        <p:xfrm>
          <a:off x="3000364" y="2786058"/>
          <a:ext cx="5572164" cy="392906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plus(in)">
                                      <p:cBhvr>
                                        <p:cTn id="7"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025"/>
                                        </p:tgtEl>
                                        <p:attrNameLst>
                                          <p:attrName>style.visibility</p:attrName>
                                        </p:attrNameLst>
                                      </p:cBhvr>
                                      <p:to>
                                        <p:strVal val="visible"/>
                                      </p:to>
                                    </p:set>
                                    <p:animEffect transition="in" filter="strips(downLeft)">
                                      <p:cBhvr>
                                        <p:cTn id="12" dur="500"/>
                                        <p:tgtEl>
                                          <p:spTgt spid="1025"/>
                                        </p:tgtEl>
                                      </p:cBhvr>
                                    </p:animEffect>
                                  </p:childTnLst>
                                  <p:subTnLst>
                                    <p:set>
                                      <p:cBhvr override="childStyle">
                                        <p:cTn dur="1" fill="hold" display="0" masterRel="nextClick" afterEffect="1"/>
                                        <p:tgtEl>
                                          <p:spTgt spid="102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ppt_x</p:attrName>
                                        </p:attrNameLst>
                                      </p:cBhvr>
                                      <p:tavLst>
                                        <p:tav tm="0">
                                          <p:val>
                                            <p:strVal val="#ppt_x-.2"/>
                                          </p:val>
                                        </p:tav>
                                        <p:tav tm="100000">
                                          <p:val>
                                            <p:strVal val="#ppt_x"/>
                                          </p:val>
                                        </p:tav>
                                      </p:tavLst>
                                    </p:anim>
                                    <p:anim calcmode="lin" valueType="num">
                                      <p:cBhvr>
                                        <p:cTn id="18" dur="5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19"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13" presetClass="entr" presetSubtype="16"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plus(in)">
                                      <p:cBhvr>
                                        <p:cTn id="24"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3" presetClass="entr" presetSubtype="16"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plus(in)">
                                      <p:cBhvr>
                                        <p:cTn id="29"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3" presetClass="entr" presetSubtype="16"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plus(in)">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P spid="8" grpId="0"/>
      <p:bldGraphic spid="12"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0" y="0"/>
            <a:ext cx="9144000" cy="6858000"/>
          </a:xfrm>
          <a:prstGeom prst="rect">
            <a:avLst/>
          </a:prstGeom>
          <a:solidFill>
            <a:schemeClr val="bg1"/>
          </a:solidFill>
          <a:ln w="3714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4480" y="642918"/>
            <a:ext cx="5643602" cy="4572032"/>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285984" y="1214422"/>
            <a:ext cx="4286280" cy="3416320"/>
          </a:xfrm>
          <a:prstGeom prst="rect">
            <a:avLst/>
          </a:prstGeom>
          <a:noFill/>
        </p:spPr>
        <p:txBody>
          <a:bodyPr wrap="square" lIns="91440" tIns="45720" rIns="91440" bIns="45720">
            <a:spAutoFit/>
          </a:bodyPr>
          <a:lstStyle/>
          <a:p>
            <a:pPr algn="ctr"/>
            <a:r>
              <a:rPr lang="en-US" altLang="zh-CN"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New </a:t>
            </a:r>
          </a:p>
          <a:p>
            <a:pPr algn="ctr"/>
            <a:r>
              <a:rPr lang="en-US" altLang="zh-CN"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Management,</a:t>
            </a:r>
          </a:p>
          <a:p>
            <a:pPr algn="ctr"/>
            <a:r>
              <a:rPr lang="en-US" altLang="zh-CN"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Drastic </a:t>
            </a:r>
          </a:p>
          <a:p>
            <a:pPr algn="ctr"/>
            <a:r>
              <a:rPr lang="en-US" altLang="zh-CN"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Change</a:t>
            </a:r>
            <a:endParaRPr lang="zh-CN" alt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矩形 6"/>
          <p:cNvSpPr/>
          <p:nvPr/>
        </p:nvSpPr>
        <p:spPr>
          <a:xfrm>
            <a:off x="2428860" y="5500702"/>
            <a:ext cx="4006226" cy="923330"/>
          </a:xfrm>
          <a:prstGeom prst="rect">
            <a:avLst/>
          </a:prstGeom>
          <a:noFill/>
        </p:spPr>
        <p:txBody>
          <a:bodyPr wrap="none" lIns="91440" tIns="45720" rIns="91440" bIns="45720">
            <a:spAutoFit/>
          </a:bodyPr>
          <a:lstStyle/>
          <a:p>
            <a:pPr algn="ctr"/>
            <a:r>
              <a:rPr lang="zh-CN" altLang="en-US" sz="5400" b="1" cap="none" spc="0" dirty="0" smtClean="0">
                <a:ln w="10541" cmpd="sng">
                  <a:solidFill>
                    <a:sysClr val="windowText" lastClr="000000"/>
                  </a:solidFill>
                  <a:prstDash val="solid"/>
                </a:ln>
                <a:solidFill>
                  <a:sysClr val="windowText" lastClr="000000"/>
                </a:solidFill>
                <a:effectLst/>
              </a:rPr>
              <a:t>新管理</a:t>
            </a:r>
            <a:r>
              <a:rPr lang="en-US" altLang="zh-CN" sz="5400" b="1" dirty="0" smtClean="0">
                <a:ln w="10541" cmpd="sng">
                  <a:solidFill>
                    <a:sysClr val="windowText" lastClr="000000"/>
                  </a:solidFill>
                  <a:prstDash val="solid"/>
                </a:ln>
                <a:solidFill>
                  <a:sysClr val="windowText" lastClr="000000"/>
                </a:solidFill>
              </a:rPr>
              <a:t>· </a:t>
            </a:r>
            <a:r>
              <a:rPr lang="zh-CN" altLang="en-US" sz="5400" b="1" cap="none" spc="0" dirty="0" smtClean="0">
                <a:ln w="10541" cmpd="sng">
                  <a:solidFill>
                    <a:sysClr val="windowText" lastClr="000000"/>
                  </a:solidFill>
                  <a:prstDash val="solid"/>
                </a:ln>
                <a:solidFill>
                  <a:sysClr val="windowText" lastClr="000000"/>
                </a:solidFill>
                <a:effectLst/>
              </a:rPr>
              <a:t>剧变</a:t>
            </a:r>
            <a:endParaRPr lang="zh-CN" altLang="en-US" sz="5400" b="1" cap="none" spc="0" dirty="0">
              <a:ln w="10541" cmpd="sng">
                <a:solidFill>
                  <a:sysClr val="windowText" lastClr="000000"/>
                </a:solidFill>
                <a:prstDash val="solid"/>
              </a:ln>
              <a:solidFill>
                <a:sysClr val="windowText" lastClr="000000"/>
              </a:solidFill>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9" name="内容占位符 8"/>
          <p:cNvGraphicFramePr>
            <a:graphicFrameLocks noGrp="1"/>
          </p:cNvGraphicFramePr>
          <p:nvPr>
            <p:ph idx="1"/>
          </p:nvPr>
        </p:nvGraphicFramePr>
        <p:xfrm>
          <a:off x="428596" y="500042"/>
          <a:ext cx="8229600" cy="6197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矩形 9"/>
          <p:cNvSpPr/>
          <p:nvPr/>
        </p:nvSpPr>
        <p:spPr>
          <a:xfrm>
            <a:off x="1500166" y="642918"/>
            <a:ext cx="6357982" cy="1569660"/>
          </a:xfrm>
          <a:prstGeom prst="rect">
            <a:avLst/>
          </a:prstGeom>
        </p:spPr>
        <p:txBody>
          <a:bodyPr wrap="square">
            <a:spAutoFit/>
          </a:bodyPr>
          <a:lstStyle/>
          <a:p>
            <a:r>
              <a:rPr lang="zh-CN" altLang="en-US" sz="2400" b="1" dirty="0" smtClean="0"/>
              <a:t>高折扣：</a:t>
            </a:r>
            <a:r>
              <a:rPr lang="en-US" sz="2400" b="1" dirty="0" smtClean="0"/>
              <a:t>Close to three-quarters of JCPenney’s merchandise was sold at a discount of 50 percent or more</a:t>
            </a:r>
            <a:r>
              <a:rPr lang="zh-CN" altLang="en-US" sz="2400" b="1" dirty="0" smtClean="0"/>
              <a:t>（</a:t>
            </a:r>
            <a:r>
              <a:rPr lang="en-US" altLang="zh-CN" sz="2400" b="1" dirty="0" smtClean="0"/>
              <a:t>4</a:t>
            </a:r>
            <a:r>
              <a:rPr lang="zh-CN" altLang="en-US" sz="2400" b="1" dirty="0" smtClean="0"/>
              <a:t>分之</a:t>
            </a:r>
            <a:r>
              <a:rPr lang="en-US" altLang="zh-CN" sz="2400" b="1" dirty="0" smtClean="0"/>
              <a:t>3</a:t>
            </a:r>
            <a:r>
              <a:rPr lang="zh-CN" altLang="en-US" sz="2400" b="1" dirty="0" smtClean="0"/>
              <a:t>的商品以高于或等于</a:t>
            </a:r>
            <a:r>
              <a:rPr lang="en-US" altLang="zh-CN" sz="2400" b="1" dirty="0" smtClean="0"/>
              <a:t>50%</a:t>
            </a:r>
            <a:r>
              <a:rPr lang="zh-CN" altLang="en-US" sz="2400" b="1" dirty="0" smtClean="0"/>
              <a:t>的折扣售出）</a:t>
            </a:r>
            <a:r>
              <a:rPr lang="en-US" sz="2400" b="1" dirty="0" smtClean="0"/>
              <a:t>. </a:t>
            </a:r>
            <a:endParaRPr lang="zh-CN" altLang="en-US" sz="2400" b="1" dirty="0"/>
          </a:p>
        </p:txBody>
      </p:sp>
      <p:sp>
        <p:nvSpPr>
          <p:cNvPr id="11" name="矩形 10"/>
          <p:cNvSpPr/>
          <p:nvPr/>
        </p:nvSpPr>
        <p:spPr>
          <a:xfrm>
            <a:off x="1500166" y="2143116"/>
            <a:ext cx="6286544" cy="1938992"/>
          </a:xfrm>
          <a:prstGeom prst="rect">
            <a:avLst/>
          </a:prstGeom>
        </p:spPr>
        <p:txBody>
          <a:bodyPr wrap="square">
            <a:spAutoFit/>
          </a:bodyPr>
          <a:lstStyle/>
          <a:p>
            <a:r>
              <a:rPr lang="zh-CN" altLang="en-US" sz="2400" b="1" dirty="0" smtClean="0"/>
              <a:t>频繁的促销活动：</a:t>
            </a:r>
            <a:r>
              <a:rPr lang="en-US" sz="2400" b="1" dirty="0" err="1" smtClean="0"/>
              <a:t>JCPenney</a:t>
            </a:r>
            <a:r>
              <a:rPr lang="en-US" sz="2400" b="1" dirty="0" smtClean="0"/>
              <a:t> had run more than 590 </a:t>
            </a:r>
            <a:r>
              <a:rPr lang="en-US" sz="2400" b="1" dirty="0" err="1" smtClean="0"/>
              <a:t>salesin</a:t>
            </a:r>
            <a:r>
              <a:rPr lang="en-US" sz="2400" b="1" dirty="0" smtClean="0"/>
              <a:t> 2011, significantly driving up operating expenses and eroding maintain markup</a:t>
            </a:r>
            <a:r>
              <a:rPr lang="zh-CN" altLang="en-US" sz="2400" b="1" dirty="0" smtClean="0"/>
              <a:t>（</a:t>
            </a:r>
            <a:r>
              <a:rPr lang="en-US" altLang="zh-CN" sz="2400" b="1" dirty="0" smtClean="0"/>
              <a:t>590</a:t>
            </a:r>
            <a:r>
              <a:rPr lang="zh-CN" altLang="en-US" sz="2400" b="1" dirty="0" smtClean="0"/>
              <a:t>次促销，提高了运营成本，削弱了维持盈利的能力）</a:t>
            </a:r>
            <a:r>
              <a:rPr lang="en-US" sz="2400" b="1" dirty="0" smtClean="0"/>
              <a:t>.</a:t>
            </a:r>
            <a:endParaRPr lang="zh-CN" altLang="en-US" sz="2400" b="1" dirty="0"/>
          </a:p>
        </p:txBody>
      </p:sp>
      <p:sp>
        <p:nvSpPr>
          <p:cNvPr id="12" name="矩形 11"/>
          <p:cNvSpPr/>
          <p:nvPr/>
        </p:nvSpPr>
        <p:spPr>
          <a:xfrm>
            <a:off x="1500166" y="4180344"/>
            <a:ext cx="6500858" cy="2677656"/>
          </a:xfrm>
          <a:prstGeom prst="rect">
            <a:avLst/>
          </a:prstGeom>
        </p:spPr>
        <p:txBody>
          <a:bodyPr wrap="square">
            <a:spAutoFit/>
          </a:bodyPr>
          <a:lstStyle/>
          <a:p>
            <a:pPr lvl="0"/>
            <a:r>
              <a:rPr lang="zh-CN" altLang="en-US" sz="2400" b="1" dirty="0" smtClean="0"/>
              <a:t>顾客忠诚度低：</a:t>
            </a:r>
            <a:r>
              <a:rPr lang="en-US" sz="2400" b="1" dirty="0" err="1" smtClean="0"/>
              <a:t>JCPenney</a:t>
            </a:r>
            <a:r>
              <a:rPr lang="en-US" sz="2400" b="1" dirty="0" smtClean="0"/>
              <a:t> customer made only four purchases a year. C</a:t>
            </a:r>
            <a:r>
              <a:rPr lang="en-US" altLang="zh-CN" sz="2400" b="1" dirty="0" smtClean="0"/>
              <a:t>ustomers were purchasing relatively infrequently</a:t>
            </a:r>
            <a:r>
              <a:rPr lang="zh-CN" altLang="en-US" sz="2400" b="1" dirty="0" smtClean="0"/>
              <a:t>（顾客购买频率下降）</a:t>
            </a:r>
            <a:r>
              <a:rPr lang="en-US" altLang="zh-CN" sz="2400" b="1" dirty="0" smtClean="0"/>
              <a:t>; and when they did purchase, the merchandise was heavily discounted</a:t>
            </a:r>
            <a:r>
              <a:rPr lang="zh-CN" altLang="en-US" sz="2400" b="1" dirty="0" smtClean="0"/>
              <a:t>（只在打折的时候购买）</a:t>
            </a:r>
            <a:r>
              <a:rPr lang="en-US" altLang="zh-CN" sz="2400" b="1" dirty="0" smtClean="0"/>
              <a:t>.</a:t>
            </a:r>
          </a:p>
          <a:p>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2"/>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xit" presetSubtype="4" fill="hold" grpId="0" nodeType="clickEffect">
                                  <p:stCondLst>
                                    <p:cond delay="0"/>
                                  </p:stCondLst>
                                  <p:childTnLst>
                                    <p:anim calcmode="lin" valueType="num">
                                      <p:cBhvr additive="base">
                                        <p:cTn id="13" dur="500"/>
                                        <p:tgtEl>
                                          <p:spTgt spid="9"/>
                                        </p:tgtEl>
                                        <p:attrNameLst>
                                          <p:attrName>ppt_x</p:attrName>
                                        </p:attrNameLst>
                                      </p:cBhvr>
                                      <p:tavLst>
                                        <p:tav tm="0">
                                          <p:val>
                                            <p:strVal val="ppt_x"/>
                                          </p:val>
                                        </p:tav>
                                        <p:tav tm="100000">
                                          <p:val>
                                            <p:strVal val="ppt_x"/>
                                          </p:val>
                                        </p:tav>
                                      </p:tavLst>
                                    </p:anim>
                                    <p:anim calcmode="lin" valueType="num">
                                      <p:cBhvr additive="base">
                                        <p:cTn id="14" dur="500"/>
                                        <p:tgtEl>
                                          <p:spTgt spid="9"/>
                                        </p:tgtEl>
                                        <p:attrNameLst>
                                          <p:attrName>ppt_y</p:attrName>
                                        </p:attrNameLst>
                                      </p:cBhvr>
                                      <p:tavLst>
                                        <p:tav tm="0">
                                          <p:val>
                                            <p:strVal val="ppt_y"/>
                                          </p:val>
                                        </p:tav>
                                        <p:tav tm="100000">
                                          <p:val>
                                            <p:strVal val="1+ppt_h/2"/>
                                          </p:val>
                                        </p:tav>
                                      </p:tavLst>
                                    </p:anim>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9"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ppt_x</p:attrName>
                                        </p:attrNameLst>
                                      </p:cBhvr>
                                      <p:tavLst>
                                        <p:tav tm="0">
                                          <p:val>
                                            <p:strVal val="#ppt_x-.2"/>
                                          </p:val>
                                        </p:tav>
                                        <p:tav tm="100000">
                                          <p:val>
                                            <p:strVal val="#ppt_x"/>
                                          </p:val>
                                        </p:tav>
                                      </p:tavLst>
                                    </p:anim>
                                    <p:anim calcmode="lin" valueType="num">
                                      <p:cBhvr>
                                        <p:cTn id="21" dur="5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9"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ppt_x</p:attrName>
                                        </p:attrNameLst>
                                      </p:cBhvr>
                                      <p:tavLst>
                                        <p:tav tm="0">
                                          <p:val>
                                            <p:strVal val="#ppt_x-.2"/>
                                          </p:val>
                                        </p:tav>
                                        <p:tav tm="100000">
                                          <p:val>
                                            <p:strVal val="#ppt_x"/>
                                          </p:val>
                                        </p:tav>
                                      </p:tavLst>
                                    </p:anim>
                                    <p:anim calcmode="lin" valueType="num">
                                      <p:cBhvr>
                                        <p:cTn id="28" dur="5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9"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ppt_x</p:attrName>
                                        </p:attrNameLst>
                                      </p:cBhvr>
                                      <p:tavLst>
                                        <p:tav tm="0">
                                          <p:val>
                                            <p:strVal val="#ppt_x-.2"/>
                                          </p:val>
                                        </p:tav>
                                        <p:tav tm="100000">
                                          <p:val>
                                            <p:strVal val="#ppt_x"/>
                                          </p:val>
                                        </p:tav>
                                      </p:tavLst>
                                    </p:anim>
                                    <p:anim calcmode="lin" valueType="num">
                                      <p:cBhvr>
                                        <p:cTn id="35" dur="5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9" grpId="1">
        <p:bldAsOne/>
      </p:bldGraphic>
      <p:bldP spid="10"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10" name="图示 9"/>
          <p:cNvGraphicFramePr/>
          <p:nvPr/>
        </p:nvGraphicFramePr>
        <p:xfrm>
          <a:off x="142844" y="142852"/>
          <a:ext cx="8786842" cy="6715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图片 10" descr="jcpenney-michael-francis.jpg"/>
          <p:cNvPicPr>
            <a:picLocks noChangeAspect="1"/>
          </p:cNvPicPr>
          <p:nvPr/>
        </p:nvPicPr>
        <p:blipFill>
          <a:blip r:embed="rId6"/>
          <a:stretch>
            <a:fillRect/>
          </a:stretch>
        </p:blipFill>
        <p:spPr>
          <a:xfrm>
            <a:off x="4714876" y="214290"/>
            <a:ext cx="4071966" cy="2625347"/>
          </a:xfrm>
          <a:prstGeom prst="rect">
            <a:avLst/>
          </a:prstGeom>
        </p:spPr>
      </p:pic>
      <p:pic>
        <p:nvPicPr>
          <p:cNvPr id="12" name="图片 11" descr="Ron_Johnson_TCD_2015.jpg"/>
          <p:cNvPicPr>
            <a:picLocks noChangeAspect="1"/>
          </p:cNvPicPr>
          <p:nvPr/>
        </p:nvPicPr>
        <p:blipFill>
          <a:blip r:embed="rId7" cstate="print"/>
          <a:stretch>
            <a:fillRect/>
          </a:stretch>
        </p:blipFill>
        <p:spPr>
          <a:xfrm>
            <a:off x="571472" y="214290"/>
            <a:ext cx="3901440" cy="2596896"/>
          </a:xfrm>
          <a:prstGeom prst="rect">
            <a:avLst/>
          </a:prstGeom>
        </p:spPr>
      </p:pic>
      <p:sp>
        <p:nvSpPr>
          <p:cNvPr id="2049" name="Rectangle 1"/>
          <p:cNvSpPr>
            <a:spLocks noChangeArrowheads="1"/>
          </p:cNvSpPr>
          <p:nvPr/>
        </p:nvSpPr>
        <p:spPr bwMode="auto">
          <a:xfrm>
            <a:off x="142844" y="2857496"/>
            <a:ext cx="8858280" cy="42165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tabLst>
                <a:tab pos="152400" algn="l"/>
              </a:tabLst>
            </a:pPr>
            <a:r>
              <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JansonTextLTStd-Roman"/>
              </a:rPr>
              <a:t>  </a:t>
            </a:r>
            <a:r>
              <a:rPr kumimoji="0" lang="en-US" altLang="zh-CN" sz="2400" b="1" i="0" u="none" strike="noStrike" cap="none" normalizeH="0" baseline="0" dirty="0" err="1" smtClean="0">
                <a:ln>
                  <a:noFill/>
                </a:ln>
                <a:solidFill>
                  <a:schemeClr val="tx1"/>
                </a:solidFill>
                <a:effectLst/>
                <a:latin typeface="Arial" pitchFamily="34" charset="0"/>
                <a:ea typeface="宋体" pitchFamily="2" charset="-122"/>
                <a:cs typeface="JansonTextLTStd-Roman"/>
              </a:rPr>
              <a:t>JCPenney’s</a:t>
            </a:r>
            <a:r>
              <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JansonTextLTStd-Roman"/>
              </a:rPr>
              <a:t> board of directors fired CEO Myron </a:t>
            </a:r>
            <a:r>
              <a:rPr kumimoji="0" lang="en-US" altLang="zh-CN" sz="2400" b="1" i="0" u="none" strike="noStrike" cap="none" normalizeH="0" baseline="0" dirty="0" err="1" smtClean="0">
                <a:ln>
                  <a:noFill/>
                </a:ln>
                <a:solidFill>
                  <a:schemeClr val="tx1"/>
                </a:solidFill>
                <a:effectLst/>
                <a:latin typeface="Arial" pitchFamily="34" charset="0"/>
                <a:ea typeface="宋体" pitchFamily="2" charset="-122"/>
                <a:cs typeface="JansonTextLTStd-Roman"/>
              </a:rPr>
              <a:t>Ullman</a:t>
            </a:r>
            <a:r>
              <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JansonTextLTStd-Roman"/>
              </a:rPr>
              <a:t> III and </a:t>
            </a:r>
            <a:r>
              <a:rPr kumimoji="0" lang="en-US" altLang="zh-CN" sz="2400" b="1" i="0" u="none" strike="noStrike" cap="none" normalizeH="0" baseline="0" dirty="0" smtClean="0">
                <a:ln>
                  <a:noFill/>
                </a:ln>
                <a:effectLst/>
                <a:latin typeface="Arial" pitchFamily="34" charset="0"/>
                <a:ea typeface="宋体" pitchFamily="2" charset="-122"/>
                <a:cs typeface="JansonTextLTStd-Roman"/>
              </a:rPr>
              <a:t>replaced him with </a:t>
            </a:r>
            <a:r>
              <a:rPr kumimoji="0" lang="en-US" altLang="zh-CN" sz="2400" b="1" i="0" strike="noStrike" cap="none" normalizeH="0" baseline="0" dirty="0" smtClean="0">
                <a:ln>
                  <a:noFill/>
                </a:ln>
                <a:effectLst/>
                <a:latin typeface="Arial" pitchFamily="34" charset="0"/>
                <a:ea typeface="宋体" pitchFamily="2" charset="-122"/>
                <a:cs typeface="JansonTextLTStd-Roman"/>
              </a:rPr>
              <a:t>Ron Johnson</a:t>
            </a:r>
            <a:r>
              <a:rPr kumimoji="0" lang="zh-CN" altLang="en-US" sz="2400" b="1" i="0" strike="noStrike" cap="none" normalizeH="0" baseline="0" dirty="0" smtClean="0">
                <a:ln>
                  <a:noFill/>
                </a:ln>
                <a:solidFill>
                  <a:srgbClr val="FF0000"/>
                </a:solidFill>
                <a:effectLst/>
                <a:latin typeface="Arial" pitchFamily="34" charset="0"/>
                <a:ea typeface="宋体" pitchFamily="2" charset="-122"/>
                <a:cs typeface="JansonTextLTStd-Roman"/>
              </a:rPr>
              <a:t>（更换</a:t>
            </a:r>
            <a:r>
              <a:rPr lang="en-US" altLang="zh-CN" sz="2400" b="1" dirty="0" smtClean="0">
                <a:solidFill>
                  <a:srgbClr val="FF0000"/>
                </a:solidFill>
                <a:latin typeface="Arial" pitchFamily="34" charset="0"/>
                <a:ea typeface="宋体" pitchFamily="2" charset="-122"/>
                <a:cs typeface="JansonTextLTStd-Roman"/>
              </a:rPr>
              <a:t>CEO</a:t>
            </a:r>
            <a:r>
              <a:rPr kumimoji="0" lang="zh-CN" altLang="en-US" sz="2400" b="1" i="0" strike="noStrike" cap="none" normalizeH="0" baseline="0" dirty="0" smtClean="0">
                <a:ln>
                  <a:noFill/>
                </a:ln>
                <a:solidFill>
                  <a:srgbClr val="FF0000"/>
                </a:solidFill>
                <a:effectLst/>
                <a:latin typeface="Arial" pitchFamily="34" charset="0"/>
                <a:ea typeface="宋体" pitchFamily="2" charset="-122"/>
                <a:cs typeface="JansonTextLTStd-Roman"/>
              </a:rPr>
              <a:t>）</a:t>
            </a:r>
            <a:r>
              <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JansonTextLTStd-Roman"/>
              </a:rPr>
              <a:t>, a former </a:t>
            </a:r>
            <a:r>
              <a:rPr kumimoji="0" lang="en-US" altLang="zh-CN" sz="2400" b="1" i="0" u="none" strike="noStrike" cap="none" normalizeH="0" baseline="0" dirty="0" smtClean="0">
                <a:ln>
                  <a:noFill/>
                </a:ln>
                <a:effectLst/>
                <a:latin typeface="Arial" pitchFamily="34" charset="0"/>
                <a:ea typeface="宋体" pitchFamily="2" charset="-122"/>
                <a:cs typeface="JansonTextLTStd-Roman"/>
              </a:rPr>
              <a:t>Apple executive</a:t>
            </a:r>
            <a:r>
              <a:rPr kumimoji="0" lang="zh-CN" altLang="en-US" sz="2400" b="1" i="0" u="none" strike="noStrike" cap="none" normalizeH="0" baseline="0" dirty="0" smtClean="0">
                <a:ln>
                  <a:noFill/>
                </a:ln>
                <a:effectLst/>
                <a:latin typeface="Arial" pitchFamily="34" charset="0"/>
                <a:ea typeface="宋体" pitchFamily="2" charset="-122"/>
                <a:cs typeface="JansonTextLTStd-Roman"/>
              </a:rPr>
              <a:t>（苹果总经理）</a:t>
            </a:r>
            <a:r>
              <a:rPr kumimoji="0" lang="en-US" altLang="zh-CN" sz="2400" b="1" i="0" u="none" strike="noStrike" cap="none" normalizeH="0" baseline="0" dirty="0" smtClean="0">
                <a:ln>
                  <a:noFill/>
                </a:ln>
                <a:effectLst/>
                <a:latin typeface="Arial" pitchFamily="34" charset="0"/>
                <a:ea typeface="宋体" pitchFamily="2" charset="-122"/>
                <a:cs typeface="JansonTextLTStd-Roman"/>
              </a:rPr>
              <a:t>, who had also served as the head of merchandising for Target</a:t>
            </a:r>
            <a:r>
              <a:rPr kumimoji="0" lang="zh-CN" altLang="en-US" sz="2400" b="1" i="0" u="none" strike="noStrike" cap="none" normalizeH="0" baseline="0" dirty="0" smtClean="0">
                <a:ln>
                  <a:noFill/>
                </a:ln>
                <a:effectLst/>
                <a:latin typeface="Arial" pitchFamily="34" charset="0"/>
                <a:ea typeface="宋体" pitchFamily="2" charset="-122"/>
                <a:cs typeface="JansonTextLTStd-Roman"/>
              </a:rPr>
              <a:t>（塔吉特商品销售主管）</a:t>
            </a:r>
            <a:r>
              <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JansonTextLTStd-Roman"/>
              </a:rPr>
              <a:t>. Johnson assumed office in November 2011.</a:t>
            </a:r>
            <a:r>
              <a:rPr lang="en-US" sz="2400" b="1" dirty="0" smtClean="0"/>
              <a:t> </a:t>
            </a:r>
            <a:r>
              <a:rPr lang="en-US" altLang="zh-CN" sz="2400" b="1" dirty="0" smtClean="0">
                <a:latin typeface="Arial" pitchFamily="34" charset="0"/>
                <a:ea typeface="宋体" pitchFamily="2" charset="-122"/>
                <a:cs typeface="JansonTextLTStd-Roman"/>
              </a:rPr>
              <a:t>To assist him in turning JCPenney’s operations around, Johnson hired Michael Francis, the chief marketing officer for Target</a:t>
            </a:r>
            <a:r>
              <a:rPr lang="zh-CN" altLang="en-US" sz="2400" b="1" dirty="0" smtClean="0">
                <a:latin typeface="Arial" pitchFamily="34" charset="0"/>
                <a:ea typeface="宋体" pitchFamily="2" charset="-122"/>
                <a:cs typeface="JansonTextLTStd-Roman"/>
              </a:rPr>
              <a:t>（塔吉特首席行销官）</a:t>
            </a:r>
            <a:r>
              <a:rPr lang="en-US" altLang="zh-CN" sz="2400" b="1" dirty="0" smtClean="0">
                <a:latin typeface="Arial" pitchFamily="34" charset="0"/>
                <a:ea typeface="宋体" pitchFamily="2" charset="-122"/>
                <a:cs typeface="JansonTextLTStd-Roman"/>
              </a:rPr>
              <a:t>, to be JCPenney’s president</a:t>
            </a:r>
            <a:r>
              <a:rPr lang="zh-CN" altLang="en-US" sz="2400" b="1" dirty="0" smtClean="0">
                <a:solidFill>
                  <a:srgbClr val="FF0000"/>
                </a:solidFill>
                <a:latin typeface="Arial" pitchFamily="34" charset="0"/>
                <a:ea typeface="宋体" pitchFamily="2" charset="-122"/>
                <a:cs typeface="JansonTextLTStd-Roman"/>
              </a:rPr>
              <a:t>（更换总裁）</a:t>
            </a:r>
            <a:r>
              <a:rPr lang="en-US" altLang="zh-CN" sz="2400" b="1" dirty="0" smtClean="0">
                <a:latin typeface="Arial" pitchFamily="34" charset="0"/>
                <a:ea typeface="宋体" pitchFamily="2" charset="-122"/>
                <a:cs typeface="JansonTextLTStd-Roman"/>
              </a:rPr>
              <a:t>. Francis was viewed as one of the architects of Target’s popular, hip image.</a:t>
            </a:r>
            <a:endParaRPr lang="zh-CN" altLang="en-US" sz="2400" b="1" dirty="0" smtClean="0">
              <a:latin typeface="Arial" pitchFamily="34" charset="0"/>
              <a:ea typeface="宋体" pitchFamily="2" charset="-122"/>
              <a:cs typeface="JansonTextLTStd-Roman"/>
            </a:endParaRPr>
          </a:p>
          <a:p>
            <a:pPr marL="0" marR="0" lvl="0" indent="0" algn="l" defTabSz="914400" rtl="0" eaLnBrk="1" fontAlgn="base" latinLnBrk="0" hangingPunct="1">
              <a:lnSpc>
                <a:spcPct val="100000"/>
              </a:lnSpc>
              <a:spcBef>
                <a:spcPct val="0"/>
              </a:spcBef>
              <a:spcAft>
                <a:spcPct val="0"/>
              </a:spcAft>
              <a:buClrTx/>
              <a:buSzTx/>
              <a:buFontTx/>
              <a:buNone/>
              <a:tabLst>
                <a:tab pos="152400" algn="l"/>
              </a:tabLst>
            </a:pPr>
            <a:endParaRPr kumimoji="0" lang="en-US" altLang="zh-CN"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2"/>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xit" presetSubtype="16" fill="hold" grpId="1" nodeType="clickEffect">
                                  <p:stCondLst>
                                    <p:cond delay="0"/>
                                  </p:stCondLst>
                                  <p:childTnLst>
                                    <p:animEffect transition="out" filter="diamond(in)">
                                      <p:cBhvr>
                                        <p:cTn id="13" dur="500"/>
                                        <p:tgtEl>
                                          <p:spTgt spid="10"/>
                                        </p:tgtEl>
                                      </p:cBhvr>
                                    </p:animEffect>
                                    <p:set>
                                      <p:cBhvr>
                                        <p:cTn id="14" dur="1" fill="hold">
                                          <p:stCondLst>
                                            <p:cond delay="499"/>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strips(down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strips(downLeft)">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6" fill="hold" grpId="0" nodeType="clickEffect">
                                  <p:stCondLst>
                                    <p:cond delay="0"/>
                                  </p:stCondLst>
                                  <p:childTnLst>
                                    <p:set>
                                      <p:cBhvr>
                                        <p:cTn id="28" dur="1" fill="hold">
                                          <p:stCondLst>
                                            <p:cond delay="0"/>
                                          </p:stCondLst>
                                        </p:cTn>
                                        <p:tgtEl>
                                          <p:spTgt spid="2049"/>
                                        </p:tgtEl>
                                        <p:attrNameLst>
                                          <p:attrName>style.visibility</p:attrName>
                                        </p:attrNameLst>
                                      </p:cBhvr>
                                      <p:to>
                                        <p:strVal val="visible"/>
                                      </p:to>
                                    </p:set>
                                    <p:animEffect transition="in" filter="barn(inHorizontal)">
                                      <p:cBhvr>
                                        <p:cTn id="29" dur="500"/>
                                        <p:tgtEl>
                                          <p:spTgt spid="2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0" grpId="1">
        <p:bldAsOne/>
      </p:bldGraphic>
      <p:bldP spid="204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0" y="0"/>
          <a:ext cx="9144000" cy="6858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a:off x="142844" y="428604"/>
            <a:ext cx="8643998" cy="1384995"/>
          </a:xfrm>
          <a:prstGeom prst="rect">
            <a:avLst/>
          </a:prstGeom>
        </p:spPr>
        <p:txBody>
          <a:bodyPr wrap="square">
            <a:spAutoFit/>
          </a:bodyPr>
          <a:lstStyle/>
          <a:p>
            <a:r>
              <a:rPr lang="en-US" altLang="zh-CN" sz="2800" dirty="0" smtClean="0">
                <a:ln w="18415" cmpd="sng">
                  <a:solidFill>
                    <a:schemeClr val="tx1"/>
                  </a:solidFill>
                  <a:prstDash val="solid"/>
                </a:ln>
                <a:effectLst>
                  <a:outerShdw blurRad="63500" dir="3600000" algn="tl" rotWithShape="0">
                    <a:srgbClr val="000000">
                      <a:alpha val="70000"/>
                    </a:srgbClr>
                  </a:outerShdw>
                </a:effectLst>
              </a:rPr>
              <a:t>Johnson</a:t>
            </a:r>
            <a:r>
              <a:rPr lang="zh-CN" altLang="en-US" sz="2800" dirty="0" smtClean="0">
                <a:ln w="18415" cmpd="sng">
                  <a:solidFill>
                    <a:schemeClr val="tx1"/>
                  </a:solidFill>
                  <a:prstDash val="solid"/>
                </a:ln>
                <a:effectLst>
                  <a:outerShdw blurRad="63500" dir="3600000" algn="tl" rotWithShape="0">
                    <a:srgbClr val="000000">
                      <a:alpha val="70000"/>
                    </a:srgbClr>
                  </a:outerShdw>
                </a:effectLst>
              </a:rPr>
              <a:t>称新的价格策略是对以往大打折扣和特殊事件定价的一个根本性背离，取而代之的是：</a:t>
            </a:r>
            <a:endParaRPr lang="en-US" altLang="zh-CN" sz="2800" dirty="0" smtClean="0">
              <a:ln w="18415" cmpd="sng">
                <a:solidFill>
                  <a:schemeClr val="tx1"/>
                </a:solidFill>
                <a:prstDash val="solid"/>
              </a:ln>
              <a:effectLst>
                <a:outerShdw blurRad="63500" dir="3600000" algn="tl" rotWithShape="0">
                  <a:srgbClr val="000000">
                    <a:alpha val="70000"/>
                  </a:srgbClr>
                </a:outerShdw>
              </a:effectLst>
            </a:endParaRPr>
          </a:p>
          <a:p>
            <a:pPr algn="ctr"/>
            <a:r>
              <a:rPr lang="en-US" altLang="zh-CN" sz="28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  “Fair and Square” ——</a:t>
            </a:r>
            <a:r>
              <a:rPr lang="zh-CN" altLang="en-US" sz="28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公平合理定价</a:t>
            </a:r>
            <a:endParaRPr lang="zh-CN" altLang="en-US" sz="2800" b="1"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
        <p:nvSpPr>
          <p:cNvPr id="6" name="矩形 5"/>
          <p:cNvSpPr/>
          <p:nvPr/>
        </p:nvSpPr>
        <p:spPr>
          <a:xfrm>
            <a:off x="642910" y="2071678"/>
            <a:ext cx="7858180" cy="4524315"/>
          </a:xfrm>
          <a:prstGeom prst="rect">
            <a:avLst/>
          </a:prstGeom>
        </p:spPr>
        <p:txBody>
          <a:bodyPr wrap="square">
            <a:spAutoFit/>
          </a:bodyPr>
          <a:lstStyle/>
          <a:p>
            <a:r>
              <a:rPr lang="en-US" sz="2400" b="1" dirty="0" smtClean="0"/>
              <a:t>1</a:t>
            </a:r>
            <a:r>
              <a:rPr lang="zh-CN" altLang="en-US" sz="2400" b="1" dirty="0" smtClean="0"/>
              <a:t>、</a:t>
            </a:r>
            <a:r>
              <a:rPr lang="en-US" sz="2400" b="1" dirty="0" smtClean="0"/>
              <a:t>one “fair” price that would reflect a minimum 40 percent discount from the previous, </a:t>
            </a:r>
            <a:r>
              <a:rPr lang="en-US" sz="2400" b="1" dirty="0" err="1" smtClean="0"/>
              <a:t>nondiscounted</a:t>
            </a:r>
            <a:r>
              <a:rPr lang="en-US" sz="2400" b="1" dirty="0" smtClean="0"/>
              <a:t> price</a:t>
            </a:r>
            <a:r>
              <a:rPr lang="zh-CN" altLang="en-US" sz="2400" b="1" dirty="0" smtClean="0"/>
              <a:t>（</a:t>
            </a:r>
            <a:r>
              <a:rPr lang="zh-CN" altLang="en-US" sz="2400" dirty="0" smtClean="0"/>
              <a:t>一个</a:t>
            </a:r>
            <a:r>
              <a:rPr lang="en-US" sz="2400" dirty="0" smtClean="0"/>
              <a:t>“F</a:t>
            </a:r>
            <a:r>
              <a:rPr lang="en-US" altLang="zh-CN" sz="2400" dirty="0" smtClean="0"/>
              <a:t>air</a:t>
            </a:r>
            <a:r>
              <a:rPr lang="en-US" sz="2400" dirty="0" smtClean="0"/>
              <a:t>”</a:t>
            </a:r>
            <a:r>
              <a:rPr lang="zh-CN" altLang="en-US" sz="2400" dirty="0" smtClean="0"/>
              <a:t>的价格，不打折商品价格最低为以前价格的</a:t>
            </a:r>
            <a:r>
              <a:rPr lang="en-US" sz="2400" dirty="0" smtClean="0"/>
              <a:t>6</a:t>
            </a:r>
            <a:r>
              <a:rPr lang="zh-CN" altLang="en-US" sz="2400" dirty="0" smtClean="0"/>
              <a:t>折</a:t>
            </a:r>
            <a:r>
              <a:rPr lang="zh-CN" altLang="en-US" sz="2400" b="1" dirty="0" smtClean="0"/>
              <a:t>）</a:t>
            </a:r>
            <a:endParaRPr lang="en-US" sz="2400" b="1" dirty="0" smtClean="0"/>
          </a:p>
          <a:p>
            <a:r>
              <a:rPr lang="en-US" sz="2400" b="1" dirty="0" smtClean="0"/>
              <a:t>2</a:t>
            </a:r>
            <a:r>
              <a:rPr lang="zh-CN" altLang="en-US" sz="2400" b="1" dirty="0" smtClean="0"/>
              <a:t>、</a:t>
            </a:r>
            <a:r>
              <a:rPr lang="en-US" sz="2400" b="1" dirty="0" smtClean="0"/>
              <a:t> a month-long “value” price, where selected merchandise would be discounted up to 30 percent for an entire month</a:t>
            </a:r>
            <a:r>
              <a:rPr lang="zh-CN" altLang="en-US" sz="2400" b="1" dirty="0" smtClean="0"/>
              <a:t>（</a:t>
            </a:r>
            <a:r>
              <a:rPr lang="zh-CN" altLang="en-US" sz="2400" dirty="0" smtClean="0"/>
              <a:t>一个月的</a:t>
            </a:r>
            <a:r>
              <a:rPr lang="en-US" sz="2400" dirty="0" smtClean="0"/>
              <a:t>“Value”</a:t>
            </a:r>
            <a:r>
              <a:rPr lang="zh-CN" altLang="en-US" sz="2400" dirty="0" smtClean="0"/>
              <a:t>的价格，被选定的商品在整整一个月内可以打折到</a:t>
            </a:r>
            <a:r>
              <a:rPr lang="en-US" sz="2400" dirty="0" smtClean="0"/>
              <a:t>30%</a:t>
            </a:r>
            <a:r>
              <a:rPr lang="zh-CN" altLang="en-US" sz="2400" b="1" dirty="0" smtClean="0"/>
              <a:t>）</a:t>
            </a:r>
            <a:endParaRPr lang="en-US" sz="2400" b="1" dirty="0" smtClean="0"/>
          </a:p>
          <a:p>
            <a:r>
              <a:rPr lang="en-US" sz="2400" b="1" dirty="0" smtClean="0"/>
              <a:t>3</a:t>
            </a:r>
            <a:r>
              <a:rPr lang="zh-CN" altLang="en-US" sz="2400" b="1" dirty="0" smtClean="0"/>
              <a:t>、</a:t>
            </a:r>
            <a:r>
              <a:rPr lang="en-US" sz="2400" b="1" dirty="0" smtClean="0"/>
              <a:t> </a:t>
            </a:r>
            <a:r>
              <a:rPr lang="en-US" sz="2400" b="1" smtClean="0"/>
              <a:t>a “</a:t>
            </a:r>
            <a:r>
              <a:rPr lang="en-US" sz="2400" b="1" dirty="0" smtClean="0"/>
              <a:t>b</a:t>
            </a:r>
            <a:r>
              <a:rPr lang="en-US" sz="2400" b="1" smtClean="0"/>
              <a:t>est</a:t>
            </a:r>
            <a:r>
              <a:rPr lang="en-US" sz="2400" b="1" dirty="0" smtClean="0"/>
              <a:t>” price that would be available on the first and third Friday of every month that reflected a discount of up to 40 percent on the “fair” price</a:t>
            </a:r>
            <a:r>
              <a:rPr lang="zh-CN" altLang="en-US" sz="2400" b="1" dirty="0" smtClean="0"/>
              <a:t>（一个</a:t>
            </a:r>
            <a:r>
              <a:rPr lang="en-US" sz="2400" dirty="0" smtClean="0"/>
              <a:t>“Best”</a:t>
            </a:r>
            <a:r>
              <a:rPr lang="zh-CN" altLang="en-US" sz="2400" dirty="0" smtClean="0"/>
              <a:t>的价格，可以在每个月第一和第三个周五使用，呈现高达</a:t>
            </a:r>
            <a:r>
              <a:rPr lang="en-US" sz="2400" dirty="0" smtClean="0"/>
              <a:t>40%</a:t>
            </a:r>
            <a:r>
              <a:rPr lang="zh-CN" altLang="en-US" sz="2400" dirty="0" smtClean="0"/>
              <a:t>的</a:t>
            </a:r>
            <a:r>
              <a:rPr lang="en-US" sz="2400" dirty="0" smtClean="0"/>
              <a:t>“</a:t>
            </a:r>
            <a:r>
              <a:rPr lang="zh-CN" altLang="en-US" sz="2400" dirty="0" smtClean="0"/>
              <a:t>公平</a:t>
            </a:r>
            <a:r>
              <a:rPr lang="en-US" sz="2400" dirty="0" smtClean="0"/>
              <a:t>”</a:t>
            </a:r>
            <a:r>
              <a:rPr lang="zh-CN" altLang="en-US" sz="2400" dirty="0" smtClean="0"/>
              <a:t>的价格折扣</a:t>
            </a:r>
            <a:r>
              <a:rPr lang="zh-CN" altLang="en-US" sz="2400" b="1" dirty="0" smtClean="0"/>
              <a:t>）</a:t>
            </a:r>
            <a:r>
              <a:rPr lang="en-US" sz="2400" b="1" dirty="0" smtClean="0"/>
              <a:t>.</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xit" presetSubtype="16" fill="hold" grpId="1" nodeType="clickEffect">
                                  <p:stCondLst>
                                    <p:cond delay="0"/>
                                  </p:stCondLst>
                                  <p:childTnLst>
                                    <p:animEffect transition="out" filter="diamond(in)">
                                      <p:cBhvr>
                                        <p:cTn id="13" dur="500"/>
                                        <p:tgtEl>
                                          <p:spTgt spid="4"/>
                                        </p:tgtEl>
                                      </p:cBhvr>
                                    </p:animEffect>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ppt_x</p:attrName>
                                        </p:attrNameLst>
                                      </p:cBhvr>
                                      <p:tavLst>
                                        <p:tav tm="0">
                                          <p:val>
                                            <p:strVal val="#ppt_x-.2"/>
                                          </p:val>
                                        </p:tav>
                                        <p:tav tm="100000">
                                          <p:val>
                                            <p:strVal val="#ppt_x"/>
                                          </p:val>
                                        </p:tav>
                                      </p:tavLst>
                                    </p:anim>
                                    <p:anim calcmode="lin" valueType="num">
                                      <p:cBhvr>
                                        <p:cTn id="20" dur="5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3" presetClass="entr" presetSubtype="16"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plus(in)">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4" grpId="1">
        <p:bldAsOne/>
      </p:bldGraphic>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nvGraphicFramePr>
        <p:xfrm>
          <a:off x="0" y="142852"/>
          <a:ext cx="9144000" cy="6715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928662" y="3357562"/>
            <a:ext cx="7286676" cy="3214710"/>
          </a:xfrm>
          <a:prstGeom prst="rect">
            <a:avLst/>
          </a:prstGeom>
        </p:spPr>
        <p:txBody>
          <a:bodyPr wrap="square">
            <a:spAutoFit/>
          </a:bodyPr>
          <a:lstStyle/>
          <a:p>
            <a:r>
              <a:rPr lang="en-US" sz="2800" b="1" dirty="0" smtClean="0"/>
              <a:t>1</a:t>
            </a:r>
            <a:r>
              <a:rPr lang="zh-CN" altLang="en-US" sz="2800" b="1" dirty="0" smtClean="0"/>
              <a:t>、</a:t>
            </a:r>
            <a:r>
              <a:rPr lang="en-US" sz="2800" b="1" dirty="0" smtClean="0"/>
              <a:t>the stores would be redesigned around the </a:t>
            </a:r>
            <a:r>
              <a:rPr lang="en-US" sz="2800" b="1" dirty="0" smtClean="0">
                <a:solidFill>
                  <a:srgbClr val="FF0000"/>
                </a:solidFill>
              </a:rPr>
              <a:t>“Town Square” (</a:t>
            </a:r>
            <a:r>
              <a:rPr lang="zh-CN" altLang="en-US" sz="2800" b="1" dirty="0" smtClean="0">
                <a:solidFill>
                  <a:srgbClr val="FF0000"/>
                </a:solidFill>
              </a:rPr>
              <a:t>城市广场</a:t>
            </a:r>
            <a:r>
              <a:rPr lang="en-US" altLang="zh-CN" sz="2800" b="1" dirty="0" smtClean="0">
                <a:solidFill>
                  <a:srgbClr val="FF0000"/>
                </a:solidFill>
              </a:rPr>
              <a:t>)</a:t>
            </a:r>
            <a:r>
              <a:rPr lang="en-US" sz="2800" b="1" dirty="0" smtClean="0"/>
              <a:t>theme, where each store would have a centralized Town Square.</a:t>
            </a:r>
          </a:p>
          <a:p>
            <a:r>
              <a:rPr lang="en-US" sz="2800" b="1" dirty="0" smtClean="0"/>
              <a:t>2</a:t>
            </a:r>
            <a:r>
              <a:rPr lang="zh-CN" altLang="en-US" sz="2800" b="1" dirty="0" smtClean="0"/>
              <a:t>、</a:t>
            </a:r>
            <a:r>
              <a:rPr lang="en-US" sz="2800" b="1" dirty="0" smtClean="0"/>
              <a:t> Also, stores would be remodeled into the </a:t>
            </a:r>
            <a:r>
              <a:rPr lang="en-US" sz="2800" b="1" dirty="0" smtClean="0">
                <a:solidFill>
                  <a:srgbClr val="FF0000"/>
                </a:solidFill>
              </a:rPr>
              <a:t>store-in-store layout</a:t>
            </a:r>
            <a:r>
              <a:rPr lang="zh-CN" altLang="en-US" sz="2800" b="1" dirty="0" smtClean="0">
                <a:solidFill>
                  <a:srgbClr val="FF0000"/>
                </a:solidFill>
              </a:rPr>
              <a:t>（店中店布局）</a:t>
            </a:r>
            <a:r>
              <a:rPr lang="en-US" sz="2800" b="1" dirty="0" smtClean="0"/>
              <a:t>, where different brand shops, would have dedicated space within the store. </a:t>
            </a:r>
            <a:endParaRPr lang="zh-CN" altLang="en-US" sz="2800" b="1" dirty="0"/>
          </a:p>
        </p:txBody>
      </p:sp>
      <p:pic>
        <p:nvPicPr>
          <p:cNvPr id="12" name="图片 11" descr="timgEHP0C1LZ.jpg"/>
          <p:cNvPicPr>
            <a:picLocks noChangeAspect="1"/>
          </p:cNvPicPr>
          <p:nvPr/>
        </p:nvPicPr>
        <p:blipFill>
          <a:blip r:embed="rId6"/>
          <a:stretch>
            <a:fillRect/>
          </a:stretch>
        </p:blipFill>
        <p:spPr>
          <a:xfrm>
            <a:off x="285720" y="214290"/>
            <a:ext cx="3929090" cy="3000396"/>
          </a:xfrm>
          <a:prstGeom prst="rect">
            <a:avLst/>
          </a:prstGeom>
        </p:spPr>
      </p:pic>
      <p:pic>
        <p:nvPicPr>
          <p:cNvPr id="13" name="图片 12" descr="timgRJUJC0SS.jpg"/>
          <p:cNvPicPr>
            <a:picLocks noChangeAspect="1"/>
          </p:cNvPicPr>
          <p:nvPr/>
        </p:nvPicPr>
        <p:blipFill>
          <a:blip r:embed="rId7"/>
          <a:stretch>
            <a:fillRect/>
          </a:stretch>
        </p:blipFill>
        <p:spPr>
          <a:xfrm>
            <a:off x="4357686" y="214290"/>
            <a:ext cx="4056960" cy="29289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xit" presetSubtype="16" fill="hold" grpId="1" nodeType="clickEffect">
                                  <p:stCondLst>
                                    <p:cond delay="0"/>
                                  </p:stCondLst>
                                  <p:childTnLst>
                                    <p:animEffect transition="out" filter="diamond(in)">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ppt_x</p:attrName>
                                        </p:attrNameLst>
                                      </p:cBhvr>
                                      <p:tavLst>
                                        <p:tav tm="0">
                                          <p:val>
                                            <p:strVal val="#ppt_x-.2"/>
                                          </p:val>
                                        </p:tav>
                                        <p:tav tm="100000">
                                          <p:val>
                                            <p:strVal val="#ppt_x"/>
                                          </p:val>
                                        </p:tav>
                                      </p:tavLst>
                                    </p:anim>
                                    <p:anim calcmode="lin" valueType="num">
                                      <p:cBhvr>
                                        <p:cTn id="20" dur="5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9"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ppt_x</p:attrName>
                                        </p:attrNameLst>
                                      </p:cBhvr>
                                      <p:tavLst>
                                        <p:tav tm="0">
                                          <p:val>
                                            <p:strVal val="#ppt_x-.2"/>
                                          </p:val>
                                        </p:tav>
                                        <p:tav tm="100000">
                                          <p:val>
                                            <p:strVal val="#ppt_x"/>
                                          </p:val>
                                        </p:tav>
                                      </p:tavLst>
                                    </p:anim>
                                    <p:anim calcmode="lin" valueType="num">
                                      <p:cBhvr>
                                        <p:cTn id="27" dur="5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3" presetClass="entr" presetSubtype="16" fill="hold" grpId="1"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plus(in)">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7" grpId="1">
        <p:bldAsOne/>
      </p:bldGraphic>
      <p:bldP spid="8"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7aec54e736d12f2e42521cbe4fc2d5628435689d.png"/>
          <p:cNvPicPr>
            <a:picLocks noChangeAspect="1"/>
          </p:cNvPicPr>
          <p:nvPr/>
        </p:nvPicPr>
        <p:blipFill>
          <a:blip r:embed="rId2"/>
          <a:stretch>
            <a:fillRect/>
          </a:stretch>
        </p:blipFill>
        <p:spPr>
          <a:xfrm>
            <a:off x="2928926" y="642918"/>
            <a:ext cx="3714776" cy="3143272"/>
          </a:xfrm>
          <a:prstGeom prst="rect">
            <a:avLst/>
          </a:prstGeom>
        </p:spPr>
      </p:pic>
      <p:sp>
        <p:nvSpPr>
          <p:cNvPr id="5" name="矩形 4"/>
          <p:cNvSpPr/>
          <p:nvPr/>
        </p:nvSpPr>
        <p:spPr>
          <a:xfrm>
            <a:off x="1428728" y="3929066"/>
            <a:ext cx="6786610" cy="1815882"/>
          </a:xfrm>
          <a:prstGeom prst="rect">
            <a:avLst/>
          </a:prstGeom>
        </p:spPr>
        <p:txBody>
          <a:bodyPr wrap="square">
            <a:spAutoFit/>
          </a:bodyPr>
          <a:lstStyle/>
          <a:p>
            <a:r>
              <a:rPr lang="en-US" sz="2800" b="1" dirty="0" smtClean="0"/>
              <a:t>  A new red-square logo with the letters JCP in the upper-left-hand corner was unveiled to emphasize the “fair and square” pricing theme. </a:t>
            </a:r>
            <a:endParaRPr lang="zh-CN" altLang="en-US" sz="2800" b="1" dirty="0"/>
          </a:p>
        </p:txBody>
      </p:sp>
      <p:graphicFrame>
        <p:nvGraphicFramePr>
          <p:cNvPr id="6" name="图示 5"/>
          <p:cNvGraphicFramePr/>
          <p:nvPr/>
        </p:nvGraphicFramePr>
        <p:xfrm>
          <a:off x="0" y="142852"/>
          <a:ext cx="9144000" cy="6715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2"/>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xit" presetSubtype="16" fill="hold" grpId="1" nodeType="clickEffect">
                                  <p:stCondLst>
                                    <p:cond delay="0"/>
                                  </p:stCondLst>
                                  <p:childTnLst>
                                    <p:animEffect transition="out" filter="diamond(in)">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strips(downLeft)">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6"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Horizontal)">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6" grpId="0">
        <p:bldAsOne/>
      </p:bldGraphic>
      <p:bldGraphic spid="6" grpId="1">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0" y="0"/>
            <a:ext cx="9144000" cy="6858000"/>
          </a:xfrm>
          <a:prstGeom prst="rect">
            <a:avLst/>
          </a:prstGeom>
          <a:solidFill>
            <a:schemeClr val="bg1"/>
          </a:solidFill>
          <a:ln w="3714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4480" y="571480"/>
            <a:ext cx="5643602" cy="4572032"/>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57488" y="5429264"/>
            <a:ext cx="3663183" cy="923330"/>
          </a:xfrm>
          <a:prstGeom prst="rect">
            <a:avLst/>
          </a:prstGeom>
          <a:noFill/>
        </p:spPr>
        <p:txBody>
          <a:bodyPr wrap="none" lIns="91440" tIns="45720" rIns="91440" bIns="45720">
            <a:spAutoFit/>
          </a:bodyPr>
          <a:lstStyle/>
          <a:p>
            <a:pPr algn="ctr"/>
            <a:r>
              <a:rPr lang="zh-CN" altLang="en-US" sz="5400" b="1" cap="none" spc="0" dirty="0" smtClean="0">
                <a:ln w="10541" cmpd="sng">
                  <a:solidFill>
                    <a:sysClr val="windowText" lastClr="000000"/>
                  </a:solidFill>
                  <a:prstDash val="solid"/>
                </a:ln>
                <a:solidFill>
                  <a:sysClr val="windowText" lastClr="000000"/>
                </a:solidFill>
                <a:effectLst/>
              </a:rPr>
              <a:t>衰落和背弃</a:t>
            </a:r>
            <a:endParaRPr lang="zh-CN" altLang="en-US" sz="5400" b="1" cap="none" spc="0" dirty="0">
              <a:ln w="10541" cmpd="sng">
                <a:solidFill>
                  <a:sysClr val="windowText" lastClr="000000"/>
                </a:solidFill>
                <a:prstDash val="solid"/>
              </a:ln>
              <a:solidFill>
                <a:sysClr val="windowText" lastClr="000000"/>
              </a:solidFill>
              <a:effectLst/>
            </a:endParaRPr>
          </a:p>
        </p:txBody>
      </p:sp>
      <p:sp>
        <p:nvSpPr>
          <p:cNvPr id="9" name="矩形 8"/>
          <p:cNvSpPr/>
          <p:nvPr/>
        </p:nvSpPr>
        <p:spPr>
          <a:xfrm>
            <a:off x="2285984" y="1071546"/>
            <a:ext cx="4286280" cy="3785652"/>
          </a:xfrm>
          <a:prstGeom prst="rect">
            <a:avLst/>
          </a:prstGeom>
          <a:noFill/>
        </p:spPr>
        <p:txBody>
          <a:bodyPr wrap="square" lIns="91440" tIns="45720" rIns="91440" bIns="45720">
            <a:spAutoFit/>
          </a:bodyPr>
          <a:lstStyle/>
          <a:p>
            <a:pPr algn="ctr"/>
            <a:r>
              <a:rPr lang="en-US" altLang="zh-CN" sz="60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Fall Out</a:t>
            </a:r>
          </a:p>
          <a:p>
            <a:pPr algn="ctr"/>
            <a:r>
              <a:rPr lang="en-US" altLang="zh-CN"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And</a:t>
            </a:r>
          </a:p>
          <a:p>
            <a:pPr algn="ctr"/>
            <a:r>
              <a:rPr lang="en-US" altLang="zh-CN"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Backpedaling</a:t>
            </a:r>
          </a:p>
          <a:p>
            <a:pPr algn="ctr"/>
            <a:endParaRPr lang="zh-CN" altLang="en-US" sz="6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6858000"/>
          </a:xfrm>
          <a:prstGeom prst="rect">
            <a:avLst/>
          </a:prstGeom>
          <a:solidFill>
            <a:schemeClr val="bg1"/>
          </a:solidFill>
          <a:ln w="3714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p:txBody>
          <a:bodyPr/>
          <a:lstStyle/>
          <a:p>
            <a:endParaRPr lang="zh-CN" altLang="en-US"/>
          </a:p>
        </p:txBody>
      </p:sp>
      <p:sp>
        <p:nvSpPr>
          <p:cNvPr id="5" name="矩形 4"/>
          <p:cNvSpPr/>
          <p:nvPr/>
        </p:nvSpPr>
        <p:spPr>
          <a:xfrm>
            <a:off x="0" y="0"/>
            <a:ext cx="3428992" cy="2643182"/>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8660" y="214290"/>
            <a:ext cx="4286280" cy="2554545"/>
          </a:xfrm>
          <a:prstGeom prst="rect">
            <a:avLst/>
          </a:prstGeom>
          <a:noFill/>
        </p:spPr>
        <p:txBody>
          <a:bodyPr wrap="square" lIns="91440" tIns="45720" rIns="91440" bIns="45720">
            <a:spAutoFit/>
          </a:bodyPr>
          <a:lstStyle/>
          <a:p>
            <a:pPr algn="ctr"/>
            <a:r>
              <a:rPr lang="en-US" altLang="zh-CN" sz="40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Fall Out</a:t>
            </a:r>
          </a:p>
          <a:p>
            <a:pPr algn="ctr"/>
            <a:r>
              <a:rPr lang="en-US" altLang="zh-CN"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And</a:t>
            </a:r>
          </a:p>
          <a:p>
            <a:pPr algn="ctr"/>
            <a:r>
              <a:rPr lang="en-US" altLang="zh-CN"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Backpedaling</a:t>
            </a:r>
          </a:p>
          <a:p>
            <a:pPr algn="ctr"/>
            <a:endParaRPr lang="zh-CN" altLang="en-US" sz="4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矩形 6"/>
          <p:cNvSpPr/>
          <p:nvPr/>
        </p:nvSpPr>
        <p:spPr>
          <a:xfrm>
            <a:off x="1500166" y="2714620"/>
            <a:ext cx="5857916" cy="1754326"/>
          </a:xfrm>
          <a:prstGeom prst="rect">
            <a:avLst/>
          </a:prstGeom>
        </p:spPr>
        <p:txBody>
          <a:bodyPr wrap="square">
            <a:spAutoFit/>
          </a:bodyPr>
          <a:lstStyle/>
          <a:p>
            <a:pPr algn="ctr"/>
            <a:r>
              <a:rPr lang="en-US" sz="3600" dirty="0" smtClean="0">
                <a:ln w="18415" cmpd="sng">
                  <a:solidFill>
                    <a:schemeClr val="tx1"/>
                  </a:solidFill>
                  <a:prstDash val="solid"/>
                </a:ln>
                <a:effectLst>
                  <a:outerShdw blurRad="63500" dir="3600000" algn="tl" rotWithShape="0">
                    <a:srgbClr val="000000">
                      <a:alpha val="70000"/>
                    </a:srgbClr>
                  </a:outerShdw>
                </a:effectLst>
              </a:rPr>
              <a:t>The new strategy did not </a:t>
            </a:r>
          </a:p>
          <a:p>
            <a:pPr algn="ctr"/>
            <a:r>
              <a:rPr lang="en-US" sz="3600" dirty="0" smtClean="0">
                <a:ln w="18415" cmpd="sng">
                  <a:solidFill>
                    <a:schemeClr val="tx1"/>
                  </a:solidFill>
                  <a:prstDash val="solid"/>
                </a:ln>
                <a:effectLst>
                  <a:outerShdw blurRad="63500" dir="3600000" algn="tl" rotWithShape="0">
                    <a:srgbClr val="000000">
                      <a:alpha val="70000"/>
                    </a:srgbClr>
                  </a:outerShdw>
                </a:effectLst>
              </a:rPr>
              <a:t>resonate with</a:t>
            </a:r>
            <a:r>
              <a:rPr lang="zh-CN" altLang="en-US" sz="3600" dirty="0" smtClean="0">
                <a:ln w="18415" cmpd="sng">
                  <a:solidFill>
                    <a:schemeClr val="tx1"/>
                  </a:solidFill>
                  <a:prstDash val="solid"/>
                </a:ln>
                <a:effectLst>
                  <a:outerShdw blurRad="63500" dir="3600000" algn="tl" rotWithShape="0">
                    <a:srgbClr val="000000">
                      <a:alpha val="70000"/>
                    </a:srgbClr>
                  </a:outerShdw>
                </a:effectLst>
              </a:rPr>
              <a:t>（产生共鸣）</a:t>
            </a:r>
            <a:r>
              <a:rPr lang="en-US" sz="3600" dirty="0" smtClean="0">
                <a:ln w="18415" cmpd="sng">
                  <a:solidFill>
                    <a:schemeClr val="tx1"/>
                  </a:solidFill>
                  <a:prstDash val="solid"/>
                </a:ln>
                <a:effectLst>
                  <a:outerShdw blurRad="63500" dir="3600000" algn="tl" rotWithShape="0">
                    <a:srgbClr val="000000">
                      <a:alpha val="70000"/>
                    </a:srgbClr>
                  </a:outerShdw>
                </a:effectLst>
              </a:rPr>
              <a:t> consumers</a:t>
            </a:r>
            <a:endParaRPr lang="zh-CN" altLang="en-US" sz="3600" dirty="0">
              <a:ln w="18415" cmpd="sng">
                <a:solidFill>
                  <a:schemeClr val="tx1"/>
                </a:solidFill>
                <a:prstDash val="solid"/>
              </a:ln>
              <a:effectLst>
                <a:outerShdw blurRad="63500" dir="3600000" algn="tl" rotWithShape="0">
                  <a:srgbClr val="000000">
                    <a:alpha val="70000"/>
                  </a:srgbClr>
                </a:outerShdw>
              </a:effectLst>
            </a:endParaRPr>
          </a:p>
        </p:txBody>
      </p:sp>
      <p:sp>
        <p:nvSpPr>
          <p:cNvPr id="8" name="矩形 7"/>
          <p:cNvSpPr/>
          <p:nvPr/>
        </p:nvSpPr>
        <p:spPr>
          <a:xfrm>
            <a:off x="714348" y="3571876"/>
            <a:ext cx="7572428" cy="954107"/>
          </a:xfrm>
          <a:prstGeom prst="rect">
            <a:avLst/>
          </a:prstGeom>
        </p:spPr>
        <p:txBody>
          <a:bodyPr wrap="square">
            <a:spAutoFit/>
          </a:bodyPr>
          <a:lstStyle/>
          <a:p>
            <a:r>
              <a:rPr lang="en-US" sz="2800" b="1" dirty="0" smtClean="0"/>
              <a:t> I</a:t>
            </a:r>
            <a:r>
              <a:rPr lang="en-US" altLang="zh-CN" sz="2800" b="1" dirty="0" smtClean="0"/>
              <a:t>t</a:t>
            </a:r>
            <a:r>
              <a:rPr lang="en-US" sz="2800" b="1" dirty="0" smtClean="0"/>
              <a:t> seemed to be driving JCPenney’s customers into the competition’s stores.</a:t>
            </a:r>
            <a:endParaRPr lang="zh-CN" altLang="en-US" sz="2800" b="1" dirty="0">
              <a:ln w="18415" cmpd="sng">
                <a:solidFill>
                  <a:schemeClr val="tx1"/>
                </a:solidFill>
                <a:prstDash val="solid"/>
              </a:ln>
              <a:effectLst>
                <a:outerShdw blurRad="63500" dir="3600000" algn="tl" rotWithShape="0">
                  <a:srgbClr val="000000">
                    <a:alpha val="70000"/>
                  </a:srgbClr>
                </a:outerShdw>
              </a:effectLst>
            </a:endParaRPr>
          </a:p>
        </p:txBody>
      </p:sp>
      <p:sp>
        <p:nvSpPr>
          <p:cNvPr id="10" name="矩形 9"/>
          <p:cNvSpPr/>
          <p:nvPr/>
        </p:nvSpPr>
        <p:spPr>
          <a:xfrm>
            <a:off x="642910" y="4500570"/>
            <a:ext cx="8286808" cy="1384995"/>
          </a:xfrm>
          <a:prstGeom prst="rect">
            <a:avLst/>
          </a:prstGeom>
        </p:spPr>
        <p:txBody>
          <a:bodyPr wrap="square">
            <a:spAutoFit/>
          </a:bodyPr>
          <a:lstStyle/>
          <a:p>
            <a:r>
              <a:rPr lang="en-US" sz="2800" b="1" dirty="0" smtClean="0"/>
              <a:t>JCPenney’s second quarter 2012 financial performance</a:t>
            </a:r>
            <a:r>
              <a:rPr lang="zh-CN" altLang="en-US" sz="2800" b="1" dirty="0" smtClean="0"/>
              <a:t>（业绩表现）</a:t>
            </a:r>
            <a:r>
              <a:rPr lang="en-US" sz="2800" b="1" dirty="0" smtClean="0"/>
              <a:t> was even poorer. But its competitors, seem to be faring much better </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6" presetClass="path" presetSubtype="0" accel="50000" decel="50000" fill="hold" grpId="1" nodeType="clickEffect">
                                  <p:stCondLst>
                                    <p:cond delay="0"/>
                                  </p:stCondLst>
                                  <p:childTnLst>
                                    <p:animMotion origin="layout" path="M -0.06319 -0.00671 L 0.18681 -0.33981 " pathEditMode="relative" rAng="0" ptsTypes="AA">
                                      <p:cBhvr>
                                        <p:cTn id="13" dur="500" fill="hold"/>
                                        <p:tgtEl>
                                          <p:spTgt spid="7"/>
                                        </p:tgtEl>
                                        <p:attrNameLst>
                                          <p:attrName>ppt_x</p:attrName>
                                          <p:attrName>ppt_y</p:attrName>
                                        </p:attrNameLst>
                                      </p:cBhvr>
                                      <p:rCtr x="125" y="-167"/>
                                    </p:animMotion>
                                  </p:childTnLst>
                                </p:cTn>
                              </p:par>
                            </p:childTnLst>
                          </p:cTn>
                        </p:par>
                      </p:childTnLst>
                    </p:cTn>
                  </p:par>
                  <p:par>
                    <p:cTn id="14" fill="hold">
                      <p:stCondLst>
                        <p:cond delay="indefinite"/>
                      </p:stCondLst>
                      <p:childTnLst>
                        <p:par>
                          <p:cTn id="15" fill="hold">
                            <p:stCondLst>
                              <p:cond delay="0"/>
                            </p:stCondLst>
                            <p:childTnLst>
                              <p:par>
                                <p:cTn id="16" presetID="53"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strips(downLeft)">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8" name="矩形 7"/>
          <p:cNvSpPr/>
          <p:nvPr/>
        </p:nvSpPr>
        <p:spPr>
          <a:xfrm>
            <a:off x="571472" y="0"/>
            <a:ext cx="8001056" cy="1938992"/>
          </a:xfrm>
          <a:prstGeom prst="rect">
            <a:avLst/>
          </a:prstGeom>
        </p:spPr>
        <p:txBody>
          <a:bodyPr wrap="square">
            <a:spAutoFit/>
          </a:bodyPr>
          <a:lstStyle/>
          <a:p>
            <a:r>
              <a:rPr lang="en-US" sz="2400" b="1" dirty="0" smtClean="0"/>
              <a:t> 2012.6 Michael Francis, who abruptly resigned from</a:t>
            </a:r>
            <a:r>
              <a:rPr lang="zh-CN" altLang="en-US" sz="2400" b="1" dirty="0" smtClean="0"/>
              <a:t>（突然辞职）</a:t>
            </a:r>
            <a:r>
              <a:rPr lang="en-US" sz="2400" b="1" dirty="0" smtClean="0"/>
              <a:t> his position. 2012.8 Johnson sent an e-mail to </a:t>
            </a:r>
            <a:r>
              <a:rPr lang="en-US" sz="2400" b="1" dirty="0" err="1" smtClean="0"/>
              <a:t>JCPenney</a:t>
            </a:r>
            <a:r>
              <a:rPr lang="en-US" sz="2400" b="1" dirty="0" smtClean="0"/>
              <a:t> customers</a:t>
            </a:r>
            <a:r>
              <a:rPr lang="zh-CN" altLang="en-US" sz="2400" b="1" dirty="0" smtClean="0"/>
              <a:t> </a:t>
            </a:r>
            <a:r>
              <a:rPr lang="en-US" sz="2400" b="1" dirty="0" smtClean="0"/>
              <a:t>indicated that there would be no shift in strategy.</a:t>
            </a:r>
            <a:r>
              <a:rPr lang="zh-CN" altLang="en-US" sz="2400" b="1" dirty="0" smtClean="0"/>
              <a:t>（战略不变）</a:t>
            </a:r>
          </a:p>
          <a:p>
            <a:endParaRPr lang="zh-CN" altLang="en-US" sz="2400" b="1" dirty="0"/>
          </a:p>
        </p:txBody>
      </p:sp>
      <p:sp>
        <p:nvSpPr>
          <p:cNvPr id="11" name="矩形 10"/>
          <p:cNvSpPr/>
          <p:nvPr/>
        </p:nvSpPr>
        <p:spPr>
          <a:xfrm>
            <a:off x="571472" y="1571612"/>
            <a:ext cx="7500990" cy="830997"/>
          </a:xfrm>
          <a:prstGeom prst="rect">
            <a:avLst/>
          </a:prstGeom>
        </p:spPr>
        <p:txBody>
          <a:bodyPr wrap="square">
            <a:spAutoFit/>
          </a:bodyPr>
          <a:lstStyle/>
          <a:p>
            <a:r>
              <a:rPr lang="en-US" sz="2400" b="1" dirty="0" smtClean="0"/>
              <a:t>Third quarter 2012 sales results resulted in even more losses for </a:t>
            </a:r>
            <a:r>
              <a:rPr lang="en-US" sz="2400" b="1" dirty="0" err="1" smtClean="0"/>
              <a:t>JCPenney</a:t>
            </a:r>
            <a:r>
              <a:rPr lang="zh-CN" altLang="en-US" sz="2400" b="1" dirty="0" smtClean="0"/>
              <a:t>（损失更多）</a:t>
            </a:r>
            <a:r>
              <a:rPr lang="en-US" sz="2400" b="1" dirty="0" smtClean="0"/>
              <a:t>.</a:t>
            </a:r>
            <a:endParaRPr lang="zh-CN" altLang="en-US" sz="2400" b="1" dirty="0"/>
          </a:p>
        </p:txBody>
      </p:sp>
      <p:sp>
        <p:nvSpPr>
          <p:cNvPr id="12" name="矩形 11"/>
          <p:cNvSpPr/>
          <p:nvPr/>
        </p:nvSpPr>
        <p:spPr>
          <a:xfrm>
            <a:off x="642910" y="2357430"/>
            <a:ext cx="8143932" cy="1200329"/>
          </a:xfrm>
          <a:prstGeom prst="rect">
            <a:avLst/>
          </a:prstGeom>
        </p:spPr>
        <p:txBody>
          <a:bodyPr wrap="square">
            <a:spAutoFit/>
          </a:bodyPr>
          <a:lstStyle/>
          <a:p>
            <a:r>
              <a:rPr lang="en-US" sz="2400" b="1" dirty="0" smtClean="0"/>
              <a:t>2012.8  the month-long price reduction</a:t>
            </a:r>
            <a:r>
              <a:rPr lang="zh-CN" altLang="en-US" sz="2400" b="1" dirty="0" smtClean="0"/>
              <a:t>（持续一个月的减价）</a:t>
            </a:r>
            <a:r>
              <a:rPr lang="en-US" sz="2400" b="1" dirty="0" smtClean="0"/>
              <a:t> initiative was terminated with</a:t>
            </a:r>
            <a:r>
              <a:rPr lang="zh-CN" altLang="en-US" sz="2400" b="1" dirty="0" smtClean="0"/>
              <a:t>（终结）</a:t>
            </a:r>
            <a:r>
              <a:rPr lang="en-US" sz="2400" b="1" dirty="0" smtClean="0"/>
              <a:t> Johnson claiming it was too confusing for shoppers</a:t>
            </a:r>
            <a:r>
              <a:rPr lang="zh-CN" altLang="en-US" sz="2400" b="1" dirty="0" smtClean="0"/>
              <a:t>（对消费者来说太困惑了）</a:t>
            </a:r>
            <a:r>
              <a:rPr lang="en-US" sz="2400" b="1" dirty="0" smtClean="0"/>
              <a:t>.</a:t>
            </a:r>
            <a:endParaRPr lang="zh-CN" altLang="en-US" sz="2400" b="1" dirty="0"/>
          </a:p>
        </p:txBody>
      </p:sp>
      <p:sp>
        <p:nvSpPr>
          <p:cNvPr id="13" name="矩形 12"/>
          <p:cNvSpPr/>
          <p:nvPr/>
        </p:nvSpPr>
        <p:spPr>
          <a:xfrm>
            <a:off x="571472" y="3500438"/>
            <a:ext cx="8072494" cy="1200329"/>
          </a:xfrm>
          <a:prstGeom prst="rect">
            <a:avLst/>
          </a:prstGeom>
        </p:spPr>
        <p:txBody>
          <a:bodyPr wrap="square">
            <a:spAutoFit/>
          </a:bodyPr>
          <a:lstStyle/>
          <a:p>
            <a:r>
              <a:rPr lang="en-US" sz="2400" b="1" dirty="0" smtClean="0"/>
              <a:t>2013.1 the real reversal of “Fair and Square” began</a:t>
            </a:r>
            <a:r>
              <a:rPr lang="zh-CN" altLang="en-US" sz="2400" b="1" dirty="0" smtClean="0"/>
              <a:t>（重启“公平合理”定价）</a:t>
            </a:r>
            <a:r>
              <a:rPr lang="en-US" sz="2400" b="1" dirty="0" smtClean="0"/>
              <a:t>. </a:t>
            </a:r>
            <a:r>
              <a:rPr lang="en-US" sz="2400" b="1" dirty="0" err="1" smtClean="0"/>
              <a:t>JCPenney</a:t>
            </a:r>
            <a:r>
              <a:rPr lang="en-US" sz="2400" b="1" dirty="0" smtClean="0"/>
              <a:t> announced that it was going to commence running sales again</a:t>
            </a:r>
            <a:r>
              <a:rPr lang="zh-CN" altLang="en-US" sz="2400" b="1" dirty="0" smtClean="0"/>
              <a:t>（重新开始促销）</a:t>
            </a:r>
            <a:r>
              <a:rPr lang="en-US" sz="2400" b="1" dirty="0" smtClean="0"/>
              <a:t>.</a:t>
            </a:r>
            <a:endParaRPr lang="zh-CN" altLang="en-US" sz="2400" b="1" dirty="0"/>
          </a:p>
        </p:txBody>
      </p:sp>
      <p:sp>
        <p:nvSpPr>
          <p:cNvPr id="1025" name="Rectangle 1"/>
          <p:cNvSpPr>
            <a:spLocks noChangeArrowheads="1"/>
          </p:cNvSpPr>
          <p:nvPr/>
        </p:nvSpPr>
        <p:spPr bwMode="auto">
          <a:xfrm>
            <a:off x="571472" y="4572008"/>
            <a:ext cx="7643866"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tabLst>
                <a:tab pos="152400" algn="l"/>
              </a:tabLst>
            </a:pPr>
            <a:r>
              <a:rPr lang="en-US" altLang="zh-CN" sz="2400" b="1" dirty="0" smtClean="0"/>
              <a:t>At the same time, Johnson restated</a:t>
            </a:r>
            <a:r>
              <a:rPr lang="zh-CN" altLang="en-US" sz="2400" b="1" dirty="0" smtClean="0"/>
              <a:t>（重申）</a:t>
            </a:r>
            <a:r>
              <a:rPr lang="en-US" altLang="zh-CN" sz="2400" b="1" dirty="0" smtClean="0"/>
              <a:t> that </a:t>
            </a:r>
            <a:r>
              <a:rPr lang="en-US" altLang="zh-CN" sz="2400" b="1" dirty="0" err="1" smtClean="0"/>
              <a:t>JCPenney</a:t>
            </a:r>
            <a:r>
              <a:rPr lang="en-US" altLang="zh-CN" sz="2400" b="1" dirty="0" smtClean="0"/>
              <a:t> would not resume the practice of distributing coupons</a:t>
            </a:r>
            <a:r>
              <a:rPr lang="zh-CN" altLang="en-US" sz="2400" b="1" dirty="0" smtClean="0"/>
              <a:t>（不会再实行分发优惠券）</a:t>
            </a:r>
            <a:r>
              <a:rPr lang="en-US" altLang="zh-CN" sz="2400" b="1" dirty="0" smtClean="0"/>
              <a:t>.</a:t>
            </a:r>
            <a:r>
              <a:rPr lang="en-US" sz="2400" b="1" dirty="0" smtClean="0"/>
              <a:t> Decided to implement reference pricing by adding new MSRP price tags</a:t>
            </a:r>
            <a:r>
              <a:rPr lang="zh-CN" altLang="en-US" sz="2400" b="1" dirty="0" smtClean="0"/>
              <a:t>（决定使用参考定价</a:t>
            </a:r>
            <a:r>
              <a:rPr lang="en-US" altLang="zh-CN" sz="2400" b="1" dirty="0" smtClean="0"/>
              <a:t>/</a:t>
            </a:r>
            <a:r>
              <a:rPr lang="zh-CN" altLang="en-US" sz="2400" b="1" dirty="0" smtClean="0"/>
              <a:t>建议零售价）</a:t>
            </a:r>
            <a:r>
              <a:rPr lang="en-US" sz="2400" b="1" dirty="0" smtClean="0"/>
              <a:t> to more than half its merchandise.</a:t>
            </a:r>
            <a:endParaRPr lang="zh-CN" altLang="en-US" sz="2400" b="1" dirty="0" smtClean="0"/>
          </a:p>
          <a:p>
            <a:pPr marL="0" marR="0" lvl="0" indent="0" algn="l" defTabSz="914400" rtl="0" eaLnBrk="1" fontAlgn="base" latinLnBrk="0" hangingPunct="1">
              <a:lnSpc>
                <a:spcPct val="100000"/>
              </a:lnSpc>
              <a:spcBef>
                <a:spcPct val="0"/>
              </a:spcBef>
              <a:spcAft>
                <a:spcPct val="0"/>
              </a:spcAft>
              <a:buClrTx/>
              <a:buSzTx/>
              <a:buFontTx/>
              <a:buNone/>
              <a:tabLst>
                <a:tab pos="152400" algn="l"/>
              </a:tabLst>
            </a:pPr>
            <a:endParaRPr lang="en-US" altLang="zh-CN"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1025"/>
                                        </p:tgtEl>
                                        <p:attrNameLst>
                                          <p:attrName>style.visibility</p:attrName>
                                        </p:attrNameLst>
                                      </p:cBhvr>
                                      <p:to>
                                        <p:strVal val="visible"/>
                                      </p:to>
                                    </p:set>
                                    <p:animEffect transition="in" filter="barn(inHorizontal)">
                                      <p:cBhvr>
                                        <p:cTn id="27" dur="500"/>
                                        <p:tgtEl>
                                          <p:spTgt spid="1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0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0" y="0"/>
            <a:ext cx="9144000" cy="6858000"/>
          </a:xfrm>
          <a:prstGeom prst="rect">
            <a:avLst/>
          </a:prstGeom>
          <a:solidFill>
            <a:schemeClr val="bg1"/>
          </a:solidFill>
          <a:ln w="3714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000232" y="1142984"/>
            <a:ext cx="5286412" cy="4572032"/>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214546" y="1428736"/>
            <a:ext cx="4786346" cy="3416320"/>
          </a:xfrm>
          <a:prstGeom prst="rect">
            <a:avLst/>
          </a:prstGeom>
          <a:noFill/>
        </p:spPr>
        <p:txBody>
          <a:bodyPr wrap="square" lIns="91440" tIns="45720" rIns="91440" bIns="45720">
            <a:spAutoFit/>
          </a:bodyPr>
          <a:lstStyle/>
          <a:p>
            <a:pPr algn="ctr"/>
            <a:r>
              <a:rPr lang="en-US" altLang="zh-CN"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BRIEF INTRODUCTION</a:t>
            </a:r>
          </a:p>
          <a:p>
            <a:pPr algn="ctr"/>
            <a:r>
              <a:rPr lang="en-US" altLang="zh-CN"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ABOUT</a:t>
            </a:r>
          </a:p>
          <a:p>
            <a:pPr algn="ctr"/>
            <a:r>
              <a:rPr lang="en-US" altLang="zh-CN" sz="5400" b="0" cap="none"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J.C.Penney</a:t>
            </a:r>
            <a:endParaRPr lang="zh-CN" alt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64" y="214290"/>
            <a:ext cx="900122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altLang="zh-CN" sz="3200" b="1" dirty="0" smtClean="0">
                <a:latin typeface="Arial" pitchFamily="34" charset="0"/>
                <a:ea typeface="宋体" pitchFamily="2" charset="-122"/>
                <a:cs typeface="FrutigerLTStd-Bold"/>
              </a:rPr>
              <a:t>Q1: </a:t>
            </a:r>
            <a:r>
              <a:rPr kumimoji="0" lang="en-US" altLang="zh-CN" sz="3200" b="1" i="0" u="none" strike="noStrike" cap="none" normalizeH="0" baseline="0" dirty="0" smtClean="0">
                <a:ln>
                  <a:noFill/>
                </a:ln>
                <a:solidFill>
                  <a:schemeClr val="tx1"/>
                </a:solidFill>
                <a:effectLst/>
                <a:latin typeface="Arial" pitchFamily="34" charset="0"/>
                <a:ea typeface="宋体" pitchFamily="2" charset="-122"/>
                <a:cs typeface="FrutigerLTStd-Bold"/>
              </a:rPr>
              <a:t>What environmental factors contributed to </a:t>
            </a:r>
            <a:r>
              <a:rPr kumimoji="0" lang="en-US" altLang="zh-CN" sz="3200" b="1" i="0" u="none" strike="noStrike" cap="none" normalizeH="0" baseline="0" dirty="0" err="1" smtClean="0">
                <a:ln>
                  <a:noFill/>
                </a:ln>
                <a:solidFill>
                  <a:schemeClr val="tx1"/>
                </a:solidFill>
                <a:effectLst/>
                <a:latin typeface="Arial" pitchFamily="34" charset="0"/>
                <a:ea typeface="宋体" pitchFamily="2" charset="-122"/>
                <a:cs typeface="FrutigerLTStd-Bold"/>
              </a:rPr>
              <a:t>JCPenney’s</a:t>
            </a:r>
            <a:r>
              <a:rPr kumimoji="0" lang="en-US" altLang="zh-CN" sz="3200" b="1" i="0" u="none" strike="noStrike" cap="none" normalizeH="0" baseline="0" dirty="0" smtClean="0">
                <a:ln>
                  <a:noFill/>
                </a:ln>
                <a:solidFill>
                  <a:schemeClr val="tx1"/>
                </a:solidFill>
                <a:effectLst/>
                <a:latin typeface="Arial" pitchFamily="34" charset="0"/>
                <a:ea typeface="宋体" pitchFamily="2" charset="-122"/>
                <a:cs typeface="FrutigerLTStd-Bold"/>
              </a:rPr>
              <a:t> “Fair and Square” launch?</a:t>
            </a:r>
            <a:r>
              <a:rPr lang="zh-CN" altLang="en-US" sz="3200" dirty="0" smtClean="0"/>
              <a:t>什么样的环境因素促成了杰西潘尼的“公平合理”推出？</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3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9698" name="Rectangle 2"/>
          <p:cNvSpPr>
            <a:spLocks noChangeArrowheads="1"/>
          </p:cNvSpPr>
          <p:nvPr/>
        </p:nvSpPr>
        <p:spPr bwMode="auto">
          <a:xfrm>
            <a:off x="214282" y="2333685"/>
            <a:ext cx="857256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52400" algn="l"/>
              </a:tabLst>
            </a:pPr>
            <a:r>
              <a:rPr lang="en-US" altLang="zh-CN" sz="2400" b="1" dirty="0" smtClean="0">
                <a:solidFill>
                  <a:srgbClr val="000000"/>
                </a:solidFill>
                <a:latin typeface="JansonTextLTStd-Roman"/>
                <a:ea typeface="宋体" pitchFamily="2" charset="-122"/>
                <a:cs typeface="JansonTextLTStd-Roman"/>
              </a:rPr>
              <a:t>1</a:t>
            </a:r>
            <a:r>
              <a:rPr lang="zh-CN" altLang="en-US" sz="2400" b="1" dirty="0" smtClean="0">
                <a:solidFill>
                  <a:srgbClr val="000000"/>
                </a:solidFill>
                <a:latin typeface="JansonTextLTStd-Roman"/>
                <a:ea typeface="宋体" pitchFamily="2" charset="-122"/>
                <a:cs typeface="JansonTextLTStd-Roman"/>
              </a:rPr>
              <a:t>、</a:t>
            </a:r>
            <a:r>
              <a:rPr kumimoji="0" lang="zh-CN" altLang="en-US" sz="2400" b="1" i="0" u="none" strike="noStrike" cap="none" normalizeH="0" baseline="0" dirty="0" smtClean="0">
                <a:ln>
                  <a:noFill/>
                </a:ln>
                <a:solidFill>
                  <a:srgbClr val="000000"/>
                </a:solidFill>
                <a:effectLst/>
                <a:latin typeface="JansonTextLTStd-Roman"/>
                <a:ea typeface="宋体" pitchFamily="2" charset="-122"/>
                <a:cs typeface="JansonTextLTStd-Roman"/>
              </a:rPr>
              <a:t>宏观环境</a:t>
            </a:r>
            <a:r>
              <a:rPr lang="zh-CN" altLang="en-US" sz="2400" b="1" dirty="0" smtClean="0">
                <a:solidFill>
                  <a:srgbClr val="000000"/>
                </a:solidFill>
                <a:latin typeface="JansonTextLTStd-Roman"/>
                <a:ea typeface="宋体" pitchFamily="2" charset="-122"/>
                <a:cs typeface="JansonTextLTStd-Roman"/>
              </a:rPr>
              <a:t>分析</a:t>
            </a:r>
            <a:r>
              <a:rPr kumimoji="0" lang="zh-CN" altLang="en-US" sz="2400" b="1" i="0" u="none" strike="noStrike" cap="none" normalizeH="0" baseline="0" dirty="0" smtClean="0">
                <a:ln>
                  <a:noFill/>
                </a:ln>
                <a:solidFill>
                  <a:srgbClr val="000000"/>
                </a:solidFill>
                <a:effectLst/>
                <a:latin typeface="JansonTextLTStd-Roman"/>
                <a:ea typeface="宋体" pitchFamily="2" charset="-122"/>
                <a:cs typeface="JansonTextLTStd-Roman"/>
              </a:rPr>
              <a:t>：</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152400" algn="l"/>
              </a:tabLst>
            </a:pPr>
            <a:r>
              <a:rPr kumimoji="0" lang="zh-CN" altLang="en-US" sz="2400" b="1" i="0" u="none" strike="noStrike" cap="none" normalizeH="0" baseline="0" dirty="0" smtClean="0">
                <a:ln>
                  <a:noFill/>
                </a:ln>
                <a:solidFill>
                  <a:schemeClr val="tx1"/>
                </a:solidFill>
                <a:effectLst/>
                <a:latin typeface="+mj-lt"/>
                <a:ea typeface="宋体" pitchFamily="2" charset="-122"/>
                <a:cs typeface="JansonTextLTStd-Roman"/>
              </a:rPr>
              <a:t>（</a:t>
            </a:r>
            <a:r>
              <a:rPr kumimoji="0" lang="en-US" altLang="zh-CN" sz="2400" b="1" i="0" u="none" strike="noStrike" cap="none" normalizeH="0" baseline="0" dirty="0" smtClean="0">
                <a:ln>
                  <a:noFill/>
                </a:ln>
                <a:solidFill>
                  <a:schemeClr val="tx1"/>
                </a:solidFill>
                <a:effectLst/>
                <a:latin typeface="+mj-lt"/>
                <a:ea typeface="宋体" pitchFamily="2" charset="-122"/>
                <a:cs typeface="JansonTextLTStd-Roman"/>
              </a:rPr>
              <a:t>1</a:t>
            </a:r>
            <a:r>
              <a:rPr kumimoji="0" lang="zh-CN" altLang="en-US" sz="2400" b="1" i="0" u="none" strike="noStrike" cap="none" normalizeH="0" baseline="0" dirty="0" smtClean="0">
                <a:ln>
                  <a:noFill/>
                </a:ln>
                <a:solidFill>
                  <a:schemeClr val="tx1"/>
                </a:solidFill>
                <a:effectLst/>
                <a:latin typeface="+mj-lt"/>
                <a:ea typeface="宋体" pitchFamily="2" charset="-122"/>
                <a:cs typeface="JansonTextLTStd-Roman"/>
              </a:rPr>
              <a:t>）、</a:t>
            </a:r>
            <a:r>
              <a:rPr kumimoji="0" lang="en-US" altLang="zh-CN" sz="2400" b="1" i="0" u="none" strike="noStrike" cap="none" normalizeH="0" baseline="0" dirty="0" smtClean="0">
                <a:ln>
                  <a:noFill/>
                </a:ln>
                <a:solidFill>
                  <a:schemeClr val="tx1"/>
                </a:solidFill>
                <a:effectLst/>
                <a:latin typeface="+mj-lt"/>
                <a:ea typeface="宋体" pitchFamily="2" charset="-122"/>
                <a:cs typeface="JansonTextLTStd-Roman"/>
              </a:rPr>
              <a:t>Competitors: </a:t>
            </a:r>
            <a:r>
              <a:rPr kumimoji="0" lang="zh-CN" altLang="en-US" sz="2400" b="1" i="0" u="none" strike="noStrike" cap="none" normalizeH="0" baseline="0" dirty="0" smtClean="0">
                <a:ln>
                  <a:noFill/>
                </a:ln>
                <a:solidFill>
                  <a:schemeClr val="tx1"/>
                </a:solidFill>
                <a:effectLst/>
                <a:latin typeface="JansonTextLTStd-Roman"/>
                <a:ea typeface="宋体" pitchFamily="2" charset="-122"/>
                <a:cs typeface="JansonTextLTStd-Roman"/>
              </a:rPr>
              <a:t>业内竞争者的出现</a:t>
            </a:r>
            <a:r>
              <a:rPr kumimoji="0" lang="zh-CN" altLang="en-US" sz="2400" b="0" i="0" u="none" strike="noStrike" cap="none" normalizeH="0" baseline="0" dirty="0" smtClean="0">
                <a:ln>
                  <a:noFill/>
                </a:ln>
                <a:solidFill>
                  <a:schemeClr val="tx1"/>
                </a:solidFill>
                <a:effectLst/>
                <a:latin typeface="JansonTextLTStd-Roman"/>
                <a:ea typeface="宋体" pitchFamily="2" charset="-122"/>
                <a:cs typeface="JansonTextLTStd-Roman"/>
              </a:rPr>
              <a:t>：</a:t>
            </a:r>
            <a:r>
              <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JansonTextLTStd-Roman"/>
              </a:rPr>
              <a:t>Macy’s </a:t>
            </a:r>
            <a:r>
              <a:rPr kumimoji="0" lang="zh-CN" altLang="en-US" sz="2400" b="0" i="0" u="none" strike="noStrike" cap="none" normalizeH="0" baseline="0" dirty="0" smtClean="0">
                <a:ln>
                  <a:noFill/>
                </a:ln>
                <a:solidFill>
                  <a:schemeClr val="tx1"/>
                </a:solidFill>
                <a:effectLst/>
                <a:latin typeface="JansonTextLTStd-Roman"/>
                <a:ea typeface="宋体" pitchFamily="2" charset="-122"/>
                <a:cs typeface="JansonTextLTStd-Roman"/>
              </a:rPr>
              <a:t>（梅西百货  ），</a:t>
            </a:r>
            <a:r>
              <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JansonTextLTStd-Roman"/>
              </a:rPr>
              <a:t>Kohl’s, </a:t>
            </a:r>
            <a:r>
              <a:rPr kumimoji="0" lang="en-US" altLang="zh-CN" sz="2400" b="0" i="0" u="none" strike="noStrike" cap="none" normalizeH="0" baseline="0" dirty="0" err="1" smtClean="0">
                <a:ln>
                  <a:noFill/>
                </a:ln>
                <a:solidFill>
                  <a:schemeClr val="tx1"/>
                </a:solidFill>
                <a:effectLst/>
                <a:latin typeface="Arial" pitchFamily="34" charset="0"/>
                <a:ea typeface="宋体" pitchFamily="2" charset="-122"/>
                <a:cs typeface="JansonTextLTStd-Roman"/>
              </a:rPr>
              <a:t>Walmart</a:t>
            </a:r>
            <a:r>
              <a:rPr kumimoji="0" lang="zh-CN" altLang="en-US" sz="2400" b="0" i="0" u="none" strike="noStrike" cap="none" normalizeH="0" baseline="0" dirty="0" smtClean="0">
                <a:ln>
                  <a:noFill/>
                </a:ln>
                <a:solidFill>
                  <a:schemeClr val="tx1"/>
                </a:solidFill>
                <a:effectLst/>
                <a:latin typeface="JansonTextLTStd-Roman"/>
                <a:ea typeface="宋体" pitchFamily="2" charset="-122"/>
                <a:cs typeface="JansonTextLTStd-Roman"/>
              </a:rPr>
              <a:t>（沃尔玛），</a:t>
            </a:r>
            <a:r>
              <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JansonTextLTStd-Roman"/>
              </a:rPr>
              <a:t>Target</a:t>
            </a:r>
            <a:r>
              <a:rPr kumimoji="0" lang="zh-CN" altLang="en-US" sz="2400" b="0" i="0" u="none" strike="noStrike" cap="none" normalizeH="0" baseline="0" dirty="0" smtClean="0">
                <a:ln>
                  <a:noFill/>
                </a:ln>
                <a:solidFill>
                  <a:schemeClr val="tx1"/>
                </a:solidFill>
                <a:effectLst/>
                <a:latin typeface="JansonTextLTStd-Roman"/>
                <a:ea typeface="宋体" pitchFamily="2" charset="-122"/>
                <a:cs typeface="JansonTextLTStd-Roman"/>
              </a:rPr>
              <a:t>（塔吉特）等。</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152400" algn="l"/>
              </a:tabLst>
            </a:pPr>
            <a:r>
              <a:rPr kumimoji="0" lang="zh-CN" altLang="en-US" sz="2400" b="1" i="0" u="none" strike="noStrike" cap="none" normalizeH="0" baseline="0" dirty="0" smtClean="0">
                <a:ln>
                  <a:noFill/>
                </a:ln>
                <a:solidFill>
                  <a:srgbClr val="000000"/>
                </a:solidFill>
                <a:effectLst/>
                <a:latin typeface="+mj-lt"/>
                <a:ea typeface="宋体" pitchFamily="2" charset="-122"/>
                <a:cs typeface="JansonTextLTStd-Roman"/>
              </a:rPr>
              <a:t>（</a:t>
            </a:r>
            <a:r>
              <a:rPr kumimoji="0" lang="en-US" altLang="zh-CN" sz="2400" b="1" i="0" u="none" strike="noStrike" cap="none" normalizeH="0" baseline="0" dirty="0" smtClean="0">
                <a:ln>
                  <a:noFill/>
                </a:ln>
                <a:solidFill>
                  <a:srgbClr val="000000"/>
                </a:solidFill>
                <a:effectLst/>
                <a:latin typeface="+mj-lt"/>
                <a:ea typeface="宋体" pitchFamily="2" charset="-122"/>
                <a:cs typeface="JansonTextLTStd-Roman"/>
              </a:rPr>
              <a:t>2</a:t>
            </a:r>
            <a:r>
              <a:rPr kumimoji="0" lang="zh-CN" altLang="en-US" sz="2400" b="1" i="0" u="none" strike="noStrike" cap="none" normalizeH="0" baseline="0" dirty="0" smtClean="0">
                <a:ln>
                  <a:noFill/>
                </a:ln>
                <a:solidFill>
                  <a:srgbClr val="000000"/>
                </a:solidFill>
                <a:effectLst/>
                <a:latin typeface="+mj-lt"/>
                <a:ea typeface="宋体" pitchFamily="2" charset="-122"/>
                <a:cs typeface="JansonTextLTStd-Roman"/>
              </a:rPr>
              <a:t>）、</a:t>
            </a:r>
            <a:r>
              <a:rPr kumimoji="0" lang="en-US" altLang="zh-CN" sz="2400" b="1" i="0" u="none" strike="noStrike" cap="none" normalizeH="0" baseline="0" dirty="0" smtClean="0">
                <a:ln>
                  <a:noFill/>
                </a:ln>
                <a:solidFill>
                  <a:srgbClr val="000000"/>
                </a:solidFill>
                <a:effectLst/>
                <a:latin typeface="+mj-lt"/>
                <a:ea typeface="宋体" pitchFamily="2" charset="-122"/>
                <a:cs typeface="JansonTextLTStd-Roman"/>
              </a:rPr>
              <a:t>Economy:</a:t>
            </a:r>
            <a:r>
              <a:rPr kumimoji="0" lang="en-US" altLang="zh-CN" sz="2400" b="1" i="0" u="none" strike="noStrike" cap="none" normalizeH="0" dirty="0" smtClean="0">
                <a:ln>
                  <a:noFill/>
                </a:ln>
                <a:solidFill>
                  <a:srgbClr val="000000"/>
                </a:solidFill>
                <a:effectLst/>
                <a:latin typeface="+mj-lt"/>
                <a:ea typeface="宋体" pitchFamily="2" charset="-122"/>
                <a:cs typeface="JansonTextLTStd-Roman"/>
              </a:rPr>
              <a:t> </a:t>
            </a:r>
            <a:r>
              <a:rPr kumimoji="0" lang="zh-CN" altLang="en-US" sz="2400" b="1" i="0" u="none" strike="noStrike" cap="none" normalizeH="0" baseline="0" dirty="0" smtClean="0">
                <a:ln>
                  <a:noFill/>
                </a:ln>
                <a:solidFill>
                  <a:srgbClr val="000000"/>
                </a:solidFill>
                <a:effectLst/>
                <a:latin typeface="JansonTextLTStd-Roman"/>
                <a:ea typeface="宋体" pitchFamily="2" charset="-122"/>
                <a:cs typeface="JansonTextLTStd-Roman"/>
              </a:rPr>
              <a:t>经济态势</a:t>
            </a:r>
            <a:r>
              <a:rPr kumimoji="0" lang="zh-CN" altLang="en-US" sz="2400" b="0" i="0" u="none" strike="noStrike" cap="none" normalizeH="0" baseline="0" dirty="0" smtClean="0">
                <a:ln>
                  <a:noFill/>
                </a:ln>
                <a:solidFill>
                  <a:srgbClr val="000000"/>
                </a:solidFill>
                <a:effectLst/>
                <a:latin typeface="JansonTextLTStd-Roman"/>
                <a:ea typeface="宋体" pitchFamily="2" charset="-122"/>
                <a:cs typeface="JansonTextLTStd-Roman"/>
              </a:rPr>
              <a:t>：</a:t>
            </a:r>
            <a:r>
              <a:rPr kumimoji="0" lang="en-US" altLang="zh-CN" sz="2400" b="0" i="0" u="none" strike="noStrike" cap="none" normalizeH="0" baseline="0" dirty="0" smtClean="0">
                <a:ln>
                  <a:noFill/>
                </a:ln>
                <a:solidFill>
                  <a:srgbClr val="000000"/>
                </a:solidFill>
                <a:effectLst/>
                <a:latin typeface="Arial" pitchFamily="34" charset="0"/>
                <a:ea typeface="宋体" pitchFamily="2" charset="-122"/>
                <a:cs typeface="JansonTextLTStd-Roman"/>
              </a:rPr>
              <a:t>2007</a:t>
            </a:r>
            <a:r>
              <a:rPr kumimoji="0" lang="zh-CN" altLang="en-US" sz="2400" b="0" i="0" u="none" strike="noStrike" cap="none" normalizeH="0" baseline="0" dirty="0" smtClean="0">
                <a:ln>
                  <a:noFill/>
                </a:ln>
                <a:solidFill>
                  <a:srgbClr val="000000"/>
                </a:solidFill>
                <a:effectLst/>
                <a:latin typeface="JansonTextLTStd-Roman"/>
                <a:ea typeface="宋体" pitchFamily="2" charset="-122"/>
                <a:cs typeface="JansonTextLTStd-Roman"/>
              </a:rPr>
              <a:t>年的经济大萧条导致美国消费者消费能力下降，对消费者的消费预期产生的负面影响；同时，美国零售业销售总额逐月下降，众多企业裁员倒闭，但有一些零售业店面逆势扩张，以经济实惠的折扣店为主。</a:t>
            </a:r>
            <a:r>
              <a:rPr kumimoji="0" lang="zh-CN" altLang="en-US"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The Great Recession that began in 2007 also bruised </a:t>
            </a:r>
            <a:r>
              <a:rPr kumimoji="0" lang="en-US" altLang="zh-CN" sz="2400"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JCPenney</a:t>
            </a: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Annual revenue dropped from $19.9 billion in 2007 to $17.3 billion in 2011. During the same four-year span, earnings dropped from $1.1 billion to a net loss of $152 million. These losses caused </a:t>
            </a:r>
            <a:r>
              <a:rPr kumimoji="0" lang="en-US" altLang="zh-CN" sz="2400"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JCPenney</a:t>
            </a:r>
            <a:r>
              <a:rPr kumimoji="0" lang="en-US" altLang="zh-CN" sz="2400" b="0" i="0" u="none" strike="noStrike" cap="none" normalizeH="0" baseline="0" dirty="0" err="1" smtClean="0">
                <a:ln>
                  <a:noFill/>
                </a:ln>
                <a:solidFill>
                  <a:schemeClr val="tx1"/>
                </a:solidFill>
                <a:effectLst/>
                <a:latin typeface="Arial"/>
                <a:ea typeface="宋体" pitchFamily="2" charset="-122"/>
                <a:cs typeface="Times New Roman" pitchFamily="18" charset="0"/>
              </a:rPr>
              <a:t>’</a:t>
            </a:r>
            <a:r>
              <a:rPr kumimoji="0" lang="en-US" altLang="zh-CN" sz="2400"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a:t>
            </a: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stock to slide and facilitated the shuttering of its catalog channel.</a:t>
            </a:r>
            <a:r>
              <a:rPr kumimoji="0" lang="zh-CN" altLang="en-US"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9699" name="Rectangle 3"/>
          <p:cNvSpPr>
            <a:spLocks noChangeArrowheads="1"/>
          </p:cNvSpPr>
          <p:nvPr/>
        </p:nvSpPr>
        <p:spPr bwMode="auto">
          <a:xfrm>
            <a:off x="0" y="2214554"/>
            <a:ext cx="8643998"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altLang="zh-CN" sz="2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2</a:t>
            </a:r>
            <a:r>
              <a:rPr kumimoji="0" lang="zh-CN" altLang="en-US" sz="2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sz="2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内部环境分析：</a:t>
            </a:r>
            <a:endParaRPr kumimoji="0" lang="en-US" altLang="zh-CN" sz="2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2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sz="2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1</a:t>
            </a:r>
            <a:r>
              <a:rPr kumimoji="0" lang="zh-CN" altLang="en-US" sz="2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sz="2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Bad sales performance </a:t>
            </a:r>
            <a:r>
              <a:rPr kumimoji="0" lang="en-US" altLang="zh-CN" sz="2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sz="2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企业销售业绩显著下滑</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sz="2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2</a:t>
            </a:r>
            <a:r>
              <a:rPr kumimoji="0" lang="zh-CN" altLang="en-US" sz="2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sz="2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Internal</a:t>
            </a:r>
            <a:r>
              <a:rPr kumimoji="0" lang="en-US" altLang="zh-CN" sz="2800" b="1" i="0" u="none" strike="noStrike" cap="none" normalizeH="0" dirty="0" smtClean="0">
                <a:ln>
                  <a:noFill/>
                </a:ln>
                <a:solidFill>
                  <a:schemeClr val="tx1"/>
                </a:solidFill>
                <a:effectLst/>
                <a:latin typeface="Calibri" pitchFamily="34" charset="0"/>
                <a:ea typeface="宋体" pitchFamily="2" charset="-122"/>
                <a:cs typeface="Times New Roman" pitchFamily="18" charset="0"/>
              </a:rPr>
              <a:t> operation was not optimistic</a:t>
            </a:r>
            <a:r>
              <a:rPr kumimoji="0" lang="en-US" altLang="zh-CN" sz="2800" b="0" i="0" u="none" strike="noStrike" cap="none" normalizeH="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2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内部运作情况不乐观。</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sz="2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3</a:t>
            </a:r>
            <a:r>
              <a:rPr kumimoji="0" lang="zh-CN" altLang="en-US" sz="2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sz="2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High-low</a:t>
            </a:r>
            <a:r>
              <a:rPr kumimoji="0" lang="en-US" altLang="zh-CN" sz="2800" b="1" i="0" u="none" strike="noStrike" cap="none" normalizeH="0" dirty="0" smtClean="0">
                <a:ln>
                  <a:noFill/>
                </a:ln>
                <a:solidFill>
                  <a:schemeClr val="tx1"/>
                </a:solidFill>
                <a:effectLst/>
                <a:latin typeface="Calibri" pitchFamily="34" charset="0"/>
                <a:ea typeface="宋体" pitchFamily="2" charset="-122"/>
                <a:cs typeface="Times New Roman" pitchFamily="18" charset="0"/>
              </a:rPr>
              <a:t> pricing and heavy discount was not a good marketing strategies</a:t>
            </a:r>
            <a:r>
              <a:rPr lang="en-US" altLang="zh-CN" sz="2800" b="1" dirty="0" smtClean="0">
                <a:latin typeface="Calibri" pitchFamily="34" charset="0"/>
                <a:ea typeface="宋体" pitchFamily="2" charset="-122"/>
                <a:cs typeface="Times New Roman" pitchFamily="18" charset="0"/>
              </a:rPr>
              <a:t>.</a:t>
            </a:r>
            <a:r>
              <a:rPr lang="zh-CN" altLang="en-US" sz="2800" dirty="0" smtClean="0">
                <a:latin typeface="Calibri" pitchFamily="34" charset="0"/>
                <a:ea typeface="宋体" pitchFamily="2" charset="-122"/>
                <a:cs typeface="Times New Roman" pitchFamily="18" charset="0"/>
              </a:rPr>
              <a:t>以往</a:t>
            </a:r>
            <a:r>
              <a:rPr kumimoji="0" lang="zh-CN" altLang="en-US" sz="2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高</a:t>
            </a:r>
            <a:r>
              <a:rPr kumimoji="0" lang="en-US" altLang="zh-CN" sz="2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2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低定价和大打折扣</a:t>
            </a:r>
            <a:r>
              <a:rPr lang="zh-CN" altLang="en-US" sz="2800" dirty="0" smtClean="0">
                <a:latin typeface="Calibri" pitchFamily="34" charset="0"/>
                <a:ea typeface="宋体" pitchFamily="2" charset="-122"/>
                <a:cs typeface="Times New Roman" pitchFamily="18" charset="0"/>
              </a:rPr>
              <a:t>的营销方式</a:t>
            </a:r>
            <a:r>
              <a:rPr kumimoji="0" lang="zh-CN" altLang="en-US" sz="2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并没有产生在顾客之间产生良好的效益</a:t>
            </a:r>
            <a:endParaRPr kumimoji="0" lang="en-US" altLang="zh-CN" sz="2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sz="2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4</a:t>
            </a:r>
            <a:r>
              <a:rPr kumimoji="0" lang="zh-CN" altLang="en-US" sz="2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lang="zh-CN" altLang="en-US" sz="2800" b="1" dirty="0" smtClean="0">
                <a:latin typeface="Calibri" pitchFamily="34" charset="0"/>
                <a:ea typeface="宋体" pitchFamily="2" charset="-122"/>
                <a:cs typeface="Times New Roman" pitchFamily="18" charset="0"/>
              </a:rPr>
              <a:t>、</a:t>
            </a:r>
            <a:r>
              <a:rPr lang="en-US" altLang="zh-CN" sz="2800" b="1" dirty="0" smtClean="0">
                <a:latin typeface="Calibri" pitchFamily="34" charset="0"/>
                <a:ea typeface="宋体" pitchFamily="2" charset="-122"/>
                <a:cs typeface="Times New Roman" pitchFamily="18" charset="0"/>
              </a:rPr>
              <a:t>Customers purchasing and customers royalty slid rapidly.</a:t>
            </a:r>
            <a:r>
              <a:rPr lang="zh-CN" altLang="en-US" sz="2800" dirty="0" smtClean="0">
                <a:latin typeface="Calibri" pitchFamily="34" charset="0"/>
                <a:ea typeface="宋体" pitchFamily="2" charset="-122"/>
                <a:cs typeface="Times New Roman" pitchFamily="18" charset="0"/>
              </a:rPr>
              <a:t>（顾客购买量和顾客忠诚度迅速下跌）</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p:cTn id="7" dur="500" fill="hold"/>
                                        <p:tgtEl>
                                          <p:spTgt spid="29698"/>
                                        </p:tgtEl>
                                        <p:attrNameLst>
                                          <p:attrName>ppt_x</p:attrName>
                                        </p:attrNameLst>
                                      </p:cBhvr>
                                      <p:tavLst>
                                        <p:tav tm="0">
                                          <p:val>
                                            <p:strVal val="#ppt_x-.2"/>
                                          </p:val>
                                        </p:tav>
                                        <p:tav tm="100000">
                                          <p:val>
                                            <p:strVal val="#ppt_x"/>
                                          </p:val>
                                        </p:tav>
                                      </p:tavLst>
                                    </p:anim>
                                    <p:anim calcmode="lin" valueType="num">
                                      <p:cBhvr>
                                        <p:cTn id="8" dur="500" fill="hold"/>
                                        <p:tgtEl>
                                          <p:spTgt spid="29698"/>
                                        </p:tgtEl>
                                        <p:attrNameLst>
                                          <p:attrName>ppt_y</p:attrName>
                                        </p:attrNameLst>
                                      </p:cBhvr>
                                      <p:tavLst>
                                        <p:tav tm="0">
                                          <p:val>
                                            <p:strVal val="#ppt_y"/>
                                          </p:val>
                                        </p:tav>
                                        <p:tav tm="100000">
                                          <p:val>
                                            <p:strVal val="#ppt_y"/>
                                          </p:val>
                                        </p:tav>
                                      </p:tavLst>
                                    </p:anim>
                                    <p:animEffect transition="in" filter="wipe(right)" prLst="gradientSize: 0.1">
                                      <p:cBhvr>
                                        <p:cTn id="9" dur="500"/>
                                        <p:tgtEl>
                                          <p:spTgt spid="29698"/>
                                        </p:tgtEl>
                                      </p:cBhvr>
                                    </p:animEffect>
                                  </p:childTnLst>
                                </p:cTn>
                              </p:par>
                            </p:childTnLst>
                          </p:cTn>
                        </p:par>
                      </p:childTnLst>
                    </p:cTn>
                  </p:par>
                  <p:par>
                    <p:cTn id="10" fill="hold">
                      <p:stCondLst>
                        <p:cond delay="indefinite"/>
                      </p:stCondLst>
                      <p:childTnLst>
                        <p:par>
                          <p:cTn id="11" fill="hold">
                            <p:stCondLst>
                              <p:cond delay="0"/>
                            </p:stCondLst>
                            <p:childTnLst>
                              <p:par>
                                <p:cTn id="12" presetID="4" presetClass="exit" presetSubtype="16" fill="hold" grpId="1" nodeType="clickEffect">
                                  <p:stCondLst>
                                    <p:cond delay="0"/>
                                  </p:stCondLst>
                                  <p:childTnLst>
                                    <p:animEffect transition="out" filter="box(in)">
                                      <p:cBhvr>
                                        <p:cTn id="13" dur="500"/>
                                        <p:tgtEl>
                                          <p:spTgt spid="29698"/>
                                        </p:tgtEl>
                                      </p:cBhvr>
                                    </p:animEffect>
                                    <p:set>
                                      <p:cBhvr>
                                        <p:cTn id="14" dur="1" fill="hold">
                                          <p:stCondLst>
                                            <p:cond delay="499"/>
                                          </p:stCondLst>
                                        </p:cTn>
                                        <p:tgtEl>
                                          <p:spTgt spid="2969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29699"/>
                                        </p:tgtEl>
                                        <p:attrNameLst>
                                          <p:attrName>style.visibility</p:attrName>
                                        </p:attrNameLst>
                                      </p:cBhvr>
                                      <p:to>
                                        <p:strVal val="visible"/>
                                      </p:to>
                                    </p:set>
                                    <p:anim calcmode="lin" valueType="num">
                                      <p:cBhvr>
                                        <p:cTn id="19" dur="500" fill="hold"/>
                                        <p:tgtEl>
                                          <p:spTgt spid="29699"/>
                                        </p:tgtEl>
                                        <p:attrNameLst>
                                          <p:attrName>ppt_x</p:attrName>
                                        </p:attrNameLst>
                                      </p:cBhvr>
                                      <p:tavLst>
                                        <p:tav tm="0">
                                          <p:val>
                                            <p:strVal val="#ppt_x-.2"/>
                                          </p:val>
                                        </p:tav>
                                        <p:tav tm="100000">
                                          <p:val>
                                            <p:strVal val="#ppt_x"/>
                                          </p:val>
                                        </p:tav>
                                      </p:tavLst>
                                    </p:anim>
                                    <p:anim calcmode="lin" valueType="num">
                                      <p:cBhvr>
                                        <p:cTn id="20" dur="500" fill="hold"/>
                                        <p:tgtEl>
                                          <p:spTgt spid="29699"/>
                                        </p:tgtEl>
                                        <p:attrNameLst>
                                          <p:attrName>ppt_y</p:attrName>
                                        </p:attrNameLst>
                                      </p:cBhvr>
                                      <p:tavLst>
                                        <p:tav tm="0">
                                          <p:val>
                                            <p:strVal val="#ppt_y"/>
                                          </p:val>
                                        </p:tav>
                                        <p:tav tm="100000">
                                          <p:val>
                                            <p:strVal val="#ppt_y"/>
                                          </p:val>
                                        </p:tav>
                                      </p:tavLst>
                                    </p:anim>
                                    <p:animEffect transition="in" filter="wipe(right)" prLst="gradientSize: 0.1">
                                      <p:cBhvr>
                                        <p:cTn id="21" dur="500"/>
                                        <p:tgtEl>
                                          <p:spTgt spid="29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698" grpId="1"/>
      <p:bldP spid="2969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0" y="0"/>
            <a:ext cx="91440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altLang="zh-CN" sz="2800" b="1" dirty="0" smtClean="0">
                <a:latin typeface="Arial" pitchFamily="34" charset="0"/>
                <a:ea typeface="宋体" pitchFamily="2" charset="-122"/>
                <a:cs typeface="FrutigerLTStd-Bold"/>
              </a:rPr>
              <a:t>Q2: </a:t>
            </a:r>
            <a:r>
              <a:rPr kumimoji="0" lang="en-US" altLang="zh-CN" sz="2800" b="1" i="0" u="none" strike="noStrike" cap="none" normalizeH="0" baseline="0" dirty="0" smtClean="0">
                <a:ln>
                  <a:noFill/>
                </a:ln>
                <a:solidFill>
                  <a:schemeClr val="tx1"/>
                </a:solidFill>
                <a:effectLst/>
                <a:latin typeface="Arial" pitchFamily="34" charset="0"/>
                <a:ea typeface="宋体" pitchFamily="2" charset="-122"/>
                <a:cs typeface="FrutigerLTStd-Bold"/>
              </a:rPr>
              <a:t>What were some alternative pricing strategies that Johnson might have considered besides “Fair and Square”?</a:t>
            </a:r>
            <a:r>
              <a:rPr lang="zh-CN" altLang="en-US" sz="2800" dirty="0" smtClean="0"/>
              <a:t>除了“公平合理，约翰逊可能考虑过的一些其他的定价策略有哪些呢？</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0722" name="Rectangle 2"/>
          <p:cNvSpPr>
            <a:spLocks noChangeArrowheads="1"/>
          </p:cNvSpPr>
          <p:nvPr/>
        </p:nvSpPr>
        <p:spPr bwMode="auto">
          <a:xfrm>
            <a:off x="214282" y="1714488"/>
            <a:ext cx="8715436"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152400" fontAlgn="base">
              <a:spcBef>
                <a:spcPct val="0"/>
              </a:spcBef>
              <a:spcAft>
                <a:spcPct val="0"/>
              </a:spcAft>
            </a:pPr>
            <a:r>
              <a:rPr kumimoji="0" 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1</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High-low</a:t>
            </a:r>
            <a:r>
              <a:rPr kumimoji="0" lang="en-US" altLang="zh-CN" sz="2000" b="1" i="0" u="none" strike="noStrike" cap="none" normalizeH="0" dirty="0" smtClean="0">
                <a:ln>
                  <a:noFill/>
                </a:ln>
                <a:solidFill>
                  <a:schemeClr val="tx1"/>
                </a:solidFill>
                <a:effectLst/>
                <a:latin typeface="Calibri" pitchFamily="34" charset="0"/>
                <a:ea typeface="宋体" pitchFamily="2" charset="-122"/>
                <a:cs typeface="Times New Roman" pitchFamily="18" charset="0"/>
              </a:rPr>
              <a:t> pricing</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20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高</a:t>
            </a:r>
            <a:r>
              <a:rPr kumimoji="0" lang="en-US" altLang="zh-CN" sz="20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a:t>
            </a:r>
            <a:r>
              <a:rPr kumimoji="0" lang="zh-CN" altLang="en-US" sz="2000" b="0" i="0" u="none" strike="noStrike" cap="none" normalizeH="0" baseline="0" dirty="0" smtClean="0">
                <a:ln>
                  <a:noFill/>
                </a:ln>
                <a:solidFill>
                  <a:srgbClr val="333333"/>
                </a:solidFill>
                <a:effectLst/>
                <a:latin typeface="Arial" pitchFamily="34" charset="0"/>
                <a:ea typeface="宋体" pitchFamily="2" charset="-122"/>
                <a:cs typeface="Arial" pitchFamily="34" charset="0"/>
              </a:rPr>
              <a:t>低价格策略是指零售商制定的商品价格有时高于竞争对手，有时低于竞争对手，同一种商品价格经常变动，零售商会经常使用降价来进行促销。</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In many markets, high-low pricing results in higher revenues</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（产生高利润）</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This is largely connected to </a:t>
            </a:r>
            <a:r>
              <a:rPr kumimoji="0" lang="en-US" altLang="zh-CN" sz="20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the psychology associated with sale-shopping</a:t>
            </a:r>
            <a:r>
              <a:rPr kumimoji="0" lang="zh-CN" altLang="en-US" sz="20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（销售和购买的心理因素）</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a:t>
            </a:r>
            <a:r>
              <a:rPr lang="en-US" altLang="zh-CN" sz="2000" dirty="0" smtClean="0">
                <a:latin typeface="Calibri" pitchFamily="34" charset="0"/>
                <a:ea typeface="宋体" pitchFamily="2" charset="-122"/>
                <a:cs typeface="Times New Roman" pitchFamily="18" charset="0"/>
              </a:rPr>
              <a:t>lthough </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consumers state in surveys that they prefer the convenience and savings of EDLP, they actually tend to purchase more when high-low pricing strategies are employed.</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0" name="矩形 9"/>
          <p:cNvSpPr/>
          <p:nvPr/>
        </p:nvSpPr>
        <p:spPr>
          <a:xfrm>
            <a:off x="0" y="4000504"/>
            <a:ext cx="8643998" cy="707886"/>
          </a:xfrm>
          <a:prstGeom prst="rect">
            <a:avLst/>
          </a:prstGeom>
        </p:spPr>
        <p:txBody>
          <a:bodyPr wrap="square">
            <a:spAutoFit/>
          </a:bodyPr>
          <a:lstStyle/>
          <a:p>
            <a:pPr lvl="0" indent="152400" eaLnBrk="0" fontAlgn="base" hangingPunct="0">
              <a:spcBef>
                <a:spcPct val="0"/>
              </a:spcBef>
              <a:spcAft>
                <a:spcPct val="0"/>
              </a:spcAft>
            </a:pPr>
            <a:r>
              <a:rPr lang="zh-CN" altLang="en-US" sz="2000" dirty="0" smtClean="0">
                <a:latin typeface="Calibri" pitchFamily="34" charset="0"/>
                <a:ea typeface="宋体" pitchFamily="2" charset="-122"/>
                <a:cs typeface="Times New Roman" pitchFamily="18" charset="0"/>
              </a:rPr>
              <a:t>（</a:t>
            </a:r>
            <a:r>
              <a:rPr lang="en-US" altLang="zh-CN" sz="2000" dirty="0" smtClean="0">
                <a:latin typeface="Calibri" pitchFamily="34" charset="0"/>
                <a:ea typeface="宋体" pitchFamily="2" charset="-122"/>
                <a:cs typeface="Times New Roman" pitchFamily="18" charset="0"/>
              </a:rPr>
              <a:t>2</a:t>
            </a:r>
            <a:r>
              <a:rPr lang="zh-CN" altLang="en-US" sz="2000" dirty="0" smtClean="0">
                <a:latin typeface="Calibri" pitchFamily="34" charset="0"/>
                <a:ea typeface="宋体" pitchFamily="2" charset="-122"/>
                <a:cs typeface="Times New Roman" pitchFamily="18" charset="0"/>
              </a:rPr>
              <a:t>）</a:t>
            </a:r>
            <a:r>
              <a:rPr lang="en-US" altLang="zh-CN" sz="2000" b="1" dirty="0" smtClean="0">
                <a:latin typeface="Calibri" pitchFamily="34" charset="0"/>
                <a:ea typeface="宋体" pitchFamily="2" charset="-122"/>
                <a:cs typeface="Times New Roman" pitchFamily="18" charset="0"/>
              </a:rPr>
              <a:t>psychological pricing </a:t>
            </a:r>
            <a:r>
              <a:rPr lang="zh-CN" altLang="en-US" sz="2000" dirty="0" smtClean="0">
                <a:latin typeface="Calibri" pitchFamily="34" charset="0"/>
                <a:ea typeface="宋体" pitchFamily="2" charset="-122"/>
                <a:cs typeface="Times New Roman" pitchFamily="18" charset="0"/>
              </a:rPr>
              <a:t>：</a:t>
            </a:r>
            <a:r>
              <a:rPr lang="zh-CN" altLang="en-US" sz="2000" dirty="0" smtClean="0">
                <a:solidFill>
                  <a:srgbClr val="333333"/>
                </a:solidFill>
                <a:latin typeface="Arial" pitchFamily="34" charset="0"/>
                <a:ea typeface="宋体" pitchFamily="2" charset="-122"/>
                <a:cs typeface="Arial" pitchFamily="34" charset="0"/>
              </a:rPr>
              <a:t>每一件产品都能满足消费者某一方面的需求，其价值与消费者的心理感受有着很大的关系。</a:t>
            </a:r>
            <a:endParaRPr lang="zh-CN" altLang="en-US" sz="2000" dirty="0" smtClean="0">
              <a:latin typeface="Arial" pitchFamily="34" charset="0"/>
              <a:ea typeface="宋体" pitchFamily="2" charset="-122"/>
              <a:cs typeface="宋体" pitchFamily="2" charset="-122"/>
            </a:endParaRPr>
          </a:p>
        </p:txBody>
      </p:sp>
      <p:sp>
        <p:nvSpPr>
          <p:cNvPr id="11" name="矩形 10"/>
          <p:cNvSpPr/>
          <p:nvPr/>
        </p:nvSpPr>
        <p:spPr>
          <a:xfrm>
            <a:off x="0" y="4786322"/>
            <a:ext cx="4692375" cy="400110"/>
          </a:xfrm>
          <a:prstGeom prst="rect">
            <a:avLst/>
          </a:prstGeom>
        </p:spPr>
        <p:txBody>
          <a:bodyPr wrap="none">
            <a:spAutoFit/>
          </a:bodyPr>
          <a:lstStyle/>
          <a:p>
            <a:pPr lvl="0" indent="152400" eaLnBrk="0" fontAlgn="base" hangingPunct="0">
              <a:spcBef>
                <a:spcPct val="0"/>
              </a:spcBef>
              <a:spcAft>
                <a:spcPct val="0"/>
              </a:spcAft>
            </a:pPr>
            <a:r>
              <a:rPr lang="zh-CN" altLang="en-US" sz="2000" dirty="0" smtClean="0">
                <a:latin typeface="Calibri" pitchFamily="34" charset="0"/>
                <a:ea typeface="宋体" pitchFamily="2" charset="-122"/>
                <a:cs typeface="Times New Roman" pitchFamily="18" charset="0"/>
              </a:rPr>
              <a:t>（</a:t>
            </a:r>
            <a:r>
              <a:rPr lang="en-US" altLang="zh-CN" sz="2000" dirty="0" smtClean="0">
                <a:latin typeface="Calibri" pitchFamily="34" charset="0"/>
                <a:ea typeface="宋体" pitchFamily="2" charset="-122"/>
                <a:cs typeface="Times New Roman" pitchFamily="18" charset="0"/>
              </a:rPr>
              <a:t>3</a:t>
            </a:r>
            <a:r>
              <a:rPr lang="zh-CN" altLang="en-US" sz="2000" dirty="0" smtClean="0">
                <a:latin typeface="Calibri" pitchFamily="34" charset="0"/>
                <a:ea typeface="宋体" pitchFamily="2" charset="-122"/>
                <a:cs typeface="Times New Roman" pitchFamily="18" charset="0"/>
              </a:rPr>
              <a:t>）</a:t>
            </a:r>
            <a:r>
              <a:rPr lang="en-US" altLang="zh-CN" sz="2000" b="1" dirty="0" smtClean="0">
                <a:latin typeface="Calibri" pitchFamily="34" charset="0"/>
                <a:ea typeface="宋体" pitchFamily="2" charset="-122"/>
                <a:cs typeface="Times New Roman" pitchFamily="18" charset="0"/>
              </a:rPr>
              <a:t>promotion pricing</a:t>
            </a:r>
            <a:r>
              <a:rPr lang="zh-CN" altLang="en-US" sz="2000" dirty="0" smtClean="0">
                <a:latin typeface="Calibri" pitchFamily="34" charset="0"/>
                <a:ea typeface="宋体" pitchFamily="2" charset="-122"/>
                <a:cs typeface="Times New Roman" pitchFamily="18" charset="0"/>
              </a:rPr>
              <a:t>：跟进促销定价</a:t>
            </a:r>
            <a:endParaRPr lang="zh-CN" altLang="en-US" sz="2000" dirty="0" smtClean="0">
              <a:latin typeface="Arial" pitchFamily="34" charset="0"/>
              <a:ea typeface="宋体" pitchFamily="2" charset="-122"/>
              <a:cs typeface="宋体" pitchFamily="2" charset="-122"/>
            </a:endParaRPr>
          </a:p>
        </p:txBody>
      </p:sp>
      <p:sp>
        <p:nvSpPr>
          <p:cNvPr id="12" name="矩形 11"/>
          <p:cNvSpPr/>
          <p:nvPr/>
        </p:nvSpPr>
        <p:spPr>
          <a:xfrm>
            <a:off x="0" y="5286388"/>
            <a:ext cx="5286380" cy="400110"/>
          </a:xfrm>
          <a:prstGeom prst="rect">
            <a:avLst/>
          </a:prstGeom>
        </p:spPr>
        <p:txBody>
          <a:bodyPr wrap="square">
            <a:spAutoFit/>
          </a:bodyPr>
          <a:lstStyle/>
          <a:p>
            <a:pPr lvl="0" indent="152400" eaLnBrk="0" fontAlgn="base" hangingPunct="0">
              <a:spcBef>
                <a:spcPct val="0"/>
              </a:spcBef>
              <a:spcAft>
                <a:spcPct val="0"/>
              </a:spcAft>
            </a:pPr>
            <a:r>
              <a:rPr lang="zh-CN" altLang="en-US" sz="2000" dirty="0" smtClean="0">
                <a:latin typeface="Calibri" pitchFamily="34" charset="0"/>
                <a:ea typeface="宋体" pitchFamily="2" charset="-122"/>
                <a:cs typeface="Times New Roman" pitchFamily="18" charset="0"/>
              </a:rPr>
              <a:t>（</a:t>
            </a:r>
            <a:r>
              <a:rPr lang="en-US" altLang="zh-CN" sz="2000" dirty="0" smtClean="0">
                <a:latin typeface="Calibri" pitchFamily="34" charset="0"/>
                <a:ea typeface="宋体" pitchFamily="2" charset="-122"/>
                <a:cs typeface="Times New Roman" pitchFamily="18" charset="0"/>
              </a:rPr>
              <a:t>4</a:t>
            </a:r>
            <a:r>
              <a:rPr lang="zh-CN" altLang="en-US" sz="2000" dirty="0" smtClean="0">
                <a:latin typeface="Calibri" pitchFamily="34" charset="0"/>
                <a:ea typeface="宋体" pitchFamily="2" charset="-122"/>
                <a:cs typeface="Times New Roman" pitchFamily="18" charset="0"/>
              </a:rPr>
              <a:t>）</a:t>
            </a:r>
            <a:r>
              <a:rPr lang="en-US" altLang="zh-CN" sz="2000" b="1" dirty="0" smtClean="0">
                <a:latin typeface="Calibri" pitchFamily="34" charset="0"/>
                <a:ea typeface="宋体" pitchFamily="2" charset="-122"/>
                <a:cs typeface="Times New Roman" pitchFamily="18" charset="0"/>
              </a:rPr>
              <a:t>Distribute Coupons</a:t>
            </a:r>
            <a:r>
              <a:rPr lang="zh-CN" altLang="en-US" sz="2000" b="1" dirty="0" smtClean="0">
                <a:latin typeface="Calibri" pitchFamily="34" charset="0"/>
                <a:ea typeface="宋体" pitchFamily="2" charset="-122"/>
                <a:cs typeface="Times New Roman" pitchFamily="18" charset="0"/>
              </a:rPr>
              <a:t>：</a:t>
            </a:r>
            <a:r>
              <a:rPr lang="en-US" altLang="zh-CN" sz="2000" b="1" dirty="0" smtClean="0">
                <a:latin typeface="Calibri" pitchFamily="34" charset="0"/>
                <a:ea typeface="宋体" pitchFamily="2" charset="-122"/>
                <a:cs typeface="Times New Roman" pitchFamily="18" charset="0"/>
              </a:rPr>
              <a:t> </a:t>
            </a:r>
            <a:r>
              <a:rPr lang="zh-CN" altLang="en-US" sz="2000" dirty="0" smtClean="0">
                <a:latin typeface="Calibri" pitchFamily="34" charset="0"/>
                <a:ea typeface="宋体" pitchFamily="2" charset="-122"/>
                <a:cs typeface="Times New Roman" pitchFamily="18" charset="0"/>
              </a:rPr>
              <a:t>恢复使用优惠券</a:t>
            </a:r>
            <a:endParaRPr lang="zh-CN" altLang="en-US" sz="2000" dirty="0" smtClean="0">
              <a:latin typeface="Arial" pitchFamily="34" charset="0"/>
              <a:ea typeface="宋体" pitchFamily="2" charset="-122"/>
              <a:cs typeface="宋体" pitchFamily="2" charset="-122"/>
            </a:endParaRPr>
          </a:p>
        </p:txBody>
      </p:sp>
      <p:sp>
        <p:nvSpPr>
          <p:cNvPr id="13" name="矩形 12"/>
          <p:cNvSpPr/>
          <p:nvPr/>
        </p:nvSpPr>
        <p:spPr>
          <a:xfrm>
            <a:off x="0" y="5857892"/>
            <a:ext cx="4199291" cy="400110"/>
          </a:xfrm>
          <a:prstGeom prst="rect">
            <a:avLst/>
          </a:prstGeom>
        </p:spPr>
        <p:txBody>
          <a:bodyPr wrap="none">
            <a:spAutoFit/>
          </a:bodyPr>
          <a:lstStyle/>
          <a:p>
            <a:pPr lvl="0" indent="152400" eaLnBrk="0" fontAlgn="base" hangingPunct="0">
              <a:spcBef>
                <a:spcPct val="0"/>
              </a:spcBef>
              <a:spcAft>
                <a:spcPct val="0"/>
              </a:spcAft>
            </a:pPr>
            <a:r>
              <a:rPr lang="zh-CN" altLang="en-US" sz="2000" dirty="0" smtClean="0">
                <a:latin typeface="Calibri" pitchFamily="34" charset="0"/>
                <a:ea typeface="宋体" pitchFamily="2" charset="-122"/>
                <a:cs typeface="Times New Roman" pitchFamily="18" charset="0"/>
              </a:rPr>
              <a:t>（</a:t>
            </a:r>
            <a:r>
              <a:rPr lang="en-US" altLang="zh-CN" sz="2000" dirty="0" smtClean="0">
                <a:latin typeface="Calibri" pitchFamily="34" charset="0"/>
                <a:ea typeface="宋体" pitchFamily="2" charset="-122"/>
                <a:cs typeface="Times New Roman" pitchFamily="18" charset="0"/>
              </a:rPr>
              <a:t>5</a:t>
            </a:r>
            <a:r>
              <a:rPr lang="zh-CN" altLang="en-US" sz="2000" dirty="0" smtClean="0">
                <a:latin typeface="Calibri" pitchFamily="34" charset="0"/>
                <a:ea typeface="宋体" pitchFamily="2" charset="-122"/>
                <a:cs typeface="Times New Roman" pitchFamily="18" charset="0"/>
              </a:rPr>
              <a:t>）</a:t>
            </a:r>
            <a:r>
              <a:rPr lang="en-US" altLang="zh-CN" sz="2000" b="1" dirty="0" smtClean="0">
                <a:latin typeface="Calibri" pitchFamily="34" charset="0"/>
                <a:ea typeface="宋体" pitchFamily="2" charset="-122"/>
                <a:cs typeface="Times New Roman" pitchFamily="18" charset="0"/>
              </a:rPr>
              <a:t>Reference pricing</a:t>
            </a:r>
            <a:r>
              <a:rPr lang="zh-CN" altLang="en-US" sz="2000" dirty="0" smtClean="0">
                <a:latin typeface="Calibri" pitchFamily="34" charset="0"/>
                <a:ea typeface="宋体" pitchFamily="2" charset="-122"/>
                <a:cs typeface="Times New Roman" pitchFamily="18" charset="0"/>
              </a:rPr>
              <a:t>：参考定价</a:t>
            </a:r>
            <a:endParaRPr lang="zh-CN" altLang="en-US" sz="2000" dirty="0" smtClean="0">
              <a:latin typeface="Arial" pitchFamily="34" charset="0"/>
              <a:ea typeface="宋体" pitchFamily="2" charset="-122"/>
              <a:cs typeface="宋体" pitchFamily="2" charset="-122"/>
            </a:endParaRPr>
          </a:p>
        </p:txBody>
      </p:sp>
      <p:pic>
        <p:nvPicPr>
          <p:cNvPr id="9" name="图片 8" descr="QQ截图20161022175649.png"/>
          <p:cNvPicPr>
            <a:picLocks noChangeAspect="1"/>
          </p:cNvPicPr>
          <p:nvPr/>
        </p:nvPicPr>
        <p:blipFill>
          <a:blip r:embed="rId2"/>
          <a:stretch>
            <a:fillRect/>
          </a:stretch>
        </p:blipFill>
        <p:spPr>
          <a:xfrm>
            <a:off x="357158" y="571480"/>
            <a:ext cx="8314110" cy="60007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strips(downLeft)">
                                      <p:cBhvr>
                                        <p:cTn id="7" dur="500"/>
                                        <p:tgtEl>
                                          <p:spTgt spid="3072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ppt_x</p:attrName>
                                        </p:attrNameLst>
                                      </p:cBhvr>
                                      <p:tavLst>
                                        <p:tav tm="0">
                                          <p:val>
                                            <p:strVal val="#ppt_x-.2"/>
                                          </p:val>
                                        </p:tav>
                                        <p:tav tm="100000">
                                          <p:val>
                                            <p:strVal val="#ppt_x"/>
                                          </p:val>
                                        </p:tav>
                                      </p:tavLst>
                                    </p:anim>
                                    <p:anim calcmode="lin" valueType="num">
                                      <p:cBhvr>
                                        <p:cTn id="28" dur="5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xit" presetSubtype="16" fill="hold" nodeType="clickEffect">
                                  <p:stCondLst>
                                    <p:cond delay="0"/>
                                  </p:stCondLst>
                                  <p:childTnLst>
                                    <p:animEffect transition="out" filter="box(in)">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6" presetClass="entr" presetSubtype="26"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arn(inHorizontal)">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10" grpId="0"/>
      <p:bldP spid="11" grpId="0"/>
      <p:bldP spid="12"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0" y="0"/>
            <a:ext cx="91440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altLang="zh-CN" sz="2400" b="1" dirty="0" smtClean="0">
                <a:latin typeface="Arial" pitchFamily="34" charset="0"/>
                <a:ea typeface="宋体" pitchFamily="2" charset="-122"/>
                <a:cs typeface="FrutigerLTStd-Bold"/>
              </a:rPr>
              <a:t>Q3</a:t>
            </a:r>
            <a:r>
              <a:rPr lang="zh-CN" altLang="en-US" sz="2400" b="1" dirty="0" smtClean="0">
                <a:latin typeface="Arial" pitchFamily="34" charset="0"/>
                <a:ea typeface="宋体" pitchFamily="2" charset="-122"/>
                <a:cs typeface="FrutigerLTStd-Bold"/>
              </a:rPr>
              <a:t>：</a:t>
            </a:r>
            <a:r>
              <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FrutigerLTStd-Bold"/>
              </a:rPr>
              <a:t>Why did “Fair and Square” fail to connect with </a:t>
            </a:r>
            <a:r>
              <a:rPr kumimoji="0" lang="en-US" altLang="zh-CN" sz="2400" b="1" i="0" u="none" strike="noStrike" cap="none" normalizeH="0" baseline="0" dirty="0" err="1" smtClean="0">
                <a:ln>
                  <a:noFill/>
                </a:ln>
                <a:solidFill>
                  <a:schemeClr val="tx1"/>
                </a:solidFill>
                <a:effectLst/>
                <a:latin typeface="Arial" pitchFamily="34" charset="0"/>
                <a:ea typeface="宋体" pitchFamily="2" charset="-122"/>
                <a:cs typeface="FrutigerLTStd-Bold"/>
              </a:rPr>
              <a:t>JCPenney’s</a:t>
            </a:r>
            <a:r>
              <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FrutigerLTStd-Bold"/>
              </a:rPr>
              <a:t> existing customers? Why have many retailers retreated from EDLP</a:t>
            </a:r>
            <a:r>
              <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FrutigerLTStd-Bold"/>
              </a:rPr>
              <a:t>（</a:t>
            </a:r>
            <a:r>
              <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FrutigerLTStd-Bold"/>
              </a:rPr>
              <a:t>Every</a:t>
            </a:r>
            <a:r>
              <a:rPr kumimoji="0" lang="en-US" altLang="zh-CN" sz="2400" b="1" i="0" u="none" strike="noStrike" cap="none" normalizeH="0" dirty="0" smtClean="0">
                <a:ln>
                  <a:noFill/>
                </a:ln>
                <a:solidFill>
                  <a:schemeClr val="tx1"/>
                </a:solidFill>
                <a:effectLst/>
                <a:latin typeface="Arial" pitchFamily="34" charset="0"/>
                <a:ea typeface="宋体" pitchFamily="2" charset="-122"/>
                <a:cs typeface="FrutigerLTStd-Bold"/>
              </a:rPr>
              <a:t> Day Low Price</a:t>
            </a:r>
            <a:r>
              <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FrutigerLTStd-Bold"/>
              </a:rPr>
              <a:t>）</a:t>
            </a:r>
            <a:r>
              <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FrutigerLTStd-Bold"/>
              </a:rPr>
              <a:t>?</a:t>
            </a:r>
            <a:r>
              <a:rPr lang="zh-CN" altLang="en-US" sz="2400" b="1" dirty="0" smtClean="0"/>
              <a:t>为什么“公平合理”和杰西潘尼的现有客户脱节了？为什么有许多零售商退出天天平价？</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1747" name="Rectangle 3"/>
          <p:cNvSpPr>
            <a:spLocks noChangeArrowheads="1"/>
          </p:cNvSpPr>
          <p:nvPr/>
        </p:nvSpPr>
        <p:spPr bwMode="auto">
          <a:xfrm>
            <a:off x="0" y="1857364"/>
            <a:ext cx="91440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lang="en-US" altLang="zh-CN" sz="2000" dirty="0" smtClean="0">
                <a:latin typeface="Calibri" pitchFamily="34" charset="0"/>
                <a:ea typeface="宋体" pitchFamily="2" charset="-122"/>
                <a:cs typeface="Times New Roman" pitchFamily="18" charset="0"/>
              </a:rPr>
              <a:t>1</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Market positioning and target customer is not clear.</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（定位不明确，在顾客心目中形象不清晰）</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Johnson said the </a:t>
            </a:r>
            <a:r>
              <a:rPr lang="en-US" altLang="zh-CN" sz="2000" dirty="0" smtClean="0">
                <a:latin typeface="Calibri" pitchFamily="34" charset="0"/>
                <a:ea typeface="宋体" pitchFamily="2" charset="-122"/>
                <a:cs typeface="Times New Roman" pitchFamily="18" charset="0"/>
              </a:rPr>
              <a:t>company's horrible quarter was a "learning experience."  "But the real lesson to me was that the customer, not just outside of the store, </a:t>
            </a:r>
            <a:r>
              <a:rPr lang="en-US" altLang="zh-CN" sz="2000" dirty="0" smtClean="0">
                <a:solidFill>
                  <a:srgbClr val="FF0000"/>
                </a:solidFill>
                <a:latin typeface="Calibri" pitchFamily="34" charset="0"/>
                <a:ea typeface="宋体" pitchFamily="2" charset="-122"/>
                <a:cs typeface="Times New Roman" pitchFamily="18" charset="0"/>
              </a:rPr>
              <a:t>needs to understand the value</a:t>
            </a:r>
            <a:r>
              <a:rPr lang="en-US" altLang="zh-CN" sz="2000" dirty="0" smtClean="0">
                <a:latin typeface="Calibri" pitchFamily="34" charset="0"/>
                <a:ea typeface="宋体" pitchFamily="2" charset="-122"/>
                <a:cs typeface="Times New Roman" pitchFamily="18" charset="0"/>
              </a:rPr>
              <a:t>. When they walk through the store, they want to understand the value of what they buy,” Johnson told analysts last week</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Arial"/>
                <a:ea typeface="宋体" pitchFamily="2" charset="-122"/>
                <a:cs typeface="Times New Roman" pitchFamily="18" charset="0"/>
              </a:rPr>
              <a:t> </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0" y="3429000"/>
            <a:ext cx="9144000" cy="1631216"/>
          </a:xfrm>
          <a:prstGeom prst="rect">
            <a:avLst/>
          </a:prstGeom>
        </p:spPr>
        <p:txBody>
          <a:bodyPr wrap="square">
            <a:spAutoFit/>
          </a:bodyPr>
          <a:lstStyle/>
          <a:p>
            <a:r>
              <a:rPr lang="zh-CN" altLang="en-US" sz="2000" dirty="0" smtClean="0"/>
              <a:t>（</a:t>
            </a:r>
            <a:r>
              <a:rPr lang="en-US" sz="2000" dirty="0" smtClean="0"/>
              <a:t>2</a:t>
            </a:r>
            <a:r>
              <a:rPr lang="zh-CN" altLang="en-US" sz="2000" dirty="0" smtClean="0"/>
              <a:t>）</a:t>
            </a:r>
            <a:r>
              <a:rPr lang="en-US" sz="2000" b="1" dirty="0" smtClean="0"/>
              <a:t>Pricing strategies cause confusion among customers, losing customers royalty</a:t>
            </a:r>
            <a:r>
              <a:rPr lang="en-US" sz="2000" dirty="0" smtClean="0"/>
              <a:t>.</a:t>
            </a:r>
            <a:r>
              <a:rPr lang="zh-CN" altLang="en-US" sz="2000" dirty="0" smtClean="0"/>
              <a:t> </a:t>
            </a:r>
            <a:r>
              <a:rPr lang="zh-CN" altLang="en-US" sz="2000" b="1" dirty="0" smtClean="0"/>
              <a:t>（混乱的价格策略造成消费者模糊，失去顾客忠诚度）</a:t>
            </a:r>
            <a:r>
              <a:rPr lang="en-US" sz="2000" dirty="0" smtClean="0"/>
              <a:t>In August, 2012, six months after the initial “Fair and Square” launch, the month-long price reduction initiative was terminated </a:t>
            </a:r>
            <a:r>
              <a:rPr lang="en-US" sz="2000" dirty="0" smtClean="0">
                <a:solidFill>
                  <a:srgbClr val="FF0000"/>
                </a:solidFill>
              </a:rPr>
              <a:t>with Johnson claiming it was too confusing for shoppers. </a:t>
            </a:r>
            <a:endParaRPr lang="zh-CN" altLang="en-US" sz="2000" dirty="0" smtClean="0">
              <a:solidFill>
                <a:srgbClr val="FF0000"/>
              </a:solidFill>
              <a:latin typeface="Calibri" pitchFamily="34" charset="0"/>
              <a:ea typeface="宋体" pitchFamily="2" charset="-122"/>
              <a:cs typeface="Times New Roman" pitchFamily="18" charset="0"/>
            </a:endParaRPr>
          </a:p>
          <a:p>
            <a:r>
              <a:rPr lang="en-US" altLang="zh-CN" sz="2000" dirty="0" smtClean="0">
                <a:latin typeface="Calibri" pitchFamily="34" charset="0"/>
                <a:ea typeface="宋体" pitchFamily="2" charset="-122"/>
                <a:cs typeface="Times New Roman" pitchFamily="18" charset="0"/>
              </a:rPr>
              <a:t> </a:t>
            </a:r>
            <a:endParaRPr lang="zh-CN" altLang="en-US" sz="2000" dirty="0" smtClean="0">
              <a:latin typeface="Calibri" pitchFamily="34" charset="0"/>
              <a:ea typeface="宋体" pitchFamily="2" charset="-122"/>
              <a:cs typeface="Times New Roman" pitchFamily="18" charset="0"/>
            </a:endParaRPr>
          </a:p>
        </p:txBody>
      </p:sp>
      <p:sp>
        <p:nvSpPr>
          <p:cNvPr id="31749" name="Rectangle 5"/>
          <p:cNvSpPr>
            <a:spLocks noChangeArrowheads="1"/>
          </p:cNvSpPr>
          <p:nvPr/>
        </p:nvSpPr>
        <p:spPr bwMode="auto">
          <a:xfrm>
            <a:off x="0" y="4643446"/>
            <a:ext cx="885828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3</a:t>
            </a:r>
            <a:r>
              <a:rPr kumimoji="0" lang="zh-CN" altLang="en-US"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So much discount information </a:t>
            </a:r>
            <a:r>
              <a:rPr lang="en-US" altLang="zh-CN" sz="2000" b="1" dirty="0" smtClean="0">
                <a:latin typeface="Calibri" pitchFamily="34" charset="0"/>
                <a:ea typeface="宋体" pitchFamily="2" charset="-122"/>
                <a:cs typeface="Times New Roman" pitchFamily="18" charset="0"/>
              </a:rPr>
              <a:t>and so many advertisements</a:t>
            </a:r>
            <a:r>
              <a:rPr kumimoji="0" lang="en-US"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that confused customers.</a:t>
            </a:r>
            <a:r>
              <a:rPr kumimoji="0" lang="zh-CN" altLang="en-US"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（过多折扣信息造成消费者模糊）</a:t>
            </a:r>
            <a:r>
              <a:rPr lang="en-US" sz="2000" dirty="0" smtClean="0"/>
              <a:t>“I am complaining about the </a:t>
            </a:r>
            <a:r>
              <a:rPr lang="en-US" sz="2000" dirty="0" smtClean="0">
                <a:solidFill>
                  <a:srgbClr val="FF0000"/>
                </a:solidFill>
              </a:rPr>
              <a:t>obnoxious television commercial aired </a:t>
            </a:r>
            <a:r>
              <a:rPr lang="zh-CN" altLang="en-US" sz="2000" dirty="0" smtClean="0">
                <a:solidFill>
                  <a:srgbClr val="FF0000"/>
                </a:solidFill>
              </a:rPr>
              <a:t>（电视广告播出）</a:t>
            </a:r>
            <a:r>
              <a:rPr lang="en-US" sz="2000" dirty="0" smtClean="0"/>
              <a:t>announcing your new pricing campaign,” wrote a shopper on consumeraffairs.com. “It has to be one of the </a:t>
            </a:r>
            <a:r>
              <a:rPr lang="en-US" sz="2000" dirty="0" smtClean="0">
                <a:solidFill>
                  <a:srgbClr val="FF0000"/>
                </a:solidFill>
              </a:rPr>
              <a:t>most irritating, annoying commercials ever created for television</a:t>
            </a:r>
            <a:r>
              <a:rPr lang="en-US" sz="2000" dirty="0" smtClean="0"/>
              <a:t>. If you think this will make anyone shop at your stores, you are mistaken.”</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barn(inHorizontal)">
                                      <p:cBhvr>
                                        <p:cTn id="7" dur="500"/>
                                        <p:tgtEl>
                                          <p:spTgt spid="3174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1749"/>
                                        </p:tgtEl>
                                        <p:attrNameLst>
                                          <p:attrName>style.visibility</p:attrName>
                                        </p:attrNameLst>
                                      </p:cBhvr>
                                      <p:to>
                                        <p:strVal val="visible"/>
                                      </p:to>
                                    </p:set>
                                    <p:animEffect transition="in" filter="barn(inHorizontal)">
                                      <p:cBhvr>
                                        <p:cTn id="17" dur="5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p:bldP spid="7" grpId="0"/>
      <p:bldP spid="3174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 name="图片 6" descr="3.jpg"/>
          <p:cNvPicPr>
            <a:picLocks noChangeAspect="1"/>
          </p:cNvPicPr>
          <p:nvPr/>
        </p:nvPicPr>
        <p:blipFill>
          <a:blip r:embed="rId2"/>
          <a:stretch>
            <a:fillRect/>
          </a:stretch>
        </p:blipFill>
        <p:spPr>
          <a:xfrm>
            <a:off x="357158" y="571480"/>
            <a:ext cx="8143932" cy="5643602"/>
          </a:xfrm>
          <a:prstGeom prst="rect">
            <a:avLst/>
          </a:prstGeom>
        </p:spPr>
      </p:pic>
      <p:pic>
        <p:nvPicPr>
          <p:cNvPr id="8" name="图片 7" descr="1.jpg"/>
          <p:cNvPicPr>
            <a:picLocks noChangeAspect="1"/>
          </p:cNvPicPr>
          <p:nvPr/>
        </p:nvPicPr>
        <p:blipFill>
          <a:blip r:embed="rId3"/>
          <a:stretch>
            <a:fillRect/>
          </a:stretch>
        </p:blipFill>
        <p:spPr>
          <a:xfrm>
            <a:off x="2357422" y="0"/>
            <a:ext cx="4114800"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xit" presetSubtype="16" fill="hold" nodeType="clickEffect">
                                  <p:stCondLst>
                                    <p:cond delay="0"/>
                                  </p:stCondLst>
                                  <p:childTnLst>
                                    <p:animEffect transition="out" filter="diamond(in)">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xit" presetSubtype="16" fill="hold" nodeType="clickEffect">
                                  <p:stCondLst>
                                    <p:cond delay="0"/>
                                  </p:stCondLst>
                                  <p:childTnLst>
                                    <p:animEffect transition="out" filter="box(in)">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142852"/>
            <a:ext cx="8786842"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zh-CN" altLang="en-US"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lang="en-US" altLang="zh-CN" sz="2000" b="1" dirty="0" smtClean="0">
                <a:latin typeface="Calibri" pitchFamily="34" charset="0"/>
                <a:ea typeface="宋体" pitchFamily="2" charset="-122"/>
                <a:cs typeface="Times New Roman" pitchFamily="18" charset="0"/>
              </a:rPr>
              <a:t>4</a:t>
            </a:r>
            <a:r>
              <a:rPr kumimoji="0" lang="zh-CN" altLang="en-US"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Eliminate the coupons.</a:t>
            </a:r>
            <a:r>
              <a:rPr kumimoji="0" lang="zh-CN" altLang="en-US"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（取消优惠券，引起不满）</a:t>
            </a:r>
            <a:r>
              <a:rPr lang="en-US" sz="2000" dirty="0" smtClean="0"/>
              <a:t>Taking coupons away from a </a:t>
            </a:r>
            <a:r>
              <a:rPr lang="en-US" sz="2000" dirty="0" err="1" smtClean="0"/>
              <a:t>couponer</a:t>
            </a:r>
            <a:r>
              <a:rPr lang="en-US" sz="2000" dirty="0" smtClean="0"/>
              <a:t> </a:t>
            </a:r>
            <a:r>
              <a:rPr lang="en-US" sz="2000" dirty="0" smtClean="0">
                <a:solidFill>
                  <a:srgbClr val="FF0000"/>
                </a:solidFill>
              </a:rPr>
              <a:t>is like taking vodka away from an alcoholic,” </a:t>
            </a:r>
            <a:r>
              <a:rPr lang="en-US" sz="2000" dirty="0" smtClean="0"/>
              <a:t>says Faith Popcorn, a consumer trend strategist and CEO of Brain Reserve in Manhattan, who stresses </a:t>
            </a:r>
            <a:r>
              <a:rPr lang="en-US" sz="2000" dirty="0" smtClean="0">
                <a:solidFill>
                  <a:srgbClr val="FF0000"/>
                </a:solidFill>
              </a:rPr>
              <a:t>that at this particular moment in time</a:t>
            </a:r>
            <a:r>
              <a:rPr lang="zh-CN" altLang="en-US" sz="2000" dirty="0" smtClean="0">
                <a:solidFill>
                  <a:srgbClr val="FF0000"/>
                </a:solidFill>
              </a:rPr>
              <a:t>（在特殊时期）</a:t>
            </a:r>
            <a:r>
              <a:rPr lang="en-US" sz="2000" dirty="0" smtClean="0">
                <a:solidFill>
                  <a:srgbClr val="FF0000"/>
                </a:solidFill>
              </a:rPr>
              <a:t>, </a:t>
            </a:r>
            <a:r>
              <a:rPr lang="en-US" sz="2000" dirty="0" smtClean="0"/>
              <a:t>savings are important to every consumer, from the richest to the poorest, especially where coupons are concerned. It seems like Johnson and his team</a:t>
            </a:r>
            <a:r>
              <a:rPr lang="en-US" sz="2000" dirty="0" smtClean="0">
                <a:solidFill>
                  <a:srgbClr val="FF0000"/>
                </a:solidFill>
              </a:rPr>
              <a:t> overlooked one critical component in the decision to eliminate coupons</a:t>
            </a:r>
            <a:r>
              <a:rPr lang="zh-CN" altLang="en-US" sz="2000" dirty="0" smtClean="0">
                <a:solidFill>
                  <a:srgbClr val="FF0000"/>
                </a:solidFill>
              </a:rPr>
              <a:t>（忽视了优惠券的重要作用）</a:t>
            </a:r>
            <a:r>
              <a:rPr lang="en-US" sz="2000" dirty="0" smtClean="0"/>
              <a:t> from Penney’s marketing strategy.</a:t>
            </a:r>
          </a:p>
          <a:p>
            <a:pPr fontAlgn="base">
              <a:spcBef>
                <a:spcPct val="0"/>
              </a:spcBef>
              <a:spcAft>
                <a:spcPct val="0"/>
              </a:spcAft>
            </a:pPr>
            <a:endParaRPr lang="zh-CN" altLang="en-US" sz="2000" dirty="0" smtClean="0"/>
          </a:p>
          <a:p>
            <a:pPr lvl="0" fontAlgn="base">
              <a:spcBef>
                <a:spcPct val="0"/>
              </a:spcBef>
              <a:spcAft>
                <a:spcPct val="0"/>
              </a:spcAft>
            </a:pP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0" name="TextBox 9"/>
          <p:cNvSpPr txBox="1"/>
          <p:nvPr/>
        </p:nvSpPr>
        <p:spPr>
          <a:xfrm>
            <a:off x="0" y="2857496"/>
            <a:ext cx="9144000" cy="400110"/>
          </a:xfrm>
          <a:prstGeom prst="rect">
            <a:avLst/>
          </a:prstGeom>
          <a:noFill/>
        </p:spPr>
        <p:txBody>
          <a:bodyPr wrap="square" rtlCol="0">
            <a:spAutoFit/>
          </a:bodyPr>
          <a:lstStyle/>
          <a:p>
            <a:r>
              <a:rPr lang="zh-CN" altLang="en-US" sz="2000" b="1" dirty="0" smtClean="0"/>
              <a:t>（</a:t>
            </a:r>
            <a:r>
              <a:rPr lang="en-US" altLang="zh-CN" sz="2000" b="1" dirty="0" smtClean="0"/>
              <a:t>5</a:t>
            </a:r>
            <a:r>
              <a:rPr lang="zh-CN" altLang="en-US" sz="2000" b="1" dirty="0" smtClean="0"/>
              <a:t>）</a:t>
            </a:r>
            <a:r>
              <a:rPr lang="en-US" altLang="zh-CN" sz="2000" b="1" dirty="0" smtClean="0"/>
              <a:t>Low customer perceived value</a:t>
            </a:r>
            <a:r>
              <a:rPr lang="zh-CN" altLang="en-US" sz="2000" b="1" dirty="0" smtClean="0"/>
              <a:t>（低顾客感知价值）</a:t>
            </a:r>
            <a:endParaRPr lang="zh-CN" altLang="en-US" sz="2000" b="1" dirty="0"/>
          </a:p>
        </p:txBody>
      </p:sp>
      <p:pic>
        <p:nvPicPr>
          <p:cNvPr id="12" name="图片 11" descr="QQ截图20161023202945.png"/>
          <p:cNvPicPr>
            <a:picLocks noChangeAspect="1"/>
          </p:cNvPicPr>
          <p:nvPr/>
        </p:nvPicPr>
        <p:blipFill>
          <a:blip r:embed="rId2"/>
          <a:stretch>
            <a:fillRect/>
          </a:stretch>
        </p:blipFill>
        <p:spPr>
          <a:xfrm>
            <a:off x="214282" y="3286124"/>
            <a:ext cx="8715436" cy="35718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2"/>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500042"/>
            <a:ext cx="8929718" cy="1200329"/>
          </a:xfrm>
          <a:prstGeom prst="rect">
            <a:avLst/>
          </a:prstGeom>
          <a:noFill/>
        </p:spPr>
        <p:txBody>
          <a:bodyPr wrap="square" rtlCol="0">
            <a:spAutoFit/>
          </a:bodyPr>
          <a:lstStyle/>
          <a:p>
            <a:r>
              <a:rPr lang="zh-CN" altLang="en-US" sz="2400" b="1" dirty="0" smtClean="0"/>
              <a:t>（</a:t>
            </a:r>
            <a:r>
              <a:rPr lang="en-US" altLang="zh-CN" sz="2400" b="1" dirty="0" smtClean="0"/>
              <a:t>6</a:t>
            </a:r>
            <a:r>
              <a:rPr lang="zh-CN" altLang="en-US" sz="2400" b="1" dirty="0" smtClean="0"/>
              <a:t>）</a:t>
            </a:r>
            <a:r>
              <a:rPr lang="en-US" sz="2400" b="1" dirty="0" smtClean="0"/>
              <a:t>Lack of unique competitive power.</a:t>
            </a:r>
            <a:r>
              <a:rPr lang="zh-CN" altLang="en-US" sz="2400" b="1" dirty="0" smtClean="0"/>
              <a:t>（缺少独特竞争力，模仿对手</a:t>
            </a:r>
            <a:r>
              <a:rPr lang="zh-CN" altLang="en-US" sz="2400" dirty="0" smtClean="0"/>
              <a:t>）</a:t>
            </a:r>
            <a:r>
              <a:rPr lang="en-US" sz="2400" dirty="0" smtClean="0"/>
              <a:t> The stores are remodeled into store-in-store layout is similar to Target. The “town square” is similar to Apple</a:t>
            </a:r>
            <a:r>
              <a:rPr lang="en-US" altLang="zh-CN" sz="2400" dirty="0" smtClean="0"/>
              <a:t>.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Rectangle 1"/>
          <p:cNvSpPr>
            <a:spLocks noChangeArrowheads="1"/>
          </p:cNvSpPr>
          <p:nvPr/>
        </p:nvSpPr>
        <p:spPr bwMode="auto">
          <a:xfrm>
            <a:off x="0" y="142852"/>
            <a:ext cx="91440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EDLP</a:t>
            </a:r>
            <a:r>
              <a:rPr kumimoji="0" lang="zh-CN" altLang="en-US"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Everyday low price </a:t>
            </a: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(also abbreviated as EDLP) is a pricing strategy </a:t>
            </a:r>
            <a:r>
              <a:rPr kumimoji="0" lang="zh-CN" altLang="en-US"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（价格策略）</a:t>
            </a: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promising consumers a low price without the need to wait for sale price events or comparison shopping. </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 name="Rectangle 2"/>
          <p:cNvSpPr>
            <a:spLocks noChangeArrowheads="1"/>
          </p:cNvSpPr>
          <p:nvPr/>
        </p:nvSpPr>
        <p:spPr bwMode="auto">
          <a:xfrm>
            <a:off x="0" y="1428736"/>
            <a:ext cx="8786874"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zh-CN" altLang="en-US" sz="2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sz="2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1</a:t>
            </a:r>
            <a:r>
              <a:rPr kumimoji="0" lang="zh-CN" altLang="en-US" sz="2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High Cost</a:t>
            </a:r>
            <a:r>
              <a:rPr kumimoji="0" lang="zh-CN" altLang="en-US"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lang="en-US" altLang="zh-CN" sz="2000" b="1" dirty="0" smtClean="0">
                <a:latin typeface="Calibri" pitchFamily="34" charset="0"/>
                <a:ea typeface="宋体" pitchFamily="2" charset="-122"/>
                <a:cs typeface="Times New Roman" pitchFamily="18" charset="0"/>
              </a:rPr>
              <a:t>low benefit.</a:t>
            </a:r>
            <a:r>
              <a:rPr kumimoji="0" lang="zh-CN" altLang="en-US"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（高成本</a:t>
            </a:r>
            <a:r>
              <a:rPr kumimoji="0" lang="en-US" altLang="zh-CN"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20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低利润）</a:t>
            </a:r>
            <a:r>
              <a:rPr kumimoji="0" lang="en-US" altLang="zh-CN" sz="2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total costs for EDLP are higher in many markets, and it is </a:t>
            </a:r>
            <a:r>
              <a:rPr kumimoji="0" lang="en-US" altLang="zh-CN" sz="200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extremely expensive for retailers to switch strategies</a:t>
            </a:r>
            <a:r>
              <a:rPr kumimoji="0" lang="zh-CN" altLang="en-US" sz="200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（战略转换成本高）</a:t>
            </a:r>
            <a:r>
              <a:rPr kumimoji="0" lang="en-US" altLang="zh-CN" sz="2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Not only is the initial cost high, but the EDLP strategy must </a:t>
            </a:r>
            <a:r>
              <a:rPr kumimoji="0" lang="en-US" altLang="zh-CN" sz="200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be maintained long enough</a:t>
            </a:r>
            <a:r>
              <a:rPr kumimoji="0" lang="zh-CN" altLang="en-US" sz="200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（足够长的时间）</a:t>
            </a:r>
            <a:r>
              <a:rPr kumimoji="0" lang="en-US" altLang="zh-CN" sz="200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 </a:t>
            </a:r>
            <a:r>
              <a:rPr kumimoji="0" lang="en-US" altLang="zh-CN" sz="20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for consumers to associate lower prices with the brand</a:t>
            </a:r>
            <a:r>
              <a:rPr lang="en-US" altLang="zh-CN" sz="2000" dirty="0" smtClean="0">
                <a:latin typeface="Calibri" pitchFamily="34" charset="0"/>
                <a:ea typeface="宋体" pitchFamily="2" charset="-122"/>
                <a:cs typeface="Times New Roman" pitchFamily="18" charset="0"/>
              </a:rPr>
              <a:t>.</a:t>
            </a:r>
            <a:endParaRPr kumimoji="0" lang="en-US" altLang="zh-CN" sz="20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0" y="3000372"/>
            <a:ext cx="8001056" cy="1754326"/>
          </a:xfrm>
          <a:prstGeom prst="rect">
            <a:avLst/>
          </a:prstGeom>
        </p:spPr>
        <p:txBody>
          <a:bodyPr wrap="square">
            <a:spAutoFit/>
          </a:bodyPr>
          <a:lstStyle/>
          <a:p>
            <a:pPr lvl="0" eaLnBrk="0" fontAlgn="base" hangingPunct="0">
              <a:spcBef>
                <a:spcPct val="0"/>
              </a:spcBef>
              <a:spcAft>
                <a:spcPct val="0"/>
              </a:spcAft>
            </a:pPr>
            <a:r>
              <a:rPr lang="zh-CN" altLang="en-US" b="1" dirty="0" smtClean="0">
                <a:solidFill>
                  <a:srgbClr val="000000"/>
                </a:solidFill>
                <a:latin typeface="Calibri" pitchFamily="34" charset="0"/>
                <a:ea typeface="宋体" pitchFamily="2" charset="-122"/>
                <a:cs typeface="宋体" pitchFamily="2" charset="-122"/>
              </a:rPr>
              <a:t>（</a:t>
            </a:r>
            <a:r>
              <a:rPr lang="en-US" altLang="zh-CN" b="1" dirty="0" smtClean="0">
                <a:solidFill>
                  <a:srgbClr val="000000"/>
                </a:solidFill>
                <a:latin typeface="Calibri" pitchFamily="34" charset="0"/>
                <a:ea typeface="宋体" pitchFamily="2" charset="-122"/>
                <a:cs typeface="宋体" pitchFamily="2" charset="-122"/>
              </a:rPr>
              <a:t>2</a:t>
            </a:r>
            <a:r>
              <a:rPr lang="zh-CN" altLang="en-US" b="1" dirty="0" smtClean="0">
                <a:solidFill>
                  <a:srgbClr val="000000"/>
                </a:solidFill>
                <a:latin typeface="Calibri" pitchFamily="34" charset="0"/>
                <a:ea typeface="宋体" pitchFamily="2" charset="-122"/>
                <a:cs typeface="宋体" pitchFamily="2" charset="-122"/>
              </a:rPr>
              <a:t>）</a:t>
            </a:r>
            <a:r>
              <a:rPr lang="en-US" altLang="zh-CN" b="1" dirty="0" smtClean="0">
                <a:solidFill>
                  <a:srgbClr val="000000"/>
                </a:solidFill>
                <a:latin typeface="Calibri" pitchFamily="34" charset="0"/>
                <a:ea typeface="宋体" pitchFamily="2" charset="-122"/>
                <a:cs typeface="宋体" pitchFamily="2" charset="-122"/>
              </a:rPr>
              <a:t>Customer loyalty and customer confidence</a:t>
            </a:r>
            <a:r>
              <a:rPr lang="zh-CN" altLang="en-US" dirty="0" smtClean="0">
                <a:solidFill>
                  <a:srgbClr val="000000"/>
                </a:solidFill>
                <a:latin typeface="Calibri" pitchFamily="34" charset="0"/>
                <a:ea typeface="宋体" pitchFamily="2" charset="-122"/>
                <a:cs typeface="宋体" pitchFamily="2" charset="-122"/>
              </a:rPr>
              <a:t>（顾客忠诚度和顾客信任）</a:t>
            </a:r>
            <a:r>
              <a:rPr lang="en-US" altLang="zh-CN" dirty="0" smtClean="0">
                <a:solidFill>
                  <a:srgbClr val="000000"/>
                </a:solidFill>
                <a:latin typeface="Calibri" pitchFamily="34" charset="0"/>
                <a:ea typeface="RobotoRegular"/>
                <a:cs typeface="宋体" pitchFamily="2" charset="-122"/>
              </a:rPr>
              <a:t>Your company stands </a:t>
            </a:r>
            <a:r>
              <a:rPr lang="en-US" altLang="zh-CN" dirty="0" smtClean="0">
                <a:solidFill>
                  <a:srgbClr val="FF0000"/>
                </a:solidFill>
                <a:latin typeface="Calibri" pitchFamily="34" charset="0"/>
                <a:ea typeface="RobotoRegular"/>
                <a:cs typeface="宋体" pitchFamily="2" charset="-122"/>
              </a:rPr>
              <a:t>to lose credibility among consumers</a:t>
            </a:r>
            <a:r>
              <a:rPr lang="zh-CN" altLang="en-US" dirty="0" smtClean="0">
                <a:solidFill>
                  <a:srgbClr val="FF0000"/>
                </a:solidFill>
                <a:latin typeface="Calibri" pitchFamily="34" charset="0"/>
                <a:ea typeface="RobotoRegular"/>
                <a:cs typeface="宋体" pitchFamily="2" charset="-122"/>
              </a:rPr>
              <a:t>（失去顾客信任）</a:t>
            </a:r>
            <a:r>
              <a:rPr lang="en-US" altLang="zh-CN" dirty="0" smtClean="0">
                <a:solidFill>
                  <a:srgbClr val="FF0000"/>
                </a:solidFill>
                <a:latin typeface="Calibri" pitchFamily="34" charset="0"/>
                <a:ea typeface="RobotoRegular"/>
                <a:cs typeface="宋体" pitchFamily="2" charset="-122"/>
              </a:rPr>
              <a:t> </a:t>
            </a:r>
            <a:r>
              <a:rPr lang="en-US" altLang="zh-CN" dirty="0" smtClean="0">
                <a:solidFill>
                  <a:srgbClr val="000000"/>
                </a:solidFill>
                <a:latin typeface="Calibri" pitchFamily="34" charset="0"/>
                <a:ea typeface="RobotoRegular"/>
                <a:cs typeface="宋体" pitchFamily="2" charset="-122"/>
              </a:rPr>
              <a:t>if your everyday low prices are not comparable to pricing found on the Internet, according to the </a:t>
            </a:r>
            <a:r>
              <a:rPr lang="en-US" altLang="zh-CN" dirty="0" err="1" smtClean="0">
                <a:solidFill>
                  <a:srgbClr val="000000"/>
                </a:solidFill>
                <a:latin typeface="Calibri" pitchFamily="34" charset="0"/>
                <a:ea typeface="RobotoRegular"/>
                <a:cs typeface="宋体" pitchFamily="2" charset="-122"/>
              </a:rPr>
              <a:t>Knowledge@Emory</a:t>
            </a:r>
            <a:r>
              <a:rPr lang="en-US" altLang="zh-CN" dirty="0" smtClean="0">
                <a:solidFill>
                  <a:srgbClr val="000000"/>
                </a:solidFill>
                <a:latin typeface="Calibri" pitchFamily="34" charset="0"/>
                <a:ea typeface="RobotoRegular"/>
                <a:cs typeface="宋体" pitchFamily="2" charset="-122"/>
              </a:rPr>
              <a:t> website. And if you do </a:t>
            </a:r>
            <a:r>
              <a:rPr lang="en-US" altLang="zh-CN" dirty="0" smtClean="0">
                <a:solidFill>
                  <a:srgbClr val="FF0000"/>
                </a:solidFill>
                <a:latin typeface="Calibri" pitchFamily="34" charset="0"/>
                <a:ea typeface="RobotoRegular"/>
                <a:cs typeface="宋体" pitchFamily="2" charset="-122"/>
              </a:rPr>
              <a:t>not use it effectively and efficiently</a:t>
            </a:r>
            <a:r>
              <a:rPr lang="en-US" altLang="zh-CN" dirty="0" smtClean="0">
                <a:solidFill>
                  <a:srgbClr val="000000"/>
                </a:solidFill>
                <a:latin typeface="Calibri" pitchFamily="34" charset="0"/>
                <a:ea typeface="RobotoRegular"/>
                <a:cs typeface="宋体" pitchFamily="2" charset="-122"/>
              </a:rPr>
              <a:t>,  you will </a:t>
            </a:r>
            <a:r>
              <a:rPr lang="en-US" altLang="zh-CN" dirty="0" smtClean="0">
                <a:solidFill>
                  <a:srgbClr val="FF0000"/>
                </a:solidFill>
                <a:latin typeface="Calibri" pitchFamily="34" charset="0"/>
                <a:ea typeface="RobotoRegular"/>
                <a:cs typeface="宋体" pitchFamily="2" charset="-122"/>
              </a:rPr>
              <a:t>confuse your customers and drive them to your competitors</a:t>
            </a:r>
            <a:r>
              <a:rPr lang="zh-CN" altLang="en-US" dirty="0" smtClean="0">
                <a:solidFill>
                  <a:srgbClr val="FF0000"/>
                </a:solidFill>
                <a:latin typeface="Calibri" pitchFamily="34" charset="0"/>
                <a:ea typeface="RobotoRegular"/>
                <a:cs typeface="宋体" pitchFamily="2" charset="-122"/>
              </a:rPr>
              <a:t>（误导消费者，并且把消费者让给你的竞争对手）</a:t>
            </a:r>
            <a:r>
              <a:rPr lang="en-US" altLang="zh-CN" dirty="0" smtClean="0">
                <a:solidFill>
                  <a:srgbClr val="000000"/>
                </a:solidFill>
                <a:latin typeface="Calibri" pitchFamily="34" charset="0"/>
                <a:ea typeface="RobotoRegular"/>
                <a:cs typeface="宋体" pitchFamily="2" charset="-122"/>
              </a:rPr>
              <a:t>.</a:t>
            </a:r>
          </a:p>
        </p:txBody>
      </p:sp>
      <p:sp>
        <p:nvSpPr>
          <p:cNvPr id="7" name="矩形 6"/>
          <p:cNvSpPr/>
          <p:nvPr/>
        </p:nvSpPr>
        <p:spPr>
          <a:xfrm>
            <a:off x="0" y="4786322"/>
            <a:ext cx="3998595" cy="369332"/>
          </a:xfrm>
          <a:prstGeom prst="rect">
            <a:avLst/>
          </a:prstGeom>
        </p:spPr>
        <p:txBody>
          <a:bodyPr wrap="none">
            <a:spAutoFit/>
          </a:bodyPr>
          <a:lstStyle/>
          <a:p>
            <a:pPr lvl="0" eaLnBrk="0" fontAlgn="base" hangingPunct="0">
              <a:spcBef>
                <a:spcPct val="0"/>
              </a:spcBef>
              <a:spcAft>
                <a:spcPct val="0"/>
              </a:spcAft>
            </a:pPr>
            <a:r>
              <a:rPr lang="zh-CN" altLang="en-US" dirty="0" smtClean="0">
                <a:solidFill>
                  <a:srgbClr val="000000"/>
                </a:solidFill>
                <a:latin typeface="Calibri" pitchFamily="34" charset="0"/>
                <a:ea typeface="RobotoRegular"/>
                <a:cs typeface="宋体" pitchFamily="2" charset="-122"/>
              </a:rPr>
              <a:t>（</a:t>
            </a:r>
            <a:r>
              <a:rPr lang="en-US" altLang="zh-CN" dirty="0" smtClean="0">
                <a:solidFill>
                  <a:srgbClr val="000000"/>
                </a:solidFill>
                <a:latin typeface="Calibri" pitchFamily="34" charset="0"/>
                <a:ea typeface="RobotoRegular"/>
                <a:cs typeface="宋体" pitchFamily="2" charset="-122"/>
              </a:rPr>
              <a:t>3</a:t>
            </a:r>
            <a:r>
              <a:rPr lang="zh-CN" altLang="en-US" dirty="0" smtClean="0">
                <a:solidFill>
                  <a:srgbClr val="000000"/>
                </a:solidFill>
                <a:latin typeface="Calibri" pitchFamily="34" charset="0"/>
                <a:ea typeface="RobotoRegular"/>
                <a:cs typeface="宋体" pitchFamily="2" charset="-122"/>
              </a:rPr>
              <a:t>）</a:t>
            </a:r>
            <a:r>
              <a:rPr lang="en-US" altLang="zh-CN" b="1" dirty="0" smtClean="0">
                <a:solidFill>
                  <a:srgbClr val="000000"/>
                </a:solidFill>
                <a:latin typeface="Calibri" pitchFamily="34" charset="0"/>
                <a:ea typeface="RobotoRegular"/>
                <a:cs typeface="宋体" pitchFamily="2" charset="-122"/>
              </a:rPr>
              <a:t>Fierce competition</a:t>
            </a:r>
            <a:r>
              <a:rPr lang="zh-CN" altLang="en-US" b="1" dirty="0" smtClean="0">
                <a:solidFill>
                  <a:srgbClr val="000000"/>
                </a:solidFill>
                <a:latin typeface="Calibri" pitchFamily="34" charset="0"/>
                <a:ea typeface="RobotoRegular"/>
                <a:cs typeface="宋体" pitchFamily="2" charset="-122"/>
              </a:rPr>
              <a:t>（竞争激烈）</a:t>
            </a:r>
            <a:r>
              <a:rPr lang="en-US" altLang="zh-CN" b="1" dirty="0" smtClean="0">
                <a:solidFill>
                  <a:srgbClr val="000000"/>
                </a:solidFill>
                <a:latin typeface="Calibri" pitchFamily="34" charset="0"/>
                <a:ea typeface="RobotoRegular"/>
                <a:cs typeface="宋体" pitchFamily="2" charset="-122"/>
              </a:rPr>
              <a:t>.</a:t>
            </a:r>
          </a:p>
        </p:txBody>
      </p:sp>
      <p:pic>
        <p:nvPicPr>
          <p:cNvPr id="8" name="图片 7" descr="EDLP_2.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nodeType="clickEffect">
                                  <p:stCondLst>
                                    <p:cond delay="0"/>
                                  </p:stCondLst>
                                  <p:childTnLst>
                                    <p:animEffect transition="out" filter="box(in)">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0" y="0"/>
            <a:ext cx="9144000"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altLang="zh-CN" sz="2800" b="1" dirty="0" smtClean="0">
                <a:latin typeface="Arial" pitchFamily="34" charset="0"/>
                <a:ea typeface="宋体" pitchFamily="2" charset="-122"/>
                <a:cs typeface="FrutigerLTStd-Bold"/>
              </a:rPr>
              <a:t>Q4</a:t>
            </a:r>
            <a:r>
              <a:rPr lang="zh-CN" altLang="en-US" sz="2800" b="1" dirty="0" smtClean="0">
                <a:latin typeface="Arial" pitchFamily="34" charset="0"/>
                <a:ea typeface="宋体" pitchFamily="2" charset="-122"/>
                <a:cs typeface="FrutigerLTStd-Bold"/>
              </a:rPr>
              <a:t>： </a:t>
            </a:r>
            <a:r>
              <a:rPr kumimoji="0" lang="en-US" altLang="zh-CN" sz="2800" b="1" i="0" u="none" strike="noStrike" cap="none" normalizeH="0" baseline="0" dirty="0" smtClean="0">
                <a:ln>
                  <a:noFill/>
                </a:ln>
                <a:solidFill>
                  <a:schemeClr val="tx1"/>
                </a:solidFill>
                <a:effectLst/>
                <a:latin typeface="Arial" pitchFamily="34" charset="0"/>
                <a:ea typeface="宋体" pitchFamily="2" charset="-122"/>
                <a:cs typeface="FrutigerLTStd-Bold"/>
              </a:rPr>
              <a:t>Was </a:t>
            </a:r>
            <a:r>
              <a:rPr kumimoji="0" lang="en-US" altLang="zh-CN" sz="2800" b="1" i="0" u="none" strike="noStrike" cap="none" normalizeH="0" baseline="0" dirty="0" err="1" smtClean="0">
                <a:ln>
                  <a:noFill/>
                </a:ln>
                <a:solidFill>
                  <a:schemeClr val="tx1"/>
                </a:solidFill>
                <a:effectLst/>
                <a:latin typeface="Arial" pitchFamily="34" charset="0"/>
                <a:ea typeface="宋体" pitchFamily="2" charset="-122"/>
                <a:cs typeface="FrutigerLTStd-Bold"/>
              </a:rPr>
              <a:t>JCPenney</a:t>
            </a:r>
            <a:r>
              <a:rPr kumimoji="0" lang="en-US" altLang="zh-CN" sz="2800" b="1" i="0" u="none" strike="noStrike" cap="none" normalizeH="0" baseline="0" dirty="0" smtClean="0">
                <a:ln>
                  <a:noFill/>
                </a:ln>
                <a:solidFill>
                  <a:schemeClr val="tx1"/>
                </a:solidFill>
                <a:effectLst/>
                <a:latin typeface="Arial" pitchFamily="34" charset="0"/>
                <a:ea typeface="宋体" pitchFamily="2" charset="-122"/>
                <a:cs typeface="FrutigerLTStd-Bold"/>
              </a:rPr>
              <a:t> attempting to attract a new customer? If so, describe.</a:t>
            </a:r>
            <a:r>
              <a:rPr lang="zh-CN" altLang="en-US" sz="2800" b="1" dirty="0" smtClean="0"/>
              <a:t>杰西潘尼有试图吸引新客户吗？如果有，请描述。</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 name="矩形 4"/>
          <p:cNvSpPr/>
          <p:nvPr/>
        </p:nvSpPr>
        <p:spPr>
          <a:xfrm>
            <a:off x="357158" y="1643050"/>
            <a:ext cx="8429684" cy="830997"/>
          </a:xfrm>
          <a:prstGeom prst="rect">
            <a:avLst/>
          </a:prstGeom>
        </p:spPr>
        <p:txBody>
          <a:bodyPr wrap="square">
            <a:spAutoFit/>
          </a:bodyPr>
          <a:lstStyle/>
          <a:p>
            <a:r>
              <a:rPr lang="en-US" sz="2400" b="1" dirty="0" smtClean="0"/>
              <a:t>1</a:t>
            </a:r>
            <a:r>
              <a:rPr lang="zh-CN" altLang="en-US" sz="2400" b="1" dirty="0" smtClean="0"/>
              <a:t>、</a:t>
            </a:r>
            <a:r>
              <a:rPr lang="en-US" altLang="zh-CN" sz="2400" b="1" dirty="0" smtClean="0"/>
              <a:t>New pricing strategy</a:t>
            </a:r>
            <a:r>
              <a:rPr lang="zh-CN" altLang="en-US" sz="2400" b="1" dirty="0" smtClean="0"/>
              <a:t>（新的定价策略试图留住老顾客，吸引新顾客）</a:t>
            </a:r>
            <a:endParaRPr lang="zh-CN" altLang="en-US" sz="2400" b="1" dirty="0"/>
          </a:p>
        </p:txBody>
      </p:sp>
      <p:sp>
        <p:nvSpPr>
          <p:cNvPr id="6" name="矩形 5"/>
          <p:cNvSpPr/>
          <p:nvPr/>
        </p:nvSpPr>
        <p:spPr>
          <a:xfrm>
            <a:off x="285688" y="2571744"/>
            <a:ext cx="8858312" cy="830997"/>
          </a:xfrm>
          <a:prstGeom prst="rect">
            <a:avLst/>
          </a:prstGeom>
        </p:spPr>
        <p:txBody>
          <a:bodyPr wrap="square">
            <a:spAutoFit/>
          </a:bodyPr>
          <a:lstStyle/>
          <a:p>
            <a:r>
              <a:rPr lang="en-US" sz="2400" b="1" dirty="0" smtClean="0"/>
              <a:t> 2</a:t>
            </a:r>
            <a:r>
              <a:rPr lang="zh-CN" altLang="en-US" sz="2400" b="1" dirty="0" smtClean="0"/>
              <a:t>、</a:t>
            </a:r>
            <a:r>
              <a:rPr lang="en-US" altLang="zh-CN" sz="2400" b="1" dirty="0" smtClean="0"/>
              <a:t>N</a:t>
            </a:r>
            <a:r>
              <a:rPr lang="en-US" sz="2400" b="1" dirty="0" smtClean="0"/>
              <a:t>ew </a:t>
            </a:r>
            <a:r>
              <a:rPr lang="en-US" altLang="zh-CN" sz="2400" b="1" dirty="0" smtClean="0"/>
              <a:t>m</a:t>
            </a:r>
            <a:r>
              <a:rPr lang="en-US" sz="2400" b="1" dirty="0" smtClean="0"/>
              <a:t>erchandising and store layout plans</a:t>
            </a:r>
            <a:r>
              <a:rPr lang="zh-CN" altLang="en-US" sz="2400" b="1" dirty="0" smtClean="0"/>
              <a:t>（新的商品推销规划和商店布局计划）</a:t>
            </a:r>
            <a:r>
              <a:rPr lang="en-US" sz="2400" b="1" dirty="0" smtClean="0"/>
              <a:t> </a:t>
            </a:r>
            <a:endParaRPr lang="zh-CN" altLang="en-US" sz="2400" b="1" dirty="0"/>
          </a:p>
        </p:txBody>
      </p:sp>
      <p:sp>
        <p:nvSpPr>
          <p:cNvPr id="33795" name="Rectangle 3"/>
          <p:cNvSpPr>
            <a:spLocks noChangeArrowheads="1"/>
          </p:cNvSpPr>
          <p:nvPr/>
        </p:nvSpPr>
        <p:spPr bwMode="auto">
          <a:xfrm>
            <a:off x="285720" y="3429000"/>
            <a:ext cx="857256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altLang="zh-CN" sz="2400" b="1" dirty="0" smtClean="0"/>
              <a:t>3</a:t>
            </a:r>
            <a:r>
              <a:rPr lang="zh-CN" altLang="en-US" sz="2400" b="1" dirty="0" smtClean="0"/>
              <a:t>、</a:t>
            </a:r>
            <a:r>
              <a:rPr lang="en-US" altLang="zh-CN" sz="2400" b="1" dirty="0" err="1" smtClean="0"/>
              <a:t>Omnichannel</a:t>
            </a:r>
            <a:r>
              <a:rPr lang="en-US" altLang="zh-CN" sz="2400" b="1" dirty="0" smtClean="0"/>
              <a:t> shopping methods</a:t>
            </a:r>
            <a:r>
              <a:rPr lang="zh-CN" altLang="en-US" sz="2400" b="1" dirty="0" smtClean="0"/>
              <a:t>（全渠道购买途径</a:t>
            </a:r>
            <a:r>
              <a:rPr lang="zh-CN" altLang="en-US" sz="2400" dirty="0" smtClean="0"/>
              <a:t>） </a:t>
            </a:r>
            <a:endParaRPr lang="en-US" altLang="zh-CN" sz="2400" dirty="0" smtClean="0"/>
          </a:p>
          <a:p>
            <a:pPr lvl="0" fontAlgn="base">
              <a:spcBef>
                <a:spcPct val="0"/>
              </a:spcBef>
              <a:spcAft>
                <a:spcPct val="0"/>
              </a:spcAft>
            </a:pPr>
            <a:r>
              <a:rPr lang="en-US" altLang="zh-CN" sz="2400" dirty="0" smtClean="0"/>
              <a:t>  The company has also embraced </a:t>
            </a:r>
            <a:r>
              <a:rPr lang="en-US" altLang="zh-CN" sz="2400" dirty="0" smtClean="0">
                <a:solidFill>
                  <a:srgbClr val="FF0000"/>
                </a:solidFill>
              </a:rPr>
              <a:t>the </a:t>
            </a:r>
            <a:r>
              <a:rPr lang="en-US" altLang="zh-CN" sz="2400" dirty="0" err="1" smtClean="0">
                <a:solidFill>
                  <a:srgbClr val="FF0000"/>
                </a:solidFill>
              </a:rPr>
              <a:t>omnichannel</a:t>
            </a:r>
            <a:r>
              <a:rPr lang="en-US" altLang="en-US" sz="2400" dirty="0" smtClean="0">
                <a:solidFill>
                  <a:srgbClr val="FF0000"/>
                </a:solidFill>
              </a:rPr>
              <a:t> merchandising</a:t>
            </a:r>
            <a:r>
              <a:rPr lang="zh-CN" altLang="en-US" sz="2400" dirty="0" smtClean="0">
                <a:solidFill>
                  <a:srgbClr val="FF0000"/>
                </a:solidFill>
              </a:rPr>
              <a:t>（全渠道商品推销）</a:t>
            </a:r>
            <a:r>
              <a:rPr lang="en-US" altLang="en-US" sz="2400" dirty="0" smtClean="0">
                <a:solidFill>
                  <a:srgbClr val="FF0000"/>
                </a:solidFill>
              </a:rPr>
              <a:t> </a:t>
            </a:r>
            <a:r>
              <a:rPr lang="en-US" altLang="en-US" sz="2400" dirty="0" smtClean="0"/>
              <a:t>philosophy </a:t>
            </a:r>
            <a:r>
              <a:rPr lang="en-US" altLang="zh-CN" sz="2400" dirty="0" smtClean="0"/>
              <a:t>giving customers </a:t>
            </a:r>
            <a:r>
              <a:rPr lang="en-US" altLang="zh-CN" sz="2400" dirty="0" smtClean="0">
                <a:solidFill>
                  <a:srgbClr val="FF0000"/>
                </a:solidFill>
              </a:rPr>
              <a:t>a seamless shopping experience</a:t>
            </a:r>
            <a:r>
              <a:rPr lang="zh-CN" altLang="en-US" sz="2400" dirty="0" smtClean="0">
                <a:solidFill>
                  <a:srgbClr val="FF0000"/>
                </a:solidFill>
              </a:rPr>
              <a:t>（无漏洞的购物体验）</a:t>
            </a:r>
            <a:r>
              <a:rPr lang="en-US" altLang="zh-CN" sz="2400" dirty="0" smtClean="0">
                <a:solidFill>
                  <a:srgbClr val="FF0000"/>
                </a:solidFill>
              </a:rPr>
              <a:t> in s</a:t>
            </a:r>
            <a:r>
              <a:rPr lang="en-US" altLang="en-US" sz="2400" dirty="0" smtClean="0">
                <a:solidFill>
                  <a:srgbClr val="FF0000"/>
                </a:solidFill>
              </a:rPr>
              <a:t>tores and on line</a:t>
            </a:r>
            <a:r>
              <a:rPr lang="en-US" altLang="en-US" sz="2400" dirty="0" smtClean="0"/>
              <a:t>. This </a:t>
            </a:r>
            <a:r>
              <a:rPr lang="en-US" altLang="zh-CN" sz="2400" dirty="0" smtClean="0"/>
              <a:t>approach is likely </a:t>
            </a:r>
            <a:r>
              <a:rPr lang="en-US" altLang="zh-CN" sz="2400" dirty="0" smtClean="0">
                <a:solidFill>
                  <a:srgbClr val="FF0000"/>
                </a:solidFill>
              </a:rPr>
              <a:t>to increase the frequency that custo</a:t>
            </a:r>
            <a:r>
              <a:rPr lang="en-US" altLang="en-US" sz="2400" dirty="0" smtClean="0">
                <a:solidFill>
                  <a:srgbClr val="FF0000"/>
                </a:solidFill>
              </a:rPr>
              <a:t>mers shop at </a:t>
            </a:r>
            <a:r>
              <a:rPr lang="en-US" altLang="en-US" sz="2400" dirty="0" err="1" smtClean="0">
                <a:solidFill>
                  <a:srgbClr val="FF0000"/>
                </a:solidFill>
              </a:rPr>
              <a:t>J.C.Penney</a:t>
            </a:r>
            <a:r>
              <a:rPr lang="en-US" altLang="en-US" sz="2400" dirty="0" smtClean="0"/>
              <a:t>.</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3795"/>
                                        </p:tgtEl>
                                        <p:attrNameLst>
                                          <p:attrName>style.visibility</p:attrName>
                                        </p:attrNameLst>
                                      </p:cBhvr>
                                      <p:to>
                                        <p:strVal val="visible"/>
                                      </p:to>
                                    </p:set>
                                    <p:animEffect transition="in" filter="strips(downLeft)">
                                      <p:cBhvr>
                                        <p:cTn id="17" dur="5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379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57158" y="357166"/>
            <a:ext cx="8501122"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4</a:t>
            </a:r>
            <a:r>
              <a:rPr kumimoji="0" lang="zh-CN" altLang="en-US"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reference</a:t>
            </a:r>
            <a:r>
              <a:rPr kumimoji="0" lang="en-US" altLang="zh-CN" sz="2400" b="1" i="0" u="none" strike="noStrike" cap="none" normalizeH="0" dirty="0" smtClean="0">
                <a:ln>
                  <a:noFill/>
                </a:ln>
                <a:solidFill>
                  <a:schemeClr val="tx1"/>
                </a:solidFill>
                <a:effectLst/>
                <a:latin typeface="Calibri" pitchFamily="34" charset="0"/>
                <a:ea typeface="宋体" pitchFamily="2" charset="-122"/>
                <a:cs typeface="Times New Roman" pitchFamily="18" charset="0"/>
              </a:rPr>
              <a:t> pricing</a:t>
            </a:r>
            <a:r>
              <a:rPr kumimoji="0" lang="zh-CN" altLang="en-US" sz="2400" b="1" i="0" u="none" strike="noStrike" cap="none" normalizeH="0" dirty="0" smtClean="0">
                <a:ln>
                  <a:noFill/>
                </a:ln>
                <a:solidFill>
                  <a:schemeClr val="tx1"/>
                </a:solidFill>
                <a:effectLst/>
                <a:latin typeface="Calibri" pitchFamily="34" charset="0"/>
                <a:ea typeface="宋体" pitchFamily="2" charset="-122"/>
                <a:cs typeface="Times New Roman" pitchFamily="18" charset="0"/>
              </a:rPr>
              <a:t>（实施参考定价以吸引顾客）</a:t>
            </a: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Johnson‘s latest strategy is making it easier for shoppers </a:t>
            </a:r>
            <a:r>
              <a:rPr kumimoji="0" lang="en-US" altLang="zh-CN" sz="24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to do price comparisons </a:t>
            </a: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while they shop</a:t>
            </a:r>
            <a:r>
              <a:rPr lang="zh-CN" altLang="en-US" sz="2400" dirty="0" smtClean="0">
                <a:solidFill>
                  <a:srgbClr val="FF0000"/>
                </a:solidFill>
                <a:latin typeface="Calibri" pitchFamily="34" charset="0"/>
                <a:ea typeface="宋体" pitchFamily="2" charset="-122"/>
                <a:cs typeface="Times New Roman" pitchFamily="18" charset="0"/>
              </a:rPr>
              <a:t>（让顾客购买时容易进行价格比较）</a:t>
            </a:r>
            <a:r>
              <a:rPr lang="en-US" altLang="zh-CN" sz="2400" dirty="0" smtClean="0">
                <a:latin typeface="Calibri" pitchFamily="34" charset="0"/>
                <a:ea typeface="宋体" pitchFamily="2" charset="-122"/>
                <a:cs typeface="Times New Roman" pitchFamily="18" charset="0"/>
              </a:rPr>
              <a:t> </a:t>
            </a: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showing “suggested price”</a:t>
            </a:r>
            <a:r>
              <a:rPr kumimoji="0" lang="zh-CN" altLang="en-US"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alongside “retail price”</a:t>
            </a:r>
            <a:r>
              <a:rPr kumimoji="0" lang="zh-CN" altLang="en-US"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to show the value</a:t>
            </a:r>
            <a:r>
              <a:rPr kumimoji="0" lang="zh-CN" altLang="en-US"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（在零售价格旁边标注建议售价来现实商品价值）</a:t>
            </a: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The company will also </a:t>
            </a:r>
            <a:r>
              <a:rPr kumimoji="0" lang="en-US" altLang="zh-CN" sz="24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have a series of promotions</a:t>
            </a:r>
            <a:r>
              <a:rPr kumimoji="0" lang="zh-CN" altLang="en-US" sz="24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（进行促销）</a:t>
            </a:r>
            <a:r>
              <a:rPr kumimoji="0" lang="en-US" altLang="zh-CN" sz="24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 </a:t>
            </a: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including on Black Friday.  The company’s management is hopeful that changing up JCPenney‘s marketing and promotions will </a:t>
            </a:r>
            <a:r>
              <a:rPr kumimoji="0" lang="en-US" altLang="zh-CN" sz="24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help the retailer regain lost foot traffic</a:t>
            </a:r>
            <a:r>
              <a:rPr kumimoji="0" lang="zh-CN" altLang="en-US" sz="24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（重新获取人流量）</a:t>
            </a:r>
            <a:r>
              <a:rPr kumimoji="0" lang="en-US" altLang="zh-CN" sz="2400" b="0"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  </a:t>
            </a:r>
            <a:endParaRPr kumimoji="0" lang="en-US" altLang="zh-CN" sz="2400" b="0"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p:txBody>
      </p:sp>
      <p:sp>
        <p:nvSpPr>
          <p:cNvPr id="5" name="矩形 4"/>
          <p:cNvSpPr/>
          <p:nvPr/>
        </p:nvSpPr>
        <p:spPr>
          <a:xfrm>
            <a:off x="428596" y="3857628"/>
            <a:ext cx="8072494" cy="2677656"/>
          </a:xfrm>
          <a:prstGeom prst="rect">
            <a:avLst/>
          </a:prstGeom>
        </p:spPr>
        <p:txBody>
          <a:bodyPr wrap="square">
            <a:spAutoFit/>
          </a:bodyPr>
          <a:lstStyle/>
          <a:p>
            <a:r>
              <a:rPr lang="en-US" sz="2800" b="1" dirty="0" smtClean="0"/>
              <a:t>  While it goes through growing pains, JCPenney‘s challenge is two-fold: </a:t>
            </a:r>
            <a:r>
              <a:rPr lang="en-US" sz="2800" b="1" dirty="0" smtClean="0">
                <a:solidFill>
                  <a:srgbClr val="FF0000"/>
                </a:solidFill>
              </a:rPr>
              <a:t>attracting new, value-conscious customers</a:t>
            </a:r>
            <a:r>
              <a:rPr lang="en-US" sz="2800" b="1" dirty="0" smtClean="0"/>
              <a:t> while </a:t>
            </a:r>
            <a:r>
              <a:rPr lang="en-US" sz="2800" b="1" dirty="0" smtClean="0">
                <a:solidFill>
                  <a:srgbClr val="FF0000"/>
                </a:solidFill>
              </a:rPr>
              <a:t>keeping its old customers happy</a:t>
            </a:r>
            <a:r>
              <a:rPr lang="zh-CN" altLang="en-US" sz="2800" b="1" dirty="0" smtClean="0"/>
              <a:t>（吸引新的有价值意识的顾客，同时让老顾客感到愉悦）</a:t>
            </a:r>
            <a:r>
              <a:rPr lang="en-US" altLang="zh-CN" sz="2800" b="1" dirty="0" smtClean="0"/>
              <a:t>——How to improve customer perceived value</a:t>
            </a:r>
            <a:r>
              <a:rPr lang="zh-CN" altLang="en-US" sz="2800" b="1" dirty="0" smtClean="0"/>
              <a:t>（如何提高顾客感知价值）</a:t>
            </a:r>
            <a:r>
              <a:rPr lang="en-US" sz="2800" b="1" dirty="0" smtClean="0"/>
              <a:t>.  </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0" y="0"/>
            <a:ext cx="9144000"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133350" fontAlgn="base">
              <a:spcBef>
                <a:spcPct val="0"/>
              </a:spcBef>
              <a:spcAft>
                <a:spcPct val="0"/>
              </a:spcAft>
            </a:pPr>
            <a:r>
              <a:rPr lang="en-US" sz="2800" b="1" dirty="0" smtClean="0"/>
              <a:t>Q5</a:t>
            </a:r>
            <a:r>
              <a:rPr lang="zh-CN" altLang="en-US" sz="2800" b="1" dirty="0" smtClean="0"/>
              <a:t>： </a:t>
            </a:r>
            <a:r>
              <a:rPr lang="en-US" sz="2800" b="1" dirty="0" smtClean="0"/>
              <a:t>What steps could </a:t>
            </a:r>
            <a:r>
              <a:rPr lang="en-US" sz="2800" b="1" dirty="0" err="1" smtClean="0"/>
              <a:t>JCPenney</a:t>
            </a:r>
            <a:r>
              <a:rPr lang="en-US" sz="2800" b="1" dirty="0" smtClean="0"/>
              <a:t> have taken, if any, to have increased the chances of success for “Fair and Square”?</a:t>
            </a:r>
            <a:endParaRPr lang="zh-CN" altLang="en-US" sz="2800" b="1" dirty="0" smtClean="0"/>
          </a:p>
          <a:p>
            <a:pPr marL="0" marR="0" lvl="0" indent="13335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如果有的话，杰西潘尼采取了什么措施，增加了“公平合理”成功的机会？</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 name="矩形 4"/>
          <p:cNvSpPr/>
          <p:nvPr/>
        </p:nvSpPr>
        <p:spPr>
          <a:xfrm>
            <a:off x="214282" y="2143116"/>
            <a:ext cx="8929718" cy="830997"/>
          </a:xfrm>
          <a:prstGeom prst="rect">
            <a:avLst/>
          </a:prstGeom>
        </p:spPr>
        <p:txBody>
          <a:bodyPr wrap="square">
            <a:spAutoFit/>
          </a:bodyPr>
          <a:lstStyle/>
          <a:p>
            <a:r>
              <a:rPr lang="en-US" sz="2400" b="1" dirty="0" smtClean="0"/>
              <a:t>1</a:t>
            </a:r>
            <a:r>
              <a:rPr lang="zh-CN" altLang="en-US" sz="2400" b="1" dirty="0" smtClean="0"/>
              <a:t>、</a:t>
            </a:r>
            <a:r>
              <a:rPr lang="en-US" altLang="zh-CN" sz="2400" b="1" dirty="0" smtClean="0"/>
              <a:t>Implement</a:t>
            </a:r>
            <a:r>
              <a:rPr lang="en-US" sz="2400" b="1" dirty="0" smtClean="0"/>
              <a:t> reference pricing</a:t>
            </a:r>
            <a:r>
              <a:rPr lang="zh-CN" altLang="en-US" sz="2400" b="1" dirty="0" smtClean="0"/>
              <a:t>（实施参考定价）</a:t>
            </a:r>
            <a:r>
              <a:rPr lang="en-US" sz="2400" b="1" dirty="0" smtClean="0"/>
              <a:t> </a:t>
            </a:r>
            <a:r>
              <a:rPr lang="en-US" sz="2400" dirty="0" smtClean="0"/>
              <a:t>by adding new MSRP price tags to more than half its merchandise</a:t>
            </a:r>
            <a:endParaRPr lang="zh-CN" altLang="en-US" sz="2400" dirty="0"/>
          </a:p>
        </p:txBody>
      </p:sp>
      <p:sp>
        <p:nvSpPr>
          <p:cNvPr id="6" name="矩形 5"/>
          <p:cNvSpPr/>
          <p:nvPr/>
        </p:nvSpPr>
        <p:spPr>
          <a:xfrm>
            <a:off x="214282" y="3143248"/>
            <a:ext cx="8929718" cy="830997"/>
          </a:xfrm>
          <a:prstGeom prst="rect">
            <a:avLst/>
          </a:prstGeom>
        </p:spPr>
        <p:txBody>
          <a:bodyPr wrap="square">
            <a:spAutoFit/>
          </a:bodyPr>
          <a:lstStyle/>
          <a:p>
            <a:r>
              <a:rPr lang="en-US" altLang="zh-CN" sz="2400" b="1" dirty="0" smtClean="0"/>
              <a:t>2</a:t>
            </a:r>
            <a:r>
              <a:rPr lang="zh-CN" altLang="en-US" sz="2400" b="1" dirty="0" smtClean="0"/>
              <a:t>、</a:t>
            </a:r>
            <a:r>
              <a:rPr lang="en-US" sz="2400" dirty="0" smtClean="0"/>
              <a:t> </a:t>
            </a:r>
            <a:r>
              <a:rPr lang="en-US" sz="2400" b="1" dirty="0" smtClean="0"/>
              <a:t>resume the practice of distributing coupons.</a:t>
            </a:r>
            <a:r>
              <a:rPr lang="zh-CN" altLang="en-US" sz="2400" b="1" dirty="0" smtClean="0"/>
              <a:t>（重新使用优惠券）</a:t>
            </a:r>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 name="内容占位符 7" descr="QQ截图20161016222631.png"/>
          <p:cNvPicPr>
            <a:picLocks noGrp="1" noChangeAspect="1"/>
          </p:cNvPicPr>
          <p:nvPr>
            <p:ph idx="1"/>
          </p:nvPr>
        </p:nvPicPr>
        <p:blipFill>
          <a:blip r:embed="rId3"/>
          <a:stretch>
            <a:fillRect/>
          </a:stretch>
        </p:blipFill>
        <p:spPr>
          <a:xfrm>
            <a:off x="2970242" y="1600200"/>
            <a:ext cx="3203515" cy="4525963"/>
          </a:xfrm>
        </p:spPr>
      </p:pic>
      <p:sp>
        <p:nvSpPr>
          <p:cNvPr id="10" name="矩形 9"/>
          <p:cNvSpPr/>
          <p:nvPr/>
        </p:nvSpPr>
        <p:spPr>
          <a:xfrm>
            <a:off x="0" y="0"/>
            <a:ext cx="9144000" cy="6858000"/>
          </a:xfrm>
          <a:prstGeom prst="rect">
            <a:avLst/>
          </a:prstGeom>
          <a:solidFill>
            <a:schemeClr val="bg1"/>
          </a:solidFill>
          <a:ln w="3714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0"/>
            <a:ext cx="3428992" cy="2643182"/>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8660" y="0"/>
            <a:ext cx="4286248" cy="2554545"/>
          </a:xfrm>
          <a:prstGeom prst="rect">
            <a:avLst/>
          </a:prstGeom>
          <a:noFill/>
        </p:spPr>
        <p:txBody>
          <a:bodyPr wrap="square" lIns="91440" tIns="45720" rIns="91440" bIns="45720">
            <a:spAutoFit/>
          </a:bodyPr>
          <a:lstStyle/>
          <a:p>
            <a:pPr algn="ctr"/>
            <a:r>
              <a:rPr lang="en-US" altLang="zh-CN"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BRIEF INTRODUCTION</a:t>
            </a:r>
          </a:p>
          <a:p>
            <a:pPr algn="ctr"/>
            <a:r>
              <a:rPr lang="en-US" altLang="zh-CN"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ABOUT</a:t>
            </a:r>
          </a:p>
          <a:p>
            <a:pPr algn="ctr"/>
            <a:r>
              <a:rPr lang="en-US" altLang="zh-CN" sz="4000" b="0" cap="none"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J.C.Penny</a:t>
            </a:r>
            <a:endParaRPr lang="zh-CN" altLang="en-US" sz="4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ndParaRPr>
          </a:p>
        </p:txBody>
      </p:sp>
      <p:pic>
        <p:nvPicPr>
          <p:cNvPr id="16" name="图片 15" descr="3.png"/>
          <p:cNvPicPr>
            <a:picLocks noChangeAspect="1"/>
          </p:cNvPicPr>
          <p:nvPr/>
        </p:nvPicPr>
        <p:blipFill>
          <a:blip r:embed="rId4"/>
          <a:stretch>
            <a:fillRect/>
          </a:stretch>
        </p:blipFill>
        <p:spPr>
          <a:xfrm>
            <a:off x="4429124" y="214290"/>
            <a:ext cx="4500594" cy="6429419"/>
          </a:xfrm>
          <a:prstGeom prst="rect">
            <a:avLst/>
          </a:prstGeom>
        </p:spPr>
      </p:pic>
      <p:sp>
        <p:nvSpPr>
          <p:cNvPr id="17" name="TextBox 16"/>
          <p:cNvSpPr txBox="1"/>
          <p:nvPr/>
        </p:nvSpPr>
        <p:spPr>
          <a:xfrm>
            <a:off x="214282" y="3714752"/>
            <a:ext cx="4357718" cy="1631216"/>
          </a:xfrm>
          <a:prstGeom prst="rect">
            <a:avLst/>
          </a:prstGeom>
          <a:noFill/>
        </p:spPr>
        <p:txBody>
          <a:bodyPr wrap="square" rtlCol="0">
            <a:spAutoFit/>
          </a:bodyPr>
          <a:lstStyle/>
          <a:p>
            <a:r>
              <a:rPr lang="en-US" altLang="zh-CN" sz="2000" dirty="0" smtClean="0"/>
              <a:t>  </a:t>
            </a:r>
            <a:r>
              <a:rPr lang="en-US" altLang="zh-CN" sz="2000" b="1" dirty="0" smtClean="0"/>
              <a:t>The </a:t>
            </a:r>
            <a:r>
              <a:rPr lang="en-US" altLang="zh-CN" sz="2000" b="1" dirty="0" err="1" smtClean="0"/>
              <a:t>J.C.Penney</a:t>
            </a:r>
            <a:r>
              <a:rPr lang="en-US" altLang="zh-CN" sz="2000" b="1" dirty="0" smtClean="0"/>
              <a:t> is one of the biggest </a:t>
            </a:r>
            <a:r>
              <a:rPr lang="en-US" altLang="zh-CN" sz="2000" b="1" dirty="0" smtClean="0">
                <a:solidFill>
                  <a:srgbClr val="000099"/>
                </a:solidFill>
              </a:rPr>
              <a:t>department stores</a:t>
            </a:r>
            <a:r>
              <a:rPr lang="en-US" altLang="zh-CN" sz="2000" b="1" dirty="0" smtClean="0"/>
              <a:t> </a:t>
            </a:r>
            <a:r>
              <a:rPr lang="zh-CN" altLang="en-US" sz="2000" b="1" dirty="0" smtClean="0"/>
              <a:t>（百货商店）</a:t>
            </a:r>
            <a:r>
              <a:rPr lang="en-US" altLang="zh-CN" sz="2000" b="1" dirty="0" smtClean="0"/>
              <a:t>with 1,060 locations in 49 U.S. States and Puerto Rico. Also, </a:t>
            </a:r>
            <a:r>
              <a:rPr lang="en-US" altLang="zh-CN" sz="2000" b="1" dirty="0" err="1" smtClean="0"/>
              <a:t>J.C.Penney</a:t>
            </a:r>
            <a:r>
              <a:rPr lang="en-US" altLang="zh-CN" sz="2000" b="1" dirty="0" smtClean="0"/>
              <a:t> </a:t>
            </a:r>
            <a:r>
              <a:rPr lang="en-US" altLang="zh-CN" sz="2000" b="1" dirty="0" smtClean="0">
                <a:solidFill>
                  <a:srgbClr val="000099"/>
                </a:solidFill>
              </a:rPr>
              <a:t>is one of the top 500 companies in the world</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2"/>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13" presetClass="entr" presetSubtype="16"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plus(in)">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0" y="0"/>
            <a:ext cx="9144000" cy="6858000"/>
          </a:xfrm>
          <a:prstGeom prst="rect">
            <a:avLst/>
          </a:prstGeom>
          <a:solidFill>
            <a:schemeClr val="bg1"/>
          </a:solidFill>
          <a:ln w="3714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000232" y="1142984"/>
            <a:ext cx="5286412" cy="4572032"/>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571736" y="2714620"/>
            <a:ext cx="4092723" cy="1446550"/>
          </a:xfrm>
          <a:prstGeom prst="rect">
            <a:avLst/>
          </a:prstGeom>
          <a:noFill/>
        </p:spPr>
        <p:txBody>
          <a:bodyPr wrap="none" lIns="91440" tIns="45720" rIns="91440" bIns="45720">
            <a:spAutoFit/>
          </a:bodyPr>
          <a:lstStyle/>
          <a:p>
            <a:pPr algn="ctr"/>
            <a:r>
              <a:rPr lang="en-US" altLang="zh-CN" sz="8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HISTORY</a:t>
            </a:r>
            <a:endParaRPr lang="zh-CN" altLang="en-US" sz="8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6.png"/>
          <p:cNvPicPr>
            <a:picLocks noGrp="1" noChangeAspect="1"/>
          </p:cNvPicPr>
          <p:nvPr>
            <p:ph idx="1"/>
          </p:nvPr>
        </p:nvPicPr>
        <p:blipFill>
          <a:blip r:embed="rId2"/>
          <a:stretch>
            <a:fillRect/>
          </a:stretch>
        </p:blipFill>
        <p:spPr>
          <a:xfrm>
            <a:off x="1571604" y="2786058"/>
            <a:ext cx="6259837" cy="3429024"/>
          </a:xfrm>
        </p:spPr>
      </p:pic>
      <p:sp>
        <p:nvSpPr>
          <p:cNvPr id="5" name="矩形 4"/>
          <p:cNvSpPr/>
          <p:nvPr/>
        </p:nvSpPr>
        <p:spPr>
          <a:xfrm>
            <a:off x="0" y="0"/>
            <a:ext cx="9144000" cy="6858000"/>
          </a:xfrm>
          <a:prstGeom prst="rect">
            <a:avLst/>
          </a:prstGeom>
          <a:solidFill>
            <a:schemeClr val="bg1"/>
          </a:solidFill>
          <a:ln w="3714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3571868" cy="2643182"/>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00034" y="928670"/>
            <a:ext cx="2585131" cy="923330"/>
          </a:xfrm>
          <a:prstGeom prst="rect">
            <a:avLst/>
          </a:prstGeom>
          <a:noFill/>
        </p:spPr>
        <p:txBody>
          <a:bodyPr wrap="none" lIns="91440" tIns="45720" rIns="91440" bIns="45720">
            <a:spAutoFit/>
          </a:bodyPr>
          <a:lstStyle/>
          <a:p>
            <a:pPr algn="ctr"/>
            <a:r>
              <a:rPr lang="en-US" altLang="zh-CN"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HISTORY</a:t>
            </a:r>
            <a:endParaRPr lang="zh-CN" alt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10" name="图片 9" descr="5.png"/>
          <p:cNvPicPr>
            <a:picLocks noChangeAspect="1"/>
          </p:cNvPicPr>
          <p:nvPr/>
        </p:nvPicPr>
        <p:blipFill>
          <a:blip r:embed="rId3"/>
          <a:stretch>
            <a:fillRect/>
          </a:stretch>
        </p:blipFill>
        <p:spPr>
          <a:xfrm>
            <a:off x="428596" y="3000372"/>
            <a:ext cx="8172450" cy="3505200"/>
          </a:xfrm>
          <a:prstGeom prst="rect">
            <a:avLst/>
          </a:prstGeom>
        </p:spPr>
      </p:pic>
      <p:sp>
        <p:nvSpPr>
          <p:cNvPr id="11" name="矩形 10"/>
          <p:cNvSpPr/>
          <p:nvPr/>
        </p:nvSpPr>
        <p:spPr>
          <a:xfrm>
            <a:off x="1142976" y="3071810"/>
            <a:ext cx="785818" cy="2857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a:t>
            </a:r>
            <a:endParaRPr lang="zh-CN" altLang="en-US" dirty="0"/>
          </a:p>
        </p:txBody>
      </p:sp>
      <p:sp>
        <p:nvSpPr>
          <p:cNvPr id="13" name="TextBox 12"/>
          <p:cNvSpPr txBox="1"/>
          <p:nvPr/>
        </p:nvSpPr>
        <p:spPr>
          <a:xfrm>
            <a:off x="285720" y="3500438"/>
            <a:ext cx="8501122" cy="2554545"/>
          </a:xfrm>
          <a:prstGeom prst="rect">
            <a:avLst/>
          </a:prstGeom>
          <a:noFill/>
        </p:spPr>
        <p:txBody>
          <a:bodyPr wrap="square" rtlCol="0">
            <a:spAutoFit/>
          </a:bodyPr>
          <a:lstStyle/>
          <a:p>
            <a:r>
              <a:rPr lang="en-US" sz="2000" b="1" dirty="0" smtClean="0"/>
              <a:t>  Founded by James Cash Penney in the early 1900s in Kemmerer, Wyoming, </a:t>
            </a:r>
            <a:r>
              <a:rPr lang="en-US" sz="2000" b="1" dirty="0" err="1" smtClean="0"/>
              <a:t>JCPenney</a:t>
            </a:r>
            <a:r>
              <a:rPr lang="en-US" sz="2000" b="1" dirty="0" smtClean="0"/>
              <a:t> was originally </a:t>
            </a:r>
            <a:r>
              <a:rPr lang="en-US" sz="2000" b="1" dirty="0" smtClean="0">
                <a:solidFill>
                  <a:srgbClr val="FF0000"/>
                </a:solidFill>
              </a:rPr>
              <a:t>called the Golden Rule store</a:t>
            </a:r>
            <a:r>
              <a:rPr lang="zh-CN" altLang="en-US" sz="2000" b="1" dirty="0" smtClean="0">
                <a:solidFill>
                  <a:srgbClr val="FF0000"/>
                </a:solidFill>
              </a:rPr>
              <a:t>（黄金法则店）</a:t>
            </a:r>
            <a:r>
              <a:rPr lang="en-US" sz="2000" b="1" dirty="0" smtClean="0"/>
              <a:t>. The bedrock of Mr. Penney’s </a:t>
            </a:r>
            <a:r>
              <a:rPr lang="en-US" sz="2000" b="1" dirty="0" smtClean="0">
                <a:solidFill>
                  <a:srgbClr val="FF0000"/>
                </a:solidFill>
              </a:rPr>
              <a:t>business philosophy was to treat customers fairly and honestly</a:t>
            </a:r>
            <a:r>
              <a:rPr lang="zh-CN" altLang="en-US" sz="2000" b="1" dirty="0" smtClean="0">
                <a:solidFill>
                  <a:srgbClr val="FF0000"/>
                </a:solidFill>
              </a:rPr>
              <a:t>（营销哲学是真诚公平地对待顾客）</a:t>
            </a:r>
            <a:r>
              <a:rPr lang="en-US" sz="2000" b="1" dirty="0" smtClean="0">
                <a:solidFill>
                  <a:srgbClr val="FF0000"/>
                </a:solidFill>
              </a:rPr>
              <a:t> </a:t>
            </a:r>
            <a:r>
              <a:rPr lang="en-US" sz="2000" b="1" dirty="0" smtClean="0"/>
              <a:t>by following the Golden Rule:</a:t>
            </a:r>
          </a:p>
          <a:p>
            <a:r>
              <a:rPr lang="en-US" sz="2000" b="1" dirty="0" smtClean="0">
                <a:solidFill>
                  <a:srgbClr val="C00000"/>
                </a:solidFill>
              </a:rPr>
              <a:t>   Do unto others as you would have them do unto you.</a:t>
            </a:r>
          </a:p>
          <a:p>
            <a:r>
              <a:rPr lang="en-US" altLang="zh-CN" sz="2000" b="1" dirty="0" smtClean="0">
                <a:solidFill>
                  <a:srgbClr val="C00000"/>
                </a:solidFill>
              </a:rPr>
              <a:t>  </a:t>
            </a:r>
            <a:r>
              <a:rPr lang="zh-CN" altLang="en-US" sz="2000" b="1" dirty="0" smtClean="0">
                <a:solidFill>
                  <a:srgbClr val="C00000"/>
                </a:solidFill>
              </a:rPr>
              <a:t>像你希望别人如何对待你一样对待别人</a:t>
            </a:r>
          </a:p>
          <a:p>
            <a:r>
              <a:rPr lang="en-US" sz="2000" b="1" dirty="0" smtClean="0"/>
              <a:t>  Penney’s philosophy and innovative merchandising practices quickly led to success</a:t>
            </a:r>
            <a:endParaRPr lang="zh-CN" altLang="en-US" sz="2000" b="1" dirty="0"/>
          </a:p>
        </p:txBody>
      </p:sp>
      <p:pic>
        <p:nvPicPr>
          <p:cNvPr id="16" name="图片 15" descr="jcp-jcpenny-jc-penny-retail-stores-shopping-shop.jpg"/>
          <p:cNvPicPr>
            <a:picLocks noChangeAspect="1"/>
          </p:cNvPicPr>
          <p:nvPr/>
        </p:nvPicPr>
        <p:blipFill>
          <a:blip r:embed="rId4"/>
          <a:stretch>
            <a:fillRect/>
          </a:stretch>
        </p:blipFill>
        <p:spPr>
          <a:xfrm>
            <a:off x="3929058" y="285728"/>
            <a:ext cx="4714908" cy="24526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13" presetClass="entr" presetSubtype="16"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plus(in)">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375px-Jcpenney-mother-store.jpg"/>
          <p:cNvPicPr>
            <a:picLocks noChangeAspect="1"/>
          </p:cNvPicPr>
          <p:nvPr/>
        </p:nvPicPr>
        <p:blipFill>
          <a:blip r:embed="rId2"/>
          <a:stretch>
            <a:fillRect/>
          </a:stretch>
        </p:blipFill>
        <p:spPr>
          <a:xfrm>
            <a:off x="1285852" y="285728"/>
            <a:ext cx="6929486" cy="5158395"/>
          </a:xfrm>
          <a:prstGeom prst="rect">
            <a:avLst/>
          </a:prstGeom>
        </p:spPr>
      </p:pic>
      <p:sp>
        <p:nvSpPr>
          <p:cNvPr id="10" name="矩形 9"/>
          <p:cNvSpPr/>
          <p:nvPr/>
        </p:nvSpPr>
        <p:spPr>
          <a:xfrm>
            <a:off x="357158" y="5429264"/>
            <a:ext cx="8276420" cy="1200329"/>
          </a:xfrm>
          <a:prstGeom prst="rect">
            <a:avLst/>
          </a:prstGeom>
          <a:noFill/>
        </p:spPr>
        <p:txBody>
          <a:bodyPr wrap="square" lIns="91440" tIns="45720" rIns="91440" bIns="45720">
            <a:spAutoFit/>
          </a:bodyPr>
          <a:lstStyle/>
          <a:p>
            <a:pPr algn="ctr"/>
            <a:r>
              <a:rPr lang="en-US" sz="3600" b="1" dirty="0" smtClean="0"/>
              <a:t>J.C. Penney mother store in Kemmerer, Wyoming in September 2007.</a:t>
            </a:r>
            <a:endParaRPr lang="zh-CN" alt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11" name="图片 10" descr="Downtown_Seattle_Penney's_store_in_1982.jpg"/>
          <p:cNvPicPr>
            <a:picLocks noChangeAspect="1"/>
          </p:cNvPicPr>
          <p:nvPr/>
        </p:nvPicPr>
        <p:blipFill>
          <a:blip r:embed="rId3"/>
          <a:stretch>
            <a:fillRect/>
          </a:stretch>
        </p:blipFill>
        <p:spPr>
          <a:xfrm>
            <a:off x="285720" y="285728"/>
            <a:ext cx="4962133" cy="6286544"/>
          </a:xfrm>
          <a:prstGeom prst="rect">
            <a:avLst/>
          </a:prstGeom>
        </p:spPr>
      </p:pic>
      <p:sp>
        <p:nvSpPr>
          <p:cNvPr id="12" name="矩形 11"/>
          <p:cNvSpPr/>
          <p:nvPr/>
        </p:nvSpPr>
        <p:spPr>
          <a:xfrm>
            <a:off x="5643570" y="642918"/>
            <a:ext cx="2928926" cy="5693866"/>
          </a:xfrm>
          <a:prstGeom prst="rect">
            <a:avLst/>
          </a:prstGeom>
        </p:spPr>
        <p:txBody>
          <a:bodyPr wrap="square">
            <a:spAutoFit/>
          </a:bodyPr>
          <a:lstStyle/>
          <a:p>
            <a:r>
              <a:rPr lang="en-US" sz="2800" b="1" dirty="0" smtClean="0"/>
              <a:t>The former Downtown Seattle store in 1982, with signage from the period when the chain was branded as </a:t>
            </a:r>
            <a:r>
              <a:rPr lang="en-US" sz="2800" b="1" dirty="0" err="1" smtClean="0"/>
              <a:t>Penneys</a:t>
            </a:r>
            <a:r>
              <a:rPr lang="en-US" sz="2800" b="1" dirty="0" smtClean="0"/>
              <a:t> and used a more stylized font in its logo. Pike Place Market is in the background</a:t>
            </a:r>
            <a:endParaRPr lang="zh-CN" altLang="en-US" sz="2800" b="1" dirty="0"/>
          </a:p>
        </p:txBody>
      </p:sp>
      <p:pic>
        <p:nvPicPr>
          <p:cNvPr id="13" name="图片 12" descr="JC_Penney_store,_Aventura_Mall_(Aventura,_Florida,_2006).jpg"/>
          <p:cNvPicPr>
            <a:picLocks noChangeAspect="1"/>
          </p:cNvPicPr>
          <p:nvPr/>
        </p:nvPicPr>
        <p:blipFill>
          <a:blip r:embed="rId4"/>
          <a:stretch>
            <a:fillRect/>
          </a:stretch>
        </p:blipFill>
        <p:spPr>
          <a:xfrm>
            <a:off x="571472" y="428604"/>
            <a:ext cx="7715304" cy="5214974"/>
          </a:xfrm>
          <a:prstGeom prst="rect">
            <a:avLst/>
          </a:prstGeom>
        </p:spPr>
      </p:pic>
      <p:sp>
        <p:nvSpPr>
          <p:cNvPr id="14" name="矩形 13"/>
          <p:cNvSpPr/>
          <p:nvPr/>
        </p:nvSpPr>
        <p:spPr>
          <a:xfrm>
            <a:off x="928662" y="5643578"/>
            <a:ext cx="7072362" cy="954107"/>
          </a:xfrm>
          <a:prstGeom prst="rect">
            <a:avLst/>
          </a:prstGeom>
        </p:spPr>
        <p:txBody>
          <a:bodyPr wrap="square">
            <a:spAutoFit/>
          </a:bodyPr>
          <a:lstStyle/>
          <a:p>
            <a:r>
              <a:rPr lang="en-US" sz="2800" b="1" dirty="0" err="1" smtClean="0"/>
              <a:t>JCPenney</a:t>
            </a:r>
            <a:r>
              <a:rPr lang="en-US" sz="2800" b="1" dirty="0" smtClean="0"/>
              <a:t> in </a:t>
            </a:r>
            <a:r>
              <a:rPr lang="en-US" sz="2800" b="1" dirty="0" err="1" smtClean="0"/>
              <a:t>Aventura</a:t>
            </a:r>
            <a:r>
              <a:rPr lang="en-US" sz="2800" b="1" dirty="0" smtClean="0"/>
              <a:t> Mall in </a:t>
            </a:r>
            <a:r>
              <a:rPr lang="en-US" sz="2800" b="1" dirty="0" err="1" smtClean="0"/>
              <a:t>Aventura</a:t>
            </a:r>
            <a:r>
              <a:rPr lang="en-US" sz="2800" b="1" dirty="0" smtClean="0"/>
              <a:t>, Florida in February 2006.</a:t>
            </a:r>
            <a:endParaRPr lang="zh-CN" altLang="en-US" sz="2800" b="1" dirty="0"/>
          </a:p>
        </p:txBody>
      </p:sp>
      <p:pic>
        <p:nvPicPr>
          <p:cNvPr id="15" name="图片 14" descr="u=3452355396,3801548952&amp;fm=15&amp;gp=0.jpg"/>
          <p:cNvPicPr>
            <a:picLocks noChangeAspect="1"/>
          </p:cNvPicPr>
          <p:nvPr/>
        </p:nvPicPr>
        <p:blipFill>
          <a:blip r:embed="rId5"/>
          <a:stretch>
            <a:fillRect/>
          </a:stretch>
        </p:blipFill>
        <p:spPr>
          <a:xfrm>
            <a:off x="500034" y="428604"/>
            <a:ext cx="8072494" cy="4857784"/>
          </a:xfrm>
          <a:prstGeom prst="rect">
            <a:avLst/>
          </a:prstGeom>
        </p:spPr>
      </p:pic>
      <p:sp>
        <p:nvSpPr>
          <p:cNvPr id="16" name="矩形 15"/>
          <p:cNvSpPr/>
          <p:nvPr/>
        </p:nvSpPr>
        <p:spPr>
          <a:xfrm>
            <a:off x="857224" y="5715016"/>
            <a:ext cx="6858048" cy="954107"/>
          </a:xfrm>
          <a:prstGeom prst="rect">
            <a:avLst/>
          </a:prstGeom>
        </p:spPr>
        <p:txBody>
          <a:bodyPr wrap="square">
            <a:spAutoFit/>
          </a:bodyPr>
          <a:lstStyle/>
          <a:p>
            <a:r>
              <a:rPr lang="en-US" sz="2800" b="1" dirty="0" err="1" smtClean="0"/>
              <a:t>JCPenney</a:t>
            </a:r>
            <a:r>
              <a:rPr lang="en-US" sz="2800" b="1" dirty="0" smtClean="0"/>
              <a:t> big-box store in Houston, Texas in October 2009.</a:t>
            </a:r>
            <a:endParaRPr lang="zh-CN" altLang="en-US" sz="2800" b="1" dirty="0"/>
          </a:p>
        </p:txBody>
      </p:sp>
      <p:pic>
        <p:nvPicPr>
          <p:cNvPr id="17" name="图片 16" descr="J-C-Penney-4616.jpg"/>
          <p:cNvPicPr>
            <a:picLocks noChangeAspect="1"/>
          </p:cNvPicPr>
          <p:nvPr/>
        </p:nvPicPr>
        <p:blipFill>
          <a:blip r:embed="rId6"/>
          <a:stretch>
            <a:fillRect/>
          </a:stretch>
        </p:blipFill>
        <p:spPr>
          <a:xfrm>
            <a:off x="571472" y="285728"/>
            <a:ext cx="8002365" cy="5332826"/>
          </a:xfrm>
          <a:prstGeom prst="rect">
            <a:avLst/>
          </a:prstGeom>
        </p:spPr>
      </p:pic>
      <p:sp>
        <p:nvSpPr>
          <p:cNvPr id="18" name="矩形 17"/>
          <p:cNvSpPr/>
          <p:nvPr/>
        </p:nvSpPr>
        <p:spPr>
          <a:xfrm>
            <a:off x="642910" y="5857892"/>
            <a:ext cx="7697172" cy="646331"/>
          </a:xfrm>
          <a:prstGeom prst="rect">
            <a:avLst/>
          </a:prstGeom>
        </p:spPr>
        <p:txBody>
          <a:bodyPr wrap="none">
            <a:spAutoFit/>
          </a:bodyPr>
          <a:lstStyle/>
          <a:p>
            <a:r>
              <a:rPr lang="en-US" sz="3600" b="1" dirty="0" err="1" smtClean="0"/>
              <a:t>JCPenney</a:t>
            </a:r>
            <a:r>
              <a:rPr lang="en-US" sz="3600" b="1" dirty="0" smtClean="0"/>
              <a:t> headquarters in Plano, Texas.</a:t>
            </a:r>
            <a:endParaRPr lang="zh-CN" altLang="en-US" sz="3600" b="1" dirty="0"/>
          </a:p>
        </p:txBody>
      </p:sp>
      <p:pic>
        <p:nvPicPr>
          <p:cNvPr id="19" name="图片 18" descr="JCP_Frisco_Stonebriar.jpg"/>
          <p:cNvPicPr>
            <a:picLocks noChangeAspect="1"/>
          </p:cNvPicPr>
          <p:nvPr/>
        </p:nvPicPr>
        <p:blipFill>
          <a:blip r:embed="rId7"/>
          <a:stretch>
            <a:fillRect/>
          </a:stretch>
        </p:blipFill>
        <p:spPr>
          <a:xfrm>
            <a:off x="428596" y="285728"/>
            <a:ext cx="8215406" cy="5286412"/>
          </a:xfrm>
          <a:prstGeom prst="rect">
            <a:avLst/>
          </a:prstGeom>
        </p:spPr>
      </p:pic>
      <p:sp>
        <p:nvSpPr>
          <p:cNvPr id="20" name="矩形 19"/>
          <p:cNvSpPr/>
          <p:nvPr/>
        </p:nvSpPr>
        <p:spPr>
          <a:xfrm>
            <a:off x="1071538" y="5715016"/>
            <a:ext cx="6858048" cy="830997"/>
          </a:xfrm>
          <a:prstGeom prst="rect">
            <a:avLst/>
          </a:prstGeom>
        </p:spPr>
        <p:txBody>
          <a:bodyPr wrap="square">
            <a:spAutoFit/>
          </a:bodyPr>
          <a:lstStyle/>
          <a:p>
            <a:r>
              <a:rPr lang="en-US" sz="2400" b="1" dirty="0" smtClean="0"/>
              <a:t>A two-story J. C. Penney at </a:t>
            </a:r>
            <a:r>
              <a:rPr lang="en-US" sz="2400" b="1" dirty="0" err="1" smtClean="0"/>
              <a:t>Stonebriar</a:t>
            </a:r>
            <a:r>
              <a:rPr lang="en-US" sz="2400" b="1" dirty="0" smtClean="0"/>
              <a:t> Centre in Frisco, Texas in January 2013, opened in 2000.</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Horizontal)">
                                      <p:cBhvr>
                                        <p:cTn id="1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Horizontal)">
                                      <p:cBhvr>
                                        <p:cTn id="27"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strips(downLef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strips(downLeft)">
                                      <p:cBhvr>
                                        <p:cTn id="42"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8" presetClass="exit" presetSubtype="16" fill="hold" nodeType="clickEffect">
                                  <p:stCondLst>
                                    <p:cond delay="0"/>
                                  </p:stCondLst>
                                  <p:childTnLst>
                                    <p:animEffect transition="out" filter="diamond(in)">
                                      <p:cBhvr>
                                        <p:cTn id="46" dur="500"/>
                                        <p:tgtEl>
                                          <p:spTgt spid="13"/>
                                        </p:tgtEl>
                                      </p:cBhvr>
                                    </p:animEffect>
                                    <p:set>
                                      <p:cBhvr>
                                        <p:cTn id="47" dur="1" fill="hold">
                                          <p:stCondLst>
                                            <p:cond delay="499"/>
                                          </p:stCondLst>
                                        </p:cTn>
                                        <p:tgtEl>
                                          <p:spTgt spid="1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6" presetClass="entr" presetSubtype="26"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arn(inHorizontal)">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3" presetClass="entr" presetSubtype="16"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plus(in)">
                                      <p:cBhvr>
                                        <p:cTn id="57"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4" presetClass="exit" presetSubtype="16" fill="hold" nodeType="clickEffect">
                                  <p:stCondLst>
                                    <p:cond delay="0"/>
                                  </p:stCondLst>
                                  <p:childTnLst>
                                    <p:animEffect transition="out" filter="box(in)">
                                      <p:cBhvr>
                                        <p:cTn id="61" dur="500"/>
                                        <p:tgtEl>
                                          <p:spTgt spid="15"/>
                                        </p:tgtEl>
                                      </p:cBhvr>
                                    </p:animEffect>
                                    <p:set>
                                      <p:cBhvr>
                                        <p:cTn id="62" dur="1" fill="hold">
                                          <p:stCondLst>
                                            <p:cond delay="499"/>
                                          </p:stCondLst>
                                        </p:cTn>
                                        <p:tgtEl>
                                          <p:spTgt spid="1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randombar(horizontal)">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randombar(horizontal)">
                                      <p:cBhvr>
                                        <p:cTn id="7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73" fill="hold">
                      <p:stCondLst>
                        <p:cond delay="indefinite"/>
                      </p:stCondLst>
                      <p:childTnLst>
                        <p:par>
                          <p:cTn id="74" fill="hold">
                            <p:stCondLst>
                              <p:cond delay="0"/>
                            </p:stCondLst>
                            <p:childTnLst>
                              <p:par>
                                <p:cTn id="75" presetID="4" presetClass="exit" presetSubtype="16" fill="hold" nodeType="clickEffect">
                                  <p:stCondLst>
                                    <p:cond delay="0"/>
                                  </p:stCondLst>
                                  <p:childTnLst>
                                    <p:animEffect transition="out" filter="box(in)">
                                      <p:cBhvr>
                                        <p:cTn id="76" dur="500"/>
                                        <p:tgtEl>
                                          <p:spTgt spid="17"/>
                                        </p:tgtEl>
                                      </p:cBhvr>
                                    </p:animEffect>
                                    <p:set>
                                      <p:cBhvr>
                                        <p:cTn id="77" dur="1" fill="hold">
                                          <p:stCondLst>
                                            <p:cond delay="499"/>
                                          </p:stCondLst>
                                        </p:cTn>
                                        <p:tgtEl>
                                          <p:spTgt spid="17"/>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55" presetClass="entr" presetSubtype="0" fill="hold" nodeType="click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p:cTn id="82" dur="500" fill="hold"/>
                                        <p:tgtEl>
                                          <p:spTgt spid="19"/>
                                        </p:tgtEl>
                                        <p:attrNameLst>
                                          <p:attrName>ppt_w</p:attrName>
                                        </p:attrNameLst>
                                      </p:cBhvr>
                                      <p:tavLst>
                                        <p:tav tm="0">
                                          <p:val>
                                            <p:strVal val="#ppt_w*0.70"/>
                                          </p:val>
                                        </p:tav>
                                        <p:tav tm="100000">
                                          <p:val>
                                            <p:strVal val="#ppt_w"/>
                                          </p:val>
                                        </p:tav>
                                      </p:tavLst>
                                    </p:anim>
                                    <p:anim calcmode="lin" valueType="num">
                                      <p:cBhvr>
                                        <p:cTn id="83" dur="500" fill="hold"/>
                                        <p:tgtEl>
                                          <p:spTgt spid="19"/>
                                        </p:tgtEl>
                                        <p:attrNameLst>
                                          <p:attrName>ppt_h</p:attrName>
                                        </p:attrNameLst>
                                      </p:cBhvr>
                                      <p:tavLst>
                                        <p:tav tm="0">
                                          <p:val>
                                            <p:strVal val="#ppt_h"/>
                                          </p:val>
                                        </p:tav>
                                        <p:tav tm="100000">
                                          <p:val>
                                            <p:strVal val="#ppt_h"/>
                                          </p:val>
                                        </p:tav>
                                      </p:tavLst>
                                    </p:anim>
                                    <p:animEffect transition="in" filter="fade">
                                      <p:cBhvr>
                                        <p:cTn id="84" dur="500"/>
                                        <p:tgtEl>
                                          <p:spTgt spid="19"/>
                                        </p:tgtEl>
                                      </p:cBhvr>
                                    </p:animEffect>
                                  </p:childTnLst>
                                </p:cTn>
                              </p:par>
                            </p:childTnLst>
                          </p:cTn>
                        </p:par>
                      </p:childTnLst>
                    </p:cTn>
                  </p:par>
                  <p:par>
                    <p:cTn id="85" fill="hold">
                      <p:stCondLst>
                        <p:cond delay="indefinite"/>
                      </p:stCondLst>
                      <p:childTnLst>
                        <p:par>
                          <p:cTn id="86" fill="hold">
                            <p:stCondLst>
                              <p:cond delay="0"/>
                            </p:stCondLst>
                            <p:childTnLst>
                              <p:par>
                                <p:cTn id="87" presetID="29" presetClass="entr" presetSubtype="0" fill="hold" grpId="0" nodeType="clickEffect">
                                  <p:stCondLst>
                                    <p:cond delay="0"/>
                                  </p:stCondLst>
                                  <p:childTnLst>
                                    <p:set>
                                      <p:cBhvr>
                                        <p:cTn id="88" dur="1" fill="hold">
                                          <p:stCondLst>
                                            <p:cond delay="0"/>
                                          </p:stCondLst>
                                        </p:cTn>
                                        <p:tgtEl>
                                          <p:spTgt spid="20"/>
                                        </p:tgtEl>
                                        <p:attrNameLst>
                                          <p:attrName>style.visibility</p:attrName>
                                        </p:attrNameLst>
                                      </p:cBhvr>
                                      <p:to>
                                        <p:strVal val="visible"/>
                                      </p:to>
                                    </p:set>
                                    <p:anim calcmode="lin" valueType="num">
                                      <p:cBhvr>
                                        <p:cTn id="89" dur="1000" fill="hold"/>
                                        <p:tgtEl>
                                          <p:spTgt spid="20"/>
                                        </p:tgtEl>
                                        <p:attrNameLst>
                                          <p:attrName>ppt_x</p:attrName>
                                        </p:attrNameLst>
                                      </p:cBhvr>
                                      <p:tavLst>
                                        <p:tav tm="0">
                                          <p:val>
                                            <p:strVal val="#ppt_x-.2"/>
                                          </p:val>
                                        </p:tav>
                                        <p:tav tm="100000">
                                          <p:val>
                                            <p:strVal val="#ppt_x"/>
                                          </p:val>
                                        </p:tav>
                                      </p:tavLst>
                                    </p:anim>
                                    <p:anim calcmode="lin" valueType="num">
                                      <p:cBhvr>
                                        <p:cTn id="90"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91" dur="10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92" fill="hold">
                      <p:stCondLst>
                        <p:cond delay="indefinite"/>
                      </p:stCondLst>
                      <p:childTnLst>
                        <p:par>
                          <p:cTn id="93" fill="hold">
                            <p:stCondLst>
                              <p:cond delay="0"/>
                            </p:stCondLst>
                            <p:childTnLst>
                              <p:par>
                                <p:cTn id="94" presetID="4" presetClass="exit" presetSubtype="16" fill="hold" nodeType="clickEffect">
                                  <p:stCondLst>
                                    <p:cond delay="0"/>
                                  </p:stCondLst>
                                  <p:childTnLst>
                                    <p:animEffect transition="out" filter="box(in)">
                                      <p:cBhvr>
                                        <p:cTn id="95" dur="500"/>
                                        <p:tgtEl>
                                          <p:spTgt spid="19"/>
                                        </p:tgtEl>
                                      </p:cBhvr>
                                    </p:animEffect>
                                    <p:set>
                                      <p:cBhvr>
                                        <p:cTn id="96"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6" grpId="0"/>
      <p:bldP spid="18"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0" y="0"/>
            <a:ext cx="9144000" cy="6858000"/>
          </a:xfrm>
          <a:prstGeom prst="rect">
            <a:avLst/>
          </a:prstGeom>
          <a:solidFill>
            <a:schemeClr val="bg1"/>
          </a:solidFill>
          <a:ln w="3714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85918" y="785794"/>
            <a:ext cx="5643602" cy="4572032"/>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857488" y="1857364"/>
            <a:ext cx="3429024" cy="2308324"/>
          </a:xfrm>
          <a:prstGeom prst="rect">
            <a:avLst/>
          </a:prstGeom>
          <a:noFill/>
        </p:spPr>
        <p:txBody>
          <a:bodyPr wrap="square" lIns="91440" tIns="45720" rIns="91440" bIns="45720">
            <a:spAutoFit/>
          </a:bodyPr>
          <a:lstStyle/>
          <a:p>
            <a:pPr algn="ctr"/>
            <a:r>
              <a:rPr lang="en-US" altLang="zh-CN" sz="7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CASE REVIEW</a:t>
            </a:r>
            <a:endParaRPr lang="zh-CN" altLang="en-US" sz="7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矩形 6"/>
          <p:cNvSpPr/>
          <p:nvPr/>
        </p:nvSpPr>
        <p:spPr>
          <a:xfrm>
            <a:off x="3143240" y="5500702"/>
            <a:ext cx="2967480" cy="923330"/>
          </a:xfrm>
          <a:prstGeom prst="rect">
            <a:avLst/>
          </a:prstGeom>
          <a:noFill/>
        </p:spPr>
        <p:txBody>
          <a:bodyPr wrap="none" lIns="91440" tIns="45720" rIns="91440" bIns="45720">
            <a:spAutoFit/>
          </a:bodyPr>
          <a:lstStyle/>
          <a:p>
            <a:pPr algn="ctr"/>
            <a:r>
              <a:rPr lang="zh-CN" altLang="en-US" sz="5400" b="1" dirty="0" smtClean="0">
                <a:ln w="10541" cmpd="sng">
                  <a:solidFill>
                    <a:sysClr val="windowText" lastClr="000000"/>
                  </a:solidFill>
                  <a:prstDash val="solid"/>
                </a:ln>
                <a:solidFill>
                  <a:sysClr val="windowText" lastClr="000000"/>
                </a:solidFill>
              </a:rPr>
              <a:t>案例回顾</a:t>
            </a:r>
            <a:endParaRPr lang="zh-CN" altLang="en-US" sz="5400" b="1" cap="none" spc="0" dirty="0">
              <a:ln w="10541" cmpd="sng">
                <a:solidFill>
                  <a:sysClr val="windowText" lastClr="000000"/>
                </a:solidFill>
                <a:prstDash val="solid"/>
              </a:ln>
              <a:solidFill>
                <a:sysClr val="windowText" lastClr="000000"/>
              </a:solidFill>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0" y="0"/>
            <a:ext cx="9144000" cy="6858000"/>
          </a:xfrm>
          <a:prstGeom prst="rect">
            <a:avLst/>
          </a:prstGeom>
          <a:solidFill>
            <a:schemeClr val="bg1"/>
          </a:solidFill>
          <a:ln w="3714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3428992" cy="2643182"/>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71480"/>
            <a:ext cx="3429024" cy="1754326"/>
          </a:xfrm>
          <a:prstGeom prst="rect">
            <a:avLst/>
          </a:prstGeom>
          <a:noFill/>
        </p:spPr>
        <p:txBody>
          <a:bodyPr wrap="square" lIns="91440" tIns="45720" rIns="91440" bIns="45720">
            <a:spAutoFit/>
          </a:bodyPr>
          <a:lstStyle/>
          <a:p>
            <a:pPr algn="ctr"/>
            <a:r>
              <a:rPr lang="en-US" altLang="zh-CN"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CASE REVIEW</a:t>
            </a:r>
            <a:endParaRPr lang="zh-CN" alt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aphicFrame>
        <p:nvGraphicFramePr>
          <p:cNvPr id="10" name="内容占位符 9"/>
          <p:cNvGraphicFramePr>
            <a:graphicFrameLocks noGrp="1"/>
          </p:cNvGraphicFramePr>
          <p:nvPr>
            <p:ph idx="1"/>
          </p:nvPr>
        </p:nvGraphicFramePr>
        <p:xfrm>
          <a:off x="571472" y="3286124"/>
          <a:ext cx="7643866" cy="326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图片 11" descr="JCP_Frisco_Stonebriar.jpg"/>
          <p:cNvPicPr>
            <a:picLocks noChangeAspect="1"/>
          </p:cNvPicPr>
          <p:nvPr/>
        </p:nvPicPr>
        <p:blipFill>
          <a:blip r:embed="rId6"/>
          <a:stretch>
            <a:fillRect/>
          </a:stretch>
        </p:blipFill>
        <p:spPr>
          <a:xfrm>
            <a:off x="3714744" y="285728"/>
            <a:ext cx="4572032" cy="278605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0" y="0"/>
            <a:ext cx="9144000" cy="6858000"/>
          </a:xfrm>
          <a:prstGeom prst="rect">
            <a:avLst/>
          </a:prstGeom>
          <a:solidFill>
            <a:schemeClr val="bg1"/>
          </a:solidFill>
          <a:ln w="3714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4480" y="571480"/>
            <a:ext cx="5643602" cy="4572032"/>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357422" y="1214422"/>
            <a:ext cx="4286280" cy="3139321"/>
          </a:xfrm>
          <a:prstGeom prst="rect">
            <a:avLst/>
          </a:prstGeom>
          <a:noFill/>
        </p:spPr>
        <p:txBody>
          <a:bodyPr wrap="square" lIns="91440" tIns="45720" rIns="91440" bIns="45720">
            <a:spAutoFit/>
          </a:bodyPr>
          <a:lstStyle/>
          <a:p>
            <a:pPr algn="ctr"/>
            <a:r>
              <a:rPr lang="en-US" altLang="zh-CN"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CHANGING RETAIL LANDSCAPE</a:t>
            </a:r>
            <a:endParaRPr lang="zh-CN" altLang="en-US" sz="6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矩形 7"/>
          <p:cNvSpPr/>
          <p:nvPr/>
        </p:nvSpPr>
        <p:spPr>
          <a:xfrm>
            <a:off x="1714480" y="5357826"/>
            <a:ext cx="5750292" cy="923330"/>
          </a:xfrm>
          <a:prstGeom prst="rect">
            <a:avLst/>
          </a:prstGeom>
          <a:noFill/>
        </p:spPr>
        <p:txBody>
          <a:bodyPr wrap="none" lIns="91440" tIns="45720" rIns="91440" bIns="45720">
            <a:spAutoFit/>
          </a:bodyPr>
          <a:lstStyle/>
          <a:p>
            <a:pPr algn="ctr"/>
            <a:r>
              <a:rPr lang="zh-CN" altLang="en-US" sz="5400" b="1" cap="none" spc="0" dirty="0" smtClean="0">
                <a:ln w="10541" cmpd="sng">
                  <a:solidFill>
                    <a:sysClr val="windowText" lastClr="000000"/>
                  </a:solidFill>
                  <a:prstDash val="solid"/>
                </a:ln>
                <a:solidFill>
                  <a:sysClr val="windowText" lastClr="000000"/>
                </a:solidFill>
                <a:effectLst/>
              </a:rPr>
              <a:t>变幻的零售业环境</a:t>
            </a:r>
            <a:endParaRPr lang="zh-CN" altLang="en-US" sz="5400" b="1" cap="none" spc="0" dirty="0">
              <a:ln w="10541" cmpd="sng">
                <a:solidFill>
                  <a:sysClr val="windowText" lastClr="000000"/>
                </a:solidFill>
                <a:prstDash val="solid"/>
              </a:ln>
              <a:solidFill>
                <a:sysClr val="windowText" lastClr="000000"/>
              </a:solidFill>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2123</TotalTime>
  <Words>2716</Words>
  <Application>Microsoft Office PowerPoint</Application>
  <PresentationFormat>全屏显示(4:3)</PresentationFormat>
  <Paragraphs>129</Paragraphs>
  <Slides>29</Slides>
  <Notes>1</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Thinkpad</dc:creator>
  <cp:lastModifiedBy>Thinkpad</cp:lastModifiedBy>
  <cp:revision>101</cp:revision>
  <dcterms:created xsi:type="dcterms:W3CDTF">2016-10-15T15:30:00Z</dcterms:created>
  <dcterms:modified xsi:type="dcterms:W3CDTF">2016-10-23T13:11:32Z</dcterms:modified>
</cp:coreProperties>
</file>