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3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9" r:id="rId7"/>
    <p:sldId id="263" r:id="rId8"/>
    <p:sldId id="310" r:id="rId9"/>
    <p:sldId id="318" r:id="rId10"/>
    <p:sldId id="311" r:id="rId11"/>
    <p:sldId id="319" r:id="rId12"/>
    <p:sldId id="314" r:id="rId13"/>
    <p:sldId id="320" r:id="rId14"/>
    <p:sldId id="308" r:id="rId15"/>
    <p:sldId id="278" r:id="rId16"/>
    <p:sldId id="30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637700"/>
    <a:srgbClr val="505A47"/>
    <a:srgbClr val="D1D8B7"/>
    <a:srgbClr val="A09D79"/>
    <a:srgbClr val="AD5C4D"/>
    <a:srgbClr val="543E35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01" autoAdjust="0"/>
  </p:normalViewPr>
  <p:slideViewPr>
    <p:cSldViewPr snapToGrid="0">
      <p:cViewPr varScale="1">
        <p:scale>
          <a:sx n="73" d="100"/>
          <a:sy n="73" d="100"/>
        </p:scale>
        <p:origin x="364" y="3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sther Bello" userId="ca0b10965dbcca0b" providerId="LiveId" clId="{3009857F-2590-47F9-A355-452EBFFF742A}"/>
    <pc:docChg chg="modSld">
      <pc:chgData name="Esther Bello" userId="ca0b10965dbcca0b" providerId="LiveId" clId="{3009857F-2590-47F9-A355-452EBFFF742A}" dt="2025-04-30T20:09:45.031" v="15" actId="255"/>
      <pc:docMkLst>
        <pc:docMk/>
      </pc:docMkLst>
      <pc:sldChg chg="modSp mod">
        <pc:chgData name="Esther Bello" userId="ca0b10965dbcca0b" providerId="LiveId" clId="{3009857F-2590-47F9-A355-452EBFFF742A}" dt="2025-04-30T20:09:45.031" v="15" actId="255"/>
        <pc:sldMkLst>
          <pc:docMk/>
          <pc:sldMk cId="1338167130" sldId="317"/>
        </pc:sldMkLst>
        <pc:spChg chg="mod">
          <ac:chgData name="Esther Bello" userId="ca0b10965dbcca0b" providerId="LiveId" clId="{3009857F-2590-47F9-A355-452EBFFF742A}" dt="2025-04-30T20:09:45.031" v="15" actId="255"/>
          <ac:spMkLst>
            <pc:docMk/>
            <pc:sldMk cId="1338167130" sldId="317"/>
            <ac:spMk id="3" creationId="{B45A4A65-E8B8-40CF-7ABD-97EA8FA97521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18D19F0-5620-453F-9DB5-6A9189B1E5BB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8A7A526C-7CA5-45F6-9607-4C99246A7C2D}">
      <dgm:prSet/>
      <dgm:spPr/>
      <dgm:t>
        <a:bodyPr/>
        <a:lstStyle/>
        <a:p>
          <a:r>
            <a:rPr lang="en-US" b="1"/>
            <a:t>Objective / What We Worked On</a:t>
          </a:r>
          <a:endParaRPr lang="en-CA"/>
        </a:p>
      </dgm:t>
    </dgm:pt>
    <dgm:pt modelId="{57A4F487-5E00-4A82-A314-8573AD7863E1}" type="parTrans" cxnId="{B898EF58-A1FC-48DF-9389-B5CF58EC9C10}">
      <dgm:prSet/>
      <dgm:spPr/>
      <dgm:t>
        <a:bodyPr/>
        <a:lstStyle/>
        <a:p>
          <a:endParaRPr lang="en-CA"/>
        </a:p>
      </dgm:t>
    </dgm:pt>
    <dgm:pt modelId="{C11C8A26-2F1D-42B3-A180-6D08B717872E}" type="sibTrans" cxnId="{B898EF58-A1FC-48DF-9389-B5CF58EC9C10}">
      <dgm:prSet/>
      <dgm:spPr/>
      <dgm:t>
        <a:bodyPr/>
        <a:lstStyle/>
        <a:p>
          <a:endParaRPr lang="en-CA"/>
        </a:p>
      </dgm:t>
    </dgm:pt>
    <dgm:pt modelId="{5A02F572-646F-4F55-9C11-ED857219F48F}">
      <dgm:prSet/>
      <dgm:spPr/>
      <dgm:t>
        <a:bodyPr/>
        <a:lstStyle/>
        <a:p>
          <a:r>
            <a:rPr lang="en-US"/>
            <a:t>Analyze VendBridge app’s user acquisition and engagement data to understand performance.</a:t>
          </a:r>
          <a:endParaRPr lang="en-CA"/>
        </a:p>
      </dgm:t>
    </dgm:pt>
    <dgm:pt modelId="{B4CB7E99-C5DE-4597-B866-AE0627671204}" type="parTrans" cxnId="{D4D1AA0E-9074-4FBC-9D72-2A4D5B4B731F}">
      <dgm:prSet/>
      <dgm:spPr/>
      <dgm:t>
        <a:bodyPr/>
        <a:lstStyle/>
        <a:p>
          <a:endParaRPr lang="en-CA"/>
        </a:p>
      </dgm:t>
    </dgm:pt>
    <dgm:pt modelId="{537E2C20-6470-4BEE-9544-251C7518C51C}" type="sibTrans" cxnId="{D4D1AA0E-9074-4FBC-9D72-2A4D5B4B731F}">
      <dgm:prSet/>
      <dgm:spPr/>
      <dgm:t>
        <a:bodyPr/>
        <a:lstStyle/>
        <a:p>
          <a:endParaRPr lang="en-CA"/>
        </a:p>
      </dgm:t>
    </dgm:pt>
    <dgm:pt modelId="{8FE4C0AA-4623-4931-87C6-5BDE39A8420F}">
      <dgm:prSet/>
      <dgm:spPr/>
      <dgm:t>
        <a:bodyPr/>
        <a:lstStyle/>
        <a:p>
          <a:r>
            <a:rPr lang="en-US"/>
            <a:t>Identify key trends in growth, usage, and retention metrics.</a:t>
          </a:r>
          <a:endParaRPr lang="en-CA"/>
        </a:p>
      </dgm:t>
    </dgm:pt>
    <dgm:pt modelId="{827E10D1-88D1-4F03-88A0-90E9373377E3}" type="parTrans" cxnId="{F4D9E4D6-90BC-4179-A893-A4527D6BDD60}">
      <dgm:prSet/>
      <dgm:spPr/>
      <dgm:t>
        <a:bodyPr/>
        <a:lstStyle/>
        <a:p>
          <a:endParaRPr lang="en-CA"/>
        </a:p>
      </dgm:t>
    </dgm:pt>
    <dgm:pt modelId="{345AD6A8-A074-442C-9297-16AC647FA03F}" type="sibTrans" cxnId="{F4D9E4D6-90BC-4179-A893-A4527D6BDD60}">
      <dgm:prSet/>
      <dgm:spPr/>
      <dgm:t>
        <a:bodyPr/>
        <a:lstStyle/>
        <a:p>
          <a:endParaRPr lang="en-CA"/>
        </a:p>
      </dgm:t>
    </dgm:pt>
    <dgm:pt modelId="{864E02FD-CBFB-4101-BA69-B8DA8A7F51A6}">
      <dgm:prSet/>
      <dgm:spPr/>
      <dgm:t>
        <a:bodyPr/>
        <a:lstStyle/>
        <a:p>
          <a:r>
            <a:rPr lang="en-US"/>
            <a:t>Detect anomalies in user behavior or app performance (e.g., spikes, drops).</a:t>
          </a:r>
          <a:endParaRPr lang="en-CA"/>
        </a:p>
      </dgm:t>
    </dgm:pt>
    <dgm:pt modelId="{DF6F024D-7A22-48CD-B83A-011AA28C0975}" type="parTrans" cxnId="{52CF1A1F-059F-462D-BE45-0243B7B1658C}">
      <dgm:prSet/>
      <dgm:spPr/>
      <dgm:t>
        <a:bodyPr/>
        <a:lstStyle/>
        <a:p>
          <a:endParaRPr lang="en-CA"/>
        </a:p>
      </dgm:t>
    </dgm:pt>
    <dgm:pt modelId="{13A587F5-9990-4462-86B1-E0A49CCC7407}" type="sibTrans" cxnId="{52CF1A1F-059F-462D-BE45-0243B7B1658C}">
      <dgm:prSet/>
      <dgm:spPr/>
      <dgm:t>
        <a:bodyPr/>
        <a:lstStyle/>
        <a:p>
          <a:endParaRPr lang="en-CA"/>
        </a:p>
      </dgm:t>
    </dgm:pt>
    <dgm:pt modelId="{561E0468-9679-4AFA-A916-6776DFC7AF38}">
      <dgm:prSet/>
      <dgm:spPr/>
      <dgm:t>
        <a:bodyPr/>
        <a:lstStyle/>
        <a:p>
          <a:r>
            <a:rPr lang="en-US"/>
            <a:t>Forecast near-term user activity (30/60/90 days) based on current trends.</a:t>
          </a:r>
          <a:endParaRPr lang="en-CA"/>
        </a:p>
      </dgm:t>
    </dgm:pt>
    <dgm:pt modelId="{94F0FCAB-0E47-407D-BFF1-CC12F9950439}" type="parTrans" cxnId="{D23B0DB9-3EA9-405D-9211-F462AFE13638}">
      <dgm:prSet/>
      <dgm:spPr/>
      <dgm:t>
        <a:bodyPr/>
        <a:lstStyle/>
        <a:p>
          <a:endParaRPr lang="en-CA"/>
        </a:p>
      </dgm:t>
    </dgm:pt>
    <dgm:pt modelId="{E43DE68A-AB7A-4118-866B-45F6C8EB2C8A}" type="sibTrans" cxnId="{D23B0DB9-3EA9-405D-9211-F462AFE13638}">
      <dgm:prSet/>
      <dgm:spPr/>
      <dgm:t>
        <a:bodyPr/>
        <a:lstStyle/>
        <a:p>
          <a:endParaRPr lang="en-CA"/>
        </a:p>
      </dgm:t>
    </dgm:pt>
    <dgm:pt modelId="{1893CBA6-D523-4422-8EBC-516DE3CA5A1E}">
      <dgm:prSet/>
      <dgm:spPr/>
      <dgm:t>
        <a:bodyPr/>
        <a:lstStyle/>
        <a:p>
          <a:r>
            <a:rPr lang="en-US"/>
            <a:t>Provide clear, actionable recommendations to improve user growth and retention.</a:t>
          </a:r>
          <a:endParaRPr lang="en-CA"/>
        </a:p>
      </dgm:t>
    </dgm:pt>
    <dgm:pt modelId="{AEF46C9E-3BF3-4949-9DCE-6DC37BA05B95}" type="parTrans" cxnId="{6CEE6C7A-57D4-40A8-AFC9-6B1243D55AA8}">
      <dgm:prSet/>
      <dgm:spPr/>
      <dgm:t>
        <a:bodyPr/>
        <a:lstStyle/>
        <a:p>
          <a:endParaRPr lang="en-CA"/>
        </a:p>
      </dgm:t>
    </dgm:pt>
    <dgm:pt modelId="{AFFA4580-C4DE-4571-99FF-90871FA94856}" type="sibTrans" cxnId="{6CEE6C7A-57D4-40A8-AFC9-6B1243D55AA8}">
      <dgm:prSet/>
      <dgm:spPr/>
      <dgm:t>
        <a:bodyPr/>
        <a:lstStyle/>
        <a:p>
          <a:endParaRPr lang="en-CA"/>
        </a:p>
      </dgm:t>
    </dgm:pt>
    <dgm:pt modelId="{4B4D2A8E-4DD2-4F7E-8C7D-3656D673B0E4}" type="pres">
      <dgm:prSet presAssocID="{F18D19F0-5620-453F-9DB5-6A9189B1E5BB}" presName="compositeShape" presStyleCnt="0">
        <dgm:presLayoutVars>
          <dgm:chMax val="7"/>
          <dgm:dir/>
          <dgm:resizeHandles val="exact"/>
        </dgm:presLayoutVars>
      </dgm:prSet>
      <dgm:spPr/>
    </dgm:pt>
    <dgm:pt modelId="{2E5B6AF3-585D-4C46-AE64-F84FC50E3E2E}" type="pres">
      <dgm:prSet presAssocID="{8A7A526C-7CA5-45F6-9607-4C99246A7C2D}" presName="circ1TxSh" presStyleLbl="vennNode1" presStyleIdx="0" presStyleCnt="1" custScaleX="185462"/>
      <dgm:spPr/>
    </dgm:pt>
  </dgm:ptLst>
  <dgm:cxnLst>
    <dgm:cxn modelId="{81D1400A-0960-4193-9669-AEAD5E07F7B4}" type="presOf" srcId="{1893CBA6-D523-4422-8EBC-516DE3CA5A1E}" destId="{2E5B6AF3-585D-4C46-AE64-F84FC50E3E2E}" srcOrd="0" destOrd="5" presId="urn:microsoft.com/office/officeart/2005/8/layout/venn1"/>
    <dgm:cxn modelId="{D4D1AA0E-9074-4FBC-9D72-2A4D5B4B731F}" srcId="{8A7A526C-7CA5-45F6-9607-4C99246A7C2D}" destId="{5A02F572-646F-4F55-9C11-ED857219F48F}" srcOrd="0" destOrd="0" parTransId="{B4CB7E99-C5DE-4597-B866-AE0627671204}" sibTransId="{537E2C20-6470-4BEE-9544-251C7518C51C}"/>
    <dgm:cxn modelId="{52CF1A1F-059F-462D-BE45-0243B7B1658C}" srcId="{8A7A526C-7CA5-45F6-9607-4C99246A7C2D}" destId="{864E02FD-CBFB-4101-BA69-B8DA8A7F51A6}" srcOrd="2" destOrd="0" parTransId="{DF6F024D-7A22-48CD-B83A-011AA28C0975}" sibTransId="{13A587F5-9990-4462-86B1-E0A49CCC7407}"/>
    <dgm:cxn modelId="{D8F4A454-2DAB-414D-99BE-9F5156B04E9D}" type="presOf" srcId="{561E0468-9679-4AFA-A916-6776DFC7AF38}" destId="{2E5B6AF3-585D-4C46-AE64-F84FC50E3E2E}" srcOrd="0" destOrd="4" presId="urn:microsoft.com/office/officeart/2005/8/layout/venn1"/>
    <dgm:cxn modelId="{9FFC4D78-FC87-40A3-92A1-53B7EAD20E8D}" type="presOf" srcId="{F18D19F0-5620-453F-9DB5-6A9189B1E5BB}" destId="{4B4D2A8E-4DD2-4F7E-8C7D-3656D673B0E4}" srcOrd="0" destOrd="0" presId="urn:microsoft.com/office/officeart/2005/8/layout/venn1"/>
    <dgm:cxn modelId="{B898EF58-A1FC-48DF-9389-B5CF58EC9C10}" srcId="{F18D19F0-5620-453F-9DB5-6A9189B1E5BB}" destId="{8A7A526C-7CA5-45F6-9607-4C99246A7C2D}" srcOrd="0" destOrd="0" parTransId="{57A4F487-5E00-4A82-A314-8573AD7863E1}" sibTransId="{C11C8A26-2F1D-42B3-A180-6D08B717872E}"/>
    <dgm:cxn modelId="{6CEE6C7A-57D4-40A8-AFC9-6B1243D55AA8}" srcId="{8A7A526C-7CA5-45F6-9607-4C99246A7C2D}" destId="{1893CBA6-D523-4422-8EBC-516DE3CA5A1E}" srcOrd="4" destOrd="0" parTransId="{AEF46C9E-3BF3-4949-9DCE-6DC37BA05B95}" sibTransId="{AFFA4580-C4DE-4571-99FF-90871FA94856}"/>
    <dgm:cxn modelId="{F450987B-288C-4218-A274-5F9E8AE6F588}" type="presOf" srcId="{864E02FD-CBFB-4101-BA69-B8DA8A7F51A6}" destId="{2E5B6AF3-585D-4C46-AE64-F84FC50E3E2E}" srcOrd="0" destOrd="3" presId="urn:microsoft.com/office/officeart/2005/8/layout/venn1"/>
    <dgm:cxn modelId="{D23B0DB9-3EA9-405D-9211-F462AFE13638}" srcId="{8A7A526C-7CA5-45F6-9607-4C99246A7C2D}" destId="{561E0468-9679-4AFA-A916-6776DFC7AF38}" srcOrd="3" destOrd="0" parTransId="{94F0FCAB-0E47-407D-BFF1-CC12F9950439}" sibTransId="{E43DE68A-AB7A-4118-866B-45F6C8EB2C8A}"/>
    <dgm:cxn modelId="{F4D9E4D6-90BC-4179-A893-A4527D6BDD60}" srcId="{8A7A526C-7CA5-45F6-9607-4C99246A7C2D}" destId="{8FE4C0AA-4623-4931-87C6-5BDE39A8420F}" srcOrd="1" destOrd="0" parTransId="{827E10D1-88D1-4F03-88A0-90E9373377E3}" sibTransId="{345AD6A8-A074-442C-9297-16AC647FA03F}"/>
    <dgm:cxn modelId="{3B82FAE3-7D86-4821-9392-3FBB1001D6C7}" type="presOf" srcId="{8A7A526C-7CA5-45F6-9607-4C99246A7C2D}" destId="{2E5B6AF3-585D-4C46-AE64-F84FC50E3E2E}" srcOrd="0" destOrd="0" presId="urn:microsoft.com/office/officeart/2005/8/layout/venn1"/>
    <dgm:cxn modelId="{AC9541E7-C04F-4AA9-9194-1CAC3827943C}" type="presOf" srcId="{8FE4C0AA-4623-4931-87C6-5BDE39A8420F}" destId="{2E5B6AF3-585D-4C46-AE64-F84FC50E3E2E}" srcOrd="0" destOrd="2" presId="urn:microsoft.com/office/officeart/2005/8/layout/venn1"/>
    <dgm:cxn modelId="{E6E6D2F8-810B-4126-988A-09CDB48FBEA0}" type="presOf" srcId="{5A02F572-646F-4F55-9C11-ED857219F48F}" destId="{2E5B6AF3-585D-4C46-AE64-F84FC50E3E2E}" srcOrd="0" destOrd="1" presId="urn:microsoft.com/office/officeart/2005/8/layout/venn1"/>
    <dgm:cxn modelId="{1F0B19DC-9AD3-45F4-979B-6FF5F73563B8}" type="presParOf" srcId="{4B4D2A8E-4DD2-4F7E-8C7D-3656D673B0E4}" destId="{2E5B6AF3-585D-4C46-AE64-F84FC50E3E2E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B2DCD8-D6E9-4D75-8BA0-C94646A15D10}" type="doc">
      <dgm:prSet loTypeId="urn:microsoft.com/office/officeart/2005/8/layout/process1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CA"/>
        </a:p>
      </dgm:t>
    </dgm:pt>
    <dgm:pt modelId="{E798BB0F-60A8-4684-B5F6-90961535DBDE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&amp; Prep: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Gathered App Analytics Data (Installs, Sign-ups, Active Users, Etc.) From Recent Months.</a:t>
          </a:r>
          <a:endParaRPr lang="en-CA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1D922E6-EF6F-4B91-95B7-921507B600BD}" type="parTrans" cxnId="{D0DF18D4-6A76-49AD-AD48-A189A31FF424}">
      <dgm:prSet/>
      <dgm:spPr/>
      <dgm:t>
        <a:bodyPr/>
        <a:lstStyle/>
        <a:p>
          <a:endParaRPr lang="en-CA"/>
        </a:p>
      </dgm:t>
    </dgm:pt>
    <dgm:pt modelId="{075A9C5C-CE07-492F-9AC1-E0DF66D2EA7A}" type="sibTrans" cxnId="{D0DF18D4-6A76-49AD-AD48-A189A31FF424}">
      <dgm:prSet custT="1"/>
      <dgm:spPr/>
      <dgm:t>
        <a:bodyPr/>
        <a:lstStyle/>
        <a:p>
          <a:endParaRPr lang="en-CA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48C6682-A048-4D83-ACA4-65714098707E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Analysis: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Visualized Key Dashboards (Tableau) Metrics To Establish Baseline Patterns.</a:t>
          </a:r>
          <a:endParaRPr lang="en-CA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85EDD25D-E4D6-407C-A42E-703C5EBC1872}" type="parTrans" cxnId="{60882580-0C88-4C42-9EA7-BD3C471A742B}">
      <dgm:prSet/>
      <dgm:spPr/>
      <dgm:t>
        <a:bodyPr/>
        <a:lstStyle/>
        <a:p>
          <a:endParaRPr lang="en-CA"/>
        </a:p>
      </dgm:t>
    </dgm:pt>
    <dgm:pt modelId="{C1BBC243-D2F8-4C27-8BE0-AC1EB352F07B}" type="sibTrans" cxnId="{60882580-0C88-4C42-9EA7-BD3C471A742B}">
      <dgm:prSet custT="1"/>
      <dgm:spPr/>
      <dgm:t>
        <a:bodyPr/>
        <a:lstStyle/>
        <a:p>
          <a:endParaRPr lang="en-CA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ADD1F42-905F-415E-84E3-F41BDA8E3EED}">
      <dgm:prSet custT="1"/>
      <dgm:spPr/>
      <dgm:t>
        <a:bodyPr/>
        <a:lstStyle/>
        <a:p>
          <a:r>
            <a:rPr lang="en-US" sz="1400" b="1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Kpi</a:t>
          </a:r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Monitoring: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Tracked Core </a:t>
          </a:r>
          <a:r>
            <a:rPr lang="en-US" sz="14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Kpis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(DAU, Transactions, Conversion Rate, Churn) Month-over-month For Changes.</a:t>
          </a:r>
          <a:endParaRPr lang="en-CA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F78CB43-54E4-4931-9116-78DA8FC2349B}" type="parTrans" cxnId="{7CB67B25-F66B-4314-902C-847CD1E9D38E}">
      <dgm:prSet/>
      <dgm:spPr/>
      <dgm:t>
        <a:bodyPr/>
        <a:lstStyle/>
        <a:p>
          <a:endParaRPr lang="en-CA"/>
        </a:p>
      </dgm:t>
    </dgm:pt>
    <dgm:pt modelId="{189FCEF6-96B3-4AA1-BB56-7F20164212BF}" type="sibTrans" cxnId="{7CB67B25-F66B-4314-902C-847CD1E9D38E}">
      <dgm:prSet custT="1"/>
      <dgm:spPr/>
      <dgm:t>
        <a:bodyPr/>
        <a:lstStyle/>
        <a:p>
          <a:endParaRPr lang="en-CA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D0637F8C-3A63-4EE9-8EA7-5968ADAFDA3A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Anomaly Detection: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For Deeper Investigation, Flagged Unusual Spikes Or Drops (E.G., Crash Rate Surge).</a:t>
          </a:r>
          <a:endParaRPr lang="en-CA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F77A667-F1EE-478D-B915-2AED1D2EE240}" type="parTrans" cxnId="{A17B8E53-1B7E-44AB-8AC9-234947BAE624}">
      <dgm:prSet/>
      <dgm:spPr/>
      <dgm:t>
        <a:bodyPr/>
        <a:lstStyle/>
        <a:p>
          <a:endParaRPr lang="en-CA"/>
        </a:p>
      </dgm:t>
    </dgm:pt>
    <dgm:pt modelId="{35F88A7D-0DFC-4796-A9E0-D7B284405251}" type="sibTrans" cxnId="{A17B8E53-1B7E-44AB-8AC9-234947BAE624}">
      <dgm:prSet custT="1"/>
      <dgm:spPr/>
      <dgm:t>
        <a:bodyPr/>
        <a:lstStyle/>
        <a:p>
          <a:endParaRPr lang="en-CA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ABC60B9-CC9D-4DDE-A22C-D9B5B98E202B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Forecast Modeling: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Projected Future User Activity (30/60/90 Days Out) Using Recent Growth Rates And Trends.</a:t>
          </a:r>
          <a:endParaRPr lang="en-CA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7066A63-B46A-42DD-B5CD-9B021C8C7197}" type="parTrans" cxnId="{E3114874-5293-4DA2-A747-CB866288AF51}">
      <dgm:prSet/>
      <dgm:spPr/>
      <dgm:t>
        <a:bodyPr/>
        <a:lstStyle/>
        <a:p>
          <a:endParaRPr lang="en-CA"/>
        </a:p>
      </dgm:t>
    </dgm:pt>
    <dgm:pt modelId="{E63A479B-E2B2-49A3-A935-BD68761C705E}" type="sibTrans" cxnId="{E3114874-5293-4DA2-A747-CB866288AF51}">
      <dgm:prSet custT="1"/>
      <dgm:spPr/>
      <dgm:t>
        <a:bodyPr/>
        <a:lstStyle/>
        <a:p>
          <a:endParaRPr lang="en-CA" sz="140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2B5B3EB-91F5-4157-9EB0-7671EFB215FA}">
      <dgm:prSet custT="1"/>
      <dgm:spPr/>
      <dgm:t>
        <a:bodyPr/>
        <a:lstStyle/>
        <a:p>
          <a:r>
            <a:rPr lang="en-US" sz="14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Insights &amp; Recommendations:</a:t>
          </a:r>
          <a:r>
            <a:rPr lang="en-US" sz="14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Summarized Findings And Developed Data-driven Recommendations For Improvement.</a:t>
          </a:r>
          <a:endParaRPr lang="en-CA" sz="14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C726B81-DD64-4AE7-AA89-F161AE5A9692}" type="parTrans" cxnId="{E95B6646-011E-4240-A328-6E0B1C08C292}">
      <dgm:prSet/>
      <dgm:spPr/>
      <dgm:t>
        <a:bodyPr/>
        <a:lstStyle/>
        <a:p>
          <a:endParaRPr lang="en-CA"/>
        </a:p>
      </dgm:t>
    </dgm:pt>
    <dgm:pt modelId="{6CC611BB-C969-4009-BB4E-0F7FD598A397}" type="sibTrans" cxnId="{E95B6646-011E-4240-A328-6E0B1C08C292}">
      <dgm:prSet/>
      <dgm:spPr/>
      <dgm:t>
        <a:bodyPr/>
        <a:lstStyle/>
        <a:p>
          <a:endParaRPr lang="en-CA"/>
        </a:p>
      </dgm:t>
    </dgm:pt>
    <dgm:pt modelId="{089596A5-E3AB-4A63-BB8D-8BF818A0D6B4}" type="pres">
      <dgm:prSet presAssocID="{6EB2DCD8-D6E9-4D75-8BA0-C94646A15D10}" presName="Name0" presStyleCnt="0">
        <dgm:presLayoutVars>
          <dgm:dir/>
          <dgm:resizeHandles val="exact"/>
        </dgm:presLayoutVars>
      </dgm:prSet>
      <dgm:spPr/>
    </dgm:pt>
    <dgm:pt modelId="{63C5A9F8-3C61-4F44-813A-4AECAF6C5AB3}" type="pres">
      <dgm:prSet presAssocID="{E798BB0F-60A8-4684-B5F6-90961535DBDE}" presName="node" presStyleLbl="node1" presStyleIdx="0" presStyleCnt="6" custScaleY="252345">
        <dgm:presLayoutVars>
          <dgm:bulletEnabled val="1"/>
        </dgm:presLayoutVars>
      </dgm:prSet>
      <dgm:spPr/>
    </dgm:pt>
    <dgm:pt modelId="{81399B87-8764-470D-AC91-91F44958C11F}" type="pres">
      <dgm:prSet presAssocID="{075A9C5C-CE07-492F-9AC1-E0DF66D2EA7A}" presName="sibTrans" presStyleLbl="sibTrans2D1" presStyleIdx="0" presStyleCnt="5"/>
      <dgm:spPr/>
    </dgm:pt>
    <dgm:pt modelId="{3B95F44A-7055-4290-9552-D4AE72942335}" type="pres">
      <dgm:prSet presAssocID="{075A9C5C-CE07-492F-9AC1-E0DF66D2EA7A}" presName="connectorText" presStyleLbl="sibTrans2D1" presStyleIdx="0" presStyleCnt="5"/>
      <dgm:spPr/>
    </dgm:pt>
    <dgm:pt modelId="{8442E778-AF2D-4BFA-B36F-2F4FA10B63DC}" type="pres">
      <dgm:prSet presAssocID="{A48C6682-A048-4D83-ACA4-65714098707E}" presName="node" presStyleLbl="node1" presStyleIdx="1" presStyleCnt="6" custScaleY="247675">
        <dgm:presLayoutVars>
          <dgm:bulletEnabled val="1"/>
        </dgm:presLayoutVars>
      </dgm:prSet>
      <dgm:spPr/>
    </dgm:pt>
    <dgm:pt modelId="{3791AB80-B58F-480A-992B-9AABE41F87D7}" type="pres">
      <dgm:prSet presAssocID="{C1BBC243-D2F8-4C27-8BE0-AC1EB352F07B}" presName="sibTrans" presStyleLbl="sibTrans2D1" presStyleIdx="1" presStyleCnt="5"/>
      <dgm:spPr/>
    </dgm:pt>
    <dgm:pt modelId="{9E82C68A-97EA-4EB2-87EE-69C37A79D1BB}" type="pres">
      <dgm:prSet presAssocID="{C1BBC243-D2F8-4C27-8BE0-AC1EB352F07B}" presName="connectorText" presStyleLbl="sibTrans2D1" presStyleIdx="1" presStyleCnt="5"/>
      <dgm:spPr/>
    </dgm:pt>
    <dgm:pt modelId="{56B0E886-941D-49EE-83C9-4EC762F22276}" type="pres">
      <dgm:prSet presAssocID="{FADD1F42-905F-415E-84E3-F41BDA8E3EED}" presName="node" presStyleLbl="node1" presStyleIdx="2" presStyleCnt="6" custScaleY="243005">
        <dgm:presLayoutVars>
          <dgm:bulletEnabled val="1"/>
        </dgm:presLayoutVars>
      </dgm:prSet>
      <dgm:spPr/>
    </dgm:pt>
    <dgm:pt modelId="{AEA24977-41F3-4627-917D-2ED5EA8EBEA8}" type="pres">
      <dgm:prSet presAssocID="{189FCEF6-96B3-4AA1-BB56-7F20164212BF}" presName="sibTrans" presStyleLbl="sibTrans2D1" presStyleIdx="2" presStyleCnt="5"/>
      <dgm:spPr/>
    </dgm:pt>
    <dgm:pt modelId="{666C8C85-131F-4FAB-9806-45EBB243F36D}" type="pres">
      <dgm:prSet presAssocID="{189FCEF6-96B3-4AA1-BB56-7F20164212BF}" presName="connectorText" presStyleLbl="sibTrans2D1" presStyleIdx="2" presStyleCnt="5"/>
      <dgm:spPr/>
    </dgm:pt>
    <dgm:pt modelId="{69A4A9DB-6C28-443E-AF28-942FDAB6E305}" type="pres">
      <dgm:prSet presAssocID="{D0637F8C-3A63-4EE9-8EA7-5968ADAFDA3A}" presName="node" presStyleLbl="node1" presStyleIdx="3" presStyleCnt="6" custScaleY="238335">
        <dgm:presLayoutVars>
          <dgm:bulletEnabled val="1"/>
        </dgm:presLayoutVars>
      </dgm:prSet>
      <dgm:spPr/>
    </dgm:pt>
    <dgm:pt modelId="{B2D326C9-6857-4B1C-B1B8-D25E9593B505}" type="pres">
      <dgm:prSet presAssocID="{35F88A7D-0DFC-4796-A9E0-D7B284405251}" presName="sibTrans" presStyleLbl="sibTrans2D1" presStyleIdx="3" presStyleCnt="5"/>
      <dgm:spPr/>
    </dgm:pt>
    <dgm:pt modelId="{C627949C-7BE1-4B0E-99AD-1B78A4328C74}" type="pres">
      <dgm:prSet presAssocID="{35F88A7D-0DFC-4796-A9E0-D7B284405251}" presName="connectorText" presStyleLbl="sibTrans2D1" presStyleIdx="3" presStyleCnt="5"/>
      <dgm:spPr/>
    </dgm:pt>
    <dgm:pt modelId="{B5D0E22B-4A33-45B2-8983-FA514CCA4A92}" type="pres">
      <dgm:prSet presAssocID="{EABC60B9-CC9D-4DDE-A22C-D9B5B98E202B}" presName="node" presStyleLbl="node1" presStyleIdx="4" presStyleCnt="6" custScaleY="231330">
        <dgm:presLayoutVars>
          <dgm:bulletEnabled val="1"/>
        </dgm:presLayoutVars>
      </dgm:prSet>
      <dgm:spPr/>
    </dgm:pt>
    <dgm:pt modelId="{FFE97040-10AA-4701-9D71-53C87D9D05A6}" type="pres">
      <dgm:prSet presAssocID="{E63A479B-E2B2-49A3-A935-BD68761C705E}" presName="sibTrans" presStyleLbl="sibTrans2D1" presStyleIdx="4" presStyleCnt="5"/>
      <dgm:spPr/>
    </dgm:pt>
    <dgm:pt modelId="{B43E4CE0-42E7-43F7-9B63-2AB82030E358}" type="pres">
      <dgm:prSet presAssocID="{E63A479B-E2B2-49A3-A935-BD68761C705E}" presName="connectorText" presStyleLbl="sibTrans2D1" presStyleIdx="4" presStyleCnt="5"/>
      <dgm:spPr/>
    </dgm:pt>
    <dgm:pt modelId="{854BE057-61D4-40D9-941D-DE03FC3A5CBB}" type="pres">
      <dgm:prSet presAssocID="{92B5B3EB-91F5-4157-9EB0-7671EFB215FA}" presName="node" presStyleLbl="node1" presStyleIdx="5" presStyleCnt="6" custScaleY="221990">
        <dgm:presLayoutVars>
          <dgm:bulletEnabled val="1"/>
        </dgm:presLayoutVars>
      </dgm:prSet>
      <dgm:spPr/>
    </dgm:pt>
  </dgm:ptLst>
  <dgm:cxnLst>
    <dgm:cxn modelId="{0632F202-4DD0-4D3F-8E73-33153EE51DD9}" type="presOf" srcId="{075A9C5C-CE07-492F-9AC1-E0DF66D2EA7A}" destId="{3B95F44A-7055-4290-9552-D4AE72942335}" srcOrd="1" destOrd="0" presId="urn:microsoft.com/office/officeart/2005/8/layout/process1"/>
    <dgm:cxn modelId="{7CB67B25-F66B-4314-902C-847CD1E9D38E}" srcId="{6EB2DCD8-D6E9-4D75-8BA0-C94646A15D10}" destId="{FADD1F42-905F-415E-84E3-F41BDA8E3EED}" srcOrd="2" destOrd="0" parTransId="{5F78CB43-54E4-4931-9116-78DA8FC2349B}" sibTransId="{189FCEF6-96B3-4AA1-BB56-7F20164212BF}"/>
    <dgm:cxn modelId="{A23D7426-42F8-4A58-99EE-85520E3C1336}" type="presOf" srcId="{E63A479B-E2B2-49A3-A935-BD68761C705E}" destId="{FFE97040-10AA-4701-9D71-53C87D9D05A6}" srcOrd="0" destOrd="0" presId="urn:microsoft.com/office/officeart/2005/8/layout/process1"/>
    <dgm:cxn modelId="{F9235926-C8DF-4254-8D71-A47A48674C8A}" type="presOf" srcId="{189FCEF6-96B3-4AA1-BB56-7F20164212BF}" destId="{666C8C85-131F-4FAB-9806-45EBB243F36D}" srcOrd="1" destOrd="0" presId="urn:microsoft.com/office/officeart/2005/8/layout/process1"/>
    <dgm:cxn modelId="{47285439-2227-4FA9-AF72-517BFFCEF4CC}" type="presOf" srcId="{35F88A7D-0DFC-4796-A9E0-D7B284405251}" destId="{C627949C-7BE1-4B0E-99AD-1B78A4328C74}" srcOrd="1" destOrd="0" presId="urn:microsoft.com/office/officeart/2005/8/layout/process1"/>
    <dgm:cxn modelId="{88709B40-E455-4792-984B-754971CBB55C}" type="presOf" srcId="{E63A479B-E2B2-49A3-A935-BD68761C705E}" destId="{B43E4CE0-42E7-43F7-9B63-2AB82030E358}" srcOrd="1" destOrd="0" presId="urn:microsoft.com/office/officeart/2005/8/layout/process1"/>
    <dgm:cxn modelId="{2DE25A62-60AD-4FDD-9389-65B24A2BC74B}" type="presOf" srcId="{FADD1F42-905F-415E-84E3-F41BDA8E3EED}" destId="{56B0E886-941D-49EE-83C9-4EC762F22276}" srcOrd="0" destOrd="0" presId="urn:microsoft.com/office/officeart/2005/8/layout/process1"/>
    <dgm:cxn modelId="{5041D464-4429-4F9B-8EA6-3BE7765D5FD3}" type="presOf" srcId="{EABC60B9-CC9D-4DDE-A22C-D9B5B98E202B}" destId="{B5D0E22B-4A33-45B2-8983-FA514CCA4A92}" srcOrd="0" destOrd="0" presId="urn:microsoft.com/office/officeart/2005/8/layout/process1"/>
    <dgm:cxn modelId="{E95B6646-011E-4240-A328-6E0B1C08C292}" srcId="{6EB2DCD8-D6E9-4D75-8BA0-C94646A15D10}" destId="{92B5B3EB-91F5-4157-9EB0-7671EFB215FA}" srcOrd="5" destOrd="0" parTransId="{3C726B81-DD64-4AE7-AA89-F161AE5A9692}" sibTransId="{6CC611BB-C969-4009-BB4E-0F7FD598A397}"/>
    <dgm:cxn modelId="{E1737A6A-F07B-4119-B503-76A1CFD311BE}" type="presOf" srcId="{C1BBC243-D2F8-4C27-8BE0-AC1EB352F07B}" destId="{9E82C68A-97EA-4EB2-87EE-69C37A79D1BB}" srcOrd="1" destOrd="0" presId="urn:microsoft.com/office/officeart/2005/8/layout/process1"/>
    <dgm:cxn modelId="{5AB4B96F-8EF5-48CD-BF82-7CA2C15FE3BA}" type="presOf" srcId="{C1BBC243-D2F8-4C27-8BE0-AC1EB352F07B}" destId="{3791AB80-B58F-480A-992B-9AABE41F87D7}" srcOrd="0" destOrd="0" presId="urn:microsoft.com/office/officeart/2005/8/layout/process1"/>
    <dgm:cxn modelId="{40CABF70-FB97-4775-8C13-142F067CCC86}" type="presOf" srcId="{6EB2DCD8-D6E9-4D75-8BA0-C94646A15D10}" destId="{089596A5-E3AB-4A63-BB8D-8BF818A0D6B4}" srcOrd="0" destOrd="0" presId="urn:microsoft.com/office/officeart/2005/8/layout/process1"/>
    <dgm:cxn modelId="{A17B8E53-1B7E-44AB-8AC9-234947BAE624}" srcId="{6EB2DCD8-D6E9-4D75-8BA0-C94646A15D10}" destId="{D0637F8C-3A63-4EE9-8EA7-5968ADAFDA3A}" srcOrd="3" destOrd="0" parTransId="{3F77A667-F1EE-478D-B915-2AED1D2EE240}" sibTransId="{35F88A7D-0DFC-4796-A9E0-D7B284405251}"/>
    <dgm:cxn modelId="{E3114874-5293-4DA2-A747-CB866288AF51}" srcId="{6EB2DCD8-D6E9-4D75-8BA0-C94646A15D10}" destId="{EABC60B9-CC9D-4DDE-A22C-D9B5B98E202B}" srcOrd="4" destOrd="0" parTransId="{E7066A63-B46A-42DD-B5CD-9B021C8C7197}" sibTransId="{E63A479B-E2B2-49A3-A935-BD68761C705E}"/>
    <dgm:cxn modelId="{646EFE7F-3CF7-43C8-BA3E-806BE7F856E7}" type="presOf" srcId="{92B5B3EB-91F5-4157-9EB0-7671EFB215FA}" destId="{854BE057-61D4-40D9-941D-DE03FC3A5CBB}" srcOrd="0" destOrd="0" presId="urn:microsoft.com/office/officeart/2005/8/layout/process1"/>
    <dgm:cxn modelId="{60882580-0C88-4C42-9EA7-BD3C471A742B}" srcId="{6EB2DCD8-D6E9-4D75-8BA0-C94646A15D10}" destId="{A48C6682-A048-4D83-ACA4-65714098707E}" srcOrd="1" destOrd="0" parTransId="{85EDD25D-E4D6-407C-A42E-703C5EBC1872}" sibTransId="{C1BBC243-D2F8-4C27-8BE0-AC1EB352F07B}"/>
    <dgm:cxn modelId="{0851AB86-9ED5-4A30-B2ED-307330A14EAC}" type="presOf" srcId="{D0637F8C-3A63-4EE9-8EA7-5968ADAFDA3A}" destId="{69A4A9DB-6C28-443E-AF28-942FDAB6E305}" srcOrd="0" destOrd="0" presId="urn:microsoft.com/office/officeart/2005/8/layout/process1"/>
    <dgm:cxn modelId="{B2A70AAA-D1DD-40D7-B4E3-0ECB034D9A56}" type="presOf" srcId="{075A9C5C-CE07-492F-9AC1-E0DF66D2EA7A}" destId="{81399B87-8764-470D-AC91-91F44958C11F}" srcOrd="0" destOrd="0" presId="urn:microsoft.com/office/officeart/2005/8/layout/process1"/>
    <dgm:cxn modelId="{556C39BE-EB2A-4E31-B58A-251D467AAB4A}" type="presOf" srcId="{189FCEF6-96B3-4AA1-BB56-7F20164212BF}" destId="{AEA24977-41F3-4627-917D-2ED5EA8EBEA8}" srcOrd="0" destOrd="0" presId="urn:microsoft.com/office/officeart/2005/8/layout/process1"/>
    <dgm:cxn modelId="{79AF9EC5-D9D7-4DBD-B599-83DC7DFF257B}" type="presOf" srcId="{E798BB0F-60A8-4684-B5F6-90961535DBDE}" destId="{63C5A9F8-3C61-4F44-813A-4AECAF6C5AB3}" srcOrd="0" destOrd="0" presId="urn:microsoft.com/office/officeart/2005/8/layout/process1"/>
    <dgm:cxn modelId="{9530FFCA-FAD8-49D9-903E-2514C259AACE}" type="presOf" srcId="{A48C6682-A048-4D83-ACA4-65714098707E}" destId="{8442E778-AF2D-4BFA-B36F-2F4FA10B63DC}" srcOrd="0" destOrd="0" presId="urn:microsoft.com/office/officeart/2005/8/layout/process1"/>
    <dgm:cxn modelId="{D0DF18D4-6A76-49AD-AD48-A189A31FF424}" srcId="{6EB2DCD8-D6E9-4D75-8BA0-C94646A15D10}" destId="{E798BB0F-60A8-4684-B5F6-90961535DBDE}" srcOrd="0" destOrd="0" parTransId="{41D922E6-EF6F-4B91-95B7-921507B600BD}" sibTransId="{075A9C5C-CE07-492F-9AC1-E0DF66D2EA7A}"/>
    <dgm:cxn modelId="{170AA7F1-43A5-4A26-A70C-118E2CC29652}" type="presOf" srcId="{35F88A7D-0DFC-4796-A9E0-D7B284405251}" destId="{B2D326C9-6857-4B1C-B1B8-D25E9593B505}" srcOrd="0" destOrd="0" presId="urn:microsoft.com/office/officeart/2005/8/layout/process1"/>
    <dgm:cxn modelId="{E31C7BFC-325D-4DF8-98C9-D8154FCF9C50}" type="presParOf" srcId="{089596A5-E3AB-4A63-BB8D-8BF818A0D6B4}" destId="{63C5A9F8-3C61-4F44-813A-4AECAF6C5AB3}" srcOrd="0" destOrd="0" presId="urn:microsoft.com/office/officeart/2005/8/layout/process1"/>
    <dgm:cxn modelId="{C205C979-9239-4F0C-823F-50C00E964E70}" type="presParOf" srcId="{089596A5-E3AB-4A63-BB8D-8BF818A0D6B4}" destId="{81399B87-8764-470D-AC91-91F44958C11F}" srcOrd="1" destOrd="0" presId="urn:microsoft.com/office/officeart/2005/8/layout/process1"/>
    <dgm:cxn modelId="{EBEC1CB3-A093-452A-ACE6-578FB4042273}" type="presParOf" srcId="{81399B87-8764-470D-AC91-91F44958C11F}" destId="{3B95F44A-7055-4290-9552-D4AE72942335}" srcOrd="0" destOrd="0" presId="urn:microsoft.com/office/officeart/2005/8/layout/process1"/>
    <dgm:cxn modelId="{1D61F695-4B74-4EE0-96A8-E5B61E61E5C6}" type="presParOf" srcId="{089596A5-E3AB-4A63-BB8D-8BF818A0D6B4}" destId="{8442E778-AF2D-4BFA-B36F-2F4FA10B63DC}" srcOrd="2" destOrd="0" presId="urn:microsoft.com/office/officeart/2005/8/layout/process1"/>
    <dgm:cxn modelId="{0B99E98A-B6B1-473D-987D-C7D3DB66CF7C}" type="presParOf" srcId="{089596A5-E3AB-4A63-BB8D-8BF818A0D6B4}" destId="{3791AB80-B58F-480A-992B-9AABE41F87D7}" srcOrd="3" destOrd="0" presId="urn:microsoft.com/office/officeart/2005/8/layout/process1"/>
    <dgm:cxn modelId="{E347079C-01D2-4F99-A096-292E27055805}" type="presParOf" srcId="{3791AB80-B58F-480A-992B-9AABE41F87D7}" destId="{9E82C68A-97EA-4EB2-87EE-69C37A79D1BB}" srcOrd="0" destOrd="0" presId="urn:microsoft.com/office/officeart/2005/8/layout/process1"/>
    <dgm:cxn modelId="{50DD32EA-B785-49A4-B5BC-E15A38E250E6}" type="presParOf" srcId="{089596A5-E3AB-4A63-BB8D-8BF818A0D6B4}" destId="{56B0E886-941D-49EE-83C9-4EC762F22276}" srcOrd="4" destOrd="0" presId="urn:microsoft.com/office/officeart/2005/8/layout/process1"/>
    <dgm:cxn modelId="{8427319A-CB66-4917-9E58-A20897B568D7}" type="presParOf" srcId="{089596A5-E3AB-4A63-BB8D-8BF818A0D6B4}" destId="{AEA24977-41F3-4627-917D-2ED5EA8EBEA8}" srcOrd="5" destOrd="0" presId="urn:microsoft.com/office/officeart/2005/8/layout/process1"/>
    <dgm:cxn modelId="{D2CA8619-5653-47E9-AA85-4EB25CB88200}" type="presParOf" srcId="{AEA24977-41F3-4627-917D-2ED5EA8EBEA8}" destId="{666C8C85-131F-4FAB-9806-45EBB243F36D}" srcOrd="0" destOrd="0" presId="urn:microsoft.com/office/officeart/2005/8/layout/process1"/>
    <dgm:cxn modelId="{004E958A-ECCB-4B34-9E5A-D2B6E31F178D}" type="presParOf" srcId="{089596A5-E3AB-4A63-BB8D-8BF818A0D6B4}" destId="{69A4A9DB-6C28-443E-AF28-942FDAB6E305}" srcOrd="6" destOrd="0" presId="urn:microsoft.com/office/officeart/2005/8/layout/process1"/>
    <dgm:cxn modelId="{8644599B-6A93-4280-B405-BDF43ED9AD5E}" type="presParOf" srcId="{089596A5-E3AB-4A63-BB8D-8BF818A0D6B4}" destId="{B2D326C9-6857-4B1C-B1B8-D25E9593B505}" srcOrd="7" destOrd="0" presId="urn:microsoft.com/office/officeart/2005/8/layout/process1"/>
    <dgm:cxn modelId="{1EBB102A-46FB-426A-8E36-05E5601E7A9B}" type="presParOf" srcId="{B2D326C9-6857-4B1C-B1B8-D25E9593B505}" destId="{C627949C-7BE1-4B0E-99AD-1B78A4328C74}" srcOrd="0" destOrd="0" presId="urn:microsoft.com/office/officeart/2005/8/layout/process1"/>
    <dgm:cxn modelId="{D71E7FF7-98EF-4E31-824E-D36E6E596C8F}" type="presParOf" srcId="{089596A5-E3AB-4A63-BB8D-8BF818A0D6B4}" destId="{B5D0E22B-4A33-45B2-8983-FA514CCA4A92}" srcOrd="8" destOrd="0" presId="urn:microsoft.com/office/officeart/2005/8/layout/process1"/>
    <dgm:cxn modelId="{C4DEC437-A050-48D3-92DB-938DAFF76427}" type="presParOf" srcId="{089596A5-E3AB-4A63-BB8D-8BF818A0D6B4}" destId="{FFE97040-10AA-4701-9D71-53C87D9D05A6}" srcOrd="9" destOrd="0" presId="urn:microsoft.com/office/officeart/2005/8/layout/process1"/>
    <dgm:cxn modelId="{88C1E7AB-5B68-4BEE-B0D9-BB211E8E1782}" type="presParOf" srcId="{FFE97040-10AA-4701-9D71-53C87D9D05A6}" destId="{B43E4CE0-42E7-43F7-9B63-2AB82030E358}" srcOrd="0" destOrd="0" presId="urn:microsoft.com/office/officeart/2005/8/layout/process1"/>
    <dgm:cxn modelId="{9172CB14-E5DE-4B63-A9CF-1D1686BA7E15}" type="presParOf" srcId="{089596A5-E3AB-4A63-BB8D-8BF818A0D6B4}" destId="{854BE057-61D4-40D9-941D-DE03FC3A5CBB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209AE2-DE86-4867-A067-83E9C28A8835}" type="doc">
      <dgm:prSet loTypeId="urn:microsoft.com/office/officeart/2005/8/layout/hProcess11" loCatId="process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00FC6A85-787F-4AB9-AACC-C3813612BA4B}">
      <dgm:prSet custT="1"/>
      <dgm:spPr/>
      <dgm:t>
        <a:bodyPr/>
        <a:lstStyle/>
        <a:p>
          <a:r>
            <a:rPr lang="en-US" sz="13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Streamline Onboarding:</a:t>
          </a:r>
        </a:p>
        <a:p>
          <a:r>
            <a:rPr lang="en-US" sz="13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Simplify And Optimize The Sign-up Process (Fewer Steps, In-app Guidance). This Will Help Convert More Installers Into Registered Users And Lift The Conversion Rate Back Up.</a:t>
          </a:r>
          <a:endParaRPr lang="en-CA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0E00AB2F-762B-4B59-826C-B6C7D37B5292}" type="parTrans" cxnId="{FCBCBCC7-5C69-42B5-9D41-D3159E635A0D}">
      <dgm:prSet/>
      <dgm:spPr/>
      <dgm:t>
        <a:bodyPr/>
        <a:lstStyle/>
        <a:p>
          <a:endParaRPr lang="en-CA"/>
        </a:p>
      </dgm:t>
    </dgm:pt>
    <dgm:pt modelId="{E04ECDD3-1ACF-4FCA-A9D7-D076DC3082B4}" type="sibTrans" cxnId="{FCBCBCC7-5C69-42B5-9D41-D3159E635A0D}">
      <dgm:prSet/>
      <dgm:spPr/>
      <dgm:t>
        <a:bodyPr/>
        <a:lstStyle/>
        <a:p>
          <a:endParaRPr lang="en-CA"/>
        </a:p>
      </dgm:t>
    </dgm:pt>
    <dgm:pt modelId="{A77C9A39-D8DC-4D40-A772-F4C88E9BADEA}">
      <dgm:prSet custT="1"/>
      <dgm:spPr/>
      <dgm:t>
        <a:bodyPr/>
        <a:lstStyle/>
        <a:p>
          <a:r>
            <a:rPr lang="en-US" sz="13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Improve App Stability:</a:t>
          </a:r>
          <a:r>
            <a:rPr lang="en-US" sz="13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r>
            <a:rPr lang="en-US" sz="13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Prioritize Fixing Crash-related Bugs Immediately And Bolster </a:t>
          </a:r>
          <a:r>
            <a:rPr lang="en-US" sz="13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Qa</a:t>
          </a:r>
          <a:r>
            <a:rPr lang="en-US" sz="13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Testing For New Releases. Reducing Crashes Will Protect The User Experience And Trust.</a:t>
          </a:r>
          <a:endParaRPr lang="en-CA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B2F8133E-10C9-40CC-92CC-421F6C663C0B}" type="parTrans" cxnId="{78F6FBAA-D1DF-41FD-A410-FEE43614FFE2}">
      <dgm:prSet/>
      <dgm:spPr/>
      <dgm:t>
        <a:bodyPr/>
        <a:lstStyle/>
        <a:p>
          <a:endParaRPr lang="en-CA"/>
        </a:p>
      </dgm:t>
    </dgm:pt>
    <dgm:pt modelId="{74E27E8A-395A-4F74-87FF-D348DF4ADA7F}" type="sibTrans" cxnId="{78F6FBAA-D1DF-41FD-A410-FEE43614FFE2}">
      <dgm:prSet/>
      <dgm:spPr/>
      <dgm:t>
        <a:bodyPr/>
        <a:lstStyle/>
        <a:p>
          <a:endParaRPr lang="en-CA"/>
        </a:p>
      </dgm:t>
    </dgm:pt>
    <dgm:pt modelId="{F65C1CE5-4ABA-46D1-B1FE-42F6A3D208D3}">
      <dgm:prSet custT="1"/>
      <dgm:spPr/>
      <dgm:t>
        <a:bodyPr/>
        <a:lstStyle/>
        <a:p>
          <a:r>
            <a:rPr lang="en-US" sz="13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Boost Engagement:</a:t>
          </a:r>
          <a:r>
            <a:rPr lang="en-US" sz="13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Introduce New Engagement Features Or Incentives (E.G. Personalized Content, Notifications, Loyalty Rewards) To Keep Users Active And Increase Time Spent In The App.</a:t>
          </a:r>
          <a:endParaRPr lang="en-CA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98D8876-0DC1-4C2B-B53C-4A72ED8EFC02}" type="parTrans" cxnId="{98607AE5-0639-4F51-95A3-BBE7805E0EF1}">
      <dgm:prSet/>
      <dgm:spPr/>
      <dgm:t>
        <a:bodyPr/>
        <a:lstStyle/>
        <a:p>
          <a:endParaRPr lang="en-CA"/>
        </a:p>
      </dgm:t>
    </dgm:pt>
    <dgm:pt modelId="{18DA9E28-AC5E-4237-86D4-65B5BFBD1900}" type="sibTrans" cxnId="{98607AE5-0639-4F51-95A3-BBE7805E0EF1}">
      <dgm:prSet/>
      <dgm:spPr/>
      <dgm:t>
        <a:bodyPr/>
        <a:lstStyle/>
        <a:p>
          <a:endParaRPr lang="en-CA"/>
        </a:p>
      </dgm:t>
    </dgm:pt>
    <dgm:pt modelId="{833B9CE2-503E-4711-992C-10BC89F17EA8}">
      <dgm:prSet custT="1"/>
      <dgm:spPr/>
      <dgm:t>
        <a:bodyPr/>
        <a:lstStyle/>
        <a:p>
          <a:r>
            <a:rPr lang="en-US" sz="13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Target </a:t>
          </a:r>
          <a:r>
            <a:rPr lang="en-US" sz="1300" b="1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Apac</a:t>
          </a:r>
          <a:r>
            <a:rPr lang="en-US" sz="13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Growth:</a:t>
          </a:r>
          <a:r>
            <a:rPr lang="en-US" sz="13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Launch Localized Marketing Campaigns And App Content For </a:t>
          </a:r>
          <a:r>
            <a:rPr lang="en-US" sz="13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Apac</a:t>
          </a:r>
          <a:r>
            <a:rPr lang="en-US" sz="13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Region To Capitalize On Its Growth Potential, Since Usage There Is Slightly Lagging Other Regions.</a:t>
          </a:r>
          <a:endParaRPr lang="en-CA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367FECB-C8CC-4609-A0FF-9FFD5EED3D05}" type="parTrans" cxnId="{B66126EC-24A9-4129-9698-A6897F6AE3F9}">
      <dgm:prSet/>
      <dgm:spPr/>
      <dgm:t>
        <a:bodyPr/>
        <a:lstStyle/>
        <a:p>
          <a:endParaRPr lang="en-CA"/>
        </a:p>
      </dgm:t>
    </dgm:pt>
    <dgm:pt modelId="{83F1574D-F8D0-42DE-8F5F-2790948EB928}" type="sibTrans" cxnId="{B66126EC-24A9-4129-9698-A6897F6AE3F9}">
      <dgm:prSet/>
      <dgm:spPr/>
      <dgm:t>
        <a:bodyPr/>
        <a:lstStyle/>
        <a:p>
          <a:endParaRPr lang="en-CA"/>
        </a:p>
      </dgm:t>
    </dgm:pt>
    <dgm:pt modelId="{815E78C2-7869-4961-99B3-479E0345B3F3}">
      <dgm:prSet custT="1"/>
      <dgm:spPr/>
      <dgm:t>
        <a:bodyPr/>
        <a:lstStyle/>
        <a:p>
          <a:r>
            <a:rPr lang="en-US" sz="1300" b="1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Monitor &amp; Iterate:</a:t>
          </a:r>
          <a:r>
            <a:rPr lang="en-US" sz="13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Implement Ongoing Monitoring (Set Up Alerts For Anomaly Spikes) And Gather User Feedback Regularly. Use This Data To Continually Refine The User Experience And Address Issues Before They Escalate.</a:t>
          </a:r>
          <a:endParaRPr lang="en-CA" sz="13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23F1C53-EF1B-4E28-98A9-67A02020FEEA}" type="parTrans" cxnId="{DA0AD25A-C64B-4D8B-9D9A-840B2215516E}">
      <dgm:prSet/>
      <dgm:spPr/>
      <dgm:t>
        <a:bodyPr/>
        <a:lstStyle/>
        <a:p>
          <a:endParaRPr lang="en-CA"/>
        </a:p>
      </dgm:t>
    </dgm:pt>
    <dgm:pt modelId="{3BE8AA23-E348-4C37-B522-53D1348B3CE7}" type="sibTrans" cxnId="{DA0AD25A-C64B-4D8B-9D9A-840B2215516E}">
      <dgm:prSet/>
      <dgm:spPr/>
      <dgm:t>
        <a:bodyPr/>
        <a:lstStyle/>
        <a:p>
          <a:endParaRPr lang="en-CA"/>
        </a:p>
      </dgm:t>
    </dgm:pt>
    <dgm:pt modelId="{B3C2A151-7434-4C3E-AF2F-2B0269353C84}" type="pres">
      <dgm:prSet presAssocID="{79209AE2-DE86-4867-A067-83E9C28A8835}" presName="Name0" presStyleCnt="0">
        <dgm:presLayoutVars>
          <dgm:dir/>
          <dgm:resizeHandles val="exact"/>
        </dgm:presLayoutVars>
      </dgm:prSet>
      <dgm:spPr/>
    </dgm:pt>
    <dgm:pt modelId="{80D098CB-5B18-437F-9554-A320185ECE13}" type="pres">
      <dgm:prSet presAssocID="{79209AE2-DE86-4867-A067-83E9C28A8835}" presName="arrow" presStyleLbl="bgShp" presStyleIdx="0" presStyleCnt="1" custScaleY="64039"/>
      <dgm:spPr/>
    </dgm:pt>
    <dgm:pt modelId="{4E1C3995-D811-4E20-AE0F-7A19B07D13A2}" type="pres">
      <dgm:prSet presAssocID="{79209AE2-DE86-4867-A067-83E9C28A8835}" presName="points" presStyleCnt="0"/>
      <dgm:spPr/>
    </dgm:pt>
    <dgm:pt modelId="{1DDD36AF-00CC-44F5-8673-036AF9332CA6}" type="pres">
      <dgm:prSet presAssocID="{00FC6A85-787F-4AB9-AACC-C3813612BA4B}" presName="compositeA" presStyleCnt="0"/>
      <dgm:spPr/>
    </dgm:pt>
    <dgm:pt modelId="{F3C35622-8D09-4051-AC15-64960D4022EE}" type="pres">
      <dgm:prSet presAssocID="{00FC6A85-787F-4AB9-AACC-C3813612BA4B}" presName="textA" presStyleLbl="revTx" presStyleIdx="0" presStyleCnt="5">
        <dgm:presLayoutVars>
          <dgm:bulletEnabled val="1"/>
        </dgm:presLayoutVars>
      </dgm:prSet>
      <dgm:spPr/>
    </dgm:pt>
    <dgm:pt modelId="{B4164E9C-5AEE-4511-B44D-0FCD27897A5A}" type="pres">
      <dgm:prSet presAssocID="{00FC6A85-787F-4AB9-AACC-C3813612BA4B}" presName="circleA" presStyleLbl="node1" presStyleIdx="0" presStyleCnt="5"/>
      <dgm:spPr/>
    </dgm:pt>
    <dgm:pt modelId="{4548FC14-2019-41F6-8812-DBCCFD033E43}" type="pres">
      <dgm:prSet presAssocID="{00FC6A85-787F-4AB9-AACC-C3813612BA4B}" presName="spaceA" presStyleCnt="0"/>
      <dgm:spPr/>
    </dgm:pt>
    <dgm:pt modelId="{DDB4A421-89AD-4521-87C1-95D570D2301E}" type="pres">
      <dgm:prSet presAssocID="{E04ECDD3-1ACF-4FCA-A9D7-D076DC3082B4}" presName="space" presStyleCnt="0"/>
      <dgm:spPr/>
    </dgm:pt>
    <dgm:pt modelId="{800C8BEF-CAFF-4117-A3DC-F8E6C9A1A66C}" type="pres">
      <dgm:prSet presAssocID="{A77C9A39-D8DC-4D40-A772-F4C88E9BADEA}" presName="compositeB" presStyleCnt="0"/>
      <dgm:spPr/>
    </dgm:pt>
    <dgm:pt modelId="{B8F3D363-2191-4012-AB49-EF12D412A650}" type="pres">
      <dgm:prSet presAssocID="{A77C9A39-D8DC-4D40-A772-F4C88E9BADEA}" presName="textB" presStyleLbl="revTx" presStyleIdx="1" presStyleCnt="5">
        <dgm:presLayoutVars>
          <dgm:bulletEnabled val="1"/>
        </dgm:presLayoutVars>
      </dgm:prSet>
      <dgm:spPr/>
    </dgm:pt>
    <dgm:pt modelId="{A25EE3FB-DD8F-443D-8F8A-E8DECFE1D08D}" type="pres">
      <dgm:prSet presAssocID="{A77C9A39-D8DC-4D40-A772-F4C88E9BADEA}" presName="circleB" presStyleLbl="node1" presStyleIdx="1" presStyleCnt="5"/>
      <dgm:spPr/>
    </dgm:pt>
    <dgm:pt modelId="{24268F06-8EC1-4769-8C61-3652EC08399A}" type="pres">
      <dgm:prSet presAssocID="{A77C9A39-D8DC-4D40-A772-F4C88E9BADEA}" presName="spaceB" presStyleCnt="0"/>
      <dgm:spPr/>
    </dgm:pt>
    <dgm:pt modelId="{177F9EF4-EBA2-4AD2-970B-FA65640871F3}" type="pres">
      <dgm:prSet presAssocID="{74E27E8A-395A-4F74-87FF-D348DF4ADA7F}" presName="space" presStyleCnt="0"/>
      <dgm:spPr/>
    </dgm:pt>
    <dgm:pt modelId="{20A8B071-62F1-4BA3-9E02-AF641851E2D3}" type="pres">
      <dgm:prSet presAssocID="{F65C1CE5-4ABA-46D1-B1FE-42F6A3D208D3}" presName="compositeA" presStyleCnt="0"/>
      <dgm:spPr/>
    </dgm:pt>
    <dgm:pt modelId="{4DF1AEC4-7300-409D-801F-C49DC7F5490F}" type="pres">
      <dgm:prSet presAssocID="{F65C1CE5-4ABA-46D1-B1FE-42F6A3D208D3}" presName="textA" presStyleLbl="revTx" presStyleIdx="2" presStyleCnt="5">
        <dgm:presLayoutVars>
          <dgm:bulletEnabled val="1"/>
        </dgm:presLayoutVars>
      </dgm:prSet>
      <dgm:spPr/>
    </dgm:pt>
    <dgm:pt modelId="{327221B7-3642-4C91-992A-871CC5A0211F}" type="pres">
      <dgm:prSet presAssocID="{F65C1CE5-4ABA-46D1-B1FE-42F6A3D208D3}" presName="circleA" presStyleLbl="node1" presStyleIdx="2" presStyleCnt="5"/>
      <dgm:spPr/>
    </dgm:pt>
    <dgm:pt modelId="{10899179-66A6-4FAF-A0A9-639AEE6D0655}" type="pres">
      <dgm:prSet presAssocID="{F65C1CE5-4ABA-46D1-B1FE-42F6A3D208D3}" presName="spaceA" presStyleCnt="0"/>
      <dgm:spPr/>
    </dgm:pt>
    <dgm:pt modelId="{A806B47E-4F67-49AA-91FF-E7BD8940A879}" type="pres">
      <dgm:prSet presAssocID="{18DA9E28-AC5E-4237-86D4-65B5BFBD1900}" presName="space" presStyleCnt="0"/>
      <dgm:spPr/>
    </dgm:pt>
    <dgm:pt modelId="{78E43D56-90B4-4225-BE22-D46D1F57A55D}" type="pres">
      <dgm:prSet presAssocID="{833B9CE2-503E-4711-992C-10BC89F17EA8}" presName="compositeB" presStyleCnt="0"/>
      <dgm:spPr/>
    </dgm:pt>
    <dgm:pt modelId="{DC8367EA-42C2-4E22-99AA-9B6CE5220A09}" type="pres">
      <dgm:prSet presAssocID="{833B9CE2-503E-4711-992C-10BC89F17EA8}" presName="textB" presStyleLbl="revTx" presStyleIdx="3" presStyleCnt="5">
        <dgm:presLayoutVars>
          <dgm:bulletEnabled val="1"/>
        </dgm:presLayoutVars>
      </dgm:prSet>
      <dgm:spPr/>
    </dgm:pt>
    <dgm:pt modelId="{5B08768E-7201-467B-A48C-273C8AD83CDA}" type="pres">
      <dgm:prSet presAssocID="{833B9CE2-503E-4711-992C-10BC89F17EA8}" presName="circleB" presStyleLbl="node1" presStyleIdx="3" presStyleCnt="5"/>
      <dgm:spPr/>
    </dgm:pt>
    <dgm:pt modelId="{91495568-183B-4CDE-9A43-86D2813FFF68}" type="pres">
      <dgm:prSet presAssocID="{833B9CE2-503E-4711-992C-10BC89F17EA8}" presName="spaceB" presStyleCnt="0"/>
      <dgm:spPr/>
    </dgm:pt>
    <dgm:pt modelId="{3DF3AC06-6EEA-4D85-A51B-FA2A1ED9AC67}" type="pres">
      <dgm:prSet presAssocID="{83F1574D-F8D0-42DE-8F5F-2790948EB928}" presName="space" presStyleCnt="0"/>
      <dgm:spPr/>
    </dgm:pt>
    <dgm:pt modelId="{D038F922-73DC-488A-B50A-5C7858E950C8}" type="pres">
      <dgm:prSet presAssocID="{815E78C2-7869-4961-99B3-479E0345B3F3}" presName="compositeA" presStyleCnt="0"/>
      <dgm:spPr/>
    </dgm:pt>
    <dgm:pt modelId="{FFDFB986-6CB4-41CE-BC69-BC55D9652A4B}" type="pres">
      <dgm:prSet presAssocID="{815E78C2-7869-4961-99B3-479E0345B3F3}" presName="textA" presStyleLbl="revTx" presStyleIdx="4" presStyleCnt="5">
        <dgm:presLayoutVars>
          <dgm:bulletEnabled val="1"/>
        </dgm:presLayoutVars>
      </dgm:prSet>
      <dgm:spPr/>
    </dgm:pt>
    <dgm:pt modelId="{C3C878EF-36CB-4E2E-9FAF-F4CB815F4E81}" type="pres">
      <dgm:prSet presAssocID="{815E78C2-7869-4961-99B3-479E0345B3F3}" presName="circleA" presStyleLbl="node1" presStyleIdx="4" presStyleCnt="5"/>
      <dgm:spPr/>
    </dgm:pt>
    <dgm:pt modelId="{268CA201-850F-4D34-8C0D-F14ECACA46F1}" type="pres">
      <dgm:prSet presAssocID="{815E78C2-7869-4961-99B3-479E0345B3F3}" presName="spaceA" presStyleCnt="0"/>
      <dgm:spPr/>
    </dgm:pt>
  </dgm:ptLst>
  <dgm:cxnLst>
    <dgm:cxn modelId="{8204C471-D0BD-40F0-9B64-B2C3D6664FD5}" type="presOf" srcId="{A77C9A39-D8DC-4D40-A772-F4C88E9BADEA}" destId="{B8F3D363-2191-4012-AB49-EF12D412A650}" srcOrd="0" destOrd="0" presId="urn:microsoft.com/office/officeart/2005/8/layout/hProcess11"/>
    <dgm:cxn modelId="{DA0AD25A-C64B-4D8B-9D9A-840B2215516E}" srcId="{79209AE2-DE86-4867-A067-83E9C28A8835}" destId="{815E78C2-7869-4961-99B3-479E0345B3F3}" srcOrd="4" destOrd="0" parTransId="{A23F1C53-EF1B-4E28-98A9-67A02020FEEA}" sibTransId="{3BE8AA23-E348-4C37-B522-53D1348B3CE7}"/>
    <dgm:cxn modelId="{B0C23D8C-48AF-435C-B2AB-66B39A2191F8}" type="presOf" srcId="{00FC6A85-787F-4AB9-AACC-C3813612BA4B}" destId="{F3C35622-8D09-4051-AC15-64960D4022EE}" srcOrd="0" destOrd="0" presId="urn:microsoft.com/office/officeart/2005/8/layout/hProcess11"/>
    <dgm:cxn modelId="{A5EE83A8-8E1A-445F-B27C-092FFBA52939}" type="presOf" srcId="{F65C1CE5-4ABA-46D1-B1FE-42F6A3D208D3}" destId="{4DF1AEC4-7300-409D-801F-C49DC7F5490F}" srcOrd="0" destOrd="0" presId="urn:microsoft.com/office/officeart/2005/8/layout/hProcess11"/>
    <dgm:cxn modelId="{78F6FBAA-D1DF-41FD-A410-FEE43614FFE2}" srcId="{79209AE2-DE86-4867-A067-83E9C28A8835}" destId="{A77C9A39-D8DC-4D40-A772-F4C88E9BADEA}" srcOrd="1" destOrd="0" parTransId="{B2F8133E-10C9-40CC-92CC-421F6C663C0B}" sibTransId="{74E27E8A-395A-4F74-87FF-D348DF4ADA7F}"/>
    <dgm:cxn modelId="{FCBCBCC7-5C69-42B5-9D41-D3159E635A0D}" srcId="{79209AE2-DE86-4867-A067-83E9C28A8835}" destId="{00FC6A85-787F-4AB9-AACC-C3813612BA4B}" srcOrd="0" destOrd="0" parTransId="{0E00AB2F-762B-4B59-826C-B6C7D37B5292}" sibTransId="{E04ECDD3-1ACF-4FCA-A9D7-D076DC3082B4}"/>
    <dgm:cxn modelId="{C33F15C8-A810-439B-A982-9D0FCC473B07}" type="presOf" srcId="{79209AE2-DE86-4867-A067-83E9C28A8835}" destId="{B3C2A151-7434-4C3E-AF2F-2B0269353C84}" srcOrd="0" destOrd="0" presId="urn:microsoft.com/office/officeart/2005/8/layout/hProcess11"/>
    <dgm:cxn modelId="{98607AE5-0639-4F51-95A3-BBE7805E0EF1}" srcId="{79209AE2-DE86-4867-A067-83E9C28A8835}" destId="{F65C1CE5-4ABA-46D1-B1FE-42F6A3D208D3}" srcOrd="2" destOrd="0" parTransId="{498D8876-0DC1-4C2B-B53C-4A72ED8EFC02}" sibTransId="{18DA9E28-AC5E-4237-86D4-65B5BFBD1900}"/>
    <dgm:cxn modelId="{05E14CE8-B82D-48F3-8F18-6BD5CE5C9DC4}" type="presOf" srcId="{815E78C2-7869-4961-99B3-479E0345B3F3}" destId="{FFDFB986-6CB4-41CE-BC69-BC55D9652A4B}" srcOrd="0" destOrd="0" presId="urn:microsoft.com/office/officeart/2005/8/layout/hProcess11"/>
    <dgm:cxn modelId="{138BE5EB-0EF1-4768-B32D-53C407079F1A}" type="presOf" srcId="{833B9CE2-503E-4711-992C-10BC89F17EA8}" destId="{DC8367EA-42C2-4E22-99AA-9B6CE5220A09}" srcOrd="0" destOrd="0" presId="urn:microsoft.com/office/officeart/2005/8/layout/hProcess11"/>
    <dgm:cxn modelId="{B66126EC-24A9-4129-9698-A6897F6AE3F9}" srcId="{79209AE2-DE86-4867-A067-83E9C28A8835}" destId="{833B9CE2-503E-4711-992C-10BC89F17EA8}" srcOrd="3" destOrd="0" parTransId="{4367FECB-C8CC-4609-A0FF-9FFD5EED3D05}" sibTransId="{83F1574D-F8D0-42DE-8F5F-2790948EB928}"/>
    <dgm:cxn modelId="{42CBF2B0-F78B-448F-8BD1-A1E1400709B5}" type="presParOf" srcId="{B3C2A151-7434-4C3E-AF2F-2B0269353C84}" destId="{80D098CB-5B18-437F-9554-A320185ECE13}" srcOrd="0" destOrd="0" presId="urn:microsoft.com/office/officeart/2005/8/layout/hProcess11"/>
    <dgm:cxn modelId="{4AB0B33C-8904-4FB7-A696-C2B6E83FE908}" type="presParOf" srcId="{B3C2A151-7434-4C3E-AF2F-2B0269353C84}" destId="{4E1C3995-D811-4E20-AE0F-7A19B07D13A2}" srcOrd="1" destOrd="0" presId="urn:microsoft.com/office/officeart/2005/8/layout/hProcess11"/>
    <dgm:cxn modelId="{A0250B3B-7382-4921-A075-29E8604C27E0}" type="presParOf" srcId="{4E1C3995-D811-4E20-AE0F-7A19B07D13A2}" destId="{1DDD36AF-00CC-44F5-8673-036AF9332CA6}" srcOrd="0" destOrd="0" presId="urn:microsoft.com/office/officeart/2005/8/layout/hProcess11"/>
    <dgm:cxn modelId="{14FCFB82-F273-45A1-9E11-C1831652F435}" type="presParOf" srcId="{1DDD36AF-00CC-44F5-8673-036AF9332CA6}" destId="{F3C35622-8D09-4051-AC15-64960D4022EE}" srcOrd="0" destOrd="0" presId="urn:microsoft.com/office/officeart/2005/8/layout/hProcess11"/>
    <dgm:cxn modelId="{1AD8FBBF-9CFA-4BAD-AC10-C43308585BD2}" type="presParOf" srcId="{1DDD36AF-00CC-44F5-8673-036AF9332CA6}" destId="{B4164E9C-5AEE-4511-B44D-0FCD27897A5A}" srcOrd="1" destOrd="0" presId="urn:microsoft.com/office/officeart/2005/8/layout/hProcess11"/>
    <dgm:cxn modelId="{4A2337BE-CE1B-4B38-A92E-CB03E0DDD0CE}" type="presParOf" srcId="{1DDD36AF-00CC-44F5-8673-036AF9332CA6}" destId="{4548FC14-2019-41F6-8812-DBCCFD033E43}" srcOrd="2" destOrd="0" presId="urn:microsoft.com/office/officeart/2005/8/layout/hProcess11"/>
    <dgm:cxn modelId="{41B0EA36-1E76-401B-B3C6-730F1D79C8AE}" type="presParOf" srcId="{4E1C3995-D811-4E20-AE0F-7A19B07D13A2}" destId="{DDB4A421-89AD-4521-87C1-95D570D2301E}" srcOrd="1" destOrd="0" presId="urn:microsoft.com/office/officeart/2005/8/layout/hProcess11"/>
    <dgm:cxn modelId="{4FFC395A-C215-4297-8393-4A2E3715F599}" type="presParOf" srcId="{4E1C3995-D811-4E20-AE0F-7A19B07D13A2}" destId="{800C8BEF-CAFF-4117-A3DC-F8E6C9A1A66C}" srcOrd="2" destOrd="0" presId="urn:microsoft.com/office/officeart/2005/8/layout/hProcess11"/>
    <dgm:cxn modelId="{3F1C186C-6412-4A7F-9C2B-22A601BBF064}" type="presParOf" srcId="{800C8BEF-CAFF-4117-A3DC-F8E6C9A1A66C}" destId="{B8F3D363-2191-4012-AB49-EF12D412A650}" srcOrd="0" destOrd="0" presId="urn:microsoft.com/office/officeart/2005/8/layout/hProcess11"/>
    <dgm:cxn modelId="{A492853C-0719-4665-85C4-5204B11EBE65}" type="presParOf" srcId="{800C8BEF-CAFF-4117-A3DC-F8E6C9A1A66C}" destId="{A25EE3FB-DD8F-443D-8F8A-E8DECFE1D08D}" srcOrd="1" destOrd="0" presId="urn:microsoft.com/office/officeart/2005/8/layout/hProcess11"/>
    <dgm:cxn modelId="{795E6455-437E-4B5C-B5F6-C075D6CAAB9D}" type="presParOf" srcId="{800C8BEF-CAFF-4117-A3DC-F8E6C9A1A66C}" destId="{24268F06-8EC1-4769-8C61-3652EC08399A}" srcOrd="2" destOrd="0" presId="urn:microsoft.com/office/officeart/2005/8/layout/hProcess11"/>
    <dgm:cxn modelId="{A1EA1A4A-ED24-444A-8191-28843B8D57C3}" type="presParOf" srcId="{4E1C3995-D811-4E20-AE0F-7A19B07D13A2}" destId="{177F9EF4-EBA2-4AD2-970B-FA65640871F3}" srcOrd="3" destOrd="0" presId="urn:microsoft.com/office/officeart/2005/8/layout/hProcess11"/>
    <dgm:cxn modelId="{3E6E6710-BC53-46E4-A29A-0E85E301E08E}" type="presParOf" srcId="{4E1C3995-D811-4E20-AE0F-7A19B07D13A2}" destId="{20A8B071-62F1-4BA3-9E02-AF641851E2D3}" srcOrd="4" destOrd="0" presId="urn:microsoft.com/office/officeart/2005/8/layout/hProcess11"/>
    <dgm:cxn modelId="{8EF40CC4-C2E9-40BE-A640-7890A0A3F7A8}" type="presParOf" srcId="{20A8B071-62F1-4BA3-9E02-AF641851E2D3}" destId="{4DF1AEC4-7300-409D-801F-C49DC7F5490F}" srcOrd="0" destOrd="0" presId="urn:microsoft.com/office/officeart/2005/8/layout/hProcess11"/>
    <dgm:cxn modelId="{BB19FBC2-4C87-458A-936F-FF5344F4D888}" type="presParOf" srcId="{20A8B071-62F1-4BA3-9E02-AF641851E2D3}" destId="{327221B7-3642-4C91-992A-871CC5A0211F}" srcOrd="1" destOrd="0" presId="urn:microsoft.com/office/officeart/2005/8/layout/hProcess11"/>
    <dgm:cxn modelId="{774EBEBB-3ED5-4DCA-A5BC-C9B7F15558E7}" type="presParOf" srcId="{20A8B071-62F1-4BA3-9E02-AF641851E2D3}" destId="{10899179-66A6-4FAF-A0A9-639AEE6D0655}" srcOrd="2" destOrd="0" presId="urn:microsoft.com/office/officeart/2005/8/layout/hProcess11"/>
    <dgm:cxn modelId="{68AD3B10-78EA-433A-B61C-9B762BCFC61D}" type="presParOf" srcId="{4E1C3995-D811-4E20-AE0F-7A19B07D13A2}" destId="{A806B47E-4F67-49AA-91FF-E7BD8940A879}" srcOrd="5" destOrd="0" presId="urn:microsoft.com/office/officeart/2005/8/layout/hProcess11"/>
    <dgm:cxn modelId="{CE006064-34B6-4A92-9498-41FC9A8D1132}" type="presParOf" srcId="{4E1C3995-D811-4E20-AE0F-7A19B07D13A2}" destId="{78E43D56-90B4-4225-BE22-D46D1F57A55D}" srcOrd="6" destOrd="0" presId="urn:microsoft.com/office/officeart/2005/8/layout/hProcess11"/>
    <dgm:cxn modelId="{58A83910-BD29-4170-8A58-74DF1B42A1CD}" type="presParOf" srcId="{78E43D56-90B4-4225-BE22-D46D1F57A55D}" destId="{DC8367EA-42C2-4E22-99AA-9B6CE5220A09}" srcOrd="0" destOrd="0" presId="urn:microsoft.com/office/officeart/2005/8/layout/hProcess11"/>
    <dgm:cxn modelId="{0474D0BE-C317-491B-A0B3-862EDCC83F38}" type="presParOf" srcId="{78E43D56-90B4-4225-BE22-D46D1F57A55D}" destId="{5B08768E-7201-467B-A48C-273C8AD83CDA}" srcOrd="1" destOrd="0" presId="urn:microsoft.com/office/officeart/2005/8/layout/hProcess11"/>
    <dgm:cxn modelId="{263FDF58-29C0-470E-AF1D-FABE5D8214E2}" type="presParOf" srcId="{78E43D56-90B4-4225-BE22-D46D1F57A55D}" destId="{91495568-183B-4CDE-9A43-86D2813FFF68}" srcOrd="2" destOrd="0" presId="urn:microsoft.com/office/officeart/2005/8/layout/hProcess11"/>
    <dgm:cxn modelId="{4619697B-D725-4198-8D99-E28CBE301658}" type="presParOf" srcId="{4E1C3995-D811-4E20-AE0F-7A19B07D13A2}" destId="{3DF3AC06-6EEA-4D85-A51B-FA2A1ED9AC67}" srcOrd="7" destOrd="0" presId="urn:microsoft.com/office/officeart/2005/8/layout/hProcess11"/>
    <dgm:cxn modelId="{9855C1C6-CFAC-4279-9B49-486959E408FD}" type="presParOf" srcId="{4E1C3995-D811-4E20-AE0F-7A19B07D13A2}" destId="{D038F922-73DC-488A-B50A-5C7858E950C8}" srcOrd="8" destOrd="0" presId="urn:microsoft.com/office/officeart/2005/8/layout/hProcess11"/>
    <dgm:cxn modelId="{EC57E6D6-8315-41A3-80CD-B7ECF5696B92}" type="presParOf" srcId="{D038F922-73DC-488A-B50A-5C7858E950C8}" destId="{FFDFB986-6CB4-41CE-BC69-BC55D9652A4B}" srcOrd="0" destOrd="0" presId="urn:microsoft.com/office/officeart/2005/8/layout/hProcess11"/>
    <dgm:cxn modelId="{A366CD15-9D7D-40A0-8711-9CD8C36F5DD3}" type="presParOf" srcId="{D038F922-73DC-488A-B50A-5C7858E950C8}" destId="{C3C878EF-36CB-4E2E-9FAF-F4CB815F4E81}" srcOrd="1" destOrd="0" presId="urn:microsoft.com/office/officeart/2005/8/layout/hProcess11"/>
    <dgm:cxn modelId="{9E92C986-AD10-4219-85BB-43D2B69943F7}" type="presParOf" srcId="{D038F922-73DC-488A-B50A-5C7858E950C8}" destId="{268CA201-850F-4D34-8C0D-F14ECACA46F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392EED-5F88-41BB-ADCC-2E1543153BB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FBF9B6F3-E6D5-4944-8C9A-C27626EAD2F5}">
      <dgm:prSet/>
      <dgm:spPr>
        <a:solidFill>
          <a:srgbClr val="636A58"/>
        </a:solidFill>
        <a:ln>
          <a:solidFill>
            <a:srgbClr val="637700"/>
          </a:solidFill>
        </a:ln>
      </dgm:spPr>
      <dgm:t>
        <a:bodyPr/>
        <a:lstStyle/>
        <a:p>
          <a:r>
            <a:rPr lang="en-US" b="1" i="0" dirty="0"/>
            <a:t>Implement Changes:</a:t>
          </a:r>
          <a:r>
            <a:rPr lang="en-US" b="0" i="0" dirty="0"/>
            <a:t> Execute the recommended fixes and improvements (deploy an app update to resolve crashes, refine the onboarding flow, roll out new engagement features).</a:t>
          </a:r>
          <a:br>
            <a:rPr lang="en-US" b="0" i="0" dirty="0"/>
          </a:br>
          <a:br>
            <a:rPr lang="en-US" b="0" i="0" dirty="0"/>
          </a:br>
          <a:r>
            <a:rPr lang="en-US" b="1" i="0" dirty="0"/>
            <a:t>Monitor Metrics:</a:t>
          </a:r>
          <a:r>
            <a:rPr lang="en-US" b="0" i="0" dirty="0"/>
            <a:t> Closely track key metrics post-implementation – especially sign-up conversion, crash rate, DAU, and churn – to gauge the impact of changes.</a:t>
          </a:r>
          <a:br>
            <a:rPr lang="en-US" b="0" i="0" dirty="0"/>
          </a:br>
          <a:br>
            <a:rPr lang="en-US" b="0" i="0" dirty="0"/>
          </a:br>
          <a:r>
            <a:rPr lang="en-US" b="1" i="0" dirty="0"/>
            <a:t>A/B Testing:</a:t>
          </a:r>
          <a:r>
            <a:rPr lang="en-US" b="0" i="0" dirty="0"/>
            <a:t> Run A/B tests for onboarding tweaks and new features to measure what works best and ensure improvements are data-driven quantitatively.</a:t>
          </a:r>
          <a:br>
            <a:rPr lang="en-US" b="0" i="0" dirty="0"/>
          </a:br>
          <a:br>
            <a:rPr lang="en-US" b="0" i="0" dirty="0"/>
          </a:br>
          <a:r>
            <a:rPr lang="en-US" b="1" i="0" dirty="0"/>
            <a:t>Follow-Up Analysis:</a:t>
          </a:r>
          <a:r>
            <a:rPr lang="en-US" b="0" i="0" dirty="0"/>
            <a:t> Schedule a review in 3 months to compare actual metrics against forecasts. Adjust the strategy based on results and promptly identify new opportunities or issues.</a:t>
          </a:r>
          <a:br>
            <a:rPr lang="en-US" b="0" i="0" dirty="0"/>
          </a:br>
          <a:br>
            <a:rPr lang="en-US" b="0" i="0" dirty="0"/>
          </a:br>
          <a:r>
            <a:rPr lang="en-US" b="1" i="0" dirty="0"/>
            <a:t>Continuous Feedback:</a:t>
          </a:r>
          <a:r>
            <a:rPr lang="en-US" b="0" i="0" dirty="0"/>
            <a:t> Establish a feedback loop with users (surveys, app ratings) and an anomaly alert system, so the team can respond quickly and keep improving the user experience.</a:t>
          </a:r>
          <a:endParaRPr lang="en-CA" dirty="0"/>
        </a:p>
      </dgm:t>
    </dgm:pt>
    <dgm:pt modelId="{92FDB1F3-425D-47A2-B460-3EDFF0DE1171}" type="parTrans" cxnId="{EC7F6832-D298-4A7C-A3A3-10CA699DDE94}">
      <dgm:prSet/>
      <dgm:spPr/>
      <dgm:t>
        <a:bodyPr/>
        <a:lstStyle/>
        <a:p>
          <a:endParaRPr lang="en-CA"/>
        </a:p>
      </dgm:t>
    </dgm:pt>
    <dgm:pt modelId="{A95B6F2F-F42F-485B-9A4F-DA9EB69FE4DB}" type="sibTrans" cxnId="{EC7F6832-D298-4A7C-A3A3-10CA699DDE94}">
      <dgm:prSet/>
      <dgm:spPr/>
      <dgm:t>
        <a:bodyPr/>
        <a:lstStyle/>
        <a:p>
          <a:endParaRPr lang="en-CA"/>
        </a:p>
      </dgm:t>
    </dgm:pt>
    <dgm:pt modelId="{247DD5DA-441D-434C-ADF7-4F03C4B340BB}" type="pres">
      <dgm:prSet presAssocID="{8B392EED-5F88-41BB-ADCC-2E1543153BB9}" presName="linear" presStyleCnt="0">
        <dgm:presLayoutVars>
          <dgm:animLvl val="lvl"/>
          <dgm:resizeHandles val="exact"/>
        </dgm:presLayoutVars>
      </dgm:prSet>
      <dgm:spPr/>
    </dgm:pt>
    <dgm:pt modelId="{F8E8A752-7F02-4FBA-9E64-EA12DC3278E0}" type="pres">
      <dgm:prSet presAssocID="{FBF9B6F3-E6D5-4944-8C9A-C27626EAD2F5}" presName="parentText" presStyleLbl="node1" presStyleIdx="0" presStyleCnt="1" custScaleY="110352">
        <dgm:presLayoutVars>
          <dgm:chMax val="0"/>
          <dgm:bulletEnabled val="1"/>
        </dgm:presLayoutVars>
      </dgm:prSet>
      <dgm:spPr/>
    </dgm:pt>
  </dgm:ptLst>
  <dgm:cxnLst>
    <dgm:cxn modelId="{EC7F6832-D298-4A7C-A3A3-10CA699DDE94}" srcId="{8B392EED-5F88-41BB-ADCC-2E1543153BB9}" destId="{FBF9B6F3-E6D5-4944-8C9A-C27626EAD2F5}" srcOrd="0" destOrd="0" parTransId="{92FDB1F3-425D-47A2-B460-3EDFF0DE1171}" sibTransId="{A95B6F2F-F42F-485B-9A4F-DA9EB69FE4DB}"/>
    <dgm:cxn modelId="{1C95BF89-34D3-4C00-A362-49F3DB076699}" type="presOf" srcId="{8B392EED-5F88-41BB-ADCC-2E1543153BB9}" destId="{247DD5DA-441D-434C-ADF7-4F03C4B340BB}" srcOrd="0" destOrd="0" presId="urn:microsoft.com/office/officeart/2005/8/layout/vList2"/>
    <dgm:cxn modelId="{C46E5096-69B0-4F2C-802E-9FFE19092C3D}" type="presOf" srcId="{FBF9B6F3-E6D5-4944-8C9A-C27626EAD2F5}" destId="{F8E8A752-7F02-4FBA-9E64-EA12DC3278E0}" srcOrd="0" destOrd="0" presId="urn:microsoft.com/office/officeart/2005/8/layout/vList2"/>
    <dgm:cxn modelId="{77F645AE-079E-486E-8336-EB210CB142A7}" type="presParOf" srcId="{247DD5DA-441D-434C-ADF7-4F03C4B340BB}" destId="{F8E8A752-7F02-4FBA-9E64-EA12DC3278E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5B6AF3-585D-4C46-AE64-F84FC50E3E2E}">
      <dsp:nvSpPr>
        <dsp:cNvPr id="0" name=""/>
        <dsp:cNvSpPr/>
      </dsp:nvSpPr>
      <dsp:spPr>
        <a:xfrm>
          <a:off x="-484602" y="0"/>
          <a:ext cx="9830572" cy="5300585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1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Objective / What We Worked On</a:t>
          </a:r>
          <a:endParaRPr lang="en-CA" sz="27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Analyze VendBridge app’s user acquisition and engagement data to understand performance.</a:t>
          </a:r>
          <a:endParaRPr lang="en-CA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Identify key trends in growth, usage, and retention metrics.</a:t>
          </a:r>
          <a:endParaRPr lang="en-CA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Detect anomalies in user behavior or app performance (e.g., spikes, drops).</a:t>
          </a:r>
          <a:endParaRPr lang="en-CA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Forecast near-term user activity (30/60/90 days) based on current trends.</a:t>
          </a:r>
          <a:endParaRPr lang="en-CA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/>
            <a:t>Provide clear, actionable recommendations to improve user growth and retention.</a:t>
          </a:r>
          <a:endParaRPr lang="en-CA" sz="2100" kern="1200"/>
        </a:p>
      </dsp:txBody>
      <dsp:txXfrm>
        <a:off x="955052" y="776253"/>
        <a:ext cx="6951264" cy="37480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C5A9F8-3C61-4F44-813A-4AECAF6C5AB3}">
      <dsp:nvSpPr>
        <dsp:cNvPr id="0" name=""/>
        <dsp:cNvSpPr/>
      </dsp:nvSpPr>
      <dsp:spPr>
        <a:xfrm>
          <a:off x="5606" y="413498"/>
          <a:ext cx="1433818" cy="471492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Data Collection &amp; Prep: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Gathered App Analytics Data (Installs, Sign-ups, Active Users, Etc.) From Recent Months.</a:t>
          </a:r>
          <a:endParaRPr lang="en-CA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7601" y="455493"/>
        <a:ext cx="1349828" cy="4630935"/>
      </dsp:txXfrm>
    </dsp:sp>
    <dsp:sp modelId="{81399B87-8764-470D-AC91-91F44958C11F}">
      <dsp:nvSpPr>
        <dsp:cNvPr id="0" name=""/>
        <dsp:cNvSpPr/>
      </dsp:nvSpPr>
      <dsp:spPr>
        <a:xfrm>
          <a:off x="1582806" y="2593167"/>
          <a:ext cx="303969" cy="355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582806" y="2664284"/>
        <a:ext cx="212778" cy="213352"/>
      </dsp:txXfrm>
    </dsp:sp>
    <dsp:sp modelId="{8442E778-AF2D-4BFA-B36F-2F4FA10B63DC}">
      <dsp:nvSpPr>
        <dsp:cNvPr id="0" name=""/>
        <dsp:cNvSpPr/>
      </dsp:nvSpPr>
      <dsp:spPr>
        <a:xfrm>
          <a:off x="2012951" y="457126"/>
          <a:ext cx="1433818" cy="4627669"/>
        </a:xfrm>
        <a:prstGeom prst="roundRect">
          <a:avLst>
            <a:gd name="adj" fmla="val 10000"/>
          </a:avLst>
        </a:prstGeom>
        <a:solidFill>
          <a:schemeClr val="accent4">
            <a:hueOff val="531752"/>
            <a:satOff val="192"/>
            <a:lumOff val="-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Exploratory Analysis: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Visualized Key Dashboards (Tableau) Metrics To Establish Baseline Patterns.</a:t>
          </a:r>
          <a:endParaRPr lang="en-CA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054946" y="499121"/>
        <a:ext cx="1349828" cy="4543679"/>
      </dsp:txXfrm>
    </dsp:sp>
    <dsp:sp modelId="{3791AB80-B58F-480A-992B-9AABE41F87D7}">
      <dsp:nvSpPr>
        <dsp:cNvPr id="0" name=""/>
        <dsp:cNvSpPr/>
      </dsp:nvSpPr>
      <dsp:spPr>
        <a:xfrm>
          <a:off x="3590151" y="2593167"/>
          <a:ext cx="303969" cy="355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64690"/>
            <a:satOff val="240"/>
            <a:lumOff val="-196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590151" y="2664284"/>
        <a:ext cx="212778" cy="213352"/>
      </dsp:txXfrm>
    </dsp:sp>
    <dsp:sp modelId="{56B0E886-941D-49EE-83C9-4EC762F22276}">
      <dsp:nvSpPr>
        <dsp:cNvPr id="0" name=""/>
        <dsp:cNvSpPr/>
      </dsp:nvSpPr>
      <dsp:spPr>
        <a:xfrm>
          <a:off x="4020296" y="500754"/>
          <a:ext cx="1433818" cy="4540412"/>
        </a:xfrm>
        <a:prstGeom prst="roundRect">
          <a:avLst>
            <a:gd name="adj" fmla="val 10000"/>
          </a:avLst>
        </a:prstGeom>
        <a:solidFill>
          <a:schemeClr val="accent4">
            <a:hueOff val="1063504"/>
            <a:satOff val="385"/>
            <a:lumOff val="-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Kpi</a:t>
          </a: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Monitoring: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Tracked Core </a:t>
          </a:r>
          <a:r>
            <a:rPr lang="en-US" sz="14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Kpis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(DAU, Transactions, Conversion Rate, Churn) Month-over-month For Changes.</a:t>
          </a:r>
          <a:endParaRPr lang="en-CA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062291" y="542749"/>
        <a:ext cx="1349828" cy="4456422"/>
      </dsp:txXfrm>
    </dsp:sp>
    <dsp:sp modelId="{AEA24977-41F3-4627-917D-2ED5EA8EBEA8}">
      <dsp:nvSpPr>
        <dsp:cNvPr id="0" name=""/>
        <dsp:cNvSpPr/>
      </dsp:nvSpPr>
      <dsp:spPr>
        <a:xfrm>
          <a:off x="5597496" y="2593167"/>
          <a:ext cx="303969" cy="355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329380"/>
            <a:satOff val="481"/>
            <a:lumOff val="-39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597496" y="2664284"/>
        <a:ext cx="212778" cy="213352"/>
      </dsp:txXfrm>
    </dsp:sp>
    <dsp:sp modelId="{69A4A9DB-6C28-443E-AF28-942FDAB6E305}">
      <dsp:nvSpPr>
        <dsp:cNvPr id="0" name=""/>
        <dsp:cNvSpPr/>
      </dsp:nvSpPr>
      <dsp:spPr>
        <a:xfrm>
          <a:off x="6027642" y="544382"/>
          <a:ext cx="1433818" cy="4453156"/>
        </a:xfrm>
        <a:prstGeom prst="roundRect">
          <a:avLst>
            <a:gd name="adj" fmla="val 10000"/>
          </a:avLst>
        </a:prstGeom>
        <a:solidFill>
          <a:schemeClr val="accent4">
            <a:hueOff val="1595257"/>
            <a:satOff val="577"/>
            <a:lumOff val="-470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Anomaly Detection: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For Deeper Investigation, Flagged Unusual Spikes Or Drops (E.G., Crash Rate Surge).</a:t>
          </a:r>
          <a:endParaRPr lang="en-CA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69637" y="586377"/>
        <a:ext cx="1349828" cy="4369166"/>
      </dsp:txXfrm>
    </dsp:sp>
    <dsp:sp modelId="{B2D326C9-6857-4B1C-B1B8-D25E9593B505}">
      <dsp:nvSpPr>
        <dsp:cNvPr id="0" name=""/>
        <dsp:cNvSpPr/>
      </dsp:nvSpPr>
      <dsp:spPr>
        <a:xfrm>
          <a:off x="7604841" y="2593167"/>
          <a:ext cx="303969" cy="355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1994071"/>
            <a:satOff val="721"/>
            <a:lumOff val="-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604841" y="2664284"/>
        <a:ext cx="212778" cy="213352"/>
      </dsp:txXfrm>
    </dsp:sp>
    <dsp:sp modelId="{B5D0E22B-4A33-45B2-8983-FA514CCA4A92}">
      <dsp:nvSpPr>
        <dsp:cNvPr id="0" name=""/>
        <dsp:cNvSpPr/>
      </dsp:nvSpPr>
      <dsp:spPr>
        <a:xfrm>
          <a:off x="8034987" y="609825"/>
          <a:ext cx="1433818" cy="4322271"/>
        </a:xfrm>
        <a:prstGeom prst="roundRect">
          <a:avLst>
            <a:gd name="adj" fmla="val 10000"/>
          </a:avLst>
        </a:prstGeom>
        <a:solidFill>
          <a:schemeClr val="accent4">
            <a:hueOff val="2127009"/>
            <a:satOff val="770"/>
            <a:lumOff val="-627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Forecast Modeling: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Projected Future User Activity (30/60/90 Days Out) Using Recent Growth Rates And Trends.</a:t>
          </a:r>
          <a:endParaRPr lang="en-CA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8076982" y="651820"/>
        <a:ext cx="1349828" cy="4238281"/>
      </dsp:txXfrm>
    </dsp:sp>
    <dsp:sp modelId="{FFE97040-10AA-4701-9D71-53C87D9D05A6}">
      <dsp:nvSpPr>
        <dsp:cNvPr id="0" name=""/>
        <dsp:cNvSpPr/>
      </dsp:nvSpPr>
      <dsp:spPr>
        <a:xfrm>
          <a:off x="9612187" y="2593167"/>
          <a:ext cx="303969" cy="35558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CA" sz="1400" kern="120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612187" y="2664284"/>
        <a:ext cx="212778" cy="213352"/>
      </dsp:txXfrm>
    </dsp:sp>
    <dsp:sp modelId="{854BE057-61D4-40D9-941D-DE03FC3A5CBB}">
      <dsp:nvSpPr>
        <dsp:cNvPr id="0" name=""/>
        <dsp:cNvSpPr/>
      </dsp:nvSpPr>
      <dsp:spPr>
        <a:xfrm>
          <a:off x="10042332" y="697081"/>
          <a:ext cx="1433818" cy="4147759"/>
        </a:xfrm>
        <a:prstGeom prst="roundRect">
          <a:avLst>
            <a:gd name="adj" fmla="val 10000"/>
          </a:avLst>
        </a:prstGeom>
        <a:solidFill>
          <a:schemeClr val="accent4">
            <a:hueOff val="2658761"/>
            <a:satOff val="962"/>
            <a:lumOff val="-784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Insights &amp; Recommendations:</a:t>
          </a:r>
          <a:r>
            <a:rPr lang="en-US" sz="14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Summarized Findings And Developed Data-driven Recommendations For Improvement.</a:t>
          </a:r>
          <a:endParaRPr lang="en-CA" sz="14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0084327" y="739076"/>
        <a:ext cx="1349828" cy="40637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D098CB-5B18-437F-9554-A320185ECE13}">
      <dsp:nvSpPr>
        <dsp:cNvPr id="0" name=""/>
        <dsp:cNvSpPr/>
      </dsp:nvSpPr>
      <dsp:spPr>
        <a:xfrm>
          <a:off x="0" y="1957095"/>
          <a:ext cx="10032523" cy="1347921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3C35622-8D09-4051-AC15-64960D4022EE}">
      <dsp:nvSpPr>
        <dsp:cNvPr id="0" name=""/>
        <dsp:cNvSpPr/>
      </dsp:nvSpPr>
      <dsp:spPr>
        <a:xfrm>
          <a:off x="3967" y="0"/>
          <a:ext cx="1734872" cy="210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Streamline Onboarding: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Simplify And Optimize The Sign-up Process (Fewer Steps, In-app Guidance). This Will Help Convert More Installers Into Registered Users And Lift The Conversion Rate Back Up.</a:t>
          </a:r>
          <a:endParaRPr lang="en-CA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967" y="0"/>
        <a:ext cx="1734872" cy="2104845"/>
      </dsp:txXfrm>
    </dsp:sp>
    <dsp:sp modelId="{B4164E9C-5AEE-4511-B44D-0FCD27897A5A}">
      <dsp:nvSpPr>
        <dsp:cNvPr id="0" name=""/>
        <dsp:cNvSpPr/>
      </dsp:nvSpPr>
      <dsp:spPr>
        <a:xfrm>
          <a:off x="608298" y="2367950"/>
          <a:ext cx="526211" cy="526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8F3D363-2191-4012-AB49-EF12D412A650}">
      <dsp:nvSpPr>
        <dsp:cNvPr id="0" name=""/>
        <dsp:cNvSpPr/>
      </dsp:nvSpPr>
      <dsp:spPr>
        <a:xfrm>
          <a:off x="1825583" y="3157267"/>
          <a:ext cx="1734872" cy="210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Improve App Stability:</a:t>
          </a: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Prioritize Fixing Crash-related Bugs Immediately And Bolster </a:t>
          </a:r>
          <a:r>
            <a:rPr lang="en-US" sz="13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Qa</a:t>
          </a: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Testing For New Releases. Reducing Crashes Will Protect The User Experience And Trust.</a:t>
          </a:r>
          <a:endParaRPr lang="en-CA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1825583" y="3157267"/>
        <a:ext cx="1734872" cy="2104845"/>
      </dsp:txXfrm>
    </dsp:sp>
    <dsp:sp modelId="{A25EE3FB-DD8F-443D-8F8A-E8DECFE1D08D}">
      <dsp:nvSpPr>
        <dsp:cNvPr id="0" name=""/>
        <dsp:cNvSpPr/>
      </dsp:nvSpPr>
      <dsp:spPr>
        <a:xfrm>
          <a:off x="2429914" y="2367950"/>
          <a:ext cx="526211" cy="526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DF1AEC4-7300-409D-801F-C49DC7F5490F}">
      <dsp:nvSpPr>
        <dsp:cNvPr id="0" name=""/>
        <dsp:cNvSpPr/>
      </dsp:nvSpPr>
      <dsp:spPr>
        <a:xfrm>
          <a:off x="3647199" y="0"/>
          <a:ext cx="1734872" cy="210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Boost Engagement:</a:t>
          </a: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Introduce New Engagement Features Or Incentives (E.G. Personalized Content, Notifications, Loyalty Rewards) To Keep Users Active And Increase Time Spent In The App.</a:t>
          </a:r>
          <a:endParaRPr lang="en-CA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647199" y="0"/>
        <a:ext cx="1734872" cy="2104845"/>
      </dsp:txXfrm>
    </dsp:sp>
    <dsp:sp modelId="{327221B7-3642-4C91-992A-871CC5A0211F}">
      <dsp:nvSpPr>
        <dsp:cNvPr id="0" name=""/>
        <dsp:cNvSpPr/>
      </dsp:nvSpPr>
      <dsp:spPr>
        <a:xfrm>
          <a:off x="4251529" y="2367950"/>
          <a:ext cx="526211" cy="526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C8367EA-42C2-4E22-99AA-9B6CE5220A09}">
      <dsp:nvSpPr>
        <dsp:cNvPr id="0" name=""/>
        <dsp:cNvSpPr/>
      </dsp:nvSpPr>
      <dsp:spPr>
        <a:xfrm>
          <a:off x="5468814" y="3157267"/>
          <a:ext cx="1734872" cy="210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Target </a:t>
          </a:r>
          <a:r>
            <a:rPr lang="en-US" sz="1300" b="1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Apac</a:t>
          </a:r>
          <a:r>
            <a:rPr lang="en-US" sz="13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Growth:</a:t>
          </a: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Launch Localized Marketing Campaigns And App Content For </a:t>
          </a:r>
          <a:r>
            <a:rPr lang="en-US" sz="1300" kern="1200" baseline="0" dirty="0" err="1">
              <a:latin typeface="Times New Roman" panose="02020603050405020304" pitchFamily="18" charset="0"/>
              <a:cs typeface="Times New Roman" panose="02020603050405020304" pitchFamily="18" charset="0"/>
            </a:rPr>
            <a:t>Apac</a:t>
          </a: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Region To Capitalize On Its Growth Potential, Since Usage There Is Slightly Lagging Other Regions.</a:t>
          </a:r>
          <a:endParaRPr lang="en-CA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68814" y="3157267"/>
        <a:ext cx="1734872" cy="2104845"/>
      </dsp:txXfrm>
    </dsp:sp>
    <dsp:sp modelId="{5B08768E-7201-467B-A48C-273C8AD83CDA}">
      <dsp:nvSpPr>
        <dsp:cNvPr id="0" name=""/>
        <dsp:cNvSpPr/>
      </dsp:nvSpPr>
      <dsp:spPr>
        <a:xfrm>
          <a:off x="6073145" y="2367950"/>
          <a:ext cx="526211" cy="526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FDFB986-6CB4-41CE-BC69-BC55D9652A4B}">
      <dsp:nvSpPr>
        <dsp:cNvPr id="0" name=""/>
        <dsp:cNvSpPr/>
      </dsp:nvSpPr>
      <dsp:spPr>
        <a:xfrm>
          <a:off x="7290430" y="0"/>
          <a:ext cx="1734872" cy="21048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Monitor &amp; Iterate:</a:t>
          </a:r>
          <a:r>
            <a:rPr lang="en-US" sz="1300" kern="1200" baseline="0" dirty="0">
              <a:latin typeface="Times New Roman" panose="02020603050405020304" pitchFamily="18" charset="0"/>
              <a:cs typeface="Times New Roman" panose="02020603050405020304" pitchFamily="18" charset="0"/>
            </a:rPr>
            <a:t> Implement Ongoing Monitoring (Set Up Alerts For Anomaly Spikes) And Gather User Feedback Regularly. Use This Data To Continually Refine The User Experience And Address Issues Before They Escalate.</a:t>
          </a:r>
          <a:endParaRPr lang="en-CA" sz="13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290430" y="0"/>
        <a:ext cx="1734872" cy="2104845"/>
      </dsp:txXfrm>
    </dsp:sp>
    <dsp:sp modelId="{C3C878EF-36CB-4E2E-9FAF-F4CB815F4E81}">
      <dsp:nvSpPr>
        <dsp:cNvPr id="0" name=""/>
        <dsp:cNvSpPr/>
      </dsp:nvSpPr>
      <dsp:spPr>
        <a:xfrm>
          <a:off x="7894761" y="2367950"/>
          <a:ext cx="526211" cy="526211"/>
        </a:xfrm>
        <a:prstGeom prst="ellips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84000"/>
              </a:schemeClr>
            </a:gs>
          </a:gsLst>
          <a:lin ang="5400000" scaled="0"/>
        </a:gradFill>
        <a:ln>
          <a:noFill/>
        </a:ln>
        <a:effectLst>
          <a:outerShdw blurRad="63500" dist="38100" dir="5400000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l"/>
        </a:scene3d>
        <a:sp3d prstMaterial="plastic">
          <a:bevelT w="0" h="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E8A752-7F02-4FBA-9E64-EA12DC3278E0}">
      <dsp:nvSpPr>
        <dsp:cNvPr id="0" name=""/>
        <dsp:cNvSpPr/>
      </dsp:nvSpPr>
      <dsp:spPr>
        <a:xfrm>
          <a:off x="0" y="25893"/>
          <a:ext cx="6642339" cy="6279999"/>
        </a:xfrm>
        <a:prstGeom prst="roundRect">
          <a:avLst/>
        </a:prstGeom>
        <a:solidFill>
          <a:srgbClr val="636A58"/>
        </a:solidFill>
        <a:ln w="19050" cap="rnd" cmpd="sng" algn="ctr">
          <a:solidFill>
            <a:srgbClr val="63770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 dirty="0"/>
            <a:t>Implement Changes:</a:t>
          </a:r>
          <a:r>
            <a:rPr lang="en-US" sz="1600" b="0" i="0" kern="1200" dirty="0"/>
            <a:t> Execute the recommended fixes and improvements (deploy an app update to resolve crashes, refine the onboarding flow, roll out new engagement features).</a:t>
          </a:r>
          <a:br>
            <a:rPr lang="en-US" sz="1600" b="0" i="0" kern="1200" dirty="0"/>
          </a:br>
          <a:br>
            <a:rPr lang="en-US" sz="1600" b="0" i="0" kern="1200" dirty="0"/>
          </a:br>
          <a:r>
            <a:rPr lang="en-US" sz="1600" b="1" i="0" kern="1200" dirty="0"/>
            <a:t>Monitor Metrics:</a:t>
          </a:r>
          <a:r>
            <a:rPr lang="en-US" sz="1600" b="0" i="0" kern="1200" dirty="0"/>
            <a:t> Closely track key metrics post-implementation – especially sign-up conversion, crash rate, DAU, and churn – to gauge the impact of changes.</a:t>
          </a:r>
          <a:br>
            <a:rPr lang="en-US" sz="1600" b="0" i="0" kern="1200" dirty="0"/>
          </a:br>
          <a:br>
            <a:rPr lang="en-US" sz="1600" b="0" i="0" kern="1200" dirty="0"/>
          </a:br>
          <a:r>
            <a:rPr lang="en-US" sz="1600" b="1" i="0" kern="1200" dirty="0"/>
            <a:t>A/B Testing:</a:t>
          </a:r>
          <a:r>
            <a:rPr lang="en-US" sz="1600" b="0" i="0" kern="1200" dirty="0"/>
            <a:t> Run A/B tests for onboarding tweaks and new features to measure what works best and ensure improvements are data-driven quantitatively.</a:t>
          </a:r>
          <a:br>
            <a:rPr lang="en-US" sz="1600" b="0" i="0" kern="1200" dirty="0"/>
          </a:br>
          <a:br>
            <a:rPr lang="en-US" sz="1600" b="0" i="0" kern="1200" dirty="0"/>
          </a:br>
          <a:r>
            <a:rPr lang="en-US" sz="1600" b="1" i="0" kern="1200" dirty="0"/>
            <a:t>Follow-Up Analysis:</a:t>
          </a:r>
          <a:r>
            <a:rPr lang="en-US" sz="1600" b="0" i="0" kern="1200" dirty="0"/>
            <a:t> Schedule a review in 3 months to compare actual metrics against forecasts. Adjust the strategy based on results and promptly identify new opportunities or issues.</a:t>
          </a:r>
          <a:br>
            <a:rPr lang="en-US" sz="1600" b="0" i="0" kern="1200" dirty="0"/>
          </a:br>
          <a:br>
            <a:rPr lang="en-US" sz="1600" b="0" i="0" kern="1200" dirty="0"/>
          </a:br>
          <a:r>
            <a:rPr lang="en-US" sz="1600" b="1" i="0" kern="1200" dirty="0"/>
            <a:t>Continuous Feedback:</a:t>
          </a:r>
          <a:r>
            <a:rPr lang="en-US" sz="1600" b="0" i="0" kern="1200" dirty="0"/>
            <a:t> Establish a feedback loop with users (surveys, app ratings) and an anomaly alert system, so the team can respond quickly and keep improving the user experience.</a:t>
          </a:r>
          <a:endParaRPr lang="en-CA" sz="1600" kern="1200" dirty="0"/>
        </a:p>
      </dsp:txBody>
      <dsp:txXfrm>
        <a:off x="306564" y="332457"/>
        <a:ext cx="6029211" cy="56668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4/30/2025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08480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094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300767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532653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5020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477977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52554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45749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458353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95542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61051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27081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8372892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814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005297"/>
      </p:ext>
    </p:extLst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181878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7334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49528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042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773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50608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543627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289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603129"/>
      </p:ext>
    </p:extLst>
  </p:cSld>
  <p:clrMapOvr>
    <a:masterClrMapping/>
  </p:clrMapOvr>
  <p:hf hdr="0" ft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08659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755548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89315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4/30/2025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0DF0377-4833-A473-3CDC-91D68870D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A0A6D347-9654-4F1F-D286-3EBF409BF0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7C74C1D0-3B36-5183-6E6C-0C2C52BF50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AFD1F31-7374-1E05-8CF8-154370175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1475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59521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2820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5.png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4E62E9-9E7E-4660-3BC4-971EBB6A1E6D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51486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  <p:sldLayoutId id="2147483701" r:id="rId18"/>
    <p:sldLayoutId id="2147483702" r:id="rId19"/>
    <p:sldLayoutId id="2147483703" r:id="rId20"/>
    <p:sldLayoutId id="2147483704" r:id="rId21"/>
    <p:sldLayoutId id="2147483705" r:id="rId22"/>
    <p:sldLayoutId id="2147483706" r:id="rId23"/>
    <p:sldLayoutId id="2147483707" r:id="rId24"/>
    <p:sldLayoutId id="2147483708" r:id="rId25"/>
    <p:sldLayoutId id="2147483709" r:id="rId26"/>
    <p:sldLayoutId id="2147483710" r:id="rId27"/>
    <p:sldLayoutId id="2147483680" r:id="rId28"/>
    <p:sldLayoutId id="2147483682" r:id="rId29"/>
    <p:sldLayoutId id="2147483654" r:id="rId30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Relationship Id="rId9" Type="http://schemas.openxmlformats.org/officeDocument/2006/relationships/hyperlink" Target="https://www.picpedia.org/highway-signs/a/action-plan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7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www.picpedia.org/chalkboard/t/thank-you.htm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picpedia.org/chalkboard/a/agenda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0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6E79E2-C0EA-5D0B-21B5-6A9F7EC3F29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50000"/>
                    </a14:imgEffect>
                    <a14:imgEffect>
                      <a14:colorTemperature colorTemp="3129"/>
                    </a14:imgEffect>
                    <a14:imgEffect>
                      <a14:saturation sat="15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902" y="-431321"/>
            <a:ext cx="12192000" cy="6855712"/>
          </a:xfrm>
          <a:prstGeom prst="rect">
            <a:avLst/>
          </a:prstGeom>
          <a:ln>
            <a:noFill/>
          </a:ln>
          <a:effectLst>
            <a:reflection endPos="65000" dist="50800" dir="5400000" sy="-100000" algn="bl" rotWithShape="0"/>
            <a:softEdge rad="112500"/>
          </a:effec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CA" dirty="0" err="1">
                <a:solidFill>
                  <a:schemeClr val="tx1"/>
                </a:solidFill>
              </a:rPr>
              <a:t>VendBridge</a:t>
            </a:r>
            <a:r>
              <a:rPr lang="en-CA" dirty="0">
                <a:solidFill>
                  <a:schemeClr val="tx1"/>
                </a:solidFill>
              </a:rPr>
              <a:t> Project Analysis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sz="2000" dirty="0">
                <a:solidFill>
                  <a:schemeClr val="tx1"/>
                </a:solidFill>
              </a:rPr>
              <a:t>For </a:t>
            </a:r>
            <a:r>
              <a:rPr lang="en-CA" sz="2000" dirty="0" err="1">
                <a:solidFill>
                  <a:schemeClr val="tx1"/>
                </a:solidFill>
              </a:rPr>
              <a:t>NexaLink</a:t>
            </a:r>
            <a:br>
              <a:rPr lang="en-CA" dirty="0">
                <a:solidFill>
                  <a:schemeClr val="tx1"/>
                </a:solidFill>
              </a:rPr>
            </a:br>
            <a:br>
              <a:rPr lang="en-CA" dirty="0">
                <a:solidFill>
                  <a:schemeClr val="tx1"/>
                </a:solidFill>
              </a:rPr>
            </a:br>
            <a:r>
              <a:rPr lang="en-CA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Esther Bello</a:t>
            </a:r>
            <a:br>
              <a:rPr lang="en-CA" dirty="0">
                <a:solidFill>
                  <a:schemeClr val="tx1"/>
                </a:solidFill>
              </a:rPr>
            </a:br>
            <a:r>
              <a:rPr lang="en-CA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2025-04-28</a:t>
            </a:r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69011"/>
            <a:ext cx="7534656" cy="974785"/>
          </a:xfrm>
        </p:spPr>
        <p:txBody>
          <a:bodyPr/>
          <a:lstStyle/>
          <a:p>
            <a:pPr algn="ctr"/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Impact (if Recommendations Implemented)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4892" y="1043796"/>
            <a:ext cx="7108166" cy="562442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Conversion Yield: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sign-up rate improves by ~4% (back to ~65%), that could translate to ~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50,000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additional new users in the next month (given current install rates).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Gain: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fixing crashes and improving stability, we may prevent an estimated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5–10%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users from churning due to frustration, compounding user growth over time.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Uplift: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New features and incentives could boost daily active users by ~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10%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(reaching ~3,300+ DAU soon) and increase average time spent per user.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Expansion: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Focusing on APAC could drive a +15% increase in new installs from that region in the next quarter, adding significantly to the global user base.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Growth: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These improvements position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VendBridge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accelerate user growth and engagement, exceeding our current forecast and strengthening its market presence.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/>
      </p:pic>
    </p:spTree>
    <p:extLst>
      <p:ext uri="{BB962C8B-B14F-4D97-AF65-F5344CB8AC3E}">
        <p14:creationId xmlns:p14="http://schemas.microsoft.com/office/powerpoint/2010/main" val="2935884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F5314EE-F7FA-002A-C072-9A9AC9FE6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31218703"/>
              </p:ext>
            </p:extLst>
          </p:nvPr>
        </p:nvGraphicFramePr>
        <p:xfrm>
          <a:off x="267419" y="405442"/>
          <a:ext cx="6642339" cy="6331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Placeholder 21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8">
            <a:extLst>
              <a:ext uri="{837473B0-CC2E-450A-ABE3-18F120FF3D39}">
                <a1611:picAttrSrcUrl xmlns:a1611="http://schemas.microsoft.com/office/drawing/2016/11/main" r:id="rId9"/>
              </a:ext>
            </a:extLst>
          </a:blip>
          <a:srcRect l="9120" t="616" r="9120" b="616"/>
          <a:stretch/>
        </p:blipFill>
        <p:spPr>
          <a:xfrm>
            <a:off x="7401941" y="0"/>
            <a:ext cx="4680000" cy="6435718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767751"/>
          </a:xfrm>
        </p:spPr>
        <p:txBody>
          <a:bodyPr anchor="b"/>
          <a:lstStyle/>
          <a:p>
            <a:pPr algn="ctr"/>
            <a:r>
              <a:rPr lang="en-C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Placeholder 3" descr="Magnifying glass showing decling performance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4503" r="24503"/>
          <a:stretch/>
        </p:blipFill>
        <p:spPr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2605177"/>
            <a:ext cx="5982358" cy="406304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Vendbridge</a:t>
            </a: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Has Achieved Substantial User Growth, Increasing App Installs And Daily Engagement Over The Past Three Months. Daily Active Users (DAU) And Time Spent Per User Continue To Trend Upward.</a:t>
            </a:r>
          </a:p>
          <a:p>
            <a:pPr>
              <a:lnSpc>
                <a:spcPct val="150000"/>
              </a:lnSpc>
            </a:pPr>
            <a:r>
              <a:rPr lang="en-US" sz="18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However, A Slight Drop In Sign-up Conversion And A Spike In App Crashes Were Identified As Key Risks. Addressing These Challenges Will Help Sustain Growth, Improve User Retention, And Strengthen The App’s Overall Performance.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2B59C3F-D13C-A53C-7D11-A4E21781DD9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-69011" y="0"/>
            <a:ext cx="1226101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D12275-0481-6EE4-F109-41FA6E86D9C3}"/>
              </a:ext>
            </a:extLst>
          </p:cNvPr>
          <p:cNvSpPr txBox="1"/>
          <p:nvPr/>
        </p:nvSpPr>
        <p:spPr>
          <a:xfrm>
            <a:off x="4848044" y="6858000"/>
            <a:ext cx="639145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900">
                <a:hlinkClick r:id="rId4" tooltip="https://www.picpedia.org/chalkboard/t/thank-you.html"/>
              </a:rPr>
              <a:t>This Photo</a:t>
            </a:r>
            <a:r>
              <a:rPr lang="en-CA" sz="900"/>
              <a:t> by Unknown Author is licensed under </a:t>
            </a:r>
            <a:r>
              <a:rPr lang="en-CA" sz="900">
                <a:hlinkClick r:id="rId5" tooltip="https://creativecommons.org/licenses/by-sa/3.0/"/>
              </a:rPr>
              <a:t>CC BY-SA</a:t>
            </a:r>
            <a:endParaRPr lang="en-CA" sz="90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584" y="327804"/>
            <a:ext cx="5641848" cy="6374920"/>
          </a:xfrm>
        </p:spPr>
        <p:txBody>
          <a:bodyPr/>
          <a:lstStyle/>
          <a:p>
            <a:pPr algn="ctr"/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7472154"/>
              </p:ext>
            </p:extLst>
          </p:nvPr>
        </p:nvGraphicFramePr>
        <p:xfrm>
          <a:off x="6359570" y="70366"/>
          <a:ext cx="5769169" cy="7458075"/>
        </p:xfrm>
        <a:graphic>
          <a:graphicData uri="http://schemas.openxmlformats.org/drawingml/2006/table">
            <a:tbl>
              <a:tblPr firstRow="1" bandRow="1"/>
              <a:tblGrid>
                <a:gridCol w="576916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5446528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Introduction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Project Objective and Scope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 Overview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Approach to Analysis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Insights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Growth Trends and Forecasts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Regional &amp; Device Insights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Usage Patterns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Challenges Identified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Risks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Recommendations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Strategic Actions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Impact Potential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Expected Outcomes</a:t>
                      </a:r>
                    </a:p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Action Plan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  <a:buFont typeface="+mj-lt"/>
                        <a:buAutoNum type="arabicPeriod"/>
                      </a:pPr>
                      <a:r>
                        <a:rPr lang="en-US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Summary</a:t>
                      </a: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457200" lvl="1" indent="0">
                        <a:lnSpc>
                          <a:spcPct val="150000"/>
                        </a:lnSpc>
                        <a:buFont typeface="+mj-lt"/>
                        <a:buNone/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329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3297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endParaRPr lang="en-US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D7D4F7E-F46E-1E91-0231-C005EF528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90584" y="327804"/>
            <a:ext cx="5641848" cy="6374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408F03-9B5E-571F-7D25-E49873B6ACA7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958216009"/>
              </p:ext>
            </p:extLst>
          </p:nvPr>
        </p:nvGraphicFramePr>
        <p:xfrm>
          <a:off x="914399" y="1475117"/>
          <a:ext cx="8861367" cy="53005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91194"/>
            <a:ext cx="10360152" cy="822960"/>
          </a:xfrm>
        </p:spPr>
        <p:txBody>
          <a:bodyPr anchor="b"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Overview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B9E1347-BC4F-1D7F-B73E-7FBE877DF8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6936138"/>
              </p:ext>
            </p:extLst>
          </p:nvPr>
        </p:nvGraphicFramePr>
        <p:xfrm>
          <a:off x="388189" y="1216325"/>
          <a:ext cx="11481757" cy="55419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282" y="1421476"/>
            <a:ext cx="11255433" cy="445832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VendBridge’s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user base and activity are on a strong upward trajectory. Total app installs reached ~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1.98 million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(↑9% vs last month) and user sign-ups hit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1.21 million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(↑5% MoM). Daily active users averaged around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3,000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previous month (about a 6% increase), indicating rising engagement. Churn remained low at ~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1.1%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(slightly improved from 1.2%), signaling solid overall retention even as the user base grows.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App Installs: 1,981,807 (9% month-over-month growth).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User Sign-ups: 1,213,484 (5% increase from previous month).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Avg. Daily Active Users: ~3,000 per day (up ~6% vs. last month’s average).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Churn Rate: ~1.1% of users (stable, slight improvement from 1.2% prior).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Sign-up Conversion: 61.2% of installers convert to sign-up (down from ~63.4% last month).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6E816A3-2AE5-AF1C-EECB-12BC216C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1702" y="314712"/>
            <a:ext cx="608859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(Growth Trends)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68282" y="1421475"/>
            <a:ext cx="7830329" cy="557454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Despite positive growth, a few anomalies were observed. The user sign-up conversion rate dipped from ~63% to 61%, suggesting some friction in the onboarding process.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also saw a notable spike in app crashes (↑24% month-on-month), likely tied to a recent app update – an outlier that could impact user experience if unaddressed. 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brighter note, our 90-day forecast is optimistic. If current trends hold, average daily active users are projected to reach ~3,500 (as shown in the chart), and transaction volumes will continue to grow. Addressing the noted anomalies will be key to sustaining this momentum.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Conversion Drop: Sign-up rate fell from ~63% to 61% (fewer new users completing registration than usual).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Stability Issue: Avg. daily app crashes jumped 24% in the last month (an anomaly likely caused by a new release).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Mid-Month Spike: An unusual peak in user activity was observed mid-month (possible campaign or viral event effect).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90-Day Outlook: User activity expected to grow ~5–7% MoM – projecting ~3.5k daily actives in 3 months if trends continue.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A6E816A3-2AE5-AF1C-EECB-12BC216C66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5809" y="453211"/>
            <a:ext cx="746037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Insights (Anomalies &amp; Forecast)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E35D4-FDA9-EA90-B0C9-CA0075552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5646" y="2432648"/>
            <a:ext cx="3448352" cy="305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0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259" y="388188"/>
            <a:ext cx="10360152" cy="655608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&amp; Device Insights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76784" y="1492370"/>
            <a:ext cx="5919216" cy="497744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engagement is well-distributed across regions and platforms.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leads in activity (slightly ahead of other regions), followed by strong usage in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APAC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bit lower but growing. On the platform side, the user base is almost evenly split between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Android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indicating no major preference – the app performs similarly on both. These insights suggest growth opportunities exist globally and on both platforms, without any single segment dominating the user base or requiring a unique strategy.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512942" y="2039111"/>
            <a:ext cx="5175849" cy="420641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Region – US: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United States has the highest user activity (leading by ~10–15% over the next region).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Regions: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EMEA and Canada show robust engagement; APAC is slightly lower but represents growth potential.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Split: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~50% iOS vs 50% Android usage (no significant disparity in engagement by device).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Reach: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user experience across regions and platforms – no region or OS is dramatically underperforming.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358238"/>
            <a:ext cx="7534656" cy="685558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of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05442" y="1242204"/>
            <a:ext cx="6797615" cy="5098211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Onboarding Friction: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drop in sign-up conversion suggests some new users do not complete registration – indicating an issue in the onboarding flow or value proposition.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 Stability Concerns: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surge in crash reports (↑24%) could frustrate users, risking higher churn if not resolved quickly. Ensuring app reliability is becoming critical as the user base grows.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Retention Pressure: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Churn is low at ~1%, but even a slight uptick can impact growth at scale. Maintaining engagement and satisfaction is essential to prevent loss of hard-won users, especially given the minor decline in conversion and the spike in crashes.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/>
      </p:pic>
    </p:spTree>
    <p:extLst>
      <p:ext uri="{BB962C8B-B14F-4D97-AF65-F5344CB8AC3E}">
        <p14:creationId xmlns:p14="http://schemas.microsoft.com/office/powerpoint/2010/main" val="36181046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648" y="396815"/>
            <a:ext cx="10360152" cy="914400"/>
          </a:xfrm>
        </p:spPr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24BB188-2C24-5DB2-D5B7-7BDAC8390D15}"/>
              </a:ext>
            </a:extLst>
          </p:cNvPr>
          <p:cNvGraphicFramePr>
            <a:graphicFrameLocks noGrp="1"/>
          </p:cNvGraphicFramePr>
          <p:nvPr>
            <p:ph sz="quarter" idx="12"/>
            <p:extLst>
              <p:ext uri="{D42A27DB-BD31-4B8C-83A1-F6EECF244321}">
                <p14:modId xmlns:p14="http://schemas.microsoft.com/office/powerpoint/2010/main" val="2393036267"/>
              </p:ext>
            </p:extLst>
          </p:nvPr>
        </p:nvGraphicFramePr>
        <p:xfrm>
          <a:off x="914398" y="1406106"/>
          <a:ext cx="10032523" cy="52621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283</TotalTime>
  <Words>1507</Words>
  <Application>Microsoft Office PowerPoint</Application>
  <PresentationFormat>Widescreen</PresentationFormat>
  <Paragraphs>94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Century Gothic</vt:lpstr>
      <vt:lpstr>Courier New</vt:lpstr>
      <vt:lpstr>Sagona Book</vt:lpstr>
      <vt:lpstr>Times New Roman</vt:lpstr>
      <vt:lpstr>Wingdings</vt:lpstr>
      <vt:lpstr>Wingdings 3</vt:lpstr>
      <vt:lpstr>Ion</vt:lpstr>
      <vt:lpstr>VendBridge Project Analysis For NexaLink  Presented by Esther Bello 2025-04-28</vt:lpstr>
      <vt:lpstr>PowerPoint Presentation</vt:lpstr>
      <vt:lpstr>Introduction </vt:lpstr>
      <vt:lpstr>Process Overview</vt:lpstr>
      <vt:lpstr>PowerPoint Presentation</vt:lpstr>
      <vt:lpstr>PowerPoint Presentation</vt:lpstr>
      <vt:lpstr>Regional &amp; Device Insights</vt:lpstr>
      <vt:lpstr>Summary of Challenges</vt:lpstr>
      <vt:lpstr>Recommendations</vt:lpstr>
      <vt:lpstr>Potential Impact (if Recommendations Implemented)</vt:lpstr>
      <vt:lpstr>PowerPoint Presentation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Esther Bello</dc:creator>
  <cp:lastModifiedBy>Esther Bello</cp:lastModifiedBy>
  <cp:revision>1</cp:revision>
  <dcterms:created xsi:type="dcterms:W3CDTF">2025-04-27T17:39:27Z</dcterms:created>
  <dcterms:modified xsi:type="dcterms:W3CDTF">2025-04-30T21:25:02Z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