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2" r:id="rId8"/>
    <p:sldId id="262" r:id="rId9"/>
    <p:sldId id="269" r:id="rId10"/>
    <p:sldId id="273" r:id="rId11"/>
    <p:sldId id="278" r:id="rId12"/>
    <p:sldId id="277" r:id="rId13"/>
    <p:sldId id="27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84E1"/>
    <a:srgbClr val="00ADEA"/>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984E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company&#10;&#10;Description automatically generated">
            <a:extLst>
              <a:ext uri="{FF2B5EF4-FFF2-40B4-BE49-F238E27FC236}">
                <a16:creationId xmlns:a16="http://schemas.microsoft.com/office/drawing/2014/main" id="{2080FFAF-6623-4C75-2D15-70FC751C9956}"/>
              </a:ext>
            </a:extLst>
          </p:cNvPr>
          <p:cNvPicPr>
            <a:picLocks noChangeAspect="1"/>
          </p:cNvPicPr>
          <p:nvPr/>
        </p:nvPicPr>
        <p:blipFill>
          <a:blip r:embed="rId2">
            <a:duotone>
              <a:prstClr val="black"/>
              <a:srgbClr val="0984E1">
                <a:tint val="45000"/>
                <a:satMod val="400000"/>
              </a:srgbClr>
            </a:duotone>
            <a:alphaModFix amt="20000"/>
          </a:blip>
          <a:stretch>
            <a:fillRect/>
          </a:stretch>
        </p:blipFill>
        <p:spPr>
          <a:xfrm>
            <a:off x="0" y="20320"/>
            <a:ext cx="12192000" cy="6981045"/>
          </a:xfrm>
          <a:prstGeom prst="rect">
            <a:avLst/>
          </a:prstGeom>
        </p:spPr>
      </p:pic>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09399" y="3972826"/>
            <a:ext cx="6410426" cy="1122202"/>
          </a:xfrm>
        </p:spPr>
        <p:txBody>
          <a:bodyPr/>
          <a:lstStyle/>
          <a:p>
            <a:r>
              <a:rPr lang="en-US" sz="5400" b="1" dirty="0">
                <a:latin typeface="Cambria" panose="02040503050406030204" pitchFamily="18" charset="0"/>
                <a:ea typeface="Cambria" panose="02040503050406030204" pitchFamily="18" charset="0"/>
              </a:rPr>
              <a:t>GROUP 5 CLASS 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3952774" y="5336350"/>
            <a:ext cx="8239226" cy="1122202"/>
          </a:xfrm>
        </p:spPr>
        <p:txBody>
          <a:bodyPr>
            <a:normAutofit/>
          </a:bodyPr>
          <a:lstStyle/>
          <a:p>
            <a:r>
              <a:rPr lang="en-US" sz="4000" b="1">
                <a:latin typeface="Cambria" panose="02040503050406030204" pitchFamily="18" charset="0"/>
                <a:ea typeface="Cambria" panose="02040503050406030204" pitchFamily="18" charset="0"/>
              </a:rPr>
              <a:t>CREDPAL PREDICTIVE ANALYTICS</a:t>
            </a:r>
            <a:endParaRPr lang="en-US" sz="4000" b="1" dirty="0">
              <a:latin typeface="Cambria" panose="02040503050406030204" pitchFamily="18" charset="0"/>
              <a:ea typeface="Cambria" panose="02040503050406030204" pitchFamily="18" charset="0"/>
            </a:endParaRPr>
          </a:p>
        </p:txBody>
      </p:sp>
      <p:pic>
        <p:nvPicPr>
          <p:cNvPr id="25" name="Picture 24" descr="A blue square with white letters&#10;&#10;Description automatically generated">
            <a:extLst>
              <a:ext uri="{FF2B5EF4-FFF2-40B4-BE49-F238E27FC236}">
                <a16:creationId xmlns:a16="http://schemas.microsoft.com/office/drawing/2014/main" id="{898C8D5E-1A0D-8F9C-7C0A-FBAC07725D1C}"/>
              </a:ext>
            </a:extLst>
          </p:cNvPr>
          <p:cNvPicPr>
            <a:picLocks noChangeAspect="1"/>
          </p:cNvPicPr>
          <p:nvPr/>
        </p:nvPicPr>
        <p:blipFill>
          <a:blip r:embed="rId3">
            <a:alphaModFix amt="20000"/>
          </a:blip>
          <a:stretch>
            <a:fillRect/>
          </a:stretch>
        </p:blipFill>
        <p:spPr>
          <a:xfrm>
            <a:off x="0" y="0"/>
            <a:ext cx="1917064" cy="1917064"/>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rgbClr val="0984E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logo of a company&#10;&#10;Description automatically generated">
            <a:extLst>
              <a:ext uri="{FF2B5EF4-FFF2-40B4-BE49-F238E27FC236}">
                <a16:creationId xmlns:a16="http://schemas.microsoft.com/office/drawing/2014/main" id="{F477001B-5420-599C-7B76-87033C0345E1}"/>
              </a:ext>
            </a:extLst>
          </p:cNvPr>
          <p:cNvPicPr>
            <a:picLocks noChangeAspect="1"/>
          </p:cNvPicPr>
          <p:nvPr/>
        </p:nvPicPr>
        <p:blipFill>
          <a:blip r:embed="rId2">
            <a:alphaModFix amt="20000"/>
          </a:blip>
          <a:stretch>
            <a:fillRect/>
          </a:stretch>
        </p:blipFill>
        <p:spPr>
          <a:xfrm>
            <a:off x="0" y="-1143001"/>
            <a:ext cx="12192000" cy="9144002"/>
          </a:xfrm>
          <a:prstGeom prst="rect">
            <a:avLst/>
          </a:prstGeom>
        </p:spPr>
      </p:pic>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cxnSp>
        <p:nvCxnSpPr>
          <p:cNvPr id="10" name="Straight Connector 9">
            <a:extLst>
              <a:ext uri="{FF2B5EF4-FFF2-40B4-BE49-F238E27FC236}">
                <a16:creationId xmlns:a16="http://schemas.microsoft.com/office/drawing/2014/main" id="{B72490C5-CC0A-566F-06EB-791C9174D3D5}"/>
              </a:ext>
            </a:extLst>
          </p:cNvPr>
          <p:cNvCxnSpPr>
            <a:cxnSpLocks/>
          </p:cNvCxnSpPr>
          <p:nvPr/>
        </p:nvCxnSpPr>
        <p:spPr>
          <a:xfrm flipH="1">
            <a:off x="2506738" y="0"/>
            <a:ext cx="73902"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E92C76-B9E4-EA5D-C4C4-2E889CF6C600}"/>
              </a:ext>
            </a:extLst>
          </p:cNvPr>
          <p:cNvSpPr txBox="1"/>
          <p:nvPr/>
        </p:nvSpPr>
        <p:spPr>
          <a:xfrm>
            <a:off x="71120" y="2082800"/>
            <a:ext cx="3251200" cy="523220"/>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rPr>
              <a:t>PREDICTIONS</a:t>
            </a:r>
          </a:p>
        </p:txBody>
      </p:sp>
      <p:sp>
        <p:nvSpPr>
          <p:cNvPr id="25" name="TextBox 24">
            <a:extLst>
              <a:ext uri="{FF2B5EF4-FFF2-40B4-BE49-F238E27FC236}">
                <a16:creationId xmlns:a16="http://schemas.microsoft.com/office/drawing/2014/main" id="{DE4CD69D-7E38-2DA0-69F1-50B844427413}"/>
              </a:ext>
            </a:extLst>
          </p:cNvPr>
          <p:cNvSpPr txBox="1"/>
          <p:nvPr/>
        </p:nvSpPr>
        <p:spPr>
          <a:xfrm>
            <a:off x="2580640" y="136525"/>
            <a:ext cx="9611360" cy="3970318"/>
          </a:xfrm>
          <a:prstGeom prst="rect">
            <a:avLst/>
          </a:prstGeom>
          <a:noFill/>
        </p:spPr>
        <p:txBody>
          <a:bodyPr wrap="square" rtlCol="0">
            <a:spAutoFit/>
          </a:bodyPr>
          <a:lstStyle/>
          <a:p>
            <a:pPr marL="285750" indent="-285750">
              <a:buFont typeface="Wingdings" panose="05000000000000000000" pitchFamily="2" charset="2"/>
              <a:buChar char="§"/>
            </a:pPr>
            <a:r>
              <a:rPr lang="en-US" sz="2800" dirty="0">
                <a:latin typeface="Cambria" panose="02040503050406030204" pitchFamily="18" charset="0"/>
                <a:ea typeface="Cambria" panose="02040503050406030204" pitchFamily="18" charset="0"/>
              </a:rPr>
              <a:t>Successful scalability of the </a:t>
            </a:r>
            <a:r>
              <a:rPr lang="en-US" sz="2800" dirty="0" err="1">
                <a:latin typeface="Cambria" panose="02040503050406030204" pitchFamily="18" charset="0"/>
                <a:ea typeface="Cambria" panose="02040503050406030204" pitchFamily="18" charset="0"/>
              </a:rPr>
              <a:t>Credpal</a:t>
            </a:r>
            <a:r>
              <a:rPr lang="en-US" sz="2800" dirty="0">
                <a:latin typeface="Cambria" panose="02040503050406030204" pitchFamily="18" charset="0"/>
                <a:ea typeface="Cambria" panose="02040503050406030204" pitchFamily="18" charset="0"/>
              </a:rPr>
              <a:t> solution as higher disposable incomes connotes higher capability to save and with increased savings comes increased investment. This would create more credit market for </a:t>
            </a:r>
            <a:r>
              <a:rPr lang="en-US" sz="2800" dirty="0" err="1">
                <a:latin typeface="Cambria" panose="02040503050406030204" pitchFamily="18" charset="0"/>
                <a:ea typeface="Cambria" panose="02040503050406030204" pitchFamily="18" charset="0"/>
              </a:rPr>
              <a:t>Credpal</a:t>
            </a:r>
            <a:r>
              <a:rPr lang="en-US" sz="2800" dirty="0">
                <a:latin typeface="Cambria" panose="02040503050406030204" pitchFamily="18" charset="0"/>
                <a:ea typeface="Cambria" panose="02040503050406030204" pitchFamily="18" charset="0"/>
              </a:rPr>
              <a:t>.</a:t>
            </a:r>
          </a:p>
          <a:p>
            <a:endParaRPr lang="en-US" sz="28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800" dirty="0">
                <a:latin typeface="Cambria" panose="02040503050406030204" pitchFamily="18" charset="0"/>
                <a:ea typeface="Cambria" panose="02040503050406030204" pitchFamily="18" charset="0"/>
              </a:rPr>
              <a:t>We predict an increase in the disposable income of the regions in the next year (2018) given that the crisis which led to a sharp decline in disposable income in 2017 does not reoccur</a:t>
            </a:r>
          </a:p>
        </p:txBody>
      </p:sp>
    </p:spTree>
    <p:extLst>
      <p:ext uri="{BB962C8B-B14F-4D97-AF65-F5344CB8AC3E}">
        <p14:creationId xmlns:p14="http://schemas.microsoft.com/office/powerpoint/2010/main" val="341276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007360" y="1904265"/>
            <a:ext cx="8346439" cy="1524735"/>
          </a:xfrm>
        </p:spPr>
        <p:txBody>
          <a:bodyPr/>
          <a:lstStyle/>
          <a:p>
            <a:r>
              <a:rPr lang="en-US" sz="4000" b="1" i="1" dirty="0">
                <a:solidFill>
                  <a:schemeClr val="tx1"/>
                </a:solidFill>
                <a:latin typeface="Cambria" panose="02040503050406030204" pitchFamily="18" charset="0"/>
                <a:ea typeface="Cambria" panose="02040503050406030204" pitchFamily="18" charset="0"/>
              </a:rPr>
              <a:t>THANK YOU FOR LISTENING</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pic>
        <p:nvPicPr>
          <p:cNvPr id="7" name="Picture 6" descr="A logo of a company&#10;&#10;Description automatically generated">
            <a:extLst>
              <a:ext uri="{FF2B5EF4-FFF2-40B4-BE49-F238E27FC236}">
                <a16:creationId xmlns:a16="http://schemas.microsoft.com/office/drawing/2014/main" id="{210052DB-81A5-66FB-F18A-5B58A85E0D54}"/>
              </a:ext>
            </a:extLst>
          </p:cNvPr>
          <p:cNvPicPr>
            <a:picLocks noChangeAspect="1"/>
          </p:cNvPicPr>
          <p:nvPr/>
        </p:nvPicPr>
        <p:blipFill>
          <a:blip r:embed="rId2">
            <a:alphaModFix amt="20000"/>
          </a:blip>
          <a:stretch>
            <a:fillRect/>
          </a:stretch>
        </p:blipFill>
        <p:spPr>
          <a:xfrm>
            <a:off x="-59266" y="-1615440"/>
            <a:ext cx="12251266" cy="9188451"/>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of a company&#10;&#10;Description automatically generated">
            <a:extLst>
              <a:ext uri="{FF2B5EF4-FFF2-40B4-BE49-F238E27FC236}">
                <a16:creationId xmlns:a16="http://schemas.microsoft.com/office/drawing/2014/main" id="{970C037A-10D2-FBC6-59A7-A7F6F6ABC52E}"/>
              </a:ext>
            </a:extLst>
          </p:cNvPr>
          <p:cNvPicPr>
            <a:picLocks noChangeAspect="1"/>
          </p:cNvPicPr>
          <p:nvPr/>
        </p:nvPicPr>
        <p:blipFill>
          <a:blip r:embed="rId2">
            <a:alphaModFix amt="20000"/>
          </a:blip>
          <a:stretch>
            <a:fillRect/>
          </a:stretch>
        </p:blipFill>
        <p:spPr>
          <a:xfrm>
            <a:off x="0" y="-1143001"/>
            <a:ext cx="12192000" cy="9144002"/>
          </a:xfrm>
          <a:prstGeom prst="rect">
            <a:avLst/>
          </a:prstGeom>
        </p:spPr>
      </p:pic>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72719" y="136526"/>
            <a:ext cx="4880008" cy="692851"/>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GROUP MEMBERS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08000" y="924560"/>
            <a:ext cx="4644727" cy="6045200"/>
          </a:xfrm>
        </p:spPr>
        <p:txBody>
          <a:bodyPr>
            <a:normAutofit/>
          </a:bodyPr>
          <a:lstStyle/>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RUKAYAT SALAU</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ESTHER EDIJALA</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ANESU CHADZIYA</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VICTORIA ELUMA</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OLAJUMOKE IBITOYE</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CHISOM ANAEDUM</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ADENIKE AWOTUNDE</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PORTIA AMANKWAH</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DEBORAH OZUEM</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ELIZABETH OLAGUNJU</a:t>
            </a:r>
          </a:p>
          <a:p>
            <a:pPr marL="285750" indent="-285750" algn="just">
              <a:buFont typeface="Wingdings" panose="05000000000000000000" pitchFamily="2" charset="2"/>
              <a:buChar char="§"/>
            </a:pPr>
            <a:r>
              <a:rPr lang="en-US" sz="1800" dirty="0">
                <a:solidFill>
                  <a:schemeClr val="tx1">
                    <a:lumMod val="95000"/>
                    <a:lumOff val="5000"/>
                  </a:schemeClr>
                </a:solidFill>
                <a:latin typeface="Cambria" panose="02040503050406030204" pitchFamily="18" charset="0"/>
                <a:ea typeface="Cambria" panose="02040503050406030204" pitchFamily="18" charset="0"/>
              </a:rPr>
              <a:t>RIRHANDZU NOVELA</a:t>
            </a:r>
          </a:p>
          <a:p>
            <a:pPr algn="just"/>
            <a:endParaRPr lang="en-US" sz="12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of a company&#10;&#10;Description automatically generated">
            <a:extLst>
              <a:ext uri="{FF2B5EF4-FFF2-40B4-BE49-F238E27FC236}">
                <a16:creationId xmlns:a16="http://schemas.microsoft.com/office/drawing/2014/main" id="{66F696B0-E23F-7403-C4A8-BDA13A8BB442}"/>
              </a:ext>
            </a:extLst>
          </p:cNvPr>
          <p:cNvPicPr>
            <a:picLocks noChangeAspect="1"/>
          </p:cNvPicPr>
          <p:nvPr/>
        </p:nvPicPr>
        <p:blipFill>
          <a:blip r:embed="rId2">
            <a:alphaModFix amt="20000"/>
          </a:blip>
          <a:stretch>
            <a:fillRect/>
          </a:stretch>
        </p:blipFill>
        <p:spPr>
          <a:xfrm>
            <a:off x="0" y="-1143001"/>
            <a:ext cx="12192000" cy="9144002"/>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836344" y="355065"/>
            <a:ext cx="5111750" cy="739743"/>
          </a:xfrm>
        </p:spPr>
        <p:txBody>
          <a:bodyPr>
            <a:normAutofit/>
          </a:bodyPr>
          <a:lstStyle/>
          <a:p>
            <a:pPr algn="ctr"/>
            <a:r>
              <a:rPr lang="en-US" sz="4000" b="1" dirty="0">
                <a:latin typeface="Cambria" panose="02040503050406030204" pitchFamily="18" charset="0"/>
                <a:ea typeface="Cambria" panose="02040503050406030204" pitchFamily="18" charset="0"/>
              </a:rPr>
              <a:t>CASE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02260" y="1249045"/>
            <a:ext cx="11282680" cy="5472430"/>
          </a:xfrm>
        </p:spPr>
        <p:txBody>
          <a:bodyPr>
            <a:normAutofit fontScale="77500" lnSpcReduction="20000"/>
          </a:bodyPr>
          <a:lstStyle/>
          <a:p>
            <a:pPr algn="just">
              <a:lnSpc>
                <a:spcPct val="160000"/>
              </a:lnSpc>
            </a:pPr>
            <a:r>
              <a:rPr lang="en-US" sz="3600" dirty="0">
                <a:latin typeface="Cambria" panose="02040503050406030204" pitchFamily="18" charset="0"/>
                <a:ea typeface="Cambria" panose="02040503050406030204" pitchFamily="18" charset="0"/>
              </a:rPr>
              <a:t>Stripe, a software technology company based in San Francisco decided to invest 2.9 million USD in </a:t>
            </a:r>
            <a:r>
              <a:rPr lang="en-US" sz="3600" dirty="0" err="1">
                <a:latin typeface="Cambria" panose="02040503050406030204" pitchFamily="18" charset="0"/>
                <a:ea typeface="Cambria" panose="02040503050406030204" pitchFamily="18" charset="0"/>
              </a:rPr>
              <a:t>CredPal</a:t>
            </a:r>
            <a:r>
              <a:rPr lang="en-US" sz="3600" dirty="0">
                <a:latin typeface="Cambria" panose="02040503050406030204" pitchFamily="18" charset="0"/>
                <a:ea typeface="Cambria" panose="02040503050406030204" pitchFamily="18" charset="0"/>
              </a:rPr>
              <a:t>. As part of the journey to understanding consumer’s saving capability, Stripe developed an internal project with the aim of analyzing consumers’ spending habits at different levels and regions. This analysis is critical because it aims to demonstrate the scalability of the </a:t>
            </a:r>
            <a:r>
              <a:rPr lang="en-US" sz="3600" dirty="0" err="1">
                <a:latin typeface="Cambria" panose="02040503050406030204" pitchFamily="18" charset="0"/>
                <a:ea typeface="Cambria" panose="02040503050406030204" pitchFamily="18" charset="0"/>
              </a:rPr>
              <a:t>CredPal</a:t>
            </a:r>
            <a:r>
              <a:rPr lang="en-US" sz="3600" dirty="0">
                <a:latin typeface="Cambria" panose="02040503050406030204" pitchFamily="18" charset="0"/>
                <a:ea typeface="Cambria" panose="02040503050406030204" pitchFamily="18" charset="0"/>
              </a:rPr>
              <a:t> solution and validate its argument that users (from different countries) have a spending pattern and a capability to save.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company&#10;&#10;Description automatically generated">
            <a:extLst>
              <a:ext uri="{FF2B5EF4-FFF2-40B4-BE49-F238E27FC236}">
                <a16:creationId xmlns:a16="http://schemas.microsoft.com/office/drawing/2014/main" id="{91505FCF-48CD-8F37-B807-BD4AE6AA1F20}"/>
              </a:ext>
            </a:extLst>
          </p:cNvPr>
          <p:cNvPicPr>
            <a:picLocks noChangeAspect="1"/>
          </p:cNvPicPr>
          <p:nvPr/>
        </p:nvPicPr>
        <p:blipFill>
          <a:blip r:embed="rId2">
            <a:alphaModFix amt="20000"/>
          </a:blip>
          <a:stretch>
            <a:fillRect/>
          </a:stretch>
        </p:blipFill>
        <p:spPr>
          <a:xfrm>
            <a:off x="0" y="-965202"/>
            <a:ext cx="12192000" cy="9144002"/>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48104" y="413553"/>
            <a:ext cx="5111750" cy="739743"/>
          </a:xfrm>
        </p:spPr>
        <p:txBody>
          <a:bodyPr>
            <a:normAutofit/>
          </a:bodyPr>
          <a:lstStyle/>
          <a:p>
            <a:pPr algn="ctr"/>
            <a:r>
              <a:rPr lang="en-US" sz="4000" b="1" dirty="0">
                <a:latin typeface="Cambria" panose="02040503050406030204" pitchFamily="18" charset="0"/>
                <a:ea typeface="Cambria" panose="02040503050406030204" pitchFamily="18" charset="0"/>
              </a:rPr>
              <a:t>PROJECT GOAL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54660" y="1244101"/>
            <a:ext cx="11282680" cy="5472430"/>
          </a:xfrm>
        </p:spPr>
        <p:txBody>
          <a:bodyPr>
            <a:normAutofit lnSpcReduction="10000"/>
          </a:bodyPr>
          <a:lstStyle/>
          <a:p>
            <a:pPr algn="just">
              <a:lnSpc>
                <a:spcPct val="150000"/>
              </a:lnSpc>
            </a:pPr>
            <a:r>
              <a:rPr lang="en-US" sz="2800" dirty="0">
                <a:latin typeface="Cambria" panose="02040503050406030204" pitchFamily="18" charset="0"/>
                <a:ea typeface="Cambria" panose="02040503050406030204" pitchFamily="18" charset="0"/>
              </a:rPr>
              <a:t>Our team of analysts has been tasked to work with and analyze the data set and extract relevant intelligence to help guide the investment team from Stripe.</a:t>
            </a:r>
          </a:p>
          <a:p>
            <a:pPr algn="just">
              <a:lnSpc>
                <a:spcPct val="150000"/>
              </a:lnSpc>
            </a:pPr>
            <a:r>
              <a:rPr lang="en-US" sz="2800" dirty="0">
                <a:latin typeface="Cambria" panose="02040503050406030204" pitchFamily="18" charset="0"/>
                <a:ea typeface="Cambria" panose="02040503050406030204" pitchFamily="18" charset="0"/>
              </a:rPr>
              <a:t>To analyze the dataset and visualize our findings, we will be working with the following tools:</a:t>
            </a:r>
          </a:p>
          <a:p>
            <a:pPr marL="342900" indent="-34290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Power BI</a:t>
            </a:r>
          </a:p>
          <a:p>
            <a:pPr marL="342900" indent="-34290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Tableau</a:t>
            </a:r>
          </a:p>
          <a:p>
            <a:pPr marL="342900" indent="-34290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Google Looker Studio</a:t>
            </a:r>
            <a:endParaRPr lang="en-US" sz="2000"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74592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446FC3AA-F7EB-9CE8-F3BA-60340006C0C1}"/>
              </a:ext>
            </a:extLst>
          </p:cNvPr>
          <p:cNvPicPr>
            <a:picLocks noChangeAspect="1"/>
          </p:cNvPicPr>
          <p:nvPr/>
        </p:nvPicPr>
        <p:blipFill>
          <a:blip r:embed="rId2"/>
          <a:stretch>
            <a:fillRect/>
          </a:stretch>
        </p:blipFill>
        <p:spPr>
          <a:xfrm>
            <a:off x="0" y="401216"/>
            <a:ext cx="12192000" cy="6416646"/>
          </a:xfrm>
          <a:prstGeom prst="rect">
            <a:avLst/>
          </a:prstGeom>
        </p:spPr>
      </p:pic>
      <p:sp>
        <p:nvSpPr>
          <p:cNvPr id="2" name="TextBox 1">
            <a:extLst>
              <a:ext uri="{FF2B5EF4-FFF2-40B4-BE49-F238E27FC236}">
                <a16:creationId xmlns:a16="http://schemas.microsoft.com/office/drawing/2014/main" id="{A7B7A7DB-6239-1795-AF54-7BD6F4FB36A4}"/>
              </a:ext>
            </a:extLst>
          </p:cNvPr>
          <p:cNvSpPr txBox="1"/>
          <p:nvPr/>
        </p:nvSpPr>
        <p:spPr>
          <a:xfrm>
            <a:off x="0" y="0"/>
            <a:ext cx="3284375" cy="369332"/>
          </a:xfrm>
          <a:prstGeom prst="rect">
            <a:avLst/>
          </a:prstGeom>
          <a:noFill/>
        </p:spPr>
        <p:txBody>
          <a:bodyPr wrap="square" rtlCol="0">
            <a:spAutoFit/>
          </a:bodyPr>
          <a:lstStyle/>
          <a:p>
            <a:r>
              <a:rPr lang="en-ZW" dirty="0">
                <a:solidFill>
                  <a:schemeClr val="bg1"/>
                </a:solidFill>
              </a:rPr>
              <a:t>POWER BI DASHBOARD</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1" name="Picture 10" descr="A close-up of a graph&#10;&#10;Description automatically generated">
            <a:extLst>
              <a:ext uri="{FF2B5EF4-FFF2-40B4-BE49-F238E27FC236}">
                <a16:creationId xmlns:a16="http://schemas.microsoft.com/office/drawing/2014/main" id="{DE7AD230-D310-AF8B-C3AF-33423E4E5300}"/>
              </a:ext>
            </a:extLst>
          </p:cNvPr>
          <p:cNvPicPr>
            <a:picLocks noChangeAspect="1"/>
          </p:cNvPicPr>
          <p:nvPr/>
        </p:nvPicPr>
        <p:blipFill>
          <a:blip r:embed="rId2"/>
          <a:stretch>
            <a:fillRect/>
          </a:stretch>
        </p:blipFill>
        <p:spPr>
          <a:xfrm>
            <a:off x="-69119" y="505857"/>
            <a:ext cx="12261119" cy="635214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3" name="Picture 2" descr="A screenshot of a computer&#10;&#10;Description automatically generated">
            <a:extLst>
              <a:ext uri="{FF2B5EF4-FFF2-40B4-BE49-F238E27FC236}">
                <a16:creationId xmlns:a16="http://schemas.microsoft.com/office/drawing/2014/main" id="{7B3E24E5-1232-52E2-CF48-AE83436FCC72}"/>
              </a:ext>
            </a:extLst>
          </p:cNvPr>
          <p:cNvPicPr>
            <a:picLocks noChangeAspect="1"/>
          </p:cNvPicPr>
          <p:nvPr/>
        </p:nvPicPr>
        <p:blipFill>
          <a:blip r:embed="rId2"/>
          <a:stretch>
            <a:fillRect/>
          </a:stretch>
        </p:blipFill>
        <p:spPr>
          <a:xfrm>
            <a:off x="0" y="606489"/>
            <a:ext cx="12192000" cy="6241951"/>
          </a:xfrm>
          <a:prstGeom prst="rect">
            <a:avLst/>
          </a:prstGeom>
        </p:spPr>
      </p:pic>
      <p:sp>
        <p:nvSpPr>
          <p:cNvPr id="2" name="TextBox 1">
            <a:extLst>
              <a:ext uri="{FF2B5EF4-FFF2-40B4-BE49-F238E27FC236}">
                <a16:creationId xmlns:a16="http://schemas.microsoft.com/office/drawing/2014/main" id="{564DD3BB-7E42-A380-2999-FC540C9FEB45}"/>
              </a:ext>
            </a:extLst>
          </p:cNvPr>
          <p:cNvSpPr txBox="1"/>
          <p:nvPr/>
        </p:nvSpPr>
        <p:spPr>
          <a:xfrm>
            <a:off x="-69119" y="0"/>
            <a:ext cx="2428870" cy="369332"/>
          </a:xfrm>
          <a:prstGeom prst="rect">
            <a:avLst/>
          </a:prstGeom>
          <a:noFill/>
        </p:spPr>
        <p:txBody>
          <a:bodyPr wrap="none" rtlCol="0">
            <a:spAutoFit/>
          </a:bodyPr>
          <a:lstStyle/>
          <a:p>
            <a:r>
              <a:rPr lang="en-ZW" dirty="0">
                <a:solidFill>
                  <a:schemeClr val="bg1"/>
                </a:solidFill>
              </a:rPr>
              <a:t>TABLEAU DASHBOARD</a:t>
            </a:r>
          </a:p>
        </p:txBody>
      </p:sp>
    </p:spTree>
    <p:extLst>
      <p:ext uri="{BB962C8B-B14F-4D97-AF65-F5344CB8AC3E}">
        <p14:creationId xmlns:p14="http://schemas.microsoft.com/office/powerpoint/2010/main" val="338438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 name="TextBox 1">
            <a:extLst>
              <a:ext uri="{FF2B5EF4-FFF2-40B4-BE49-F238E27FC236}">
                <a16:creationId xmlns:a16="http://schemas.microsoft.com/office/drawing/2014/main" id="{564DD3BB-7E42-A380-2999-FC540C9FEB45}"/>
              </a:ext>
            </a:extLst>
          </p:cNvPr>
          <p:cNvSpPr txBox="1"/>
          <p:nvPr/>
        </p:nvSpPr>
        <p:spPr>
          <a:xfrm>
            <a:off x="-69119" y="0"/>
            <a:ext cx="3152723" cy="369332"/>
          </a:xfrm>
          <a:prstGeom prst="rect">
            <a:avLst/>
          </a:prstGeom>
          <a:noFill/>
        </p:spPr>
        <p:txBody>
          <a:bodyPr wrap="none" rtlCol="0">
            <a:spAutoFit/>
          </a:bodyPr>
          <a:lstStyle/>
          <a:p>
            <a:r>
              <a:rPr lang="en-ZW" dirty="0">
                <a:solidFill>
                  <a:schemeClr val="bg1"/>
                </a:solidFill>
              </a:rPr>
              <a:t>LOOKER STUDIO DASHBOARD</a:t>
            </a:r>
          </a:p>
        </p:txBody>
      </p:sp>
    </p:spTree>
    <p:extLst>
      <p:ext uri="{BB962C8B-B14F-4D97-AF65-F5344CB8AC3E}">
        <p14:creationId xmlns:p14="http://schemas.microsoft.com/office/powerpoint/2010/main" val="361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rgbClr val="0984E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logo of a company&#10;&#10;Description automatically generated">
            <a:extLst>
              <a:ext uri="{FF2B5EF4-FFF2-40B4-BE49-F238E27FC236}">
                <a16:creationId xmlns:a16="http://schemas.microsoft.com/office/drawing/2014/main" id="{F477001B-5420-599C-7B76-87033C0345E1}"/>
              </a:ext>
            </a:extLst>
          </p:cNvPr>
          <p:cNvPicPr>
            <a:picLocks noChangeAspect="1"/>
          </p:cNvPicPr>
          <p:nvPr/>
        </p:nvPicPr>
        <p:blipFill>
          <a:blip r:embed="rId2">
            <a:alphaModFix amt="20000"/>
          </a:blip>
          <a:stretch>
            <a:fillRect/>
          </a:stretch>
        </p:blipFill>
        <p:spPr>
          <a:xfrm>
            <a:off x="0" y="-1143001"/>
            <a:ext cx="12192000" cy="9144002"/>
          </a:xfrm>
          <a:prstGeom prst="rect">
            <a:avLst/>
          </a:prstGeom>
        </p:spPr>
      </p:pic>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cxnSp>
        <p:nvCxnSpPr>
          <p:cNvPr id="10" name="Straight Connector 9">
            <a:extLst>
              <a:ext uri="{FF2B5EF4-FFF2-40B4-BE49-F238E27FC236}">
                <a16:creationId xmlns:a16="http://schemas.microsoft.com/office/drawing/2014/main" id="{B72490C5-CC0A-566F-06EB-791C9174D3D5}"/>
              </a:ext>
            </a:extLst>
          </p:cNvPr>
          <p:cNvCxnSpPr>
            <a:cxnSpLocks/>
          </p:cNvCxnSpPr>
          <p:nvPr/>
        </p:nvCxnSpPr>
        <p:spPr>
          <a:xfrm flipH="1">
            <a:off x="2506738" y="0"/>
            <a:ext cx="73902"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E92C76-B9E4-EA5D-C4C4-2E889CF6C600}"/>
              </a:ext>
            </a:extLst>
          </p:cNvPr>
          <p:cNvSpPr txBox="1"/>
          <p:nvPr/>
        </p:nvSpPr>
        <p:spPr>
          <a:xfrm>
            <a:off x="71120" y="2082800"/>
            <a:ext cx="3251200" cy="707886"/>
          </a:xfrm>
          <a:prstGeom prst="rect">
            <a:avLst/>
          </a:prstGeom>
          <a:noFill/>
        </p:spPr>
        <p:txBody>
          <a:bodyPr wrap="square" rtlCol="0">
            <a:spAutoFit/>
          </a:bodyPr>
          <a:lstStyle/>
          <a:p>
            <a:r>
              <a:rPr lang="en-US" sz="4000" dirty="0">
                <a:latin typeface="Cambria" panose="02040503050406030204" pitchFamily="18" charset="0"/>
                <a:ea typeface="Cambria" panose="02040503050406030204" pitchFamily="18" charset="0"/>
              </a:rPr>
              <a:t>INSIGHTS</a:t>
            </a:r>
          </a:p>
        </p:txBody>
      </p:sp>
      <p:sp>
        <p:nvSpPr>
          <p:cNvPr id="25" name="TextBox 24">
            <a:extLst>
              <a:ext uri="{FF2B5EF4-FFF2-40B4-BE49-F238E27FC236}">
                <a16:creationId xmlns:a16="http://schemas.microsoft.com/office/drawing/2014/main" id="{DE4CD69D-7E38-2DA0-69F1-50B844427413}"/>
              </a:ext>
            </a:extLst>
          </p:cNvPr>
          <p:cNvSpPr txBox="1"/>
          <p:nvPr/>
        </p:nvSpPr>
        <p:spPr>
          <a:xfrm>
            <a:off x="2580640" y="136525"/>
            <a:ext cx="9611360" cy="6093976"/>
          </a:xfrm>
          <a:prstGeom prst="rect">
            <a:avLst/>
          </a:prstGeom>
          <a:noFill/>
        </p:spPr>
        <p:txBody>
          <a:bodyPr wrap="square" rtlCol="0">
            <a:spAutoFit/>
          </a:bodyPr>
          <a:lstStyle/>
          <a:p>
            <a:pPr marL="285750" indent="-285750">
              <a:buFont typeface="Wingdings" panose="05000000000000000000" pitchFamily="2" charset="2"/>
              <a:buChar char="§"/>
            </a:pPr>
            <a:r>
              <a:rPr lang="en-US" sz="2600" dirty="0">
                <a:latin typeface="Cambria" panose="02040503050406030204" pitchFamily="18" charset="0"/>
                <a:ea typeface="Cambria" panose="02040503050406030204" pitchFamily="18" charset="0"/>
              </a:rPr>
              <a:t>From the income and expenditure analysis, it is observed that the spending trends for consumers is the same across the regions and countries irrespective of the income size, so </a:t>
            </a:r>
            <a:r>
              <a:rPr lang="en-US" sz="2600" dirty="0" err="1">
                <a:latin typeface="Cambria" panose="02040503050406030204" pitchFamily="18" charset="0"/>
                <a:ea typeface="Cambria" panose="02040503050406030204" pitchFamily="18" charset="0"/>
              </a:rPr>
              <a:t>Credpal</a:t>
            </a:r>
            <a:r>
              <a:rPr lang="en-US" sz="2600" dirty="0">
                <a:latin typeface="Cambria" panose="02040503050406030204" pitchFamily="18" charset="0"/>
                <a:ea typeface="Cambria" panose="02040503050406030204" pitchFamily="18" charset="0"/>
              </a:rPr>
              <a:t>  can do scalability of the credit solutions across all the regions.</a:t>
            </a:r>
          </a:p>
          <a:p>
            <a:endParaRPr lang="en-US" sz="2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600" dirty="0">
                <a:latin typeface="Cambria" panose="02040503050406030204" pitchFamily="18" charset="0"/>
                <a:ea typeface="Cambria" panose="02040503050406030204" pitchFamily="18" charset="0"/>
              </a:rPr>
              <a:t>Sub-Saharan Africa has the highest income aggregate which also culminate into saving capability, so the higher the disposable income, the more likelihood of having the capacity to save.</a:t>
            </a:r>
          </a:p>
          <a:p>
            <a:endParaRPr lang="en-US" sz="2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600" dirty="0">
                <a:latin typeface="Cambria" panose="02040503050406030204" pitchFamily="18" charset="0"/>
                <a:ea typeface="Cambria" panose="02040503050406030204" pitchFamily="18" charset="0"/>
              </a:rPr>
              <a:t>Office supplies and household products took the larger share of the total expenditure. This likely means that consumers orientation tilts towards investment in business and housing more than consumables. Therefore, scaling up credit solutions across the regions will be profitable for </a:t>
            </a:r>
            <a:r>
              <a:rPr lang="en-US" sz="2600" dirty="0" err="1">
                <a:latin typeface="Cambria" panose="02040503050406030204" pitchFamily="18" charset="0"/>
                <a:ea typeface="Cambria" panose="02040503050406030204" pitchFamily="18" charset="0"/>
              </a:rPr>
              <a:t>Credpal</a:t>
            </a:r>
            <a:r>
              <a:rPr lang="en-US" sz="26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58024375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{17BD3EE7-7979-426E-A1FD-9FCF5DDF6FAC}tf67328976_win32</Template>
  <TotalTime>306</TotalTime>
  <Words>389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Tenorite</vt:lpstr>
      <vt:lpstr>Wingdings</vt:lpstr>
      <vt:lpstr>Office Theme</vt:lpstr>
      <vt:lpstr>GROUP 5 CLASS E</vt:lpstr>
      <vt:lpstr>GROUP MEMBERS</vt:lpstr>
      <vt:lpstr>CASE SUMMARY</vt:lpstr>
      <vt:lpstr>PROJECT GOAL</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CLASS E</dc:title>
  <dc:creator>Deborah Ozuem</dc:creator>
  <cp:lastModifiedBy>Anesu Chadziya</cp:lastModifiedBy>
  <cp:revision>15</cp:revision>
  <dcterms:created xsi:type="dcterms:W3CDTF">2023-12-05T09:46:41Z</dcterms:created>
  <dcterms:modified xsi:type="dcterms:W3CDTF">2023-12-05T19:15:21Z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