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73" r:id="rId6"/>
    <p:sldId id="260" r:id="rId7"/>
    <p:sldId id="259" r:id="rId8"/>
    <p:sldId id="265" r:id="rId9"/>
    <p:sldId id="267" r:id="rId10"/>
    <p:sldId id="268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77"/>
  </p:normalViewPr>
  <p:slideViewPr>
    <p:cSldViewPr snapToGrid="0">
      <p:cViewPr>
        <p:scale>
          <a:sx n="110" d="100"/>
          <a:sy n="110" d="100"/>
        </p:scale>
        <p:origin x="11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stherng/Desktop/Capstone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estherng/Desktop/Capstone%20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estherng/Desktop/SCTP%20Capstone%202%20-%20Esther%20Ng/Capstone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2.xlsx]Sheet6!PivotTable5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Special</a:t>
            </a:r>
            <a:r>
              <a:rPr lang="en-US" baseline="0"/>
              <a:t> Programmes </a:t>
            </a:r>
            <a:endParaRPr lang="en-US"/>
          </a:p>
        </c:rich>
      </c:tx>
      <c:layout>
        <c:manualLayout>
          <c:xMode val="edge"/>
          <c:yMode val="edge"/>
          <c:x val="1.2576312576312578E-2"/>
          <c:y val="0.457665903890160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6505044114822806E-2"/>
              <c:y val="1.629921259842519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7918751906371434E-3"/>
              <c:y val="3.381794666970974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 &amp; E</a:t>
                </a:r>
                <a:r>
                  <a:rPr lang="en-US" baseline="0"/>
                  <a:t>
</a:t>
                </a:r>
                <a:fld id="{863D7787-93CD-564C-8731-E276E651AC3C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1251256792327071E-2"/>
              <c:y val="5.683004298375745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9468927574870936E-3"/>
              <c:y val="3.73572596903647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3971463753544437E-2"/>
              <c:y val="5.990490319144889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6505044114822806E-2"/>
              <c:y val="1.629921259842519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7918751906371434E-3"/>
              <c:y val="3.381794666970974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 &amp; E</a:t>
                </a:r>
                <a:r>
                  <a:rPr lang="en-US" baseline="0"/>
                  <a:t>
</a:t>
                </a:r>
                <a:fld id="{863D7787-93CD-564C-8731-E276E651AC3C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1251256792327071E-2"/>
              <c:y val="5.683004298375745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9468927574870936E-3"/>
              <c:y val="3.73572596903647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3971463753544437E-2"/>
              <c:y val="5.990490319144889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6505044114822806E-2"/>
              <c:y val="1.629921259842519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7918751906371434E-3"/>
              <c:y val="3.381794666970974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 &amp; E</a:t>
                </a:r>
                <a:r>
                  <a:rPr lang="en-US" baseline="0"/>
                  <a:t>
</a:t>
                </a:r>
                <a:fld id="{863D7787-93CD-564C-8731-E276E651AC3C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1251256792327071E-2"/>
              <c:y val="5.683004298375745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9468927574870936E-3"/>
              <c:y val="3.73572596903647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3971463753544437E-2"/>
              <c:y val="5.990490319144889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6505044114822806E-2"/>
              <c:y val="1.629921259842519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7918751906371434E-3"/>
              <c:y val="3.381794666970974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 &amp; E</a:t>
                </a:r>
                <a:r>
                  <a:rPr lang="en-US" baseline="0"/>
                  <a:t>
</a:t>
                </a:r>
                <a:fld id="{863D7787-93CD-564C-8731-E276E651AC3C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1251256792327071E-2"/>
              <c:y val="5.683004298375745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9468927574870936E-3"/>
              <c:y val="3.73572596903647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3971463753544437E-2"/>
              <c:y val="5.990490319144889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6505044114822806E-2"/>
              <c:y val="1.629921259842519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7918751906371434E-3"/>
              <c:y val="3.381794666970974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 &amp; E</a:t>
                </a:r>
                <a:r>
                  <a:rPr lang="en-US" baseline="0"/>
                  <a:t>
</a:t>
                </a:r>
                <a:fld id="{863D7787-93CD-564C-8731-E276E651AC3C}" type="PERCENTAGE">
                  <a:rPr lang="en-US" baseline="0"/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1251256792327071E-2"/>
              <c:y val="5.683004298375745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9468927574870936E-3"/>
              <c:y val="3.735725969036479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3971463753544437E-2"/>
              <c:y val="5.990490319144889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8486957602322668"/>
          <c:y val="5.3140096618357488E-2"/>
          <c:w val="0.56241032998565277"/>
          <c:h val="0.9468599033816425"/>
        </c:manualLayout>
      </c:layout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BDC-BA42-8B98-F72E121ADB3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BDC-BA42-8B98-F72E121ADB3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BDC-BA42-8B98-F72E121ADB3E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BDC-BA42-8B98-F72E121ADB3E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BDC-BA42-8B98-F72E121ADB3E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BDC-BA42-8B98-F72E121ADB3E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BDC-BA42-8B98-F72E121ADB3E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BDC-BA42-8B98-F72E121ADB3E}"/>
              </c:ext>
            </c:extLst>
          </c:dPt>
          <c:dLbls>
            <c:dLbl>
              <c:idx val="0"/>
              <c:layout>
                <c:manualLayout>
                  <c:x val="-2.6505044114822806E-2"/>
                  <c:y val="1.62992125984251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DC-BA42-8B98-F72E121ADB3E}"/>
                </c:ext>
              </c:extLst>
            </c:dLbl>
            <c:dLbl>
              <c:idx val="1"/>
              <c:layout>
                <c:manualLayout>
                  <c:x val="-6.7918751906371434E-3"/>
                  <c:y val="3.381794666970974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B &amp; E</a:t>
                    </a:r>
                    <a:r>
                      <a:rPr lang="en-US" baseline="0"/>
                      <a:t>
</a:t>
                    </a:r>
                    <a:fld id="{863D7787-93CD-564C-8731-E276E651AC3C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BDC-BA42-8B98-F72E121ADB3E}"/>
                </c:ext>
              </c:extLst>
            </c:dLbl>
            <c:dLbl>
              <c:idx val="2"/>
              <c:layout>
                <c:manualLayout>
                  <c:x val="-1.1251256792327071E-2"/>
                  <c:y val="5.683004298375745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DC-BA42-8B98-F72E121ADB3E}"/>
                </c:ext>
              </c:extLst>
            </c:dLbl>
            <c:dLbl>
              <c:idx val="3"/>
              <c:layout>
                <c:manualLayout>
                  <c:x val="-8.9468927574870936E-3"/>
                  <c:y val="3.73572596903647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DC-BA42-8B98-F72E121ADB3E}"/>
                </c:ext>
              </c:extLst>
            </c:dLbl>
            <c:dLbl>
              <c:idx val="4"/>
              <c:layout>
                <c:manualLayout>
                  <c:x val="-4.3971463753544437E-2"/>
                  <c:y val="5.99049031914488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BDC-BA42-8B98-F72E121ADB3E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Aesthetics</c:v>
                </c:pt>
                <c:pt idx="1">
                  <c:v>Business &amp; Entrepreneurship</c:v>
                </c:pt>
                <c:pt idx="2">
                  <c:v>Coding</c:v>
                </c:pt>
                <c:pt idx="3">
                  <c:v>ICT &amp; Media</c:v>
                </c:pt>
                <c:pt idx="4">
                  <c:v>Innovation &amp; Enterprise</c:v>
                </c:pt>
                <c:pt idx="5">
                  <c:v>Interdisciplinary</c:v>
                </c:pt>
                <c:pt idx="6">
                  <c:v>Languages &amp; Humanities</c:v>
                </c:pt>
                <c:pt idx="7">
                  <c:v>STEM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7</c:v>
                </c:pt>
                <c:pt idx="1">
                  <c:v>5</c:v>
                </c:pt>
                <c:pt idx="2">
                  <c:v>11</c:v>
                </c:pt>
                <c:pt idx="3">
                  <c:v>8</c:v>
                </c:pt>
                <c:pt idx="4">
                  <c:v>6</c:v>
                </c:pt>
                <c:pt idx="5">
                  <c:v>40</c:v>
                </c:pt>
                <c:pt idx="6">
                  <c:v>56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BDC-BA42-8B98-F72E121ADB3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6327466419638723"/>
          <c:y val="0.38271082962455782"/>
          <c:w val="0.21376981213072899"/>
          <c:h val="0.3746747689147552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'rollup &gt;10'!$A$2:$B$161</cx:f>
        <cx:lvl ptCount="160">
          <cx:pt idx="0">Coding</cx:pt>
          <cx:pt idx="1">ICT &amp; Media</cx:pt>
          <cx:pt idx="2">Interdisciplinary</cx:pt>
          <cx:pt idx="3">Languages &amp; Humanities</cx:pt>
          <cx:pt idx="4">STEM</cx:pt>
          <cx:pt idx="7">Coding</cx:pt>
          <cx:pt idx="8">Innovation &amp; Enterprise</cx:pt>
          <cx:pt idx="9">Interdisciplinary</cx:pt>
          <cx:pt idx="10">STEM</cx:pt>
          <cx:pt idx="11">Coding</cx:pt>
          <cx:pt idx="12">Interdisciplinary</cx:pt>
          <cx:pt idx="13">STEM</cx:pt>
          <cx:pt idx="14">Interdisciplinary</cx:pt>
          <cx:pt idx="15">Languages &amp; Humanities</cx:pt>
          <cx:pt idx="16">STEM</cx:pt>
          <cx:pt idx="23">Coding</cx:pt>
          <cx:pt idx="24">ICT &amp; Media</cx:pt>
          <cx:pt idx="25">Interdisciplinary</cx:pt>
          <cx:pt idx="26">Languages</cx:pt>
          <cx:pt idx="27">STEM</cx:pt>
          <cx:pt idx="34">Business &amp; Entrepreneurship</cx:pt>
          <cx:pt idx="35">Coding</cx:pt>
          <cx:pt idx="36">Interdisciplinary</cx:pt>
          <cx:pt idx="37">Languages &amp; Humanities</cx:pt>
          <cx:pt idx="38">STEM</cx:pt>
          <cx:pt idx="41">STEM</cx:pt>
          <cx:pt idx="42">Aesthetics</cx:pt>
          <cx:pt idx="43">Business &amp; Entrepreneurship</cx:pt>
          <cx:pt idx="44">Coding</cx:pt>
          <cx:pt idx="45">Innovation &amp; Enterprise</cx:pt>
          <cx:pt idx="46">Interdisciplinary</cx:pt>
          <cx:pt idx="47">Languages &amp; Humanities</cx:pt>
          <cx:pt idx="48">STEM</cx:pt>
          <cx:pt idx="73">Coding</cx:pt>
          <cx:pt idx="74">ICT &amp; Media</cx:pt>
          <cx:pt idx="75">Interdisciplinary</cx:pt>
          <cx:pt idx="76">Languages &amp; Humanities</cx:pt>
          <cx:pt idx="77">STEM</cx:pt>
          <cx:pt idx="80">Coding</cx:pt>
          <cx:pt idx="81">ICT &amp; Media</cx:pt>
          <cx:pt idx="82">Innovation &amp; Enterprise</cx:pt>
          <cx:pt idx="83">Languages &amp; Humanities</cx:pt>
          <cx:pt idx="84">STEM</cx:pt>
          <cx:pt idx="88">Innovation &amp; Enterprise</cx:pt>
          <cx:pt idx="89">Interdisciplinary</cx:pt>
          <cx:pt idx="90">Languages &amp; Humanities</cx:pt>
          <cx:pt idx="91">STEM</cx:pt>
          <cx:pt idx="92">Aesthetics</cx:pt>
          <cx:pt idx="93">Interdisciplinary</cx:pt>
          <cx:pt idx="94">Languages &amp; Humanities</cx:pt>
          <cx:pt idx="95">STEM</cx:pt>
        </cx:lvl>
        <cx:lvl ptCount="160">
          <cx:pt idx="0">BEDOK</cx:pt>
          <cx:pt idx="7">BUKIT BATOK</cx:pt>
          <cx:pt idx="11">BUKIT MERAH</cx:pt>
          <cx:pt idx="14">BUKIT PANJANG</cx:pt>
          <cx:pt idx="23">CHOA CHU KANG</cx:pt>
          <cx:pt idx="34">HOUGANG</cx:pt>
          <cx:pt idx="42">JURONG WEST</cx:pt>
          <cx:pt idx="73">SENG KANG</cx:pt>
          <cx:pt idx="80">TAMPINES</cx:pt>
          <cx:pt idx="88">WOODLANDS</cx:pt>
          <cx:pt idx="93">YISHUN</cx:pt>
        </cx:lvl>
      </cx:strDim>
      <cx:numDim type="size">
        <cx:f>'rollup &gt;10'!$C$2:$C$161</cx:f>
        <cx:lvl ptCount="160" formatCode="General">
          <cx:pt idx="0">2</cx:pt>
          <cx:pt idx="1">1</cx:pt>
          <cx:pt idx="2">2</cx:pt>
          <cx:pt idx="3">2</cx:pt>
          <cx:pt idx="4">5</cx:pt>
          <cx:pt idx="7">1</cx:pt>
          <cx:pt idx="8">1</cx:pt>
          <cx:pt idx="9">1</cx:pt>
          <cx:pt idx="10">8</cx:pt>
          <cx:pt idx="11">1</cx:pt>
          <cx:pt idx="12">4</cx:pt>
          <cx:pt idx="13">5</cx:pt>
          <cx:pt idx="14">1</cx:pt>
          <cx:pt idx="15">3</cx:pt>
          <cx:pt idx="16">6</cx:pt>
          <cx:pt idx="23">1</cx:pt>
          <cx:pt idx="24">2</cx:pt>
          <cx:pt idx="25">3</cx:pt>
          <cx:pt idx="26">1</cx:pt>
          <cx:pt idx="27">5</cx:pt>
          <cx:pt idx="34">2</cx:pt>
          <cx:pt idx="35">1</cx:pt>
          <cx:pt idx="36">2</cx:pt>
          <cx:pt idx="37">3</cx:pt>
          <cx:pt idx="38">5</cx:pt>
          <cx:pt idx="41">1</cx:pt>
          <cx:pt idx="42">1</cx:pt>
          <cx:pt idx="43">1</cx:pt>
          <cx:pt idx="44">1</cx:pt>
          <cx:pt idx="45">1</cx:pt>
          <cx:pt idx="46">5</cx:pt>
          <cx:pt idx="47">4</cx:pt>
          <cx:pt idx="48">6</cx:pt>
          <cx:pt idx="73">1</cx:pt>
          <cx:pt idx="74">1</cx:pt>
          <cx:pt idx="75">3</cx:pt>
          <cx:pt idx="76">3</cx:pt>
          <cx:pt idx="77">7</cx:pt>
          <cx:pt idx="80">2</cx:pt>
          <cx:pt idx="81">1</cx:pt>
          <cx:pt idx="82">1</cx:pt>
          <cx:pt idx="83">5</cx:pt>
          <cx:pt idx="84">6</cx:pt>
          <cx:pt idx="88">1</cx:pt>
          <cx:pt idx="89">2</cx:pt>
          <cx:pt idx="90">7</cx:pt>
          <cx:pt idx="91">10</cx:pt>
          <cx:pt idx="92">3</cx:pt>
          <cx:pt idx="93">3</cx:pt>
          <cx:pt idx="94">3</cx:pt>
          <cx:pt idx="95">5</cx:pt>
        </cx:lvl>
      </cx:numDim>
    </cx:data>
  </cx:chartData>
  <cx:chart>
    <cx:title pos="t" align="ctr" overlay="0">
      <cx:tx>
        <cx:txData>
          <cx:v>Zones with more than 10 schools with special programmes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Zones with more than 10 schools with special programmes </a:t>
          </a:r>
        </a:p>
      </cx:txPr>
    </cx:title>
    <cx:plotArea>
      <cx:plotAreaRegion>
        <cx:series layoutId="sunburst" uniqueId="{62F67D53-EF4B-C84D-9E6E-95B2F3EB8F4C}">
          <cx:tx>
            <cx:txData>
              <cx:f>'rollup &gt;10'!$C$1</cx:f>
              <cx:v>count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  <cx:legend pos="r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'rollup &lt; 10'!$A$2:$B$99</cx:f>
        <cx:lvl ptCount="98">
          <cx:pt idx="0">Languages &amp; Humanities</cx:pt>
          <cx:pt idx="1">STEM</cx:pt>
          <cx:pt idx="7">Languages &amp; Humanities</cx:pt>
          <cx:pt idx="8">STEM</cx:pt>
          <cx:pt idx="19">Innovation &amp; Enterprise</cx:pt>
          <cx:pt idx="20">Interdisciplinary</cx:pt>
          <cx:pt idx="21">Languages</cx:pt>
          <cx:pt idx="22">Science</cx:pt>
          <cx:pt idx="23">Business &amp; Entrepreneurship</cx:pt>
          <cx:pt idx="24">Interdisciplinary</cx:pt>
          <cx:pt idx="30">Interdisciplinary</cx:pt>
          <cx:pt idx="31">Languages &amp; Humanities</cx:pt>
          <cx:pt idx="32">STEM</cx:pt>
          <cx:pt idx="33">Interdisciplinary</cx:pt>
          <cx:pt idx="34">Languages &amp; Humanities</cx:pt>
          <cx:pt idx="35">STEM</cx:pt>
          <cx:pt idx="41">Coding</cx:pt>
          <cx:pt idx="42">Interdisciplinary</cx:pt>
          <cx:pt idx="43">STEM</cx:pt>
          <cx:pt idx="51">Languages &amp; Humanities</cx:pt>
          <cx:pt idx="52">STEM</cx:pt>
          <cx:pt idx="53">STEM</cx:pt>
          <cx:pt idx="54">Interdisciplinary</cx:pt>
          <cx:pt idx="55">Languages &amp; Humanities</cx:pt>
          <cx:pt idx="56">Aesthetics</cx:pt>
          <cx:pt idx="57">ICT &amp; Media</cx:pt>
          <cx:pt idx="58">Interdisciplinary</cx:pt>
          <cx:pt idx="59">Languages &amp; Humanities</cx:pt>
          <cx:pt idx="60">STEM</cx:pt>
          <cx:pt idx="61">Business &amp; Entrepreneurship</cx:pt>
          <cx:pt idx="62">Interdisciplinary</cx:pt>
          <cx:pt idx="63">Languages &amp; Humanities</cx:pt>
          <cx:pt idx="64">STEM</cx:pt>
          <cx:pt idx="65">Aesthetics</cx:pt>
          <cx:pt idx="66">Interdisciplinary</cx:pt>
          <cx:pt idx="67">Languages &amp; Humanities</cx:pt>
          <cx:pt idx="68">STEM</cx:pt>
          <cx:pt idx="69">Aesthetics</cx:pt>
          <cx:pt idx="70">ICT &amp; Media</cx:pt>
          <cx:pt idx="71">Innovation &amp; Enterprise</cx:pt>
          <cx:pt idx="72">Interdisciplinary</cx:pt>
          <cx:pt idx="73">Languages &amp; Humanities</cx:pt>
          <cx:pt idx="74">STEM</cx:pt>
          <cx:pt idx="80">Languages &amp; Humanities</cx:pt>
          <cx:pt idx="81">STEM</cx:pt>
          <cx:pt idx="87">Interdisciplinary</cx:pt>
          <cx:pt idx="88">Languages &amp; Humanities</cx:pt>
          <cx:pt idx="89">STEM</cx:pt>
        </cx:lvl>
        <cx:lvl ptCount="98">
          <cx:pt idx="0">ANG MO KIO</cx:pt>
          <cx:pt idx="7">BISHAN</cx:pt>
          <cx:pt idx="19">BUKIT TIMAH</cx:pt>
          <cx:pt idx="23">CENTRAL</cx:pt>
          <cx:pt idx="30">CLEMENTI</cx:pt>
          <cx:pt idx="33">GEYLANG</cx:pt>
          <cx:pt idx="41">JURONG EAST</cx:pt>
          <cx:pt idx="51">KALLANG</cx:pt>
          <cx:pt idx="53">MARINE PARADE</cx:pt>
          <cx:pt idx="54">NOVENA</cx:pt>
          <cx:pt idx="56">PASIR RIS</cx:pt>
          <cx:pt idx="61">PUNGGOL</cx:pt>
          <cx:pt idx="65">QUEENSTOWN</cx:pt>
          <cx:pt idx="69">SEMBAWANG</cx:pt>
          <cx:pt idx="80">SERANGOON</cx:pt>
          <cx:pt idx="87">TOA PAYOH</cx:pt>
        </cx:lvl>
      </cx:strDim>
      <cx:numDim type="size">
        <cx:f>'rollup &lt; 10'!$C$2:$C$99</cx:f>
        <cx:lvl ptCount="98" formatCode="General">
          <cx:pt idx="0">2</cx:pt>
          <cx:pt idx="1">5</cx:pt>
          <cx:pt idx="7">4</cx:pt>
          <cx:pt idx="8">2</cx:pt>
          <cx:pt idx="19">1</cx:pt>
          <cx:pt idx="20">1</cx:pt>
          <cx:pt idx="21">3</cx:pt>
          <cx:pt idx="22">1</cx:pt>
          <cx:pt idx="23">1</cx:pt>
          <cx:pt idx="24">2</cx:pt>
          <cx:pt idx="30">1</cx:pt>
          <cx:pt idx="31">2</cx:pt>
          <cx:pt idx="32">2</cx:pt>
          <cx:pt idx="33">1</cx:pt>
          <cx:pt idx="34">2</cx:pt>
          <cx:pt idx="35">3</cx:pt>
          <cx:pt idx="41">1</cx:pt>
          <cx:pt idx="42">1</cx:pt>
          <cx:pt idx="43">1</cx:pt>
          <cx:pt idx="51">1</cx:pt>
          <cx:pt idx="52">1</cx:pt>
          <cx:pt idx="53">1</cx:pt>
          <cx:pt idx="54">1</cx:pt>
          <cx:pt idx="55">2</cx:pt>
          <cx:pt idx="56">1</cx:pt>
          <cx:pt idx="57">1</cx:pt>
          <cx:pt idx="58">1</cx:pt>
          <cx:pt idx="59">2</cx:pt>
          <cx:pt idx="60">2</cx:pt>
          <cx:pt idx="61">1</cx:pt>
          <cx:pt idx="62">2</cx:pt>
          <cx:pt idx="63">2</cx:pt>
          <cx:pt idx="64">4</cx:pt>
          <cx:pt idx="65">1</cx:pt>
          <cx:pt idx="66">1</cx:pt>
          <cx:pt idx="67">2</cx:pt>
          <cx:pt idx="68">1</cx:pt>
          <cx:pt idx="69">1</cx:pt>
          <cx:pt idx="70">2</cx:pt>
          <cx:pt idx="71">1</cx:pt>
          <cx:pt idx="72">1</cx:pt>
          <cx:pt idx="73">1</cx:pt>
          <cx:pt idx="74">1</cx:pt>
          <cx:pt idx="80">2</cx:pt>
          <cx:pt idx="81">4</cx:pt>
          <cx:pt idx="87">2</cx:pt>
          <cx:pt idx="88">1</cx:pt>
          <cx:pt idx="89">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Zones with less than 10 schools with special programmes </a:t>
            </a:r>
            <a:endParaRPr lang="en-SG">
              <a:effectLst/>
            </a:endParaRPr>
          </a:p>
        </cx:rich>
      </cx:tx>
    </cx:title>
    <cx:plotArea>
      <cx:plotAreaRegion>
        <cx:series layoutId="sunburst" uniqueId="{4114BF56-57C5-F94A-8E8C-B15643BF0007}">
          <cx:tx>
            <cx:txData>
              <cx:f>'rollup &lt; 10'!$C$1</cx:f>
              <cx:v>count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BE15-0468-1262-7756-A6D63988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6FE93-B9E7-2E17-8A9D-4FE60DB6D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B85F-A1D1-A2F8-69D1-CFAAA275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DFB6-7560-2561-4A87-91E0BFE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98DF-C747-1472-16AB-6D49AD52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2BEB-9643-2F20-D295-B8040967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9C8AE-E387-F411-BE4E-CCBE73F18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C58A-51B5-F067-671F-6BC5D98B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9673-959E-F695-F216-02A397AD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BD01F-4E08-E9C2-60FE-035AAC74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E45EF-0623-DF4C-D675-FE5B26C7C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42BB-9EF0-54BD-ED2E-150716986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A89F-F799-C137-C5E0-CEC00508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5100-D5F3-F45F-D3F2-DFA05986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8FF8-DD1D-C873-B7F9-D75E02D7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AB5B-B18A-AD3B-AC9D-912C3DCF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096-E4C2-140B-F4A8-F77680BF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0FE4-B4BD-E75C-4C17-FD66E063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7FAB-6B8E-F63E-03BA-959BFC0A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8CEC-2219-F9DB-9931-1654A0FC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296D-60EF-F641-EDFE-EB4BCC97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1608-B9CD-908B-C325-0F6887E8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8D919-F13A-445A-598D-AAFDB715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6A7A-623B-8756-721A-4907764E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3138-42AD-19F4-FCB0-EE6B1009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4F70-ABAE-E864-8B19-9484714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552D-59FF-10CE-E5BC-8B671DC8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4351-2015-BB64-A6F0-B41523AE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7ABC2-55E6-56A0-A0E3-5534914A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E638E-5318-DF7D-A9AC-1734DB83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0983-AF19-E461-763F-78BED50E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DEB-581F-1CA9-9076-8CFEC41E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1E45-BAD0-3F39-B7B3-254B5598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380D6-ED6D-BCDE-CC10-1D859D587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B2EFF-D81F-E63B-D7B5-6230CC46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AAE5A-DD39-C5F0-EE6B-757B2DA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0DDE0-EADF-3484-A104-51923880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C2BAC-B1BD-8F1A-9B58-67899F4E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66C4F-E19A-21A5-1E04-0C503BE9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2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0B23-B472-774E-95E8-11EAC14A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F9FC-89DB-CD27-4349-C361D8C9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58EEF-C18D-7A44-F2CF-A23A500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3F7B8-B42C-9E73-ACC7-442A6523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7D58A-A5B3-BF34-75CD-D7A939AC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9D048-5748-AFA2-EF61-3E7914BD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C5829-2A98-EBB8-3F18-0B167DD0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1BFA-D5B8-7733-5632-08D55E0F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982E-3CA2-D25E-2F08-C5F31D77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D8340-0204-7A93-5661-4380CD4C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D2379-2668-D54A-B5EE-9DB7C67A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5E4D8-B4CB-A43D-EE2D-22EC4603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6920B-3123-F496-10C4-8C787EA2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5AF3-A250-FBB2-BC5B-834DE775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07BCA-D8D5-C61E-F365-2E0879F82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A6B75-D84E-B9D6-961D-E88C9A24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5543-9B97-8397-AC40-ADC86A5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229D7-5636-1EC1-9106-292F4702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B16BF-E453-A03F-B8A3-BCB97D88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8DAFA-394D-1836-3DEF-405FA386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6F782-E736-DF20-E8A4-9D392C609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F92C-2405-DE52-3E04-9BA9BBBB8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F305-D196-4F42-9B53-6FA8FFA01E38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8599-3D64-7754-9A16-8BD38A486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1673-1404-283F-EA38-525D23717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3FA7B-E1BC-9346-93E4-83BD2DE2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4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ngkang Primary School">
            <a:extLst>
              <a:ext uri="{FF2B5EF4-FFF2-40B4-BE49-F238E27FC236}">
                <a16:creationId xmlns:a16="http://schemas.microsoft.com/office/drawing/2014/main" id="{ACC93DB8-4174-7AEE-780E-724422D87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1" r="23298" b="223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9E58A-AC71-8509-EDD6-FFB42D96F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Singapore Schools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D50A-0C39-9217-BDA3-0AB9D52B5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Does schools sufficiently provide enrichment to students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96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2881-9BCD-588E-CA07-57565DEB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these schools with no special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what are the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ccas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they provide 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7D8034-81B9-C83A-E31E-AD81C8F0B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869" y="31183"/>
            <a:ext cx="5309747" cy="682681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C11D2F-F156-EDB2-FF9D-0A9E422A8D34}"/>
              </a:ext>
            </a:extLst>
          </p:cNvPr>
          <p:cNvSpPr txBox="1"/>
          <p:nvPr/>
        </p:nvSpPr>
        <p:spPr>
          <a:xfrm>
            <a:off x="638882" y="4734836"/>
            <a:ext cx="3904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 looked mainly at clubs, arts &amp; others. Not too diverse</a:t>
            </a:r>
          </a:p>
        </p:txBody>
      </p:sp>
    </p:spTree>
    <p:extLst>
      <p:ext uri="{BB962C8B-B14F-4D97-AF65-F5344CB8AC3E}">
        <p14:creationId xmlns:p14="http://schemas.microsoft.com/office/powerpoint/2010/main" val="211712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2881-9BCD-588E-CA07-57565DEB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Where are the schools with special </a:t>
            </a:r>
            <a:r>
              <a:rPr lang="en-US" sz="2600" dirty="0" err="1"/>
              <a:t>programmes</a:t>
            </a:r>
            <a:r>
              <a:rPr lang="en-US" sz="2600" dirty="0"/>
              <a:t> located?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3E2F2C6-4BAF-73D1-80E0-465C5751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8115"/>
            <a:ext cx="6903720" cy="45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5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7567-0118-35A4-D613-DF4482B7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D1CCFC-CCE6-3569-FFA0-CB57E1CF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EB66E4D3-CE28-CA4F-98A9-FD7FF34AC5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0042747"/>
                  </p:ext>
                </p:extLst>
              </p:nvPr>
            </p:nvGraphicFramePr>
            <p:xfrm>
              <a:off x="0" y="0"/>
              <a:ext cx="12192000" cy="7086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EB66E4D3-CE28-CA4F-98A9-FD7FF34AC5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70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47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5E20-A7E0-9822-C1A1-EE724568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3B4E-D441-35A5-1D44-C5339602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4A83DDF-3748-CA44-A721-2CFFFAC0BE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607523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4A83DDF-3748-CA44-A721-2CFFFAC0B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65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7755-0ED7-93C5-5B83-F9E9F99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E45D-1ED6-B511-8731-6E00D2BE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our first enrichment </a:t>
            </a:r>
            <a:r>
              <a:rPr lang="en-US" dirty="0" err="1"/>
              <a:t>programme</a:t>
            </a:r>
            <a:r>
              <a:rPr lang="en-US" dirty="0"/>
              <a:t> targeted at the secondary level</a:t>
            </a:r>
          </a:p>
          <a:p>
            <a:r>
              <a:rPr lang="en-US" dirty="0"/>
              <a:t>To focus on language &amp; humanities but also to provide STEM or interdisciplinary </a:t>
            </a:r>
            <a:r>
              <a:rPr lang="en-US" dirty="0" err="1"/>
              <a:t>programmes</a:t>
            </a:r>
            <a:r>
              <a:rPr lang="en-US" dirty="0"/>
              <a:t> according to the students’ interests </a:t>
            </a:r>
          </a:p>
          <a:p>
            <a:r>
              <a:rPr lang="en-US" dirty="0"/>
              <a:t>To open our first center in a zone with less than 10 schools with special </a:t>
            </a:r>
            <a:r>
              <a:rPr lang="en-US" dirty="0" err="1"/>
              <a:t>programmes</a:t>
            </a:r>
            <a:r>
              <a:rPr lang="en-US" dirty="0"/>
              <a:t> : Jurong East, Ang Mo Kio, Serangoon may be good options</a:t>
            </a:r>
          </a:p>
        </p:txBody>
      </p:sp>
    </p:spTree>
    <p:extLst>
      <p:ext uri="{BB962C8B-B14F-4D97-AF65-F5344CB8AC3E}">
        <p14:creationId xmlns:p14="http://schemas.microsoft.com/office/powerpoint/2010/main" val="345553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4D21-91EF-C21F-90F1-56EDDEEE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A0F0-4359-7BD9-ED29-738A4CCE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Dataset: </a:t>
            </a:r>
          </a:p>
          <a:p>
            <a:pPr lvl="1"/>
            <a:r>
              <a:rPr lang="en-US" dirty="0"/>
              <a:t>Taken from </a:t>
            </a:r>
            <a:r>
              <a:rPr lang="en-US" dirty="0" err="1"/>
              <a:t>Kaggle.com</a:t>
            </a:r>
            <a:endParaRPr lang="en-US" dirty="0"/>
          </a:p>
          <a:p>
            <a:pPr lvl="1"/>
            <a:r>
              <a:rPr lang="en-US" dirty="0"/>
              <a:t>5 tables </a:t>
            </a:r>
          </a:p>
          <a:p>
            <a:pPr lvl="2"/>
            <a:r>
              <a:rPr lang="en-US" dirty="0"/>
              <a:t>General information of schools </a:t>
            </a:r>
          </a:p>
          <a:p>
            <a:pPr lvl="2"/>
            <a:r>
              <a:rPr lang="en-US" dirty="0" err="1"/>
              <a:t>Subjects_offered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Moe_programmes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Distinctive_programmes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Cca</a:t>
            </a:r>
            <a:r>
              <a:rPr lang="en-US" dirty="0"/>
              <a:t> </a:t>
            </a:r>
          </a:p>
          <a:p>
            <a:r>
              <a:rPr lang="en-US" dirty="0"/>
              <a:t>Persona: I work for a private education company </a:t>
            </a:r>
          </a:p>
          <a:p>
            <a:r>
              <a:rPr lang="en-US" dirty="0"/>
              <a:t>Objective: to provide enrichment </a:t>
            </a:r>
            <a:r>
              <a:rPr lang="en-US" dirty="0" err="1"/>
              <a:t>programmes</a:t>
            </a:r>
            <a:r>
              <a:rPr lang="en-US" dirty="0"/>
              <a:t> to students to enhance their educational journey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4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975D-666C-95E9-1CFA-535E0069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321734"/>
            <a:ext cx="2210710" cy="11357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Entity </a:t>
            </a:r>
            <a:br>
              <a:rPr lang="en-US" sz="3600" dirty="0"/>
            </a:br>
            <a:r>
              <a:rPr lang="en-US" sz="3600" dirty="0"/>
              <a:t>Relationship</a:t>
            </a:r>
            <a:br>
              <a:rPr lang="en-US" sz="3600" dirty="0"/>
            </a:br>
            <a:r>
              <a:rPr lang="en-US" sz="3600" dirty="0"/>
              <a:t>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7BF9F68-7E0F-57D9-1B05-59966B769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059" y="173390"/>
            <a:ext cx="9638411" cy="64456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6B78C-18C2-5444-AEF3-375BE4D2C102}"/>
              </a:ext>
            </a:extLst>
          </p:cNvPr>
          <p:cNvSpPr txBox="1"/>
          <p:nvPr/>
        </p:nvSpPr>
        <p:spPr>
          <a:xfrm>
            <a:off x="1614488" y="4043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7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8E0-14D6-205A-89C9-464BC071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20" y="200757"/>
            <a:ext cx="3542771" cy="1135737"/>
          </a:xfrm>
        </p:spPr>
        <p:txBody>
          <a:bodyPr>
            <a:normAutofit/>
          </a:bodyPr>
          <a:lstStyle/>
          <a:p>
            <a:r>
              <a:rPr lang="en-US" sz="3600"/>
              <a:t>Schema </a:t>
            </a:r>
            <a:endParaRPr lang="en-US" sz="36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148230-BBED-2077-E290-A6C85686B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361" y="56699"/>
            <a:ext cx="7521689" cy="6801301"/>
          </a:xfrm>
        </p:spPr>
      </p:pic>
    </p:spTree>
    <p:extLst>
      <p:ext uri="{BB962C8B-B14F-4D97-AF65-F5344CB8AC3E}">
        <p14:creationId xmlns:p14="http://schemas.microsoft.com/office/powerpoint/2010/main" val="258787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0309-5FF3-DD67-8327-377A0257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AE30-FFE8-CBBE-49C6-70A0DE38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1473" cy="4351338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Originally 5 tables which I split into 10 to ensure 3NF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Linking the tables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Dropping columns that I did not need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Setting data type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Challenges: </a:t>
            </a:r>
          </a:p>
          <a:p>
            <a:pPr>
              <a:lnSpc>
                <a:spcPct val="120000"/>
              </a:lnSpc>
            </a:pPr>
            <a:r>
              <a:rPr lang="en-US" dirty="0"/>
              <a:t>While trying to link my tables to the general information table, I was encountering an error message in </a:t>
            </a:r>
            <a:r>
              <a:rPr lang="en-US" dirty="0" err="1"/>
              <a:t>postgres</a:t>
            </a:r>
            <a:r>
              <a:rPr lang="en-US" dirty="0"/>
              <a:t> that said </a:t>
            </a:r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 err="1">
                <a:highlight>
                  <a:srgbClr val="FFFF00"/>
                </a:highlight>
              </a:rPr>
              <a:t>schools.school_id</a:t>
            </a:r>
            <a:r>
              <a:rPr lang="en-US" dirty="0">
                <a:highlight>
                  <a:srgbClr val="FFFF00"/>
                </a:highlight>
              </a:rPr>
              <a:t> " </a:t>
            </a:r>
            <a:r>
              <a:rPr lang="en-US" dirty="0"/>
              <a:t>does not exist. It took me a long time before I </a:t>
            </a:r>
            <a:r>
              <a:rPr lang="en-US" dirty="0" err="1"/>
              <a:t>realise</a:t>
            </a:r>
            <a:r>
              <a:rPr lang="en-US" dirty="0"/>
              <a:t> that it was because there was a space in the header and that I needed to upload the csv again without the space.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D94A2F-0BBA-94AF-3534-3AA2E9D9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673" y="1825625"/>
            <a:ext cx="6364160" cy="38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0A97-2380-B809-13B6-A25DCEEB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Special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Applied Learning 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4829900B-BD1A-95F0-0458-148DA4DDC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48951"/>
            <a:ext cx="11015133" cy="2731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4E42D-826B-15E1-4D09-80C1DFE9F137}"/>
              </a:ext>
            </a:extLst>
          </p:cNvPr>
          <p:cNvSpPr txBox="1"/>
          <p:nvPr/>
        </p:nvSpPr>
        <p:spPr>
          <a:xfrm>
            <a:off x="643469" y="1782981"/>
            <a:ext cx="10575820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Of the schools that have special applied learning </a:t>
            </a:r>
            <a:r>
              <a:rPr lang="en-US" sz="2000" dirty="0" err="1"/>
              <a:t>programmes</a:t>
            </a:r>
            <a:r>
              <a:rPr lang="en-US" sz="2000" dirty="0"/>
              <a:t>, what are the areas of enrichment?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5AC81-A8BD-AA09-61DE-277E3FE18565}"/>
              </a:ext>
            </a:extLst>
          </p:cNvPr>
          <p:cNvSpPr txBox="1"/>
          <p:nvPr/>
        </p:nvSpPr>
        <p:spPr>
          <a:xfrm>
            <a:off x="4632158" y="1395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8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C06ABE-79A8-4088-57DA-605BE900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9181-AB9D-755D-AE15-1D7B2A1A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14B855-93D5-8C4F-B95A-2B90D165B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9669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F15A8E-E316-6A22-C5B4-B092FC1647E5}"/>
              </a:ext>
            </a:extLst>
          </p:cNvPr>
          <p:cNvSpPr txBox="1"/>
          <p:nvPr/>
        </p:nvSpPr>
        <p:spPr>
          <a:xfrm>
            <a:off x="327349" y="4255419"/>
            <a:ext cx="193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Greater emphasis on STEM</a:t>
            </a:r>
          </a:p>
        </p:txBody>
      </p:sp>
    </p:spTree>
    <p:extLst>
      <p:ext uri="{BB962C8B-B14F-4D97-AF65-F5344CB8AC3E}">
        <p14:creationId xmlns:p14="http://schemas.microsoft.com/office/powerpoint/2010/main" val="231940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0A97-2380-B809-13B6-A25DCEEB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schools in Singapore does not have special enrichment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programmes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855B527-BD03-AAD8-4F09-F221B9CE9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574" y="173855"/>
            <a:ext cx="7013184" cy="666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4E42D-826B-15E1-4D09-80C1DFE9F137}"/>
              </a:ext>
            </a:extLst>
          </p:cNvPr>
          <p:cNvSpPr txBox="1"/>
          <p:nvPr/>
        </p:nvSpPr>
        <p:spPr>
          <a:xfrm>
            <a:off x="643469" y="1782981"/>
            <a:ext cx="10575820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5AC81-A8BD-AA09-61DE-277E3FE18565}"/>
              </a:ext>
            </a:extLst>
          </p:cNvPr>
          <p:cNvSpPr txBox="1"/>
          <p:nvPr/>
        </p:nvSpPr>
        <p:spPr>
          <a:xfrm>
            <a:off x="4632158" y="1395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FBF62-C551-E212-0D7A-E00A3AE2E91D}"/>
              </a:ext>
            </a:extLst>
          </p:cNvPr>
          <p:cNvSpPr txBox="1"/>
          <p:nvPr/>
        </p:nvSpPr>
        <p:spPr>
          <a:xfrm>
            <a:off x="638881" y="4827468"/>
            <a:ext cx="253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58 of 346 </a:t>
            </a:r>
          </a:p>
        </p:txBody>
      </p:sp>
    </p:spTree>
    <p:extLst>
      <p:ext uri="{BB962C8B-B14F-4D97-AF65-F5344CB8AC3E}">
        <p14:creationId xmlns:p14="http://schemas.microsoft.com/office/powerpoint/2010/main" val="183739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CEF5-18D7-386E-E615-C6F7F154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main level are the schools that do not have special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programmes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86895-D16D-2240-3B4F-23140B17BCD1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32 Secondary Schools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DAE7DA-B640-C3C0-D376-AEA56FE3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87" y="796051"/>
            <a:ext cx="9437282" cy="5685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9B7FF-C3F8-4B48-F613-0007E52B5F9E}"/>
              </a:ext>
            </a:extLst>
          </p:cNvPr>
          <p:cNvSpPr txBox="1"/>
          <p:nvPr/>
        </p:nvSpPr>
        <p:spPr>
          <a:xfrm>
            <a:off x="1828800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346</Words>
  <Application>Microsoft Macintosh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Singapore Schools</vt:lpstr>
      <vt:lpstr>Introduction </vt:lpstr>
      <vt:lpstr>Entity  Relationship Diagram</vt:lpstr>
      <vt:lpstr>Schema </vt:lpstr>
      <vt:lpstr>Data Cleaning</vt:lpstr>
      <vt:lpstr>Special Programmes – Applied Learning </vt:lpstr>
      <vt:lpstr>PowerPoint Presentation</vt:lpstr>
      <vt:lpstr>How many schools in Singapore does not have special enrichment programmes?</vt:lpstr>
      <vt:lpstr>What main level are the schools that do not have special programmes?</vt:lpstr>
      <vt:lpstr>Of these schools with no special programmes, what are the ccas they provide </vt:lpstr>
      <vt:lpstr>Where are the schools with special programmes located?</vt:lpstr>
      <vt:lpstr>PowerPoint Presentation</vt:lpstr>
      <vt:lpstr>PowerPoint Presentation</vt:lpstr>
      <vt:lpstr>Proposal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Singapore Schools</dc:title>
  <dc:creator>Esther Ng</dc:creator>
  <cp:lastModifiedBy>Esther Ng</cp:lastModifiedBy>
  <cp:revision>5</cp:revision>
  <dcterms:created xsi:type="dcterms:W3CDTF">2023-03-07T11:08:24Z</dcterms:created>
  <dcterms:modified xsi:type="dcterms:W3CDTF">2023-03-09T12:59:02Z</dcterms:modified>
</cp:coreProperties>
</file>