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8" r:id="rId9"/>
    <p:sldId id="266" r:id="rId10"/>
    <p:sldId id="267" r:id="rId11"/>
    <p:sldId id="263"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varScale="1">
        <p:scale>
          <a:sx n="77" d="100"/>
          <a:sy n="77" d="100"/>
        </p:scale>
        <p:origin x="15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C204E-6560-4074-8363-B82969A501B5}"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2E12-B70A-4081-A79B-B7C0EEF04A0A}" type="slidenum">
              <a:rPr lang="en-IN" smtClean="0"/>
              <a:t>‹#›</a:t>
            </a:fld>
            <a:endParaRPr lang="en-IN"/>
          </a:p>
        </p:txBody>
      </p:sp>
    </p:spTree>
    <p:extLst>
      <p:ext uri="{BB962C8B-B14F-4D97-AF65-F5344CB8AC3E}">
        <p14:creationId xmlns:p14="http://schemas.microsoft.com/office/powerpoint/2010/main" val="368548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3</a:t>
            </a:fld>
            <a:endParaRPr lang="en-IN"/>
          </a:p>
        </p:txBody>
      </p:sp>
    </p:spTree>
    <p:extLst>
      <p:ext uri="{BB962C8B-B14F-4D97-AF65-F5344CB8AC3E}">
        <p14:creationId xmlns:p14="http://schemas.microsoft.com/office/powerpoint/2010/main" val="173071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4</a:t>
            </a:fld>
            <a:endParaRPr lang="en-IN"/>
          </a:p>
        </p:txBody>
      </p:sp>
    </p:spTree>
    <p:extLst>
      <p:ext uri="{BB962C8B-B14F-4D97-AF65-F5344CB8AC3E}">
        <p14:creationId xmlns:p14="http://schemas.microsoft.com/office/powerpoint/2010/main" val="306699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5</a:t>
            </a:fld>
            <a:endParaRPr lang="en-IN"/>
          </a:p>
        </p:txBody>
      </p:sp>
    </p:spTree>
    <p:extLst>
      <p:ext uri="{BB962C8B-B14F-4D97-AF65-F5344CB8AC3E}">
        <p14:creationId xmlns:p14="http://schemas.microsoft.com/office/powerpoint/2010/main" val="301905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97A9-EDF6-3192-B4B4-137677BAA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F4BCAF-F695-72FF-7F8B-BA1D75998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D65139-FB8A-47FC-E247-71A643C6E21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172B3CBD-3F85-F338-C410-FDC5C672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839BA-09EC-C124-3EBC-CDA1A2569CA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7273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FEB4-8D7E-2E97-F353-C71F722C8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9075C-F8DE-FB90-BD80-818D00EAE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CC1A3-707C-69D6-4A18-E8C83E20C0BD}"/>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BF002C9F-0345-B294-01F8-4D385B8DF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58B3C-9525-6723-B3D2-5FFC033BC2BA}"/>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7907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3E865-D82D-5DA1-58FC-25FCEB8A7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ADB35-E7FF-7268-3B7E-E65B8CFDF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1EA7E-588B-F132-1476-8A74D04009D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96BA09F1-A79C-3C88-687D-6E6BFD9A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42590-80E6-1823-65CD-0DFFF7FFC2CF}"/>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2654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C220-ABC2-7B31-DCB0-9B2132139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D9500-02EA-CDBC-9DB1-DF709B448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4E36B-B3DF-3EBE-3DDC-FAD19DAC104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BAE4241-E92A-3A2A-B2DB-089EF2AA6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65687-623E-456F-029C-157B4D05D3C6}"/>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12330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1904-0CF6-F6A1-4FB6-FC381DAE6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D0F31F-B3F6-1FB8-8C1E-B5926E9EF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1ECD3-4345-F974-EC4F-24028BC5B2F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52FC397-5F8A-7012-F51D-A1C73138A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E1E45-CA0E-1D8E-581E-8EFF5CC3C8B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8774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7CF5-AC3C-92AE-6417-F7FD7BBC5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FFFBA-4BF9-B935-8FBA-1358D199B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245193-8571-A1B2-D3D1-8EBCF8B21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D4062-649A-3E27-E787-208F10DDBA82}"/>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7A3450E9-E135-A2AA-0A85-F6FE134FD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601301-5DD9-EE9F-8D60-14DFCF060C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3083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8C3-A218-6B0D-5B1D-4B09F37E68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B980E-C964-F213-CD37-8CA013837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D98CE-CF6D-FFB3-EF7B-3A1E4CA37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2AA072-E368-5EAF-B24B-86761E7D7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FE154-72DD-E2FF-0052-68CCC5711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2DB4A-6BA8-A08E-745C-4B73427A8B04}"/>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8" name="Footer Placeholder 7">
            <a:extLst>
              <a:ext uri="{FF2B5EF4-FFF2-40B4-BE49-F238E27FC236}">
                <a16:creationId xmlns:a16="http://schemas.microsoft.com/office/drawing/2014/main" id="{4DAE711D-E856-4A3C-653B-211AE915B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20A810-66AD-6DB1-000D-A705C935730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1930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5B6F-E35C-BEA1-01B9-CDF51F0B7A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BE1FDA-4C5C-65E6-7FF3-7AE30C9E0F2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4" name="Footer Placeholder 3">
            <a:extLst>
              <a:ext uri="{FF2B5EF4-FFF2-40B4-BE49-F238E27FC236}">
                <a16:creationId xmlns:a16="http://schemas.microsoft.com/office/drawing/2014/main" id="{9241604E-494D-6916-ABA6-55EAC7B2E6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F6CCA0-08EB-66F6-E63F-FAFFB683B7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73139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333C3-9C98-5C05-5F89-F2ACB0A02F1E}"/>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3" name="Footer Placeholder 2">
            <a:extLst>
              <a:ext uri="{FF2B5EF4-FFF2-40B4-BE49-F238E27FC236}">
                <a16:creationId xmlns:a16="http://schemas.microsoft.com/office/drawing/2014/main" id="{53AFE43E-7501-922B-70C4-4C1912D12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04562A-DB79-E98E-6128-203FB94285C8}"/>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15958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4B1A-9F2B-C707-FA29-6B0088662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357DC9-A549-7461-3F2C-C3862ED3B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3771C-60B3-81C9-4C8C-59E174161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98855-05D0-9C4E-409A-F56AE65EA10B}"/>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BDC7EA6F-D608-E130-E398-7A3B22769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87E79-37E2-B055-8AAF-010147CEBCC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556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CA42-D172-8A86-AA2E-0D75F79C6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8C029-02C1-0C1C-3E36-FD28992D5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404DF-2FE2-5A42-7308-57E0E4178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020EE-1211-2EFE-6D9C-FF9F3BEB660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8AA6E518-D614-3A81-DDB2-03D5DE01A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FC1D6-8B49-4067-0968-ABF6EE9D9134}"/>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98320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618C3-3ADF-54FE-7EBA-9CACE30C2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BF981-46CD-B4A9-DC18-E703B27BF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403B7-143C-3A35-5643-C88CEFB08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847A7CC1-A30A-0A57-BA15-3389988F9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976A50-471D-3C49-6EBA-857654639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77D68-BFF9-4621-894C-1BE801A9A0C4}" type="slidenum">
              <a:rPr lang="en-IN" smtClean="0"/>
              <a:t>‹#›</a:t>
            </a:fld>
            <a:endParaRPr lang="en-IN"/>
          </a:p>
        </p:txBody>
      </p:sp>
    </p:spTree>
    <p:extLst>
      <p:ext uri="{BB962C8B-B14F-4D97-AF65-F5344CB8AC3E}">
        <p14:creationId xmlns:p14="http://schemas.microsoft.com/office/powerpoint/2010/main" val="20171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o.int/" TargetMode="External"/><Relationship Id="rId7" Type="http://schemas.openxmlformats.org/officeDocument/2006/relationships/hyperlink" Target="https://www.cdc.gov/"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www.medicalbuyer.co.in/" TargetMode="External"/><Relationship Id="rId5" Type="http://schemas.openxmlformats.org/officeDocument/2006/relationships/hyperlink" Target="https://www.worldometers.info/" TargetMode="External"/><Relationship Id="rId4" Type="http://schemas.openxmlformats.org/officeDocument/2006/relationships/hyperlink" Target="https://www.mohfw.gov.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91487-D2BB-B6F0-D035-0E758A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F06F10F-7C26-DF56-116D-E7F52146AB55}"/>
              </a:ext>
            </a:extLst>
          </p:cNvPr>
          <p:cNvSpPr txBox="1"/>
          <p:nvPr/>
        </p:nvSpPr>
        <p:spPr>
          <a:xfrm>
            <a:off x="3739793" y="395891"/>
            <a:ext cx="11137187"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COVID 19 DETECTION</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                 Name        :</a:t>
            </a:r>
            <a:r>
              <a:rPr lang="en-IN" sz="2000" b="1" dirty="0" err="1">
                <a:latin typeface="Times New Roman" panose="02020603050405020304" pitchFamily="18" charset="0"/>
                <a:cs typeface="Times New Roman" panose="02020603050405020304" pitchFamily="18" charset="0"/>
              </a:rPr>
              <a:t>M.Esther</a:t>
            </a:r>
            <a:r>
              <a:rPr lang="en-IN" sz="2000" b="1" dirty="0">
                <a:latin typeface="Times New Roman" panose="02020603050405020304" pitchFamily="18" charset="0"/>
                <a:cs typeface="Times New Roman" panose="02020603050405020304" pitchFamily="18" charset="0"/>
              </a:rPr>
              <a:t> Jenifer</a:t>
            </a:r>
          </a:p>
          <a:p>
            <a:r>
              <a:rPr lang="en-IN" sz="2000" b="1" dirty="0">
                <a:latin typeface="Times New Roman" panose="02020603050405020304" pitchFamily="18" charset="0"/>
                <a:cs typeface="Times New Roman" panose="02020603050405020304" pitchFamily="18" charset="0"/>
              </a:rPr>
              <a:t>                 Degree      :B.E</a:t>
            </a:r>
          </a:p>
          <a:p>
            <a:r>
              <a:rPr lang="en-IN" sz="2000" b="1" dirty="0">
                <a:latin typeface="Times New Roman" panose="02020603050405020304" pitchFamily="18" charset="0"/>
                <a:cs typeface="Times New Roman" panose="02020603050405020304" pitchFamily="18" charset="0"/>
              </a:rPr>
              <a:t>                 Branch     :CSE</a:t>
            </a:r>
          </a:p>
          <a:p>
            <a:r>
              <a:rPr lang="en-IN" sz="2000" b="1" dirty="0">
                <a:latin typeface="Times New Roman" panose="02020603050405020304" pitchFamily="18" charset="0"/>
                <a:cs typeface="Times New Roman" panose="02020603050405020304" pitchFamily="18" charset="0"/>
              </a:rPr>
              <a:t>                 College     :PET Engineering College</a:t>
            </a:r>
          </a:p>
          <a:p>
            <a:r>
              <a:rPr lang="en-IN" sz="2000" b="1" dirty="0">
                <a:latin typeface="Times New Roman" panose="02020603050405020304" pitchFamily="18" charset="0"/>
                <a:cs typeface="Times New Roman" panose="02020603050405020304" pitchFamily="18" charset="0"/>
              </a:rPr>
              <a:t>                 NM Id      :au963221104019</a:t>
            </a:r>
          </a:p>
          <a:p>
            <a:r>
              <a:rPr lang="en-IN" sz="2000" b="1" dirty="0">
                <a:latin typeface="Times New Roman" panose="02020603050405020304" pitchFamily="18" charset="0"/>
                <a:cs typeface="Times New Roman" panose="02020603050405020304" pitchFamily="18" charset="0"/>
              </a:rPr>
              <a:t>                 Email </a:t>
            </a:r>
            <a:r>
              <a:rPr lang="en-IN" sz="2000" b="1">
                <a:latin typeface="Times New Roman" panose="02020603050405020304" pitchFamily="18" charset="0"/>
                <a:cs typeface="Times New Roman" panose="02020603050405020304" pitchFamily="18" charset="0"/>
              </a:rPr>
              <a:t>id   :estherjenifer926@</a:t>
            </a:r>
            <a:r>
              <a:rPr lang="en-IN" sz="2000" b="1" dirty="0">
                <a:latin typeface="Times New Roman" panose="02020603050405020304" pitchFamily="18" charset="0"/>
                <a:cs typeface="Times New Roman" panose="02020603050405020304" pitchFamily="18" charset="0"/>
              </a:rPr>
              <a:t>gmail.com</a:t>
            </a:r>
          </a:p>
        </p:txBody>
      </p:sp>
    </p:spTree>
    <p:extLst>
      <p:ext uri="{BB962C8B-B14F-4D97-AF65-F5344CB8AC3E}">
        <p14:creationId xmlns:p14="http://schemas.microsoft.com/office/powerpoint/2010/main" val="412269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519" y="0"/>
            <a:ext cx="9214123" cy="6858000"/>
          </a:xfrm>
          <a:prstGeom prst="rect">
            <a:avLst/>
          </a:prstGeom>
        </p:spPr>
      </p:pic>
    </p:spTree>
    <p:extLst>
      <p:ext uri="{BB962C8B-B14F-4D97-AF65-F5344CB8AC3E}">
        <p14:creationId xmlns:p14="http://schemas.microsoft.com/office/powerpoint/2010/main" val="11242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0" y="410886"/>
            <a:ext cx="4314129" cy="28301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45" y="3535680"/>
            <a:ext cx="3841858" cy="2658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40" y="83274"/>
            <a:ext cx="7914640" cy="6642646"/>
          </a:xfrm>
          <a:prstGeom prst="rect">
            <a:avLst/>
          </a:prstGeom>
        </p:spPr>
      </p:pic>
    </p:spTree>
    <p:extLst>
      <p:ext uri="{BB962C8B-B14F-4D97-AF65-F5344CB8AC3E}">
        <p14:creationId xmlns:p14="http://schemas.microsoft.com/office/powerpoint/2010/main" val="335736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1037" y="482804"/>
            <a:ext cx="11606723" cy="6147459"/>
            <a:chOff x="292637" y="1011124"/>
            <a:chExt cx="11606723" cy="6147459"/>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7" y="3998975"/>
              <a:ext cx="11606723" cy="31596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973" y="1011124"/>
              <a:ext cx="3091633" cy="27632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684" y="1011124"/>
              <a:ext cx="3075676" cy="26765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30" y="1011124"/>
              <a:ext cx="3091633" cy="2889730"/>
            </a:xfrm>
            <a:prstGeom prst="rect">
              <a:avLst/>
            </a:prstGeom>
          </p:spPr>
        </p:pic>
      </p:grpSp>
    </p:spTree>
    <p:extLst>
      <p:ext uri="{BB962C8B-B14F-4D97-AF65-F5344CB8AC3E}">
        <p14:creationId xmlns:p14="http://schemas.microsoft.com/office/powerpoint/2010/main" val="361715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A541-4871-BDA6-CB0D-81BEB980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85C791B-57A8-9BED-FE9A-9569E9BB9AD9}"/>
              </a:ext>
            </a:extLst>
          </p:cNvPr>
          <p:cNvSpPr txBox="1"/>
          <p:nvPr/>
        </p:nvSpPr>
        <p:spPr>
          <a:xfrm>
            <a:off x="636998" y="328773"/>
            <a:ext cx="11147460" cy="258532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a:p>
            <a:endParaRPr lang="en-US" dirty="0"/>
          </a:p>
          <a:p>
            <a:r>
              <a:rPr lang="en-IN" sz="2000" b="1" dirty="0">
                <a:latin typeface="Times New Roman" panose="02020603050405020304" pitchFamily="18" charset="0"/>
                <a:cs typeface="Times New Roman" panose="02020603050405020304" pitchFamily="18" charset="0"/>
              </a:rPr>
              <a:t>     As of my last update in January 2022, COVID-19 detection primarily relies on PCR testing, antigen tests, and antibody tests.  PGR tests are the most accurate for detecting active infections, while antigen tests provide rapid results.  Antibody tests indicate past infection or vaccine response.  It’s crucial to consult healthcare professionals for accurate diagnosis and interpretation of test results.  Additionally, advancements in technology and research may have led to improvements or change in detection methods since then.   </a:t>
            </a:r>
          </a:p>
        </p:txBody>
      </p:sp>
    </p:spTree>
    <p:extLst>
      <p:ext uri="{BB962C8B-B14F-4D97-AF65-F5344CB8AC3E}">
        <p14:creationId xmlns:p14="http://schemas.microsoft.com/office/powerpoint/2010/main" val="336324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5077C-4A74-C53F-ABCE-1AD68BB40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1A0669D-61F2-BEA1-7353-59EBE5DEA334}"/>
              </a:ext>
            </a:extLst>
          </p:cNvPr>
          <p:cNvSpPr txBox="1"/>
          <p:nvPr/>
        </p:nvSpPr>
        <p:spPr>
          <a:xfrm>
            <a:off x="544530" y="575353"/>
            <a:ext cx="11102940" cy="52322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disease 2019-World Health Organization 2019.  </a:t>
            </a:r>
            <a:r>
              <a:rPr lang="en-US" sz="2000" b="1" dirty="0">
                <a:latin typeface="Times New Roman" panose="02020603050405020304" pitchFamily="18" charset="0"/>
                <a:cs typeface="Times New Roman" panose="02020603050405020304" pitchFamily="18" charset="0"/>
                <a:hlinkClick r:id="rId3"/>
              </a:rPr>
              <a:t>https://www.who.int</a:t>
            </a: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Detail Question and Answers on Covid-19 for Public Ministry of Health and Family welfare.  </a:t>
            </a:r>
            <a:r>
              <a:rPr lang="en-US" sz="2000" b="1" dirty="0">
                <a:latin typeface="Times New Roman" panose="02020603050405020304" pitchFamily="18" charset="0"/>
                <a:cs typeface="Times New Roman" panose="02020603050405020304" pitchFamily="18" charset="0"/>
                <a:hlinkClick r:id="rId4"/>
              </a:rPr>
              <a:t>https://www.mohfw.gov.in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Update.  </a:t>
            </a:r>
            <a:r>
              <a:rPr lang="en-US" sz="2000" b="1" dirty="0">
                <a:latin typeface="Times New Roman" panose="02020603050405020304" pitchFamily="18" charset="0"/>
                <a:cs typeface="Times New Roman" panose="02020603050405020304" pitchFamily="18" charset="0"/>
                <a:hlinkClick r:id="rId5"/>
              </a:rPr>
              <a:t>https://www.worldometers.info</a:t>
            </a:r>
            <a:r>
              <a:rPr lang="en-US" sz="2000" b="1" dirty="0">
                <a:latin typeface="Times New Roman" panose="02020603050405020304" pitchFamily="18" charset="0"/>
                <a:cs typeface="Times New Roman" panose="02020603050405020304" pitchFamily="18" charset="0"/>
              </a:rPr>
              <a:t> &gt; coronavirus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Social Stigma Forcing Coronavirus Patients.  </a:t>
            </a:r>
            <a:r>
              <a:rPr lang="en-US" sz="2000" b="1" dirty="0">
                <a:latin typeface="Times New Roman" panose="02020603050405020304" pitchFamily="18" charset="0"/>
                <a:cs typeface="Times New Roman" panose="02020603050405020304" pitchFamily="18" charset="0"/>
                <a:hlinkClick r:id="rId6"/>
              </a:rPr>
              <a:t>https://www.medicalbuyer.co.in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Symptoms of coronavirus.  </a:t>
            </a:r>
            <a:r>
              <a:rPr lang="en-US" sz="2000" b="1" dirty="0">
                <a:latin typeface="Times New Roman" panose="02020603050405020304" pitchFamily="18" charset="0"/>
                <a:cs typeface="Times New Roman" panose="02020603050405020304" pitchFamily="18" charset="0"/>
                <a:hlinkClick r:id="rId7"/>
              </a:rPr>
              <a:t>https://www.cdc.gov</a:t>
            </a:r>
            <a:r>
              <a:rPr lang="en-US" sz="2000" b="1" dirty="0">
                <a:latin typeface="Times New Roman" panose="02020603050405020304" pitchFamily="18" charset="0"/>
                <a:cs typeface="Times New Roman" panose="02020603050405020304" pitchFamily="18" charset="0"/>
              </a:rPr>
              <a:t> &gt; 2019-ncov</a:t>
            </a: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4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59136F-356A-F08D-7FFC-DC46F5AA0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99"/>
            <a:ext cx="12192000" cy="6858000"/>
          </a:xfrm>
          <a:prstGeom prst="rect">
            <a:avLst/>
          </a:prstGeom>
        </p:spPr>
      </p:pic>
      <p:sp>
        <p:nvSpPr>
          <p:cNvPr id="2" name="TextBox 1">
            <a:extLst>
              <a:ext uri="{FF2B5EF4-FFF2-40B4-BE49-F238E27FC236}">
                <a16:creationId xmlns:a16="http://schemas.microsoft.com/office/drawing/2014/main" id="{0CD6F0DB-9BB8-ECE6-ECA4-CFB087B3DF8E}"/>
              </a:ext>
            </a:extLst>
          </p:cNvPr>
          <p:cNvSpPr txBox="1"/>
          <p:nvPr/>
        </p:nvSpPr>
        <p:spPr>
          <a:xfrm>
            <a:off x="1433959" y="1330075"/>
            <a:ext cx="11085816" cy="292387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OUTLINE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Proposed System/Solution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Development Approach</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Algorithm and Deployment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19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E7A839-CBF8-A188-AB2E-B75FB3087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12458"/>
          </a:xfrm>
          <a:prstGeom prst="rect">
            <a:avLst/>
          </a:prstGeom>
        </p:spPr>
      </p:pic>
      <p:sp>
        <p:nvSpPr>
          <p:cNvPr id="2" name="TextBox 1">
            <a:extLst>
              <a:ext uri="{FF2B5EF4-FFF2-40B4-BE49-F238E27FC236}">
                <a16:creationId xmlns:a16="http://schemas.microsoft.com/office/drawing/2014/main" id="{4178AC6B-4740-35F2-0608-A42620521A1C}"/>
              </a:ext>
            </a:extLst>
          </p:cNvPr>
          <p:cNvSpPr txBox="1"/>
          <p:nvPr/>
        </p:nvSpPr>
        <p:spPr>
          <a:xfrm>
            <a:off x="215757" y="390418"/>
            <a:ext cx="11753636" cy="695575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 : A correlation study to access the knowledge and self-expressed stigma regarding COVID-19 Outbreak among adults at selected society of Pune city.</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 COVID-19 prevalence estimated by random sampling in population optimal sample pooling under varying assumptions about true prevalence.  The number of confirmed COVID-19 cases divided by population size is used as a coarse measurement for the burden of diseases in a population.</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Objectives :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knowledge regrading COVID-19 Outbreak among adults.  Study to access self-expressed stigma regrading COVID-19 Outbreak among.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correlation between knowledge and self-expressed stigma regarding COVID-19 Outbreak among adults.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knowledge regarding COVID-19 Outbreak with selected demographic.</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self-expressed stigma regarding COVID-19 Outbreak with selected demographic.</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06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D6A2E-2CCA-B6CC-540F-31D35A5A2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8171A8C-195F-326D-FA12-EB069936BDAC}"/>
              </a:ext>
            </a:extLst>
          </p:cNvPr>
          <p:cNvSpPr txBox="1"/>
          <p:nvPr/>
        </p:nvSpPr>
        <p:spPr>
          <a:xfrm>
            <a:off x="481173" y="262693"/>
            <a:ext cx="11229654" cy="717119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PROPOOSED SYSTEM AND SOLUTION</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RT-PCR Testing :</a:t>
            </a:r>
            <a:r>
              <a:rPr lang="en-US" sz="2000" b="1" dirty="0"/>
              <a:t> </a:t>
            </a:r>
            <a:r>
              <a:rPr lang="en-US" sz="2000" b="1" dirty="0">
                <a:latin typeface="Times New Roman" panose="02020603050405020304" pitchFamily="18" charset="0"/>
                <a:cs typeface="Times New Roman" panose="02020603050405020304" pitchFamily="18" charset="0"/>
              </a:rPr>
              <a:t>This is the gold standard for Covid-19 detection, detecting the genetic material of the virus.  However, it requires specialized equipment and trained personnel, making it has accessible in some areas.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Rapid Antigen Testing :</a:t>
            </a:r>
            <a:r>
              <a:rPr lang="en-IN" sz="2000" b="1" dirty="0"/>
              <a:t> </a:t>
            </a:r>
            <a:r>
              <a:rPr lang="en-IN" sz="2000" b="1" dirty="0">
                <a:latin typeface="Times New Roman" panose="02020603050405020304" pitchFamily="18" charset="0"/>
                <a:cs typeface="Times New Roman" panose="02020603050405020304" pitchFamily="18" charset="0"/>
              </a:rPr>
              <a:t>These tests detect specific protein on the surface of the virus and provide results within minutes.  They are less accurate than RT-PCR but are faster and more widely available.</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Serological Tests : These tests detect antibodies produced by the body in response to the virus.  They are useful for determining past infection by may not be reliable for diagnosing current infection.</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AI-Based Solutions : Machine learning algorithms have been used to </a:t>
            </a:r>
            <a:r>
              <a:rPr lang="en-IN" sz="2000" b="1" dirty="0" err="1">
                <a:latin typeface="Times New Roman" panose="02020603050405020304" pitchFamily="18" charset="0"/>
                <a:cs typeface="Times New Roman" panose="02020603050405020304" pitchFamily="18" charset="0"/>
              </a:rPr>
              <a:t>analyze</a:t>
            </a:r>
            <a:r>
              <a:rPr lang="en-IN" sz="2000" b="1" dirty="0">
                <a:latin typeface="Times New Roman" panose="02020603050405020304" pitchFamily="18" charset="0"/>
                <a:cs typeface="Times New Roman" panose="02020603050405020304" pitchFamily="18" charset="0"/>
              </a:rPr>
              <a:t> medical images such as chest X-rays and CT scans to detect patterns indicative of COVID-19 infection.  These systems cam aid in diagnosis especially in resource-limited settings.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Smartphone Apps : There are apps that use symptom tracking and contact tracing tracking to help identify potential Covid-19 cases and slow the spread of the virus.  Some apps also provide information on testing locations and quarantine guidelines.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r>
              <a:rPr lang="en-IN" dirty="0"/>
              <a:t> </a:t>
            </a:r>
            <a:endParaRPr lang="en-US" dirty="0"/>
          </a:p>
        </p:txBody>
      </p:sp>
    </p:spTree>
    <p:extLst>
      <p:ext uri="{BB962C8B-B14F-4D97-AF65-F5344CB8AC3E}">
        <p14:creationId xmlns:p14="http://schemas.microsoft.com/office/powerpoint/2010/main" val="2339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36A120-6632-782D-B011-9E85C2AC6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7489649"/>
          </a:xfrm>
          <a:prstGeom prst="rect">
            <a:avLst/>
          </a:prstGeom>
        </p:spPr>
      </p:pic>
      <p:sp>
        <p:nvSpPr>
          <p:cNvPr id="2" name="TextBox 1">
            <a:extLst>
              <a:ext uri="{FF2B5EF4-FFF2-40B4-BE49-F238E27FC236}">
                <a16:creationId xmlns:a16="http://schemas.microsoft.com/office/drawing/2014/main" id="{75442CC4-4C52-BA95-7F2A-D5B39462206E}"/>
              </a:ext>
            </a:extLst>
          </p:cNvPr>
          <p:cNvSpPr txBox="1"/>
          <p:nvPr/>
        </p:nvSpPr>
        <p:spPr>
          <a:xfrm>
            <a:off x="647272" y="287677"/>
            <a:ext cx="11414588" cy="720197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SYSTEM APPROACH</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PCR Testing : Polymerase Chain Reaction (PCR) tests detect the genetic material of the virus.  It’s considered the gold standard for diagnosis due to its high accuracy.</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Rapid Antigen Tests : These detect specific proteins on the surface of the virus.  They provide quicker results compared to PCR tests but many be less sensitive.</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Antibody Tests : These detect produced by the immune system in response to the virus.  They indicate past infection rather than current infection.</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CRISPR-Based Tests : CRISPR technology has been adapted for COVID-19  detection, offering potential for rapid and sensitive testing.</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Machine Learning Algorithms : Machine learning algorithms can analyze medical imaging (like X-rays or CT scans) or patient data to assist in COVID-19 detection and diagnosis.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Symptom Tracking Apps : Mobile applications can track symptoms and exposure to identify potential cases and aid contact tracking efforts.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Each approach has its advantages and limitations and a combination of these methods is often used for effective COVID-19 detection and management.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7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108268-9DAC-84E5-F0A6-895ED39CA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8"/>
            <a:ext cx="12192000" cy="8013182"/>
          </a:xfrm>
          <a:prstGeom prst="rect">
            <a:avLst/>
          </a:prstGeom>
        </p:spPr>
      </p:pic>
      <p:sp>
        <p:nvSpPr>
          <p:cNvPr id="2" name="TextBox 1">
            <a:extLst>
              <a:ext uri="{FF2B5EF4-FFF2-40B4-BE49-F238E27FC236}">
                <a16:creationId xmlns:a16="http://schemas.microsoft.com/office/drawing/2014/main" id="{EB812D44-5AF7-53E4-C5DD-50EDE1025754}"/>
              </a:ext>
            </a:extLst>
          </p:cNvPr>
          <p:cNvSpPr txBox="1"/>
          <p:nvPr/>
        </p:nvSpPr>
        <p:spPr>
          <a:xfrm>
            <a:off x="328773" y="410966"/>
            <a:ext cx="11599524" cy="75097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AND DEPLOYMENT</a:t>
            </a:r>
          </a:p>
          <a:p>
            <a:endParaRPr lang="en-US" dirty="0"/>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 : Gather a dataset of medical images (such as X-rays or CT scans) labeled with COVID-19 positive and negative cases.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 Clean and preprocess the images to enhance features and remove noise.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 Extraction : Extract relevant features from the images using techniques like deep learning or traditional image processing algorithms.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Training : Train a machine learning or deep learning model using the labeled dataset.  Common algorithms include convolutional neural networks (CNNs)</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Validation and Testing : Validate the model’s performance using a separate dataset and fine-tune it if necessary.  Test the model on unseen data to evaluate its accuracy, sensitivity, and specificity.</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Deployment : Deploy the trained model as a web application, mobile app, or integrate it into existing healthcare systems.  Ensure compliance with regulations and standards for medical software.</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Continuous Improvement : Continuously update and improve the algorithm as more data becomes available and new techniques emerge.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Deployment involves considerations such as scalability, security, and accessibility to ensure the algorithm can be effectively used by healthcare professionals for COVID-19 detection</a:t>
            </a:r>
            <a:r>
              <a:rPr lang="en-IN" dirty="0"/>
              <a:t>.</a:t>
            </a:r>
            <a:endParaRPr lang="en-US" dirty="0"/>
          </a:p>
        </p:txBody>
      </p:sp>
    </p:spTree>
    <p:extLst>
      <p:ext uri="{BB962C8B-B14F-4D97-AF65-F5344CB8AC3E}">
        <p14:creationId xmlns:p14="http://schemas.microsoft.com/office/powerpoint/2010/main" val="25431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9331" y="250475"/>
            <a:ext cx="2365761" cy="769441"/>
          </a:xfrm>
          <a:prstGeom prst="rect">
            <a:avLst/>
          </a:prstGeom>
        </p:spPr>
        <p:txBody>
          <a:bodyPr wrap="square">
            <a:spAutoFit/>
          </a:bodyPr>
          <a:lstStyle/>
          <a:p>
            <a:r>
              <a:rPr lang="en-US" sz="4400" b="1" dirty="0">
                <a:latin typeface="Times New Roman" panose="02020603050405020304" pitchFamily="18" charset="0"/>
                <a:cs typeface="Times New Roman" panose="02020603050405020304" pitchFamily="18" charset="0"/>
              </a:rPr>
              <a:t>Result</a:t>
            </a:r>
          </a:p>
        </p:txBody>
      </p:sp>
      <p:grpSp>
        <p:nvGrpSpPr>
          <p:cNvPr id="10" name="Group 9"/>
          <p:cNvGrpSpPr/>
          <p:nvPr/>
        </p:nvGrpSpPr>
        <p:grpSpPr>
          <a:xfrm>
            <a:off x="904240" y="731520"/>
            <a:ext cx="9804400" cy="3542264"/>
            <a:chOff x="579120" y="1514514"/>
            <a:chExt cx="9263960" cy="315271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1769502"/>
              <a:ext cx="6024880" cy="2897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900" y="1514514"/>
              <a:ext cx="4097180" cy="3056704"/>
            </a:xfrm>
            <a:prstGeom prst="rect">
              <a:avLst/>
            </a:prstGeom>
          </p:spPr>
        </p:pic>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93740" y="4069643"/>
            <a:ext cx="2522704" cy="28214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225" y="4273784"/>
            <a:ext cx="4111979" cy="2476862"/>
          </a:xfrm>
          <a:prstGeom prst="rect">
            <a:avLst/>
          </a:prstGeom>
        </p:spPr>
      </p:pic>
    </p:spTree>
    <p:extLst>
      <p:ext uri="{BB962C8B-B14F-4D97-AF65-F5344CB8AC3E}">
        <p14:creationId xmlns:p14="http://schemas.microsoft.com/office/powerpoint/2010/main" val="13998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733"/>
            <a:ext cx="3616961" cy="30335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103" y="799966"/>
            <a:ext cx="5029553" cy="29764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689" y="881247"/>
            <a:ext cx="4175311" cy="279789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4479" y="3859622"/>
            <a:ext cx="4304360" cy="27951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8782" y="3840141"/>
            <a:ext cx="4362898" cy="3017859"/>
          </a:xfrm>
          <a:prstGeom prst="rect">
            <a:avLst/>
          </a:prstGeom>
        </p:spPr>
      </p:pic>
    </p:spTree>
    <p:extLst>
      <p:ext uri="{BB962C8B-B14F-4D97-AF65-F5344CB8AC3E}">
        <p14:creationId xmlns:p14="http://schemas.microsoft.com/office/powerpoint/2010/main" val="317169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913" y="3537587"/>
            <a:ext cx="4449287" cy="29047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03" y="3526564"/>
            <a:ext cx="4813076" cy="3048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355" y="384880"/>
            <a:ext cx="4697535" cy="29572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074" y="495875"/>
            <a:ext cx="4697535" cy="2846291"/>
          </a:xfrm>
          <a:prstGeom prst="rect">
            <a:avLst/>
          </a:prstGeom>
        </p:spPr>
      </p:pic>
    </p:spTree>
    <p:extLst>
      <p:ext uri="{BB962C8B-B14F-4D97-AF65-F5344CB8AC3E}">
        <p14:creationId xmlns:p14="http://schemas.microsoft.com/office/powerpoint/2010/main" val="36363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938</Words>
  <Application>Microsoft Office PowerPoint</Application>
  <PresentationFormat>Widescreen</PresentationFormat>
  <Paragraphs>103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Suvetha Muthuraj</dc:creator>
  <cp:lastModifiedBy>sujitha v</cp:lastModifiedBy>
  <cp:revision>12</cp:revision>
  <dcterms:created xsi:type="dcterms:W3CDTF">2024-04-04T07:00:16Z</dcterms:created>
  <dcterms:modified xsi:type="dcterms:W3CDTF">2024-04-05T09:31:01Z</dcterms:modified>
</cp:coreProperties>
</file>