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B76C1B0-881C-09FD-53E3-F1C26FDCEE64}" name="Edwin Tapiwa Toreveyi" initials="ETT" userId="S::EdwinTapiwa.Toreveyi@UGent.be::0e66b54a-a7ff-429a-8ad7-b0264d1af5f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6BB958-A2D1-423B-B3AD-BD22D00862A9}" v="1" dt="2023-01-18T19:35:34.5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4" autoAdjust="0"/>
    <p:restoredTop sz="94660"/>
  </p:normalViewPr>
  <p:slideViewPr>
    <p:cSldViewPr snapToGrid="0">
      <p:cViewPr>
        <p:scale>
          <a:sx n="80" d="100"/>
          <a:sy n="80" d="100"/>
        </p:scale>
        <p:origin x="-300" y="-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8/10/relationships/authors" Target="author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7B47E4-3382-F62F-4382-797069C2D9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xmlns="" id="{A9B840E7-B4A5-41E0-3A80-049B2D01E3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xmlns="" id="{8063E7E5-E96C-B820-664D-CC95865494D3}"/>
              </a:ext>
            </a:extLst>
          </p:cNvPr>
          <p:cNvSpPr>
            <a:spLocks noGrp="1"/>
          </p:cNvSpPr>
          <p:nvPr>
            <p:ph type="dt" sz="half" idx="10"/>
          </p:nvPr>
        </p:nvSpPr>
        <p:spPr/>
        <p:txBody>
          <a:bodyPr/>
          <a:lstStyle/>
          <a:p>
            <a:fld id="{E84FDA02-9F92-4999-B2EA-09783DDB9B1B}" type="datetimeFigureOut">
              <a:rPr lang="x-none" smtClean="0"/>
              <a:t>25/01/2023</a:t>
            </a:fld>
            <a:endParaRPr lang="x-none"/>
          </a:p>
        </p:txBody>
      </p:sp>
      <p:sp>
        <p:nvSpPr>
          <p:cNvPr id="5" name="Footer Placeholder 4">
            <a:extLst>
              <a:ext uri="{FF2B5EF4-FFF2-40B4-BE49-F238E27FC236}">
                <a16:creationId xmlns:a16="http://schemas.microsoft.com/office/drawing/2014/main" xmlns="" id="{C5E2E103-5403-35F3-BFE8-2FCDC6A95967}"/>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5B92B720-3491-BFF6-3842-852581E12592}"/>
              </a:ext>
            </a:extLst>
          </p:cNvPr>
          <p:cNvSpPr>
            <a:spLocks noGrp="1"/>
          </p:cNvSpPr>
          <p:nvPr>
            <p:ph type="sldNum" sz="quarter" idx="12"/>
          </p:nvPr>
        </p:nvSpPr>
        <p:spPr/>
        <p:txBody>
          <a:bodyPr/>
          <a:lstStyle/>
          <a:p>
            <a:fld id="{8233AB84-7E1D-4F26-8130-2603EF738181}" type="slidenum">
              <a:rPr lang="x-none" smtClean="0"/>
              <a:t>‹#›</a:t>
            </a:fld>
            <a:endParaRPr lang="x-none"/>
          </a:p>
        </p:txBody>
      </p:sp>
    </p:spTree>
    <p:extLst>
      <p:ext uri="{BB962C8B-B14F-4D97-AF65-F5344CB8AC3E}">
        <p14:creationId xmlns:p14="http://schemas.microsoft.com/office/powerpoint/2010/main" val="1341596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25B4C7-43B0-4715-E659-D5C3F0152AB2}"/>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xmlns="" id="{58E78E66-E439-9278-160A-A08A6E3445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9E4BB05B-9E93-55D7-8335-6D0188066859}"/>
              </a:ext>
            </a:extLst>
          </p:cNvPr>
          <p:cNvSpPr>
            <a:spLocks noGrp="1"/>
          </p:cNvSpPr>
          <p:nvPr>
            <p:ph type="dt" sz="half" idx="10"/>
          </p:nvPr>
        </p:nvSpPr>
        <p:spPr/>
        <p:txBody>
          <a:bodyPr/>
          <a:lstStyle/>
          <a:p>
            <a:fld id="{E84FDA02-9F92-4999-B2EA-09783DDB9B1B}" type="datetimeFigureOut">
              <a:rPr lang="x-none" smtClean="0"/>
              <a:t>25/01/2023</a:t>
            </a:fld>
            <a:endParaRPr lang="x-none"/>
          </a:p>
        </p:txBody>
      </p:sp>
      <p:sp>
        <p:nvSpPr>
          <p:cNvPr id="5" name="Footer Placeholder 4">
            <a:extLst>
              <a:ext uri="{FF2B5EF4-FFF2-40B4-BE49-F238E27FC236}">
                <a16:creationId xmlns:a16="http://schemas.microsoft.com/office/drawing/2014/main" xmlns="" id="{DC479DC7-D160-33D4-AD97-8496B475C132}"/>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7DE0F12D-A1C6-B823-7232-11822EEF6062}"/>
              </a:ext>
            </a:extLst>
          </p:cNvPr>
          <p:cNvSpPr>
            <a:spLocks noGrp="1"/>
          </p:cNvSpPr>
          <p:nvPr>
            <p:ph type="sldNum" sz="quarter" idx="12"/>
          </p:nvPr>
        </p:nvSpPr>
        <p:spPr/>
        <p:txBody>
          <a:bodyPr/>
          <a:lstStyle/>
          <a:p>
            <a:fld id="{8233AB84-7E1D-4F26-8130-2603EF738181}" type="slidenum">
              <a:rPr lang="x-none" smtClean="0"/>
              <a:t>‹#›</a:t>
            </a:fld>
            <a:endParaRPr lang="x-none"/>
          </a:p>
        </p:txBody>
      </p:sp>
    </p:spTree>
    <p:extLst>
      <p:ext uri="{BB962C8B-B14F-4D97-AF65-F5344CB8AC3E}">
        <p14:creationId xmlns:p14="http://schemas.microsoft.com/office/powerpoint/2010/main" val="63093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051E8AB-1155-3769-2A79-CF5FF356B2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xmlns="" id="{16053F76-B995-FB1F-077B-02ADC65113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CFF8C2F4-24C4-AAFD-E940-290835AB2023}"/>
              </a:ext>
            </a:extLst>
          </p:cNvPr>
          <p:cNvSpPr>
            <a:spLocks noGrp="1"/>
          </p:cNvSpPr>
          <p:nvPr>
            <p:ph type="dt" sz="half" idx="10"/>
          </p:nvPr>
        </p:nvSpPr>
        <p:spPr/>
        <p:txBody>
          <a:bodyPr/>
          <a:lstStyle/>
          <a:p>
            <a:fld id="{E84FDA02-9F92-4999-B2EA-09783DDB9B1B}" type="datetimeFigureOut">
              <a:rPr lang="x-none" smtClean="0"/>
              <a:t>25/01/2023</a:t>
            </a:fld>
            <a:endParaRPr lang="x-none"/>
          </a:p>
        </p:txBody>
      </p:sp>
      <p:sp>
        <p:nvSpPr>
          <p:cNvPr id="5" name="Footer Placeholder 4">
            <a:extLst>
              <a:ext uri="{FF2B5EF4-FFF2-40B4-BE49-F238E27FC236}">
                <a16:creationId xmlns:a16="http://schemas.microsoft.com/office/drawing/2014/main" xmlns="" id="{E794278C-55A9-F30E-8B1C-4F473C6C3543}"/>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A94FBB07-C2D0-9DF5-9453-A74AF162174C}"/>
              </a:ext>
            </a:extLst>
          </p:cNvPr>
          <p:cNvSpPr>
            <a:spLocks noGrp="1"/>
          </p:cNvSpPr>
          <p:nvPr>
            <p:ph type="sldNum" sz="quarter" idx="12"/>
          </p:nvPr>
        </p:nvSpPr>
        <p:spPr/>
        <p:txBody>
          <a:bodyPr/>
          <a:lstStyle/>
          <a:p>
            <a:fld id="{8233AB84-7E1D-4F26-8130-2603EF738181}" type="slidenum">
              <a:rPr lang="x-none" smtClean="0"/>
              <a:t>‹#›</a:t>
            </a:fld>
            <a:endParaRPr lang="x-none"/>
          </a:p>
        </p:txBody>
      </p:sp>
    </p:spTree>
    <p:extLst>
      <p:ext uri="{BB962C8B-B14F-4D97-AF65-F5344CB8AC3E}">
        <p14:creationId xmlns:p14="http://schemas.microsoft.com/office/powerpoint/2010/main" val="3977890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EFEAD9-C89A-81D6-A5D4-94887DC54C1F}"/>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723845D1-6B76-8642-EE43-6783932F8B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7D7152B8-2EF6-C59F-EE67-6FD7361BC8E2}"/>
              </a:ext>
            </a:extLst>
          </p:cNvPr>
          <p:cNvSpPr>
            <a:spLocks noGrp="1"/>
          </p:cNvSpPr>
          <p:nvPr>
            <p:ph type="dt" sz="half" idx="10"/>
          </p:nvPr>
        </p:nvSpPr>
        <p:spPr/>
        <p:txBody>
          <a:bodyPr/>
          <a:lstStyle/>
          <a:p>
            <a:fld id="{E84FDA02-9F92-4999-B2EA-09783DDB9B1B}" type="datetimeFigureOut">
              <a:rPr lang="x-none" smtClean="0"/>
              <a:t>25/01/2023</a:t>
            </a:fld>
            <a:endParaRPr lang="x-none"/>
          </a:p>
        </p:txBody>
      </p:sp>
      <p:sp>
        <p:nvSpPr>
          <p:cNvPr id="5" name="Footer Placeholder 4">
            <a:extLst>
              <a:ext uri="{FF2B5EF4-FFF2-40B4-BE49-F238E27FC236}">
                <a16:creationId xmlns:a16="http://schemas.microsoft.com/office/drawing/2014/main" xmlns="" id="{AE0B6551-65C0-B360-201F-D744765DF687}"/>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4E17A8E2-3185-D10E-225A-385DF29139EA}"/>
              </a:ext>
            </a:extLst>
          </p:cNvPr>
          <p:cNvSpPr>
            <a:spLocks noGrp="1"/>
          </p:cNvSpPr>
          <p:nvPr>
            <p:ph type="sldNum" sz="quarter" idx="12"/>
          </p:nvPr>
        </p:nvSpPr>
        <p:spPr/>
        <p:txBody>
          <a:bodyPr/>
          <a:lstStyle/>
          <a:p>
            <a:fld id="{8233AB84-7E1D-4F26-8130-2603EF738181}" type="slidenum">
              <a:rPr lang="x-none" smtClean="0"/>
              <a:t>‹#›</a:t>
            </a:fld>
            <a:endParaRPr lang="x-none"/>
          </a:p>
        </p:txBody>
      </p:sp>
    </p:spTree>
    <p:extLst>
      <p:ext uri="{BB962C8B-B14F-4D97-AF65-F5344CB8AC3E}">
        <p14:creationId xmlns:p14="http://schemas.microsoft.com/office/powerpoint/2010/main" val="63891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97B6C-5310-4556-85F5-F60AC33FED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51B152AE-4A3B-8838-14E4-7520506ACA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C201E48-2C3F-FD1B-E59F-9A98131439BF}"/>
              </a:ext>
            </a:extLst>
          </p:cNvPr>
          <p:cNvSpPr>
            <a:spLocks noGrp="1"/>
          </p:cNvSpPr>
          <p:nvPr>
            <p:ph type="dt" sz="half" idx="10"/>
          </p:nvPr>
        </p:nvSpPr>
        <p:spPr/>
        <p:txBody>
          <a:bodyPr/>
          <a:lstStyle/>
          <a:p>
            <a:fld id="{E84FDA02-9F92-4999-B2EA-09783DDB9B1B}" type="datetimeFigureOut">
              <a:rPr lang="x-none" smtClean="0"/>
              <a:t>25/01/2023</a:t>
            </a:fld>
            <a:endParaRPr lang="x-none"/>
          </a:p>
        </p:txBody>
      </p:sp>
      <p:sp>
        <p:nvSpPr>
          <p:cNvPr id="5" name="Footer Placeholder 4">
            <a:extLst>
              <a:ext uri="{FF2B5EF4-FFF2-40B4-BE49-F238E27FC236}">
                <a16:creationId xmlns:a16="http://schemas.microsoft.com/office/drawing/2014/main" xmlns="" id="{8D96EF73-D975-A866-4C8E-193C02137D5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C07B7A3C-C677-9C2A-28CA-8FF60E7B3160}"/>
              </a:ext>
            </a:extLst>
          </p:cNvPr>
          <p:cNvSpPr>
            <a:spLocks noGrp="1"/>
          </p:cNvSpPr>
          <p:nvPr>
            <p:ph type="sldNum" sz="quarter" idx="12"/>
          </p:nvPr>
        </p:nvSpPr>
        <p:spPr/>
        <p:txBody>
          <a:bodyPr/>
          <a:lstStyle/>
          <a:p>
            <a:fld id="{8233AB84-7E1D-4F26-8130-2603EF738181}" type="slidenum">
              <a:rPr lang="x-none" smtClean="0"/>
              <a:t>‹#›</a:t>
            </a:fld>
            <a:endParaRPr lang="x-none"/>
          </a:p>
        </p:txBody>
      </p:sp>
    </p:spTree>
    <p:extLst>
      <p:ext uri="{BB962C8B-B14F-4D97-AF65-F5344CB8AC3E}">
        <p14:creationId xmlns:p14="http://schemas.microsoft.com/office/powerpoint/2010/main" val="264392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2E8382-1CDC-5B1D-01FD-513056ABF2FC}"/>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2B492B3D-43BE-26F2-942A-C57458A3ED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xmlns="" id="{681D03A8-4BDD-5174-A5B5-E9514633EC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xmlns="" id="{E138D764-106E-4133-273D-612AD122614E}"/>
              </a:ext>
            </a:extLst>
          </p:cNvPr>
          <p:cNvSpPr>
            <a:spLocks noGrp="1"/>
          </p:cNvSpPr>
          <p:nvPr>
            <p:ph type="dt" sz="half" idx="10"/>
          </p:nvPr>
        </p:nvSpPr>
        <p:spPr/>
        <p:txBody>
          <a:bodyPr/>
          <a:lstStyle/>
          <a:p>
            <a:fld id="{E84FDA02-9F92-4999-B2EA-09783DDB9B1B}" type="datetimeFigureOut">
              <a:rPr lang="x-none" smtClean="0"/>
              <a:t>25/01/2023</a:t>
            </a:fld>
            <a:endParaRPr lang="x-none"/>
          </a:p>
        </p:txBody>
      </p:sp>
      <p:sp>
        <p:nvSpPr>
          <p:cNvPr id="6" name="Footer Placeholder 5">
            <a:extLst>
              <a:ext uri="{FF2B5EF4-FFF2-40B4-BE49-F238E27FC236}">
                <a16:creationId xmlns:a16="http://schemas.microsoft.com/office/drawing/2014/main" xmlns="" id="{EC5105B3-23CA-C9E1-2FCE-75D3E00C49D9}"/>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C2F4070F-3887-4531-A107-C1CFF40E8A9D}"/>
              </a:ext>
            </a:extLst>
          </p:cNvPr>
          <p:cNvSpPr>
            <a:spLocks noGrp="1"/>
          </p:cNvSpPr>
          <p:nvPr>
            <p:ph type="sldNum" sz="quarter" idx="12"/>
          </p:nvPr>
        </p:nvSpPr>
        <p:spPr/>
        <p:txBody>
          <a:bodyPr/>
          <a:lstStyle/>
          <a:p>
            <a:fld id="{8233AB84-7E1D-4F26-8130-2603EF738181}" type="slidenum">
              <a:rPr lang="x-none" smtClean="0"/>
              <a:t>‹#›</a:t>
            </a:fld>
            <a:endParaRPr lang="x-none"/>
          </a:p>
        </p:txBody>
      </p:sp>
    </p:spTree>
    <p:extLst>
      <p:ext uri="{BB962C8B-B14F-4D97-AF65-F5344CB8AC3E}">
        <p14:creationId xmlns:p14="http://schemas.microsoft.com/office/powerpoint/2010/main" val="1791012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D57896-B5E5-45D9-3A97-7B1446EB77F7}"/>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1F7BE389-0403-F3F5-5483-0933BFC3CA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10EBDE4-A9A9-FA13-CD18-6792EA16CA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xmlns="" id="{D0D81193-78D7-AC97-5319-3CE648A00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10CAD4E-19B5-6EF3-50E9-1CE5722E62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xmlns="" id="{CBC65E8C-8550-6609-F0F9-0C1E4F3FF0AF}"/>
              </a:ext>
            </a:extLst>
          </p:cNvPr>
          <p:cNvSpPr>
            <a:spLocks noGrp="1"/>
          </p:cNvSpPr>
          <p:nvPr>
            <p:ph type="dt" sz="half" idx="10"/>
          </p:nvPr>
        </p:nvSpPr>
        <p:spPr/>
        <p:txBody>
          <a:bodyPr/>
          <a:lstStyle/>
          <a:p>
            <a:fld id="{E84FDA02-9F92-4999-B2EA-09783DDB9B1B}" type="datetimeFigureOut">
              <a:rPr lang="x-none" smtClean="0"/>
              <a:t>25/01/2023</a:t>
            </a:fld>
            <a:endParaRPr lang="x-none"/>
          </a:p>
        </p:txBody>
      </p:sp>
      <p:sp>
        <p:nvSpPr>
          <p:cNvPr id="8" name="Footer Placeholder 7">
            <a:extLst>
              <a:ext uri="{FF2B5EF4-FFF2-40B4-BE49-F238E27FC236}">
                <a16:creationId xmlns:a16="http://schemas.microsoft.com/office/drawing/2014/main" xmlns="" id="{3B2B2E7B-4AB9-9B56-E400-031BDFE06CCD}"/>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xmlns="" id="{9F40F07E-6615-140A-7028-4D5DB12EFFCD}"/>
              </a:ext>
            </a:extLst>
          </p:cNvPr>
          <p:cNvSpPr>
            <a:spLocks noGrp="1"/>
          </p:cNvSpPr>
          <p:nvPr>
            <p:ph type="sldNum" sz="quarter" idx="12"/>
          </p:nvPr>
        </p:nvSpPr>
        <p:spPr/>
        <p:txBody>
          <a:bodyPr/>
          <a:lstStyle/>
          <a:p>
            <a:fld id="{8233AB84-7E1D-4F26-8130-2603EF738181}" type="slidenum">
              <a:rPr lang="x-none" smtClean="0"/>
              <a:t>‹#›</a:t>
            </a:fld>
            <a:endParaRPr lang="x-none"/>
          </a:p>
        </p:txBody>
      </p:sp>
    </p:spTree>
    <p:extLst>
      <p:ext uri="{BB962C8B-B14F-4D97-AF65-F5344CB8AC3E}">
        <p14:creationId xmlns:p14="http://schemas.microsoft.com/office/powerpoint/2010/main" val="3908214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9193ED-7200-70B5-E11D-95C521C46FBE}"/>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xmlns="" id="{D5CD4D0C-D8A0-1F1C-9996-93BF51BC8A6A}"/>
              </a:ext>
            </a:extLst>
          </p:cNvPr>
          <p:cNvSpPr>
            <a:spLocks noGrp="1"/>
          </p:cNvSpPr>
          <p:nvPr>
            <p:ph type="dt" sz="half" idx="10"/>
          </p:nvPr>
        </p:nvSpPr>
        <p:spPr/>
        <p:txBody>
          <a:bodyPr/>
          <a:lstStyle/>
          <a:p>
            <a:fld id="{E84FDA02-9F92-4999-B2EA-09783DDB9B1B}" type="datetimeFigureOut">
              <a:rPr lang="x-none" smtClean="0"/>
              <a:t>25/01/2023</a:t>
            </a:fld>
            <a:endParaRPr lang="x-none"/>
          </a:p>
        </p:txBody>
      </p:sp>
      <p:sp>
        <p:nvSpPr>
          <p:cNvPr id="4" name="Footer Placeholder 3">
            <a:extLst>
              <a:ext uri="{FF2B5EF4-FFF2-40B4-BE49-F238E27FC236}">
                <a16:creationId xmlns:a16="http://schemas.microsoft.com/office/drawing/2014/main" xmlns="" id="{95BF3E3F-045A-25A3-A3DF-64BB0E3A3B01}"/>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xmlns="" id="{511D37D0-8872-EC86-1785-6034F2981029}"/>
              </a:ext>
            </a:extLst>
          </p:cNvPr>
          <p:cNvSpPr>
            <a:spLocks noGrp="1"/>
          </p:cNvSpPr>
          <p:nvPr>
            <p:ph type="sldNum" sz="quarter" idx="12"/>
          </p:nvPr>
        </p:nvSpPr>
        <p:spPr/>
        <p:txBody>
          <a:bodyPr/>
          <a:lstStyle/>
          <a:p>
            <a:fld id="{8233AB84-7E1D-4F26-8130-2603EF738181}" type="slidenum">
              <a:rPr lang="x-none" smtClean="0"/>
              <a:t>‹#›</a:t>
            </a:fld>
            <a:endParaRPr lang="x-none"/>
          </a:p>
        </p:txBody>
      </p:sp>
    </p:spTree>
    <p:extLst>
      <p:ext uri="{BB962C8B-B14F-4D97-AF65-F5344CB8AC3E}">
        <p14:creationId xmlns:p14="http://schemas.microsoft.com/office/powerpoint/2010/main" val="2496874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87861A2-6FB9-17B0-11DC-6D40AFB08BE6}"/>
              </a:ext>
            </a:extLst>
          </p:cNvPr>
          <p:cNvSpPr>
            <a:spLocks noGrp="1"/>
          </p:cNvSpPr>
          <p:nvPr>
            <p:ph type="dt" sz="half" idx="10"/>
          </p:nvPr>
        </p:nvSpPr>
        <p:spPr/>
        <p:txBody>
          <a:bodyPr/>
          <a:lstStyle/>
          <a:p>
            <a:fld id="{E84FDA02-9F92-4999-B2EA-09783DDB9B1B}" type="datetimeFigureOut">
              <a:rPr lang="x-none" smtClean="0"/>
              <a:t>25/01/2023</a:t>
            </a:fld>
            <a:endParaRPr lang="x-none"/>
          </a:p>
        </p:txBody>
      </p:sp>
      <p:sp>
        <p:nvSpPr>
          <p:cNvPr id="3" name="Footer Placeholder 2">
            <a:extLst>
              <a:ext uri="{FF2B5EF4-FFF2-40B4-BE49-F238E27FC236}">
                <a16:creationId xmlns:a16="http://schemas.microsoft.com/office/drawing/2014/main" xmlns="" id="{4D949C84-2E89-1A52-A905-B45BE81675D6}"/>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xmlns="" id="{F8110047-6070-F708-3767-16908F7407DB}"/>
              </a:ext>
            </a:extLst>
          </p:cNvPr>
          <p:cNvSpPr>
            <a:spLocks noGrp="1"/>
          </p:cNvSpPr>
          <p:nvPr>
            <p:ph type="sldNum" sz="quarter" idx="12"/>
          </p:nvPr>
        </p:nvSpPr>
        <p:spPr/>
        <p:txBody>
          <a:bodyPr/>
          <a:lstStyle/>
          <a:p>
            <a:fld id="{8233AB84-7E1D-4F26-8130-2603EF738181}" type="slidenum">
              <a:rPr lang="x-none" smtClean="0"/>
              <a:t>‹#›</a:t>
            </a:fld>
            <a:endParaRPr lang="x-none"/>
          </a:p>
        </p:txBody>
      </p:sp>
    </p:spTree>
    <p:extLst>
      <p:ext uri="{BB962C8B-B14F-4D97-AF65-F5344CB8AC3E}">
        <p14:creationId xmlns:p14="http://schemas.microsoft.com/office/powerpoint/2010/main" val="2542810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06EB75-B0AB-214A-99A4-E01096018D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9606C9EA-7BF7-A3D1-9D8C-C5FEA824B3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xmlns="" id="{CFA16496-2AD3-5E8A-D5C7-BF73E6342B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E539CF4-C953-80FC-0290-0217EDFBD2D5}"/>
              </a:ext>
            </a:extLst>
          </p:cNvPr>
          <p:cNvSpPr>
            <a:spLocks noGrp="1"/>
          </p:cNvSpPr>
          <p:nvPr>
            <p:ph type="dt" sz="half" idx="10"/>
          </p:nvPr>
        </p:nvSpPr>
        <p:spPr/>
        <p:txBody>
          <a:bodyPr/>
          <a:lstStyle/>
          <a:p>
            <a:fld id="{E84FDA02-9F92-4999-B2EA-09783DDB9B1B}" type="datetimeFigureOut">
              <a:rPr lang="x-none" smtClean="0"/>
              <a:t>25/01/2023</a:t>
            </a:fld>
            <a:endParaRPr lang="x-none"/>
          </a:p>
        </p:txBody>
      </p:sp>
      <p:sp>
        <p:nvSpPr>
          <p:cNvPr id="6" name="Footer Placeholder 5">
            <a:extLst>
              <a:ext uri="{FF2B5EF4-FFF2-40B4-BE49-F238E27FC236}">
                <a16:creationId xmlns:a16="http://schemas.microsoft.com/office/drawing/2014/main" xmlns="" id="{2B9FBC51-BC95-084E-EA6B-732A66FE8DA1}"/>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82ED5ADF-78BC-2FE6-DB92-98FA5D6E7F7D}"/>
              </a:ext>
            </a:extLst>
          </p:cNvPr>
          <p:cNvSpPr>
            <a:spLocks noGrp="1"/>
          </p:cNvSpPr>
          <p:nvPr>
            <p:ph type="sldNum" sz="quarter" idx="12"/>
          </p:nvPr>
        </p:nvSpPr>
        <p:spPr/>
        <p:txBody>
          <a:bodyPr/>
          <a:lstStyle/>
          <a:p>
            <a:fld id="{8233AB84-7E1D-4F26-8130-2603EF738181}" type="slidenum">
              <a:rPr lang="x-none" smtClean="0"/>
              <a:t>‹#›</a:t>
            </a:fld>
            <a:endParaRPr lang="x-none"/>
          </a:p>
        </p:txBody>
      </p:sp>
    </p:spTree>
    <p:extLst>
      <p:ext uri="{BB962C8B-B14F-4D97-AF65-F5344CB8AC3E}">
        <p14:creationId xmlns:p14="http://schemas.microsoft.com/office/powerpoint/2010/main" val="232981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4323DE-C679-C31F-1AF5-8FEAA0500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xmlns="" id="{092E401B-D86A-7D3C-9AFC-3499E4E90E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xmlns="" id="{812D1429-7EC5-9020-472E-8B8B9D986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942FB7A-8616-695C-2FA3-B2DF65092EFA}"/>
              </a:ext>
            </a:extLst>
          </p:cNvPr>
          <p:cNvSpPr>
            <a:spLocks noGrp="1"/>
          </p:cNvSpPr>
          <p:nvPr>
            <p:ph type="dt" sz="half" idx="10"/>
          </p:nvPr>
        </p:nvSpPr>
        <p:spPr/>
        <p:txBody>
          <a:bodyPr/>
          <a:lstStyle/>
          <a:p>
            <a:fld id="{E84FDA02-9F92-4999-B2EA-09783DDB9B1B}" type="datetimeFigureOut">
              <a:rPr lang="x-none" smtClean="0"/>
              <a:t>25/01/2023</a:t>
            </a:fld>
            <a:endParaRPr lang="x-none"/>
          </a:p>
        </p:txBody>
      </p:sp>
      <p:sp>
        <p:nvSpPr>
          <p:cNvPr id="6" name="Footer Placeholder 5">
            <a:extLst>
              <a:ext uri="{FF2B5EF4-FFF2-40B4-BE49-F238E27FC236}">
                <a16:creationId xmlns:a16="http://schemas.microsoft.com/office/drawing/2014/main" xmlns="" id="{95F53FBC-D717-AF23-2133-A8CE60EF0633}"/>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6C423DF9-70F9-18B0-BB23-01B82ED4121A}"/>
              </a:ext>
            </a:extLst>
          </p:cNvPr>
          <p:cNvSpPr>
            <a:spLocks noGrp="1"/>
          </p:cNvSpPr>
          <p:nvPr>
            <p:ph type="sldNum" sz="quarter" idx="12"/>
          </p:nvPr>
        </p:nvSpPr>
        <p:spPr/>
        <p:txBody>
          <a:bodyPr/>
          <a:lstStyle/>
          <a:p>
            <a:fld id="{8233AB84-7E1D-4F26-8130-2603EF738181}" type="slidenum">
              <a:rPr lang="x-none" smtClean="0"/>
              <a:t>‹#›</a:t>
            </a:fld>
            <a:endParaRPr lang="x-none"/>
          </a:p>
        </p:txBody>
      </p:sp>
    </p:spTree>
    <p:extLst>
      <p:ext uri="{BB962C8B-B14F-4D97-AF65-F5344CB8AC3E}">
        <p14:creationId xmlns:p14="http://schemas.microsoft.com/office/powerpoint/2010/main" val="335021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16C3C5A-A680-D3C5-730A-A0D96E6C50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5A3ECE24-53CE-147D-EA3A-05D22A9E01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833A2949-73E2-D141-4D13-E1FCE18214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FDA02-9F92-4999-B2EA-09783DDB9B1B}" type="datetimeFigureOut">
              <a:rPr lang="x-none" smtClean="0"/>
              <a:t>25/01/2023</a:t>
            </a:fld>
            <a:endParaRPr lang="x-none"/>
          </a:p>
        </p:txBody>
      </p:sp>
      <p:sp>
        <p:nvSpPr>
          <p:cNvPr id="5" name="Footer Placeholder 4">
            <a:extLst>
              <a:ext uri="{FF2B5EF4-FFF2-40B4-BE49-F238E27FC236}">
                <a16:creationId xmlns:a16="http://schemas.microsoft.com/office/drawing/2014/main" xmlns="" id="{0882F11E-1345-C1F4-F93D-EDD72EEBD0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xmlns="" id="{5B0BCEB9-40B2-5971-9BB7-B286516717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3AB84-7E1D-4F26-8130-2603EF738181}" type="slidenum">
              <a:rPr lang="x-none" smtClean="0"/>
              <a:t>‹#›</a:t>
            </a:fld>
            <a:endParaRPr lang="x-none"/>
          </a:p>
        </p:txBody>
      </p:sp>
    </p:spTree>
    <p:extLst>
      <p:ext uri="{BB962C8B-B14F-4D97-AF65-F5344CB8AC3E}">
        <p14:creationId xmlns:p14="http://schemas.microsoft.com/office/powerpoint/2010/main" val="119824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DC73AF-3791-5BA7-CD05-AD2D00A8B4D5}"/>
              </a:ext>
            </a:extLst>
          </p:cNvPr>
          <p:cNvSpPr>
            <a:spLocks noGrp="1"/>
          </p:cNvSpPr>
          <p:nvPr>
            <p:ph type="ctrTitle"/>
          </p:nvPr>
        </p:nvSpPr>
        <p:spPr/>
        <p:txBody>
          <a:bodyPr/>
          <a:lstStyle/>
          <a:p>
            <a:r>
              <a:rPr lang="en-US" dirty="0"/>
              <a:t> Research work on Food system</a:t>
            </a:r>
            <a:endParaRPr lang="x-none" dirty="0"/>
          </a:p>
        </p:txBody>
      </p:sp>
      <p:sp>
        <p:nvSpPr>
          <p:cNvPr id="3" name="Subtitle 2">
            <a:extLst>
              <a:ext uri="{FF2B5EF4-FFF2-40B4-BE49-F238E27FC236}">
                <a16:creationId xmlns:a16="http://schemas.microsoft.com/office/drawing/2014/main" xmlns="" id="{D25890F0-B561-5CCA-C562-11770404ABEA}"/>
              </a:ext>
            </a:extLst>
          </p:cNvPr>
          <p:cNvSpPr>
            <a:spLocks noGrp="1"/>
          </p:cNvSpPr>
          <p:nvPr>
            <p:ph type="subTitle" idx="1"/>
          </p:nvPr>
        </p:nvSpPr>
        <p:spPr/>
        <p:txBody>
          <a:bodyPr vert="horz" lIns="91440" tIns="45720" rIns="91440" bIns="45720" rtlCol="0" anchor="t">
            <a:normAutofit/>
          </a:bodyPr>
          <a:lstStyle/>
          <a:p>
            <a:r>
              <a:rPr lang="x-none" dirty="0">
                <a:cs typeface="Calibri"/>
              </a:rPr>
              <a:t>Esther </a:t>
            </a:r>
            <a:r>
              <a:rPr lang="x-none">
                <a:cs typeface="Calibri"/>
              </a:rPr>
              <a:t>Tatenda </a:t>
            </a:r>
            <a:r>
              <a:rPr lang="x-none" smtClean="0">
                <a:cs typeface="Calibri"/>
              </a:rPr>
              <a:t>Chawanda</a:t>
            </a:r>
            <a:endParaRPr lang="en-US" dirty="0" smtClean="0">
              <a:cs typeface="Calibri"/>
            </a:endParaRPr>
          </a:p>
          <a:p>
            <a:r>
              <a:rPr lang="en-US" dirty="0" err="1" smtClean="0">
                <a:cs typeface="Calibri"/>
              </a:rPr>
              <a:t>Phd</a:t>
            </a:r>
            <a:r>
              <a:rPr lang="en-US" dirty="0" smtClean="0">
                <a:cs typeface="Calibri"/>
              </a:rPr>
              <a:t> Application: </a:t>
            </a:r>
            <a:r>
              <a:rPr lang="en-US" dirty="0" err="1" smtClean="0">
                <a:cs typeface="Calibri"/>
              </a:rPr>
              <a:t>Ecofoodsytems</a:t>
            </a:r>
            <a:r>
              <a:rPr lang="en-US" dirty="0" smtClean="0">
                <a:cs typeface="Calibri"/>
              </a:rPr>
              <a:t> Project</a:t>
            </a:r>
            <a:endParaRPr lang="en-US" dirty="0">
              <a:cs typeface="Calibri"/>
            </a:endParaRPr>
          </a:p>
        </p:txBody>
      </p:sp>
    </p:spTree>
    <p:extLst>
      <p:ext uri="{BB962C8B-B14F-4D97-AF65-F5344CB8AC3E}">
        <p14:creationId xmlns:p14="http://schemas.microsoft.com/office/powerpoint/2010/main" val="1797704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15">
            <a:extLst>
              <a:ext uri="{FF2B5EF4-FFF2-40B4-BE49-F238E27FC236}">
                <a16:creationId xmlns:a16="http://schemas.microsoft.com/office/drawing/2014/main" xmlns="" id="{2CB962CF-61A3-4EF9-94F6-7C59B03295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E433D9E-8540-95AE-3B45-0040D5160C29}"/>
              </a:ext>
            </a:extLst>
          </p:cNvPr>
          <p:cNvSpPr>
            <a:spLocks noGrp="1"/>
          </p:cNvSpPr>
          <p:nvPr>
            <p:ph type="title"/>
          </p:nvPr>
        </p:nvSpPr>
        <p:spPr>
          <a:xfrm>
            <a:off x="838200" y="556337"/>
            <a:ext cx="6797405" cy="631308"/>
          </a:xfrm>
        </p:spPr>
        <p:txBody>
          <a:bodyPr>
            <a:normAutofit fontScale="90000"/>
          </a:bodyPr>
          <a:lstStyle/>
          <a:p>
            <a:r>
              <a:rPr lang="en-US" sz="2400" dirty="0"/>
              <a:t>Green city initiatives and market management: Rikolto international, Belgium</a:t>
            </a:r>
            <a:endParaRPr lang="x-none" sz="2400" dirty="0"/>
          </a:p>
        </p:txBody>
      </p:sp>
      <p:sp>
        <p:nvSpPr>
          <p:cNvPr id="3" name="Content Placeholder 2">
            <a:extLst>
              <a:ext uri="{FF2B5EF4-FFF2-40B4-BE49-F238E27FC236}">
                <a16:creationId xmlns:a16="http://schemas.microsoft.com/office/drawing/2014/main" xmlns="" id="{33E79A0C-D81B-3B56-4D88-6C8D50B34E55}"/>
              </a:ext>
            </a:extLst>
          </p:cNvPr>
          <p:cNvSpPr>
            <a:spLocks noGrp="1"/>
          </p:cNvSpPr>
          <p:nvPr>
            <p:ph idx="1"/>
          </p:nvPr>
        </p:nvSpPr>
        <p:spPr>
          <a:xfrm>
            <a:off x="672680" y="1454985"/>
            <a:ext cx="7461082" cy="4764061"/>
          </a:xfrm>
        </p:spPr>
        <p:txBody>
          <a:bodyPr vert="horz" lIns="91440" tIns="45720" rIns="91440" bIns="45720" rtlCol="0" anchor="t">
            <a:normAutofit fontScale="85000" lnSpcReduction="20000"/>
          </a:bodyPr>
          <a:lstStyle/>
          <a:p>
            <a:pPr marL="0" indent="0">
              <a:spcAft>
                <a:spcPts val="800"/>
              </a:spcAft>
              <a:buNone/>
            </a:pPr>
            <a:r>
              <a:rPr lang="en-US" sz="1600" b="1" spc="15" dirty="0">
                <a:effectLst/>
                <a:latin typeface="Calibri"/>
                <a:ea typeface="Times New Roman" panose="02020603050405020304" pitchFamily="18" charset="0"/>
                <a:cs typeface="Calibri"/>
              </a:rPr>
              <a:t>Aim:</a:t>
            </a:r>
            <a:r>
              <a:rPr lang="en-US" sz="1600" b="1" spc="15" dirty="0">
                <a:latin typeface="Calibri"/>
                <a:ea typeface="Times New Roman" panose="02020603050405020304" pitchFamily="18" charset="0"/>
                <a:cs typeface="Calibri"/>
              </a:rPr>
              <a:t> </a:t>
            </a:r>
          </a:p>
          <a:p>
            <a:pPr>
              <a:spcAft>
                <a:spcPts val="800"/>
              </a:spcAft>
            </a:pPr>
            <a:r>
              <a:rPr lang="en-US" sz="1400" spc="15" dirty="0">
                <a:latin typeface="Calibri"/>
                <a:ea typeface="Times New Roman" panose="02020603050405020304" pitchFamily="18" charset="0"/>
                <a:cs typeface="Calibri"/>
              </a:rPr>
              <a:t>Contributes towards the development of strategic framework for FAO’s Green Cities initiatives in Africa</a:t>
            </a:r>
          </a:p>
          <a:p>
            <a:pPr>
              <a:spcAft>
                <a:spcPts val="800"/>
              </a:spcAft>
            </a:pPr>
            <a:r>
              <a:rPr lang="en-US" sz="1400" spc="15" dirty="0">
                <a:latin typeface="Calibri"/>
                <a:ea typeface="Times New Roman" panose="02020603050405020304" pitchFamily="18" charset="0"/>
                <a:cs typeface="Calibri"/>
              </a:rPr>
              <a:t>Investigate</a:t>
            </a:r>
            <a:r>
              <a:rPr lang="en-US" sz="1400" spc="15" dirty="0">
                <a:effectLst/>
                <a:latin typeface="Calibri"/>
                <a:ea typeface="Times New Roman" panose="02020603050405020304" pitchFamily="18" charset="0"/>
                <a:cs typeface="Calibri"/>
              </a:rPr>
              <a:t> the impact of food market management modalities and areas to improve</a:t>
            </a:r>
          </a:p>
          <a:p>
            <a:pPr marL="0" indent="0" algn="just">
              <a:spcAft>
                <a:spcPts val="800"/>
              </a:spcAft>
              <a:buNone/>
            </a:pPr>
            <a:r>
              <a:rPr lang="en-US" sz="1400" b="1" spc="15" dirty="0">
                <a:latin typeface="Calibri"/>
                <a:ea typeface="Times New Roman" panose="02020603050405020304" pitchFamily="18" charset="0"/>
                <a:cs typeface="Calibri"/>
              </a:rPr>
              <a:t>-    </a:t>
            </a:r>
            <a:r>
              <a:rPr lang="en-US" sz="1400" spc="15" dirty="0">
                <a:latin typeface="Calibri"/>
                <a:ea typeface="Times New Roman" panose="02020603050405020304" pitchFamily="18" charset="0"/>
                <a:cs typeface="Calibri"/>
              </a:rPr>
              <a:t>social inclusion</a:t>
            </a:r>
          </a:p>
          <a:p>
            <a:pPr marL="0" indent="0" algn="just">
              <a:spcAft>
                <a:spcPts val="800"/>
              </a:spcAft>
              <a:buNone/>
            </a:pPr>
            <a:r>
              <a:rPr lang="en-US" sz="1400" spc="15" dirty="0">
                <a:latin typeface="Calibri"/>
                <a:ea typeface="Times New Roman" panose="02020603050405020304" pitchFamily="18" charset="0"/>
                <a:cs typeface="Calibri"/>
              </a:rPr>
              <a:t>-    Environmental sustainability &amp; food waste reduction</a:t>
            </a:r>
          </a:p>
          <a:p>
            <a:pPr marL="0" indent="0">
              <a:spcAft>
                <a:spcPts val="800"/>
              </a:spcAft>
              <a:buNone/>
            </a:pPr>
            <a:r>
              <a:rPr lang="en-US" sz="1600" b="1" spc="15" dirty="0">
                <a:effectLst/>
                <a:latin typeface="Calibri"/>
                <a:ea typeface="Times New Roman" panose="02020603050405020304" pitchFamily="18" charset="0"/>
                <a:cs typeface="Calibri"/>
              </a:rPr>
              <a:t>Methodology</a:t>
            </a:r>
            <a:r>
              <a:rPr lang="en-US" sz="1400" b="1" spc="15" dirty="0">
                <a:effectLst/>
                <a:latin typeface="Calibri"/>
                <a:ea typeface="Times New Roman" panose="02020603050405020304" pitchFamily="18" charset="0"/>
                <a:cs typeface="Calibri"/>
              </a:rPr>
              <a:t>: </a:t>
            </a:r>
          </a:p>
          <a:p>
            <a:pPr marL="0" indent="0">
              <a:spcAft>
                <a:spcPts val="800"/>
              </a:spcAft>
              <a:buNone/>
            </a:pPr>
            <a:r>
              <a:rPr lang="en-US" sz="1400" spc="15" dirty="0">
                <a:effectLst/>
                <a:latin typeface="Calibri"/>
                <a:ea typeface="Times New Roman" panose="02020603050405020304" pitchFamily="18" charset="0"/>
                <a:cs typeface="Calibri"/>
              </a:rPr>
              <a:t>1. Literature review : </a:t>
            </a:r>
          </a:p>
          <a:p>
            <a:pPr>
              <a:spcAft>
                <a:spcPts val="800"/>
              </a:spcAft>
              <a:buFontTx/>
              <a:buChar char="-"/>
            </a:pPr>
            <a:r>
              <a:rPr lang="en-US" sz="1400" spc="15" dirty="0">
                <a:effectLst/>
                <a:latin typeface="Calibri"/>
                <a:ea typeface="Times New Roman" panose="02020603050405020304" pitchFamily="18" charset="0"/>
                <a:cs typeface="Calibri"/>
              </a:rPr>
              <a:t>climate – resilient practices and technologies</a:t>
            </a:r>
          </a:p>
          <a:p>
            <a:pPr>
              <a:spcAft>
                <a:spcPts val="800"/>
              </a:spcAft>
              <a:buFontTx/>
              <a:buChar char="-"/>
            </a:pPr>
            <a:r>
              <a:rPr lang="en-US" sz="1400" spc="15" dirty="0">
                <a:effectLst/>
                <a:latin typeface="Calibri"/>
                <a:ea typeface="Times New Roman" panose="02020603050405020304" pitchFamily="18" charset="0"/>
                <a:cs typeface="Calibri"/>
              </a:rPr>
              <a:t>Circular and inclusive u</a:t>
            </a:r>
            <a:r>
              <a:rPr lang="en-US" sz="1400" spc="15" dirty="0">
                <a:latin typeface="Calibri"/>
                <a:ea typeface="Times New Roman" panose="02020603050405020304" pitchFamily="18" charset="0"/>
                <a:cs typeface="Calibri"/>
              </a:rPr>
              <a:t>rban and peri-urban developments </a:t>
            </a:r>
            <a:endParaRPr lang="en-US" sz="1400" spc="15" dirty="0">
              <a:effectLst/>
              <a:latin typeface="Calibri"/>
              <a:ea typeface="Times New Roman" panose="02020603050405020304" pitchFamily="18" charset="0"/>
              <a:cs typeface="Calibri"/>
            </a:endParaRPr>
          </a:p>
          <a:p>
            <a:pPr marL="0" indent="0">
              <a:spcAft>
                <a:spcPts val="800"/>
              </a:spcAft>
              <a:buNone/>
            </a:pPr>
            <a:r>
              <a:rPr lang="en-US" sz="1400" spc="15" dirty="0">
                <a:effectLst/>
                <a:latin typeface="Calibri"/>
                <a:ea typeface="Times New Roman" panose="02020603050405020304" pitchFamily="18" charset="0"/>
                <a:cs typeface="Calibri"/>
              </a:rPr>
              <a:t>2. Workshop consultant: Kenya and Ghana</a:t>
            </a:r>
          </a:p>
          <a:p>
            <a:pPr>
              <a:spcAft>
                <a:spcPts val="800"/>
              </a:spcAft>
              <a:buFontTx/>
              <a:buChar char="-"/>
            </a:pPr>
            <a:r>
              <a:rPr lang="en-US" sz="1400" spc="15" dirty="0">
                <a:latin typeface="Calibri"/>
                <a:ea typeface="Times New Roman" panose="02020603050405020304" pitchFamily="18" charset="0"/>
                <a:cs typeface="Calibri"/>
              </a:rPr>
              <a:t>cities’ challenges, project implementation,</a:t>
            </a:r>
          </a:p>
          <a:p>
            <a:pPr>
              <a:spcAft>
                <a:spcPts val="800"/>
              </a:spcAft>
              <a:buFontTx/>
              <a:buChar char="-"/>
            </a:pPr>
            <a:r>
              <a:rPr lang="en-US" sz="1400" spc="15" dirty="0">
                <a:latin typeface="Calibri"/>
                <a:ea typeface="Times New Roman" panose="02020603050405020304" pitchFamily="18" charset="0"/>
                <a:cs typeface="Calibri"/>
              </a:rPr>
              <a:t>types of assistance from FAO and Rikolto</a:t>
            </a:r>
            <a:endParaRPr lang="en-US" sz="1400" spc="15" dirty="0">
              <a:effectLst/>
              <a:latin typeface="Calibri"/>
              <a:ea typeface="Times New Roman" panose="02020603050405020304" pitchFamily="18" charset="0"/>
              <a:cs typeface="Calibri"/>
            </a:endParaRPr>
          </a:p>
          <a:p>
            <a:pPr marL="0" indent="0">
              <a:spcAft>
                <a:spcPts val="800"/>
              </a:spcAft>
              <a:buNone/>
            </a:pPr>
            <a:r>
              <a:rPr lang="en-US" sz="1400" spc="15" dirty="0">
                <a:effectLst/>
                <a:latin typeface="Calibri"/>
                <a:ea typeface="Times New Roman" panose="02020603050405020304" pitchFamily="18" charset="0"/>
                <a:cs typeface="Calibri"/>
              </a:rPr>
              <a:t>3. Interviews with Rikolto East Africa Global Team</a:t>
            </a:r>
          </a:p>
        </p:txBody>
      </p:sp>
      <p:pic>
        <p:nvPicPr>
          <p:cNvPr id="4" name="Picture 4" descr="A picture containing orange, meat, toppings&#10;&#10;Description automatically generated">
            <a:extLst>
              <a:ext uri="{FF2B5EF4-FFF2-40B4-BE49-F238E27FC236}">
                <a16:creationId xmlns:a16="http://schemas.microsoft.com/office/drawing/2014/main" xmlns="" id="{52C82505-3425-EC29-07DE-E6606819BEBD}"/>
              </a:ext>
            </a:extLst>
          </p:cNvPr>
          <p:cNvPicPr>
            <a:picLocks noChangeAspect="1"/>
          </p:cNvPicPr>
          <p:nvPr/>
        </p:nvPicPr>
        <p:blipFill rotWithShape="1">
          <a:blip r:embed="rId2"/>
          <a:srcRect l="11002" r="10108" b="-3"/>
          <a:stretch/>
        </p:blipFill>
        <p:spPr>
          <a:xfrm>
            <a:off x="8471414" y="168168"/>
            <a:ext cx="3047906" cy="3168155"/>
          </a:xfrm>
          <a:prstGeom prst="rect">
            <a:avLst/>
          </a:prstGeom>
        </p:spPr>
      </p:pic>
      <p:pic>
        <p:nvPicPr>
          <p:cNvPr id="5" name="Picture 5" descr="Diagram&#10;&#10;Description automatically generated">
            <a:extLst>
              <a:ext uri="{FF2B5EF4-FFF2-40B4-BE49-F238E27FC236}">
                <a16:creationId xmlns:a16="http://schemas.microsoft.com/office/drawing/2014/main" xmlns="" id="{11E96323-9C79-FFF5-9180-1FEDD324EB8A}"/>
              </a:ext>
            </a:extLst>
          </p:cNvPr>
          <p:cNvPicPr>
            <a:picLocks noChangeAspect="1"/>
          </p:cNvPicPr>
          <p:nvPr/>
        </p:nvPicPr>
        <p:blipFill>
          <a:blip r:embed="rId3"/>
          <a:stretch>
            <a:fillRect/>
          </a:stretch>
        </p:blipFill>
        <p:spPr>
          <a:xfrm>
            <a:off x="8279394" y="3837016"/>
            <a:ext cx="3995623" cy="2477286"/>
          </a:xfrm>
          <a:prstGeom prst="rect">
            <a:avLst/>
          </a:prstGeom>
        </p:spPr>
      </p:pic>
    </p:spTree>
    <p:extLst>
      <p:ext uri="{BB962C8B-B14F-4D97-AF65-F5344CB8AC3E}">
        <p14:creationId xmlns:p14="http://schemas.microsoft.com/office/powerpoint/2010/main" val="3751466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433D9E-8540-95AE-3B45-0040D5160C29}"/>
              </a:ext>
            </a:extLst>
          </p:cNvPr>
          <p:cNvSpPr>
            <a:spLocks noGrp="1"/>
          </p:cNvSpPr>
          <p:nvPr>
            <p:ph type="title"/>
          </p:nvPr>
        </p:nvSpPr>
        <p:spPr/>
        <p:txBody>
          <a:bodyPr/>
          <a:lstStyle/>
          <a:p>
            <a:r>
              <a:rPr lang="en-US" dirty="0" err="1" smtClean="0"/>
              <a:t>Cont</a:t>
            </a:r>
            <a:r>
              <a:rPr lang="en-US" dirty="0" smtClean="0"/>
              <a:t>’</a:t>
            </a:r>
            <a:endParaRPr lang="x-none" dirty="0"/>
          </a:p>
        </p:txBody>
      </p:sp>
      <p:sp>
        <p:nvSpPr>
          <p:cNvPr id="3" name="Content Placeholder 2">
            <a:extLst>
              <a:ext uri="{FF2B5EF4-FFF2-40B4-BE49-F238E27FC236}">
                <a16:creationId xmlns:a16="http://schemas.microsoft.com/office/drawing/2014/main" xmlns="" id="{33E79A0C-D81B-3B56-4D88-6C8D50B34E55}"/>
              </a:ext>
            </a:extLst>
          </p:cNvPr>
          <p:cNvSpPr>
            <a:spLocks noGrp="1"/>
          </p:cNvSpPr>
          <p:nvPr>
            <p:ph idx="1"/>
          </p:nvPr>
        </p:nvSpPr>
        <p:spPr/>
        <p:txBody>
          <a:bodyPr vert="horz" lIns="91440" tIns="45720" rIns="91440" bIns="45720" rtlCol="0" anchor="t">
            <a:normAutofit fontScale="85000" lnSpcReduction="10000"/>
          </a:bodyPr>
          <a:lstStyle/>
          <a:p>
            <a:pPr marL="0" indent="0">
              <a:lnSpc>
                <a:spcPct val="107000"/>
              </a:lnSpc>
              <a:spcAft>
                <a:spcPts val="800"/>
              </a:spcAft>
              <a:buNone/>
            </a:pPr>
            <a:r>
              <a:rPr lang="en-US" sz="1800" b="1" spc="15" dirty="0">
                <a:solidFill>
                  <a:srgbClr val="202122"/>
                </a:solidFill>
                <a:effectLst/>
                <a:latin typeface="Calibri"/>
                <a:ea typeface="Times New Roman" panose="02020603050405020304" pitchFamily="18" charset="0"/>
                <a:cs typeface="Calibri"/>
              </a:rPr>
              <a:t>Activities: </a:t>
            </a:r>
          </a:p>
          <a:p>
            <a:pPr>
              <a:lnSpc>
                <a:spcPct val="107000"/>
              </a:lnSpc>
              <a:spcAft>
                <a:spcPts val="800"/>
              </a:spcAft>
            </a:pPr>
            <a:r>
              <a:rPr lang="en-US" sz="1800" spc="15" dirty="0">
                <a:solidFill>
                  <a:srgbClr val="202122"/>
                </a:solidFill>
                <a:effectLst/>
                <a:latin typeface="Calibri"/>
                <a:ea typeface="Times New Roman" panose="02020603050405020304" pitchFamily="18" charset="0"/>
                <a:cs typeface="Calibri"/>
              </a:rPr>
              <a:t>Drafted an overview of key food system challenges, food flow and  food markets related to the food system of targeted cities. </a:t>
            </a:r>
          </a:p>
          <a:p>
            <a:pPr>
              <a:lnSpc>
                <a:spcPct val="107000"/>
              </a:lnSpc>
              <a:spcAft>
                <a:spcPts val="800"/>
              </a:spcAft>
            </a:pPr>
            <a:r>
              <a:rPr lang="en-US" sz="1800" spc="15" dirty="0">
                <a:solidFill>
                  <a:srgbClr val="202122"/>
                </a:solidFill>
                <a:effectLst/>
                <a:latin typeface="Calibri"/>
                <a:ea typeface="Times New Roman" panose="02020603050405020304" pitchFamily="18" charset="0"/>
                <a:cs typeface="Calibri"/>
              </a:rPr>
              <a:t> Mapped key stakeholders, existing food systems initiatives and their progress.</a:t>
            </a:r>
          </a:p>
          <a:p>
            <a:pPr>
              <a:lnSpc>
                <a:spcPct val="107000"/>
              </a:lnSpc>
              <a:spcAft>
                <a:spcPts val="800"/>
              </a:spcAft>
            </a:pPr>
            <a:r>
              <a:rPr lang="en-US" sz="1800" spc="15" dirty="0">
                <a:solidFill>
                  <a:srgbClr val="202122"/>
                </a:solidFill>
                <a:effectLst/>
                <a:latin typeface="Calibri"/>
                <a:ea typeface="Times New Roman" panose="02020603050405020304" pitchFamily="18" charset="0"/>
                <a:cs typeface="Calibri"/>
              </a:rPr>
              <a:t>Advising on future Green Cities </a:t>
            </a:r>
            <a:r>
              <a:rPr lang="en-US" sz="1800" spc="15" dirty="0" smtClean="0">
                <a:solidFill>
                  <a:srgbClr val="202122"/>
                </a:solidFill>
                <a:effectLst/>
                <a:latin typeface="Calibri"/>
                <a:ea typeface="Times New Roman" panose="02020603050405020304" pitchFamily="18" charset="0"/>
                <a:cs typeface="Calibri"/>
              </a:rPr>
              <a:t>Initiatives in African cities.</a:t>
            </a:r>
            <a:endParaRPr lang="en-US" sz="1800" spc="15" dirty="0">
              <a:solidFill>
                <a:srgbClr val="202122"/>
              </a:solidFill>
              <a:effectLst/>
              <a:latin typeface="Calibri"/>
              <a:ea typeface="Times New Roman" panose="02020603050405020304" pitchFamily="18" charset="0"/>
              <a:cs typeface="Calibri"/>
            </a:endParaRPr>
          </a:p>
          <a:p>
            <a:pPr>
              <a:lnSpc>
                <a:spcPct val="107000"/>
              </a:lnSpc>
              <a:spcAft>
                <a:spcPts val="800"/>
              </a:spcAft>
            </a:pPr>
            <a:r>
              <a:rPr lang="en-US" sz="1800" spc="15" dirty="0">
                <a:solidFill>
                  <a:srgbClr val="202122"/>
                </a:solidFill>
                <a:effectLst/>
                <a:latin typeface="Calibri"/>
                <a:ea typeface="Times New Roman" panose="02020603050405020304" pitchFamily="18" charset="0"/>
                <a:cs typeface="Calibri"/>
              </a:rPr>
              <a:t>Designed a multisectoral food environment intervention for use in low- and middle-income settings.</a:t>
            </a:r>
          </a:p>
          <a:p>
            <a:pPr marL="0" indent="0">
              <a:lnSpc>
                <a:spcPct val="107000"/>
              </a:lnSpc>
              <a:spcAft>
                <a:spcPts val="800"/>
              </a:spcAft>
              <a:buNone/>
            </a:pPr>
            <a:r>
              <a:rPr lang="en-GB" sz="1800" b="1" spc="15" dirty="0">
                <a:solidFill>
                  <a:srgbClr val="202122"/>
                </a:solidFill>
                <a:effectLst/>
                <a:latin typeface="Calibri" panose="020F0502020204030204" pitchFamily="34" charset="0"/>
                <a:ea typeface="Times New Roman" panose="02020603050405020304" pitchFamily="18" charset="0"/>
              </a:rPr>
              <a:t>Findings:</a:t>
            </a:r>
          </a:p>
          <a:p>
            <a:pPr>
              <a:lnSpc>
                <a:spcPct val="107000"/>
              </a:lnSpc>
              <a:spcAft>
                <a:spcPts val="800"/>
              </a:spcAft>
            </a:pPr>
            <a:r>
              <a:rPr lang="en-GB" sz="1800" spc="15" dirty="0">
                <a:solidFill>
                  <a:srgbClr val="202122"/>
                </a:solidFill>
                <a:effectLst/>
                <a:latin typeface="Calibri" panose="020F0502020204030204" pitchFamily="34" charset="0"/>
                <a:ea typeface="Times New Roman" panose="02020603050405020304" pitchFamily="18" charset="0"/>
              </a:rPr>
              <a:t>Food waste in developing countries is mainly driven by postharvest losses as a result of a lack of technology and restricted market access. </a:t>
            </a:r>
          </a:p>
          <a:p>
            <a:pPr>
              <a:lnSpc>
                <a:spcPct val="107000"/>
              </a:lnSpc>
              <a:spcAft>
                <a:spcPts val="800"/>
              </a:spcAft>
            </a:pPr>
            <a:r>
              <a:rPr lang="en-GB" sz="1800" spc="15" dirty="0">
                <a:solidFill>
                  <a:srgbClr val="202122"/>
                </a:solidFill>
                <a:latin typeface="Calibri" panose="020F0502020204030204" pitchFamily="34" charset="0"/>
                <a:ea typeface="Times New Roman" panose="02020603050405020304" pitchFamily="18" charset="0"/>
              </a:rPr>
              <a:t>Farmers still have no access to direct food markets: </a:t>
            </a:r>
            <a:endParaRPr lang="en-GB" sz="1800" spc="15" dirty="0">
              <a:solidFill>
                <a:srgbClr val="202122"/>
              </a:solidFill>
              <a:effectLst/>
              <a:latin typeface="Calibri" panose="020F0502020204030204" pitchFamily="34" charset="0"/>
              <a:ea typeface="Times New Roman" panose="02020603050405020304" pitchFamily="18" charset="0"/>
            </a:endParaRPr>
          </a:p>
          <a:p>
            <a:pPr>
              <a:lnSpc>
                <a:spcPct val="107000"/>
              </a:lnSpc>
              <a:spcAft>
                <a:spcPts val="800"/>
              </a:spcAft>
            </a:pPr>
            <a:r>
              <a:rPr lang="en-GB" sz="1800" spc="15" dirty="0">
                <a:solidFill>
                  <a:srgbClr val="202122"/>
                </a:solidFill>
                <a:latin typeface="Calibri" panose="020F0502020204030204" pitchFamily="34" charset="0"/>
                <a:ea typeface="Times New Roman" panose="02020603050405020304" pitchFamily="18" charset="0"/>
              </a:rPr>
              <a:t>Women are still not empowered: no access to land and bank loans: </a:t>
            </a:r>
            <a:endParaRPr lang="en-GB" sz="1800" spc="15" dirty="0">
              <a:solidFill>
                <a:srgbClr val="202122"/>
              </a:solidFill>
              <a:effectLst/>
              <a:latin typeface="Calibri" panose="020F0502020204030204" pitchFamily="34" charset="0"/>
              <a:ea typeface="Times New Roman" panose="02020603050405020304" pitchFamily="18" charset="0"/>
            </a:endParaRPr>
          </a:p>
          <a:p>
            <a:pPr marL="0" indent="0">
              <a:lnSpc>
                <a:spcPct val="107000"/>
              </a:lnSpc>
              <a:spcAft>
                <a:spcPts val="800"/>
              </a:spcAft>
              <a:buNone/>
            </a:pPr>
            <a:endParaRPr lang="en-US" sz="1800" spc="15" dirty="0">
              <a:solidFill>
                <a:srgbClr val="202122"/>
              </a:solidFill>
              <a:effectLst/>
              <a:latin typeface="Calibri"/>
              <a:ea typeface="Times New Roman" panose="02020603050405020304" pitchFamily="18" charset="0"/>
              <a:cs typeface="Calibri"/>
            </a:endParaRPr>
          </a:p>
          <a:p>
            <a:pPr marL="0" indent="0">
              <a:lnSpc>
                <a:spcPct val="107000"/>
              </a:lnSpc>
              <a:spcAft>
                <a:spcPts val="800"/>
              </a:spcAft>
              <a:buNone/>
            </a:pPr>
            <a:endParaRPr lang="en-US" sz="1800" spc="15" dirty="0">
              <a:solidFill>
                <a:srgbClr val="202122"/>
              </a:solidFill>
              <a:effectLst/>
              <a:latin typeface="Calibri"/>
              <a:ea typeface="Times New Roman" panose="02020603050405020304" pitchFamily="18" charset="0"/>
              <a:cs typeface="Calibri"/>
            </a:endParaRPr>
          </a:p>
          <a:p>
            <a:pPr marL="0" indent="0">
              <a:lnSpc>
                <a:spcPct val="107000"/>
              </a:lnSpc>
              <a:spcAft>
                <a:spcPts val="800"/>
              </a:spcAft>
              <a:buNone/>
            </a:pPr>
            <a:endParaRPr lang="en-US" sz="1800" spc="15" dirty="0">
              <a:solidFill>
                <a:srgbClr val="202122"/>
              </a:solidFill>
              <a:effectLst/>
              <a:latin typeface="Calibri"/>
              <a:ea typeface="Times New Roman" panose="02020603050405020304" pitchFamily="18" charset="0"/>
              <a:cs typeface="Calibri"/>
            </a:endParaRPr>
          </a:p>
        </p:txBody>
      </p:sp>
    </p:spTree>
    <p:extLst>
      <p:ext uri="{BB962C8B-B14F-4D97-AF65-F5344CB8AC3E}">
        <p14:creationId xmlns:p14="http://schemas.microsoft.com/office/powerpoint/2010/main" val="3481349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433D9E-8540-95AE-3B45-0040D5160C29}"/>
              </a:ext>
            </a:extLst>
          </p:cNvPr>
          <p:cNvSpPr>
            <a:spLocks noGrp="1"/>
          </p:cNvSpPr>
          <p:nvPr>
            <p:ph type="title"/>
          </p:nvPr>
        </p:nvSpPr>
        <p:spPr/>
        <p:txBody>
          <a:bodyPr/>
          <a:lstStyle/>
          <a:p>
            <a:r>
              <a:rPr lang="en-US" dirty="0" err="1" smtClean="0"/>
              <a:t>Cont</a:t>
            </a:r>
            <a:r>
              <a:rPr lang="en-US" smtClean="0"/>
              <a:t>’</a:t>
            </a:r>
            <a:endParaRPr lang="x-none" dirty="0"/>
          </a:p>
        </p:txBody>
      </p:sp>
      <p:sp>
        <p:nvSpPr>
          <p:cNvPr id="3" name="Content Placeholder 2">
            <a:extLst>
              <a:ext uri="{FF2B5EF4-FFF2-40B4-BE49-F238E27FC236}">
                <a16:creationId xmlns:a16="http://schemas.microsoft.com/office/drawing/2014/main" xmlns="" id="{33E79A0C-D81B-3B56-4D88-6C8D50B34E55}"/>
              </a:ext>
            </a:extLst>
          </p:cNvPr>
          <p:cNvSpPr>
            <a:spLocks noGrp="1"/>
          </p:cNvSpPr>
          <p:nvPr>
            <p:ph idx="1"/>
          </p:nvPr>
        </p:nvSpPr>
        <p:spPr>
          <a:xfrm>
            <a:off x="838200" y="1840373"/>
            <a:ext cx="10515600" cy="4351338"/>
          </a:xfrm>
        </p:spPr>
        <p:txBody>
          <a:bodyPr vert="horz" lIns="91440" tIns="45720" rIns="91440" bIns="45720" rtlCol="0" anchor="t">
            <a:normAutofit fontScale="77500" lnSpcReduction="20000"/>
          </a:bodyPr>
          <a:lstStyle/>
          <a:p>
            <a:pPr marL="0" indent="0">
              <a:lnSpc>
                <a:spcPct val="107000"/>
              </a:lnSpc>
              <a:spcAft>
                <a:spcPts val="800"/>
              </a:spcAft>
              <a:buNone/>
            </a:pPr>
            <a:r>
              <a:rPr lang="en-GB" sz="2000" b="1" spc="15" dirty="0">
                <a:latin typeface="Calibri" panose="020F0502020204030204" pitchFamily="34" charset="0"/>
                <a:ea typeface="Times New Roman" panose="02020603050405020304" pitchFamily="18" charset="0"/>
              </a:rPr>
              <a:t>Conclusion: </a:t>
            </a:r>
          </a:p>
          <a:p>
            <a:pPr>
              <a:lnSpc>
                <a:spcPct val="107000"/>
              </a:lnSpc>
              <a:spcAft>
                <a:spcPts val="800"/>
              </a:spcAft>
            </a:pPr>
            <a:r>
              <a:rPr lang="en-GB" sz="1800" spc="15" dirty="0">
                <a:effectLst/>
                <a:latin typeface="Calibri" panose="020F0502020204030204" pitchFamily="34" charset="0"/>
                <a:ea typeface="Times New Roman" panose="02020603050405020304" pitchFamily="18" charset="0"/>
              </a:rPr>
              <a:t>To preserve fresh produce from the farmers and to create a more hygienic environment, it is necessary to invest in suitable storage facilities and improve traditional markets.</a:t>
            </a:r>
          </a:p>
          <a:p>
            <a:pPr>
              <a:lnSpc>
                <a:spcPct val="107000"/>
              </a:lnSpc>
              <a:spcAft>
                <a:spcPts val="800"/>
              </a:spcAft>
            </a:pPr>
            <a:r>
              <a:rPr lang="en-US" sz="1800" spc="15" dirty="0">
                <a:latin typeface="Calibri" panose="020F0502020204030204" pitchFamily="34" charset="0"/>
                <a:ea typeface="Times New Roman" panose="02020603050405020304" pitchFamily="18" charset="0"/>
              </a:rPr>
              <a:t>There is a </a:t>
            </a:r>
            <a:r>
              <a:rPr lang="en-US" sz="1800" spc="15" dirty="0">
                <a:effectLst/>
                <a:latin typeface="Calibri" panose="020F0502020204030204" pitchFamily="34" charset="0"/>
                <a:ea typeface="Times New Roman" panose="02020603050405020304" pitchFamily="18" charset="0"/>
              </a:rPr>
              <a:t> needs to connective infrastructure, urban planning, economic incentives, capacity support and mandatory regulations.</a:t>
            </a:r>
          </a:p>
          <a:p>
            <a:pPr>
              <a:lnSpc>
                <a:spcPct val="107000"/>
              </a:lnSpc>
              <a:spcAft>
                <a:spcPts val="800"/>
              </a:spcAft>
            </a:pPr>
            <a:r>
              <a:rPr lang="en-US" sz="1800" dirty="0">
                <a:effectLst/>
                <a:latin typeface="Calibri "/>
                <a:ea typeface="Calibri" panose="020F0502020204030204" pitchFamily="34" charset="0"/>
              </a:rPr>
              <a:t>More support is needed to empower women to access green technologies, services and information and to participate in decision making related to food waste</a:t>
            </a:r>
            <a:r>
              <a:rPr lang="en-US" sz="1900" dirty="0">
                <a:effectLst/>
                <a:latin typeface="Calibri "/>
                <a:ea typeface="Calibri" panose="020F0502020204030204" pitchFamily="34" charset="0"/>
              </a:rPr>
              <a:t>.</a:t>
            </a:r>
          </a:p>
          <a:p>
            <a:pPr marL="0" indent="0">
              <a:lnSpc>
                <a:spcPct val="107000"/>
              </a:lnSpc>
              <a:spcAft>
                <a:spcPts val="800"/>
              </a:spcAft>
              <a:buNone/>
            </a:pPr>
            <a:r>
              <a:rPr lang="en-US" sz="2000" b="1" spc="15" dirty="0">
                <a:latin typeface="+mj-lt"/>
                <a:ea typeface="Times New Roman" panose="02020603050405020304" pitchFamily="18" charset="0"/>
              </a:rPr>
              <a:t>Achievements/outcomes </a:t>
            </a:r>
          </a:p>
          <a:p>
            <a:pPr>
              <a:lnSpc>
                <a:spcPct val="107000"/>
              </a:lnSpc>
              <a:spcAft>
                <a:spcPts val="800"/>
              </a:spcAft>
            </a:pPr>
            <a:r>
              <a:rPr lang="en-US" sz="1800" spc="15" dirty="0">
                <a:effectLst/>
                <a:latin typeface="Calibri "/>
                <a:ea typeface="Times New Roman" panose="02020603050405020304" pitchFamily="18" charset="0"/>
              </a:rPr>
              <a:t>Obtained knowledge in writing food system policy briefs.</a:t>
            </a:r>
          </a:p>
          <a:p>
            <a:pPr>
              <a:lnSpc>
                <a:spcPct val="107000"/>
              </a:lnSpc>
              <a:spcAft>
                <a:spcPts val="800"/>
              </a:spcAft>
            </a:pPr>
            <a:r>
              <a:rPr lang="en-US" sz="1800" spc="15" dirty="0">
                <a:effectLst/>
                <a:latin typeface="Calibri "/>
                <a:ea typeface="Times New Roman" panose="02020603050405020304" pitchFamily="18" charset="0"/>
              </a:rPr>
              <a:t>Gained expertise in designing interventions for the food system</a:t>
            </a:r>
          </a:p>
          <a:p>
            <a:pPr marL="0" indent="0">
              <a:lnSpc>
                <a:spcPct val="107000"/>
              </a:lnSpc>
              <a:spcAft>
                <a:spcPts val="800"/>
              </a:spcAft>
              <a:buNone/>
            </a:pPr>
            <a:r>
              <a:rPr lang="en-GB" sz="1800" dirty="0">
                <a:latin typeface="Calibri "/>
                <a:ea typeface="Calibri" panose="020F0502020204030204" pitchFamily="34" charset="0"/>
                <a:cs typeface="Times New Roman" panose="02020603050405020304" pitchFamily="18" charset="0"/>
              </a:rPr>
              <a:t>In overall, </a:t>
            </a:r>
            <a:r>
              <a:rPr lang="en-GB" sz="1800" dirty="0">
                <a:effectLst/>
                <a:latin typeface="Calibri "/>
                <a:ea typeface="Calibri" panose="020F0502020204030204" pitchFamily="34" charset="0"/>
                <a:cs typeface="Times New Roman" panose="02020603050405020304" pitchFamily="18" charset="0"/>
              </a:rPr>
              <a:t>compiled investigations will be used by FAO and </a:t>
            </a:r>
            <a:r>
              <a:rPr lang="en-GB" sz="1800" dirty="0" err="1">
                <a:effectLst/>
                <a:latin typeface="Calibri "/>
                <a:ea typeface="Calibri" panose="020F0502020204030204" pitchFamily="34" charset="0"/>
                <a:cs typeface="Times New Roman" panose="02020603050405020304" pitchFamily="18" charset="0"/>
              </a:rPr>
              <a:t>Rikolto</a:t>
            </a:r>
            <a:r>
              <a:rPr lang="en-GB" sz="1800" dirty="0">
                <a:effectLst/>
                <a:latin typeface="Calibri "/>
                <a:ea typeface="Calibri" panose="020F0502020204030204" pitchFamily="34" charset="0"/>
                <a:cs typeface="Times New Roman" panose="02020603050405020304" pitchFamily="18" charset="0"/>
              </a:rPr>
              <a:t> as an entry point to improve food systems in African countries through the introduction of green cities initiatives and good market management that is tailor made for the farmers, vendors and consumers behaviour</a:t>
            </a:r>
            <a:r>
              <a:rPr lang="en-GB" sz="2300" dirty="0">
                <a:effectLst/>
                <a:latin typeface="Calibri "/>
                <a:ea typeface="Calibri" panose="020F0502020204030204" pitchFamily="34" charset="0"/>
                <a:cs typeface="Times New Roman" panose="02020603050405020304" pitchFamily="18" charset="0"/>
              </a:rPr>
              <a:t>.</a:t>
            </a:r>
            <a:r>
              <a:rPr lang="en-GB" sz="2100" spc="15" dirty="0">
                <a:solidFill>
                  <a:srgbClr val="202122"/>
                </a:solidFill>
                <a:effectLst/>
                <a:latin typeface="Calibri "/>
                <a:ea typeface="Times New Roman" panose="02020603050405020304" pitchFamily="18" charset="0"/>
              </a:rPr>
              <a:t/>
            </a:r>
            <a:br>
              <a:rPr lang="en-GB" sz="2100" spc="15" dirty="0">
                <a:solidFill>
                  <a:srgbClr val="202122"/>
                </a:solidFill>
                <a:effectLst/>
                <a:latin typeface="Calibri "/>
                <a:ea typeface="Times New Roman" panose="02020603050405020304" pitchFamily="18" charset="0"/>
              </a:rPr>
            </a:br>
            <a:endParaRPr lang="en-US" sz="1800" b="0" i="0" dirty="0">
              <a:solidFill>
                <a:srgbClr val="FF0000"/>
              </a:solidFill>
              <a:effectLst/>
              <a:latin typeface="Calibri "/>
              <a:cs typeface="Calibri"/>
            </a:endParaRPr>
          </a:p>
          <a:p>
            <a:pPr marL="0" indent="0">
              <a:lnSpc>
                <a:spcPct val="107000"/>
              </a:lnSpc>
              <a:spcAft>
                <a:spcPts val="800"/>
              </a:spcAft>
              <a:buNone/>
            </a:pPr>
            <a:endParaRPr lang="en-US" sz="1600" dirty="0">
              <a:solidFill>
                <a:srgbClr val="222222"/>
              </a:solidFill>
              <a:cs typeface="Calibri" panose="020F0502020204030204"/>
            </a:endParaRPr>
          </a:p>
        </p:txBody>
      </p:sp>
    </p:spTree>
    <p:extLst>
      <p:ext uri="{BB962C8B-B14F-4D97-AF65-F5344CB8AC3E}">
        <p14:creationId xmlns:p14="http://schemas.microsoft.com/office/powerpoint/2010/main" val="526292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193</Words>
  <Application>Microsoft Office PowerPoint</Application>
  <PresentationFormat>Custom</PresentationFormat>
  <Paragraphs>37</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 Research work on Food system</vt:lpstr>
      <vt:lpstr>Green city initiatives and market management: Rikolto international, Belgium</vt:lpstr>
      <vt:lpstr>Cont’</vt:lpstr>
      <vt:lpstr>Cont’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 3 slides of your own research work on this topic</dc:title>
  <dc:creator>Esther Tatenda Chawanda</dc:creator>
  <cp:lastModifiedBy>esther chawanda</cp:lastModifiedBy>
  <cp:revision>281</cp:revision>
  <dcterms:created xsi:type="dcterms:W3CDTF">2023-01-02T23:03:56Z</dcterms:created>
  <dcterms:modified xsi:type="dcterms:W3CDTF">2023-01-25T14:08:59Z</dcterms:modified>
</cp:coreProperties>
</file>