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Montserrat SemiBold"/>
      <p:regular r:id="rId56"/>
      <p:bold r:id="rId57"/>
      <p:italic r:id="rId58"/>
      <p:boldItalic r:id="rId59"/>
    </p:embeddedFont>
    <p:embeddedFont>
      <p:font typeface="Montserrat"/>
      <p:regular r:id="rId60"/>
      <p:bold r:id="rId61"/>
      <p:italic r:id="rId62"/>
      <p:boldItalic r:id="rId63"/>
    </p:embeddedFont>
    <p:embeddedFont>
      <p:font typeface="Poppi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8" roundtripDataSignature="AMtx7mjtDEd6uW39ec2lNvap6gkIzyIB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2E0A3-0860-49DC-841B-6E1E33BEBBB4}">
  <a:tblStyle styleId="{9DA2E0A3-0860-49DC-841B-6E1E33BEBB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4" Type="http://schemas.openxmlformats.org/officeDocument/2006/relationships/font" Target="fonts/Poppin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66" Type="http://schemas.openxmlformats.org/officeDocument/2006/relationships/font" Target="fonts/Poppins-italic.fntdata"/><Relationship Id="rId21" Type="http://schemas.openxmlformats.org/officeDocument/2006/relationships/slide" Target="slides/slide15.xml"/><Relationship Id="rId65" Type="http://schemas.openxmlformats.org/officeDocument/2006/relationships/font" Target="fonts/Poppins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Poppin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SemiBold-bold.fntdata"/><Relationship Id="rId12" Type="http://schemas.openxmlformats.org/officeDocument/2006/relationships/slide" Target="slides/slide6.xml"/><Relationship Id="rId56" Type="http://schemas.openxmlformats.org/officeDocument/2006/relationships/font" Target="fonts/Montserrat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Relationship Id="rId7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Relationship Id="rId7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8.png"/><Relationship Id="rId7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7.png"/><Relationship Id="rId7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3900647" y="0"/>
            <a:ext cx="5243354" cy="52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323850" y="0"/>
            <a:ext cx="3953100" cy="5248200"/>
          </a:xfrm>
          <a:prstGeom prst="rect">
            <a:avLst/>
          </a:prstGeom>
          <a:solidFill>
            <a:srgbClr val="307811">
              <a:alpha val="8941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70519" t="0"/>
          <a:stretch/>
        </p:blipFill>
        <p:spPr>
          <a:xfrm>
            <a:off x="1902600" y="1749363"/>
            <a:ext cx="795600" cy="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323850" y="3160025"/>
            <a:ext cx="395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Consultores:</a:t>
            </a:r>
            <a:endParaRPr b="1" i="1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Esthevão Marttioly</a:t>
            </a:r>
            <a:b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Thiago Oliveira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Coordenador:</a:t>
            </a:r>
            <a:endParaRPr b="1" i="1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Eduardo Balint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"/>
          <p:cNvCxnSpPr/>
          <p:nvPr/>
        </p:nvCxnSpPr>
        <p:spPr>
          <a:xfrm rot="10800000">
            <a:off x="1165338" y="2797188"/>
            <a:ext cx="2270100" cy="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538" y="863850"/>
            <a:ext cx="3085701" cy="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0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0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 da semana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182600" y="1333150"/>
            <a:ext cx="630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relação à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sazonalidade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ocorrem as reclamações, é possível perceber que os dias com maior frequência são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sexta e sábado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já que, juntos, correspondem a 40% das reclamações. O terceiro dia mais demandado é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terça-feira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(16%), sendo logo seguido por quinta-feira (15,5%). Nota-se, também, que esse resultado fora encontrado em praticamente todas as bases fornecidas.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Diante disso, é importante notar que 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dias em que há menos reclamações são segunda-feira e domingo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Dessa sazonalidade, desprende-se de que há de se ter uma maior atenção nas sextas-feiras e nos sábados, reforçando, se possível, o atendimento. Em compensação, tanto no domingo, quanto na segunda-feira, por não serem dias com muitas reclamações, a TOK&amp;STOK poderia pensar em redistribuir o corpo de funcionários, para canalizar esforços nos dias com maiores demandas.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análise por gênero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notamos que a maioria das reclamações são feitas por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mulheres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(70%).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72125" y="1407142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39876" y="1477062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172125" y="2977871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39876" y="3047791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206000" y="4322987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73751" y="4392907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4002825" y="1412600"/>
            <a:ext cx="3566700" cy="3210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/>
          <p:nvPr/>
        </p:nvSpPr>
        <p:spPr>
          <a:xfrm>
            <a:off x="494000" y="1412625"/>
            <a:ext cx="3202500" cy="3210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11"/>
          <p:cNvGraphicFramePr/>
          <p:nvPr/>
        </p:nvGraphicFramePr>
        <p:xfrm>
          <a:off x="417809" y="133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917100"/>
                <a:gridCol w="1237400"/>
                <a:gridCol w="1047975"/>
              </a:tblGrid>
              <a:tr h="3389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Stilingue - Comentários Julho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</a:tr>
              <a:tr h="3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Segunda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115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6,00%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Terça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16,28%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D0A1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Quarta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234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12,21%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E2C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Quinta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15,71%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3A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20,35%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Sábado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20,25%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BF7C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Domingo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9,19%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FE2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1916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100,00%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45" name="Google Shape;245;p11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1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1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 da semana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11"/>
          <p:cNvGraphicFramePr/>
          <p:nvPr/>
        </p:nvGraphicFramePr>
        <p:xfrm>
          <a:off x="3937984" y="13364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825475"/>
                <a:gridCol w="1181050"/>
                <a:gridCol w="1560100"/>
              </a:tblGrid>
              <a:tr h="3389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 - Reclamações Julho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</a:tr>
              <a:tr h="3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Segunda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3,87%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Terça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18,15%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BF7D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Quarta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16,07%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C890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Quinta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105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15,63%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CA94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123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18,30%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Sábado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17,86%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C080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Domingo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10,12%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E2C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672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100,00%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51" name="Google Shape;25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/>
          <p:nvPr/>
        </p:nvSpPr>
        <p:spPr>
          <a:xfrm>
            <a:off x="494000" y="1412625"/>
            <a:ext cx="3202500" cy="3210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4002825" y="1412600"/>
            <a:ext cx="3566700" cy="3210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12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2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 da semana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5" name="Google Shape;265;p12"/>
          <p:cNvGraphicFramePr/>
          <p:nvPr/>
        </p:nvGraphicFramePr>
        <p:xfrm>
          <a:off x="421838" y="13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909000"/>
                <a:gridCol w="1237400"/>
                <a:gridCol w="1047975"/>
              </a:tblGrid>
              <a:tr h="3341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CSAT - Negativos Julho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Segunda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Terça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14,29%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D2A4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Quarta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17,86%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C68C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Quinta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119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15,18%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CF9E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159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20,28%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Sábado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154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19,64%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C180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Domingo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11,86%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9B5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784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100,00%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12"/>
          <p:cNvGraphicFramePr/>
          <p:nvPr/>
        </p:nvGraphicFramePr>
        <p:xfrm>
          <a:off x="3937963" y="133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810025"/>
                <a:gridCol w="758100"/>
                <a:gridCol w="855125"/>
                <a:gridCol w="1143375"/>
              </a:tblGrid>
              <a:tr h="3387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Momentos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  <a:tc hMerge="1"/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Soma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Desvio Padrão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</a:tr>
              <a:tr h="2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Segunda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4,39%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2,13%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C78D"/>
                    </a:solidFill>
                  </a:tcPr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Terça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546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16,19%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D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1,58%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6AE"/>
                    </a:solidFill>
                  </a:tcPr>
                </a:tc>
              </a:tr>
              <a:tr h="30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Quarta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14,29%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2,42%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Quinta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525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15,57%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D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0,24%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F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Sexta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19,93%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0,96%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E8D4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Sábado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19,63%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C0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CF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Domingo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9,99%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1,13%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3CA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3372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100,00%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67" name="Google Shape;26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/>
          <p:nvPr/>
        </p:nvSpPr>
        <p:spPr>
          <a:xfrm>
            <a:off x="508850" y="1240725"/>
            <a:ext cx="6873300" cy="3725700"/>
          </a:xfrm>
          <a:prstGeom prst="rect">
            <a:avLst/>
          </a:prstGeom>
          <a:noFill/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13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3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Reclamações repetidas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79400" y="1257525"/>
            <a:ext cx="67914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relação às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reclamações repetidas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o tempo decorrido entre elas, há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média de quase 6 dias entre duas reclamações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Ou seja, os clientes, em média, esperam quase uma semana para enviar outra mensagem. No entanto, é importante frisar que 27% dos clientes entram em contato após apenas 2 dias, e 31% dos clientes contataram pela segunda vez entre 3 e 6 dias. Com isso, nota-se a importância de se atender o mais rápido possível, já que, cada vez mais, os consumidores exigem atendimentos mais rápidos.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 outro ponto a se destacar é que, após o envio da segunda mensagem, os clientes toleram menos a demora. A partir das análises,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média entre a 2ª e a 3ª mensagem é de apenas 4 dias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Desses, quase 40% enviaram a terceira mensagem após dois dias do segundo envio.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fim, nota-se que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muitas reclamações apareceram várias vezes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evidenciando que algumas reclamações não foram solucionadas.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14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14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Reclamações repetidas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3" name="Google Shape;293;p1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2952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14"/>
          <p:cNvSpPr/>
          <p:nvPr/>
        </p:nvSpPr>
        <p:spPr>
          <a:xfrm>
            <a:off x="979725" y="1387750"/>
            <a:ext cx="5961600" cy="3265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4"/>
          <p:cNvPicPr preferRelativeResize="0"/>
          <p:nvPr/>
        </p:nvPicPr>
        <p:blipFill rotWithShape="1">
          <a:blip r:embed="rId6">
            <a:alphaModFix/>
          </a:blip>
          <a:srcRect b="1071" l="0" r="0" t="1413"/>
          <a:stretch/>
        </p:blipFill>
        <p:spPr>
          <a:xfrm>
            <a:off x="903525" y="1357600"/>
            <a:ext cx="5961499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5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5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5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Reclamações repetidas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8" name="Google Shape;308;p1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2952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15"/>
          <p:cNvSpPr/>
          <p:nvPr/>
        </p:nvSpPr>
        <p:spPr>
          <a:xfrm>
            <a:off x="1098725" y="1478550"/>
            <a:ext cx="5845200" cy="3098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6">
            <a:alphaModFix/>
          </a:blip>
          <a:srcRect b="931" l="0" r="645" t="0"/>
          <a:stretch/>
        </p:blipFill>
        <p:spPr>
          <a:xfrm>
            <a:off x="1022550" y="1402350"/>
            <a:ext cx="5807450" cy="3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6"/>
          <p:cNvSpPr/>
          <p:nvPr/>
        </p:nvSpPr>
        <p:spPr>
          <a:xfrm>
            <a:off x="460650" y="1257525"/>
            <a:ext cx="6900900" cy="34170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6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6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6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Tema e Rede Social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479400" y="1257525"/>
            <a:ext cx="679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Quanto ao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setor e à rede social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há uma grande predominância do uso do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Instagram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realizar as reclamações (73%), seguido de comentários do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Facebook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(19%). Por isso, mostra-se evidente a necessidade da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TOK&amp;STOK reforçar as atenções aos comentários do Instagram,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que os clientes não fiquem sem respostas.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os setores que os clientes mais reclamaram foram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logística e CRC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quando, juntos, correspondem a mais da metade das reclamações. Esses setores são seguidos por </a:t>
            </a:r>
            <a:r>
              <a:rPr b="0" i="1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 </a:t>
            </a:r>
            <a:r>
              <a:rPr b="0" i="1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site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(aproximadamente 10% cada) e financeiro (8%).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Ainda, pensando em qual setor mais aparece em cada uma das redes sociais,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logística é o que mais aparece no Instagram e no Facebook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Já o setor de CRC domina o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inbox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Facebook.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17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17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Tema e Rede Social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21750" y="1518725"/>
            <a:ext cx="7455000" cy="2721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17"/>
          <p:cNvGraphicFramePr/>
          <p:nvPr/>
        </p:nvGraphicFramePr>
        <p:xfrm>
          <a:off x="121738" y="1644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1367500"/>
                <a:gridCol w="950450"/>
                <a:gridCol w="1244325"/>
                <a:gridCol w="846125"/>
                <a:gridCol w="970150"/>
                <a:gridCol w="1019600"/>
                <a:gridCol w="871075"/>
              </a:tblGrid>
              <a:tr h="313625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"[MARKETING]"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"[INTERAÇÕES DIVERSAS]"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"[LOGÍSTICA]"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"[FINANCEIRO]"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"[COMERCIAL]"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"[CRC]"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F3A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Comentários no Instagram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1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103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Inbox do Facebook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1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Comentários no Facebook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1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1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LinkedIn Comments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1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176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142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421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10,64%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2,90%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26,72%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8,59%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6,59%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7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25,45%</a:t>
                      </a:r>
                      <a:endParaRPr sz="7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C182"/>
                    </a:solidFill>
                  </a:tcPr>
                </a:tc>
              </a:tr>
            </a:tbl>
          </a:graphicData>
        </a:graphic>
      </p:graphicFrame>
      <p:pic>
        <p:nvPicPr>
          <p:cNvPr id="339" name="Google Shape;3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8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8"/>
          <p:cNvSpPr/>
          <p:nvPr/>
        </p:nvSpPr>
        <p:spPr>
          <a:xfrm>
            <a:off x="1397225" y="1967550"/>
            <a:ext cx="1097100" cy="1101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2271750" y="1863750"/>
            <a:ext cx="6250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1661678" y="2156400"/>
            <a:ext cx="5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9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9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9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1287925" y="1502025"/>
            <a:ext cx="6205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primeiro método de análise de reclamações realizado foi o de “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palavras mais recorrentes”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que identifica quais são as palavras que mais aparecem nos comentários dos clientes.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isso, utilizamos a linguagem “python”. De início,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juntamos todas as bases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fornecidas e eliminamos, dos comentários, preposições, artigos, conjunções  e demais palavras que não fornecem sentido per si. Também retiramos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emojis,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acentuações, pontos finais e vírgulas. Isso foi importante para que pudéssemos deixar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apenas o conteúdo essencial das informações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Ainda, para retirar mais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verificamos quais são as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duas e as três palavras que mais aparecem juntas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Dessa forma, identificamos diversos gargalos, que serão explicitados na parte de “insights”. De início, é importante destacar que a frequência da repetição das tríades (três palavras juntas) é muito inferior das palavras individualizadas e das duplas, o que deve ser ponderado na hora da análise.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>
            <a:off x="328829" y="1316186"/>
            <a:ext cx="641190" cy="627765"/>
            <a:chOff x="4422950" y="1351025"/>
            <a:chExt cx="897900" cy="890700"/>
          </a:xfrm>
        </p:grpSpPr>
        <p:sp>
          <p:nvSpPr>
            <p:cNvPr id="364" name="Google Shape;364;p19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328829" y="2445173"/>
            <a:ext cx="641190" cy="627765"/>
            <a:chOff x="4422950" y="1351025"/>
            <a:chExt cx="897900" cy="890700"/>
          </a:xfrm>
        </p:grpSpPr>
        <p:sp>
          <p:nvSpPr>
            <p:cNvPr id="367" name="Google Shape;367;p19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293316" y="3969698"/>
            <a:ext cx="641190" cy="627765"/>
            <a:chOff x="4422950" y="1351025"/>
            <a:chExt cx="897900" cy="890700"/>
          </a:xfrm>
        </p:grpSpPr>
        <p:sp>
          <p:nvSpPr>
            <p:cNvPr id="370" name="Google Shape;370;p19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19"/>
          <p:cNvGrpSpPr/>
          <p:nvPr/>
        </p:nvGrpSpPr>
        <p:grpSpPr>
          <a:xfrm>
            <a:off x="444281" y="1437777"/>
            <a:ext cx="339253" cy="339253"/>
            <a:chOff x="5660400" y="238125"/>
            <a:chExt cx="481825" cy="481825"/>
          </a:xfrm>
        </p:grpSpPr>
        <p:sp>
          <p:nvSpPr>
            <p:cNvPr id="373" name="Google Shape;373;p19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510268" y="2589440"/>
            <a:ext cx="278296" cy="339253"/>
            <a:chOff x="3907325" y="2620775"/>
            <a:chExt cx="395250" cy="481825"/>
          </a:xfrm>
        </p:grpSpPr>
        <p:sp>
          <p:nvSpPr>
            <p:cNvPr id="376" name="Google Shape;376;p19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9"/>
          <p:cNvGrpSpPr/>
          <p:nvPr/>
        </p:nvGrpSpPr>
        <p:grpSpPr>
          <a:xfrm>
            <a:off x="444215" y="4113957"/>
            <a:ext cx="339359" cy="339253"/>
            <a:chOff x="5642475" y="1435075"/>
            <a:chExt cx="481975" cy="481825"/>
          </a:xfrm>
        </p:grpSpPr>
        <p:sp>
          <p:nvSpPr>
            <p:cNvPr id="381" name="Google Shape;381;p19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4" name="Google Shape;38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" name="Google Shape;66;p2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"/>
          <p:cNvSpPr/>
          <p:nvPr/>
        </p:nvSpPr>
        <p:spPr>
          <a:xfrm>
            <a:off x="1255876" y="1720087"/>
            <a:ext cx="6436402" cy="1214114"/>
          </a:xfrm>
          <a:custGeom>
            <a:rect b="b" l="l" r="r" t="t"/>
            <a:pathLst>
              <a:path extrusionOk="0" h="2752" w="13271">
                <a:moveTo>
                  <a:pt x="2752" y="1376"/>
                </a:moveTo>
                <a:lnTo>
                  <a:pt x="2752" y="1376"/>
                </a:lnTo>
                <a:cubicBezTo>
                  <a:pt x="2752" y="1011"/>
                  <a:pt x="2607" y="661"/>
                  <a:pt x="2349" y="403"/>
                </a:cubicBezTo>
                <a:lnTo>
                  <a:pt x="2349" y="403"/>
                </a:lnTo>
                <a:cubicBezTo>
                  <a:pt x="2091" y="145"/>
                  <a:pt x="1741" y="0"/>
                  <a:pt x="1376" y="0"/>
                </a:cubicBezTo>
                <a:lnTo>
                  <a:pt x="1376" y="0"/>
                </a:lnTo>
                <a:cubicBezTo>
                  <a:pt x="1012" y="0"/>
                  <a:pt x="661" y="145"/>
                  <a:pt x="403" y="403"/>
                </a:cubicBezTo>
                <a:lnTo>
                  <a:pt x="403" y="403"/>
                </a:lnTo>
                <a:cubicBezTo>
                  <a:pt x="160" y="646"/>
                  <a:pt x="17" y="972"/>
                  <a:pt x="2" y="1314"/>
                </a:cubicBezTo>
                <a:lnTo>
                  <a:pt x="2" y="1314"/>
                </a:lnTo>
                <a:cubicBezTo>
                  <a:pt x="0" y="1348"/>
                  <a:pt x="28" y="1376"/>
                  <a:pt x="62" y="1376"/>
                </a:cubicBezTo>
                <a:lnTo>
                  <a:pt x="62" y="1376"/>
                </a:lnTo>
                <a:cubicBezTo>
                  <a:pt x="97" y="1376"/>
                  <a:pt x="124" y="1348"/>
                  <a:pt x="126" y="1314"/>
                </a:cubicBezTo>
                <a:lnTo>
                  <a:pt x="126" y="1314"/>
                </a:lnTo>
                <a:cubicBezTo>
                  <a:pt x="141" y="1005"/>
                  <a:pt x="271" y="711"/>
                  <a:pt x="491" y="491"/>
                </a:cubicBezTo>
                <a:lnTo>
                  <a:pt x="491" y="491"/>
                </a:lnTo>
                <a:cubicBezTo>
                  <a:pt x="726" y="256"/>
                  <a:pt x="1045" y="124"/>
                  <a:pt x="1376" y="124"/>
                </a:cubicBezTo>
                <a:lnTo>
                  <a:pt x="1376" y="124"/>
                </a:lnTo>
                <a:cubicBezTo>
                  <a:pt x="1708" y="124"/>
                  <a:pt x="2027" y="256"/>
                  <a:pt x="2262" y="491"/>
                </a:cubicBezTo>
                <a:lnTo>
                  <a:pt x="2262" y="491"/>
                </a:lnTo>
                <a:cubicBezTo>
                  <a:pt x="2496" y="726"/>
                  <a:pt x="2628" y="1044"/>
                  <a:pt x="2628" y="1376"/>
                </a:cubicBezTo>
                <a:lnTo>
                  <a:pt x="2630" y="1376"/>
                </a:lnTo>
                <a:lnTo>
                  <a:pt x="2630" y="1376"/>
                </a:lnTo>
                <a:cubicBezTo>
                  <a:pt x="2630" y="1740"/>
                  <a:pt x="2775" y="2090"/>
                  <a:pt x="3033" y="2348"/>
                </a:cubicBezTo>
                <a:lnTo>
                  <a:pt x="3033" y="2348"/>
                </a:lnTo>
                <a:cubicBezTo>
                  <a:pt x="3291" y="2606"/>
                  <a:pt x="3642" y="2751"/>
                  <a:pt x="4006" y="2751"/>
                </a:cubicBezTo>
                <a:lnTo>
                  <a:pt x="4006" y="2751"/>
                </a:lnTo>
                <a:cubicBezTo>
                  <a:pt x="4371" y="2751"/>
                  <a:pt x="4721" y="2606"/>
                  <a:pt x="4979" y="2348"/>
                </a:cubicBezTo>
                <a:lnTo>
                  <a:pt x="4979" y="2348"/>
                </a:lnTo>
                <a:cubicBezTo>
                  <a:pt x="5237" y="2090"/>
                  <a:pt x="5382" y="1740"/>
                  <a:pt x="5382" y="1376"/>
                </a:cubicBezTo>
                <a:lnTo>
                  <a:pt x="5384" y="1376"/>
                </a:lnTo>
                <a:lnTo>
                  <a:pt x="5384" y="1376"/>
                </a:lnTo>
                <a:cubicBezTo>
                  <a:pt x="5384" y="1044"/>
                  <a:pt x="5516" y="726"/>
                  <a:pt x="5751" y="491"/>
                </a:cubicBezTo>
                <a:lnTo>
                  <a:pt x="5751" y="491"/>
                </a:lnTo>
                <a:cubicBezTo>
                  <a:pt x="5986" y="256"/>
                  <a:pt x="6304" y="124"/>
                  <a:pt x="6636" y="124"/>
                </a:cubicBezTo>
                <a:lnTo>
                  <a:pt x="6636" y="124"/>
                </a:lnTo>
                <a:cubicBezTo>
                  <a:pt x="6967" y="124"/>
                  <a:pt x="7285" y="256"/>
                  <a:pt x="7520" y="491"/>
                </a:cubicBezTo>
                <a:lnTo>
                  <a:pt x="7520" y="491"/>
                </a:lnTo>
                <a:cubicBezTo>
                  <a:pt x="7754" y="726"/>
                  <a:pt x="7886" y="1044"/>
                  <a:pt x="7886" y="1376"/>
                </a:cubicBezTo>
                <a:lnTo>
                  <a:pt x="7888" y="1376"/>
                </a:lnTo>
                <a:lnTo>
                  <a:pt x="7888" y="1376"/>
                </a:lnTo>
                <a:cubicBezTo>
                  <a:pt x="7888" y="1740"/>
                  <a:pt x="8033" y="2090"/>
                  <a:pt x="8292" y="2348"/>
                </a:cubicBezTo>
                <a:lnTo>
                  <a:pt x="8292" y="2348"/>
                </a:lnTo>
                <a:cubicBezTo>
                  <a:pt x="8550" y="2606"/>
                  <a:pt x="8900" y="2751"/>
                  <a:pt x="9264" y="2751"/>
                </a:cubicBezTo>
                <a:lnTo>
                  <a:pt x="9264" y="2751"/>
                </a:lnTo>
                <a:cubicBezTo>
                  <a:pt x="9630" y="2751"/>
                  <a:pt x="9980" y="2606"/>
                  <a:pt x="10238" y="2348"/>
                </a:cubicBezTo>
                <a:lnTo>
                  <a:pt x="10238" y="2348"/>
                </a:lnTo>
                <a:cubicBezTo>
                  <a:pt x="10496" y="2090"/>
                  <a:pt x="10641" y="1740"/>
                  <a:pt x="10641" y="1376"/>
                </a:cubicBezTo>
                <a:lnTo>
                  <a:pt x="10643" y="1376"/>
                </a:lnTo>
                <a:lnTo>
                  <a:pt x="10643" y="1376"/>
                </a:lnTo>
                <a:cubicBezTo>
                  <a:pt x="10643" y="1044"/>
                  <a:pt x="10774" y="726"/>
                  <a:pt x="11009" y="491"/>
                </a:cubicBezTo>
                <a:lnTo>
                  <a:pt x="11009" y="491"/>
                </a:lnTo>
                <a:cubicBezTo>
                  <a:pt x="11244" y="256"/>
                  <a:pt x="11562" y="124"/>
                  <a:pt x="11894" y="124"/>
                </a:cubicBezTo>
                <a:lnTo>
                  <a:pt x="11894" y="124"/>
                </a:lnTo>
                <a:cubicBezTo>
                  <a:pt x="12226" y="124"/>
                  <a:pt x="12545" y="256"/>
                  <a:pt x="12779" y="491"/>
                </a:cubicBezTo>
                <a:lnTo>
                  <a:pt x="12779" y="491"/>
                </a:lnTo>
                <a:cubicBezTo>
                  <a:pt x="12999" y="711"/>
                  <a:pt x="13129" y="1005"/>
                  <a:pt x="13144" y="1314"/>
                </a:cubicBezTo>
                <a:lnTo>
                  <a:pt x="13144" y="1314"/>
                </a:lnTo>
                <a:cubicBezTo>
                  <a:pt x="13146" y="1348"/>
                  <a:pt x="13174" y="1376"/>
                  <a:pt x="13208" y="1376"/>
                </a:cubicBezTo>
                <a:lnTo>
                  <a:pt x="13208" y="1376"/>
                </a:lnTo>
                <a:cubicBezTo>
                  <a:pt x="13243" y="1376"/>
                  <a:pt x="13270" y="1348"/>
                  <a:pt x="13269" y="1314"/>
                </a:cubicBezTo>
                <a:lnTo>
                  <a:pt x="13269" y="1314"/>
                </a:lnTo>
                <a:cubicBezTo>
                  <a:pt x="13254" y="972"/>
                  <a:pt x="13111" y="646"/>
                  <a:pt x="12867" y="403"/>
                </a:cubicBezTo>
                <a:lnTo>
                  <a:pt x="12867" y="403"/>
                </a:lnTo>
                <a:cubicBezTo>
                  <a:pt x="12609" y="145"/>
                  <a:pt x="12259" y="0"/>
                  <a:pt x="11894" y="0"/>
                </a:cubicBezTo>
                <a:lnTo>
                  <a:pt x="11894" y="0"/>
                </a:lnTo>
                <a:cubicBezTo>
                  <a:pt x="11530" y="0"/>
                  <a:pt x="11179" y="145"/>
                  <a:pt x="10921" y="403"/>
                </a:cubicBezTo>
                <a:lnTo>
                  <a:pt x="10921" y="403"/>
                </a:lnTo>
                <a:cubicBezTo>
                  <a:pt x="10663" y="661"/>
                  <a:pt x="10518" y="1011"/>
                  <a:pt x="10518" y="1376"/>
                </a:cubicBezTo>
                <a:lnTo>
                  <a:pt x="10516" y="1376"/>
                </a:lnTo>
                <a:lnTo>
                  <a:pt x="10516" y="1376"/>
                </a:lnTo>
                <a:cubicBezTo>
                  <a:pt x="10516" y="1707"/>
                  <a:pt x="10384" y="2025"/>
                  <a:pt x="10149" y="2260"/>
                </a:cubicBezTo>
                <a:lnTo>
                  <a:pt x="10149" y="2260"/>
                </a:lnTo>
                <a:cubicBezTo>
                  <a:pt x="9915" y="2495"/>
                  <a:pt x="9597" y="2627"/>
                  <a:pt x="9264" y="2627"/>
                </a:cubicBezTo>
                <a:lnTo>
                  <a:pt x="9264" y="2627"/>
                </a:lnTo>
                <a:cubicBezTo>
                  <a:pt x="8932" y="2627"/>
                  <a:pt x="8614" y="2495"/>
                  <a:pt x="8379" y="2260"/>
                </a:cubicBezTo>
                <a:lnTo>
                  <a:pt x="8379" y="2260"/>
                </a:lnTo>
                <a:cubicBezTo>
                  <a:pt x="8145" y="2025"/>
                  <a:pt x="8013" y="1707"/>
                  <a:pt x="8013" y="1376"/>
                </a:cubicBezTo>
                <a:lnTo>
                  <a:pt x="8011" y="1376"/>
                </a:lnTo>
                <a:lnTo>
                  <a:pt x="8011" y="1376"/>
                </a:lnTo>
                <a:cubicBezTo>
                  <a:pt x="8011" y="1011"/>
                  <a:pt x="7866" y="661"/>
                  <a:pt x="7608" y="403"/>
                </a:cubicBezTo>
                <a:lnTo>
                  <a:pt x="7608" y="403"/>
                </a:lnTo>
                <a:cubicBezTo>
                  <a:pt x="7350" y="145"/>
                  <a:pt x="7000" y="0"/>
                  <a:pt x="6636" y="0"/>
                </a:cubicBezTo>
                <a:lnTo>
                  <a:pt x="6636" y="0"/>
                </a:lnTo>
                <a:cubicBezTo>
                  <a:pt x="6271" y="0"/>
                  <a:pt x="5921" y="145"/>
                  <a:pt x="5663" y="403"/>
                </a:cubicBezTo>
                <a:lnTo>
                  <a:pt x="5663" y="403"/>
                </a:lnTo>
                <a:cubicBezTo>
                  <a:pt x="5405" y="661"/>
                  <a:pt x="5260" y="1011"/>
                  <a:pt x="5260" y="1376"/>
                </a:cubicBezTo>
                <a:lnTo>
                  <a:pt x="5258" y="1376"/>
                </a:lnTo>
                <a:lnTo>
                  <a:pt x="5258" y="1376"/>
                </a:lnTo>
                <a:cubicBezTo>
                  <a:pt x="5258" y="1707"/>
                  <a:pt x="5126" y="2025"/>
                  <a:pt x="4891" y="2260"/>
                </a:cubicBezTo>
                <a:lnTo>
                  <a:pt x="4891" y="2260"/>
                </a:lnTo>
                <a:cubicBezTo>
                  <a:pt x="4657" y="2495"/>
                  <a:pt x="4338" y="2627"/>
                  <a:pt x="4006" y="2627"/>
                </a:cubicBezTo>
                <a:lnTo>
                  <a:pt x="4006" y="2627"/>
                </a:lnTo>
                <a:cubicBezTo>
                  <a:pt x="3674" y="2627"/>
                  <a:pt x="3356" y="2495"/>
                  <a:pt x="3121" y="2260"/>
                </a:cubicBezTo>
                <a:lnTo>
                  <a:pt x="3121" y="2260"/>
                </a:lnTo>
                <a:cubicBezTo>
                  <a:pt x="2886" y="2025"/>
                  <a:pt x="2755" y="1707"/>
                  <a:pt x="2755" y="1376"/>
                </a:cubicBezTo>
                <a:lnTo>
                  <a:pt x="2752" y="1376"/>
                </a:lnTo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433418" y="1877687"/>
            <a:ext cx="990384" cy="898903"/>
          </a:xfrm>
          <a:custGeom>
            <a:rect b="b" l="l" r="r" t="t"/>
            <a:pathLst>
              <a:path extrusionOk="0" h="2039" w="2040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7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7" y="0"/>
                  <a:pt x="1020" y="0"/>
                </a:cubicBezTo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2704020" y="1877687"/>
            <a:ext cx="990384" cy="898903"/>
          </a:xfrm>
          <a:custGeom>
            <a:rect b="b" l="l" r="r" t="t"/>
            <a:pathLst>
              <a:path extrusionOk="0" h="2039" w="2040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985317" y="1877687"/>
            <a:ext cx="988242" cy="898903"/>
          </a:xfrm>
          <a:custGeom>
            <a:rect b="b" l="l" r="r" t="t"/>
            <a:pathLst>
              <a:path extrusionOk="0" h="2039" w="2039">
                <a:moveTo>
                  <a:pt x="1019" y="0"/>
                </a:moveTo>
                <a:lnTo>
                  <a:pt x="1019" y="0"/>
                </a:lnTo>
                <a:cubicBezTo>
                  <a:pt x="1581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1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249502" y="1877687"/>
            <a:ext cx="990384" cy="898903"/>
          </a:xfrm>
          <a:custGeom>
            <a:rect b="b" l="l" r="r" t="t"/>
            <a:pathLst>
              <a:path extrusionOk="0" h="2039" w="2040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2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6545773" y="1877687"/>
            <a:ext cx="988242" cy="898903"/>
          </a:xfrm>
          <a:custGeom>
            <a:rect b="b" l="l" r="r" t="t"/>
            <a:pathLst>
              <a:path extrusionOk="0" h="2039" w="2039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505088" y="2227912"/>
            <a:ext cx="109092" cy="99231"/>
          </a:xfrm>
          <a:custGeom>
            <a:rect b="b" l="l" r="r" t="t"/>
            <a:pathLst>
              <a:path extrusionOk="0" h="225" w="226">
                <a:moveTo>
                  <a:pt x="112" y="0"/>
                </a:moveTo>
                <a:lnTo>
                  <a:pt x="112" y="0"/>
                </a:lnTo>
                <a:cubicBezTo>
                  <a:pt x="175" y="0"/>
                  <a:pt x="225" y="50"/>
                  <a:pt x="225" y="112"/>
                </a:cubicBezTo>
                <a:lnTo>
                  <a:pt x="225" y="112"/>
                </a:lnTo>
                <a:cubicBezTo>
                  <a:pt x="225" y="174"/>
                  <a:pt x="175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786384" y="2227912"/>
            <a:ext cx="109092" cy="99231"/>
          </a:xfrm>
          <a:custGeom>
            <a:rect b="b" l="l" r="r" t="t"/>
            <a:pathLst>
              <a:path extrusionOk="0" h="225" w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056986" y="2227912"/>
            <a:ext cx="109092" cy="99231"/>
          </a:xfrm>
          <a:custGeom>
            <a:rect b="b" l="l" r="r" t="t"/>
            <a:pathLst>
              <a:path extrusionOk="0" h="225" w="225">
                <a:moveTo>
                  <a:pt x="111" y="0"/>
                </a:moveTo>
                <a:lnTo>
                  <a:pt x="111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1" y="224"/>
                </a:cubicBezTo>
                <a:lnTo>
                  <a:pt x="111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1" y="0"/>
                </a:cubicBezTo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6338284" y="2227912"/>
            <a:ext cx="109093" cy="99231"/>
          </a:xfrm>
          <a:custGeom>
            <a:rect b="b" l="l" r="r" t="t"/>
            <a:pathLst>
              <a:path extrusionOk="0" h="225" w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866055" y="2881032"/>
            <a:ext cx="125100" cy="4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4416885" y="2881032"/>
            <a:ext cx="125100" cy="4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6977340" y="2881032"/>
            <a:ext cx="125100" cy="4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756971" y="2030219"/>
            <a:ext cx="2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097313" y="3508871"/>
            <a:ext cx="16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192403" y="993187"/>
            <a:ext cx="201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467281" y="3442301"/>
            <a:ext cx="201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033087" y="3442301"/>
            <a:ext cx="201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737884" y="1129506"/>
            <a:ext cx="201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pt-B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0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3000926" y="2005364"/>
            <a:ext cx="2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284230" y="2030129"/>
            <a:ext cx="2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5507537" y="2030215"/>
            <a:ext cx="4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828590" y="2031623"/>
            <a:ext cx="4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0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0"/>
          <p:cNvSpPr/>
          <p:nvPr/>
        </p:nvSpPr>
        <p:spPr>
          <a:xfrm>
            <a:off x="946725" y="1254375"/>
            <a:ext cx="51534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870525" y="1178175"/>
            <a:ext cx="51534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20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20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8" name="Google Shape;3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160" y="1240375"/>
            <a:ext cx="493212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1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/>
          <p:nvPr/>
        </p:nvSpPr>
        <p:spPr>
          <a:xfrm>
            <a:off x="953930" y="1254375"/>
            <a:ext cx="56406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870525" y="1178175"/>
            <a:ext cx="56406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1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21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21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5847" y="1251503"/>
            <a:ext cx="5296676" cy="360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22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/>
          <p:nvPr/>
        </p:nvSpPr>
        <p:spPr>
          <a:xfrm>
            <a:off x="881896" y="1254375"/>
            <a:ext cx="59223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794325" y="1178175"/>
            <a:ext cx="59223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2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2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547" y="1254375"/>
            <a:ext cx="5712852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3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23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3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1033550" y="1424475"/>
            <a:ext cx="6515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âmbito de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todas as palavras, as expressões que mais aparentes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são: “site”, “problema”, “péssimo atendimento”, “pós venda”, “falta respeito”, “resolver problema”, “data entrega”, “entrei contato”, “atendente saiu chat”. “comprem nessa loja”, “péssimo pós venda”, “quero dinheiro volta” e “atendente pós venda”.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interessante perceber que as principais reclamações referem-se aos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motivos em geral que afetam os consumidores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que são principalmente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falta de atenção ao consumidor no pós venda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desconsideração com os clientes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após eles receberem o produto.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isso, entendemos a empresa deve tomar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certas atenções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as demandas que surgem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após a entrega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seus pedidos, visto que muitos podem chegar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quebrados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 demorarem a serem entregues.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172125" y="1518975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239876" y="1588895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172125" y="2717470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876" y="2787390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206000" y="3862488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273751" y="3932408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4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/>
          <p:nvPr/>
        </p:nvSpPr>
        <p:spPr>
          <a:xfrm>
            <a:off x="557523" y="1259374"/>
            <a:ext cx="6860400" cy="24216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479400" y="1179525"/>
            <a:ext cx="6860400" cy="242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4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24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1" name="Google Shape;461;p24"/>
          <p:cNvGrpSpPr/>
          <p:nvPr/>
        </p:nvGrpSpPr>
        <p:grpSpPr>
          <a:xfrm>
            <a:off x="3326042" y="3824686"/>
            <a:ext cx="1129917" cy="1042208"/>
            <a:chOff x="4422950" y="1351025"/>
            <a:chExt cx="897900" cy="890700"/>
          </a:xfrm>
        </p:grpSpPr>
        <p:sp>
          <p:nvSpPr>
            <p:cNvPr id="462" name="Google Shape;462;p24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24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479400" y="1257525"/>
            <a:ext cx="6791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também foi feita a mesma análise de palavras porém dividindo-se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cada um dos setores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aos quais a reclamação se refere, por exemplo,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financeiro e comercial.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Entretanto, como já foi mostrado na parte de análise qualitativa, 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principais setores que recebem reclamações são logística, CRC e marketing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Por isso, foi realizada a análise para esses setores, porém também poderia ser feito a mesma análise para os outros setores que compõem a empresa caso seja alterado o código de funcionamento.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6" name="Google Shape;466;p24"/>
          <p:cNvGrpSpPr/>
          <p:nvPr/>
        </p:nvGrpSpPr>
        <p:grpSpPr>
          <a:xfrm>
            <a:off x="3506789" y="4008664"/>
            <a:ext cx="641224" cy="602698"/>
            <a:chOff x="5049725" y="1435050"/>
            <a:chExt cx="486550" cy="481850"/>
          </a:xfrm>
        </p:grpSpPr>
        <p:sp>
          <p:nvSpPr>
            <p:cNvPr id="467" name="Google Shape;467;p2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1" name="Google Shape;47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25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5"/>
          <p:cNvSpPr/>
          <p:nvPr/>
        </p:nvSpPr>
        <p:spPr>
          <a:xfrm>
            <a:off x="946725" y="1254375"/>
            <a:ext cx="51534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870525" y="1178175"/>
            <a:ext cx="51534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5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25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25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Logística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5" name="Google Shape;48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888" y="1254375"/>
            <a:ext cx="498467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6"/>
          <p:cNvSpPr/>
          <p:nvPr/>
        </p:nvSpPr>
        <p:spPr>
          <a:xfrm>
            <a:off x="964483" y="1254375"/>
            <a:ext cx="54786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883475" y="1178175"/>
            <a:ext cx="54786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26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26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26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Logística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4472" y="1240388"/>
            <a:ext cx="526243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27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7"/>
          <p:cNvSpPr/>
          <p:nvPr/>
        </p:nvSpPr>
        <p:spPr>
          <a:xfrm>
            <a:off x="837601" y="1254375"/>
            <a:ext cx="57570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752475" y="1178175"/>
            <a:ext cx="57570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27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7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27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7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Logística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319" y="1240388"/>
            <a:ext cx="5772908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28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8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p28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28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28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Logística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28"/>
          <p:cNvSpPr txBox="1"/>
          <p:nvPr/>
        </p:nvSpPr>
        <p:spPr>
          <a:xfrm>
            <a:off x="1033550" y="1424475"/>
            <a:ext cx="6515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âmbito de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logística, as expressões que mais aparentes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são: “fiz compra”, “entrei contato”, “data entrega”, “loja cara” “site ainda vendendo”, “falta respeito consumidor”, “comprem nessa loja”, “vendem produtos estragam” e “cumprem prazo entrega”.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importante perceber que essas expressões mostram os principais problemas logísticos que a TOK&amp;STOK enfrenta, como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desatenção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seus consumidores,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falta de explicação pelos motivos dos problemas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demora para o conserto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 a troca de seus produtos.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Desse modo, é importante que a empresa lide principalmente com esses problemas, visto que a logística é o principal setor de reclamação.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172125" y="1518975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39876" y="1588895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172125" y="2717470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239876" y="2787390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206000" y="3862488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73751" y="3932408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29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9"/>
          <p:cNvSpPr/>
          <p:nvPr/>
        </p:nvSpPr>
        <p:spPr>
          <a:xfrm>
            <a:off x="981164" y="1254375"/>
            <a:ext cx="50427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906600" y="1178175"/>
            <a:ext cx="50427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29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29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29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CRC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885" y="1240388"/>
            <a:ext cx="493212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1550275" y="1967550"/>
            <a:ext cx="1097100" cy="1101600"/>
          </a:xfrm>
          <a:prstGeom prst="ellipse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162075" y="2171550"/>
            <a:ext cx="445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838579" y="2164350"/>
            <a:ext cx="5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30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0"/>
          <p:cNvSpPr/>
          <p:nvPr/>
        </p:nvSpPr>
        <p:spPr>
          <a:xfrm>
            <a:off x="1004972" y="1254375"/>
            <a:ext cx="54612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924225" y="1178175"/>
            <a:ext cx="54612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30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30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30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CRC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4" name="Google Shape;56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610" y="1240388"/>
            <a:ext cx="526243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1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1"/>
          <p:cNvSpPr/>
          <p:nvPr/>
        </p:nvSpPr>
        <p:spPr>
          <a:xfrm>
            <a:off x="937545" y="1254375"/>
            <a:ext cx="58716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850725" y="1178175"/>
            <a:ext cx="58716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1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6" name="Google Shape;576;p31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31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CRC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9" name="Google Shape;57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300" y="1254375"/>
            <a:ext cx="582543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32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2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32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32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32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CRC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32"/>
          <p:cNvSpPr txBox="1"/>
          <p:nvPr/>
        </p:nvSpPr>
        <p:spPr>
          <a:xfrm>
            <a:off x="1303825" y="1231608"/>
            <a:ext cx="5998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âmbito de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CRC, as expressões que mais aparentes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são: “pós venda”, “péssimo atendimento”, “resolver problema”, “dor cabeça”, “reclame aqui”, “respeito consumidor”, “péssimo pós venda”, “disseram troca autorizada”, “recebi móvel defeito”, “simplesmente ignoram mensagem” e “proconsp caiam nessa”.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 possível perceber que muitas das reclamações de CRC se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referem aos problemas com o atendimento aos clientes,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principalmente no tocante ao</a:t>
            </a:r>
            <a:r>
              <a:rPr b="0" i="0" lang="pt-BR" sz="14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pós venda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Vê-se, assim, que os clientes buscam entrar em contato com a TOK&amp;STOK mas não recebem a devida solução.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contornar esta situação, a TOK&amp;STOK precisa melhorar, especialmente,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facilidade da conexão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cliente e empresa.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211875" y="1455375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279626" y="1525295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211875" y="2714171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279626" y="2784091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245750" y="3906887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313501" y="3976807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33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3"/>
          <p:cNvSpPr/>
          <p:nvPr/>
        </p:nvSpPr>
        <p:spPr>
          <a:xfrm>
            <a:off x="981164" y="1254375"/>
            <a:ext cx="50427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906600" y="1178175"/>
            <a:ext cx="50427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33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Google Shape;610;p33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1" name="Google Shape;611;p33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</a:t>
            </a:r>
            <a:r>
              <a:rPr b="0" i="1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3" name="Google Shape;6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638" y="1240388"/>
            <a:ext cx="4924613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34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4"/>
          <p:cNvSpPr/>
          <p:nvPr/>
        </p:nvSpPr>
        <p:spPr>
          <a:xfrm>
            <a:off x="808890" y="1254375"/>
            <a:ext cx="63837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4"/>
          <p:cNvSpPr/>
          <p:nvPr/>
        </p:nvSpPr>
        <p:spPr>
          <a:xfrm>
            <a:off x="714500" y="1178175"/>
            <a:ext cx="63837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34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34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34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</a:t>
            </a:r>
            <a:r>
              <a:rPr b="0" i="1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372" y="1240388"/>
            <a:ext cx="6298400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35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5"/>
          <p:cNvSpPr/>
          <p:nvPr/>
        </p:nvSpPr>
        <p:spPr>
          <a:xfrm>
            <a:off x="883724" y="1254375"/>
            <a:ext cx="6617400" cy="37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785875" y="1178175"/>
            <a:ext cx="6617400" cy="372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35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Google Shape;640;p35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35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35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</a:t>
            </a:r>
            <a:r>
              <a:rPr b="0" i="1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3" name="Google Shape;64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247" y="1240388"/>
            <a:ext cx="6568653" cy="36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36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36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4" name="Google Shape;654;p36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de Reclamações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36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por setor - </a:t>
            </a:r>
            <a:r>
              <a:rPr b="0" i="1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36"/>
          <p:cNvSpPr/>
          <p:nvPr/>
        </p:nvSpPr>
        <p:spPr>
          <a:xfrm>
            <a:off x="211875" y="1455375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6"/>
          <p:cNvSpPr/>
          <p:nvPr/>
        </p:nvSpPr>
        <p:spPr>
          <a:xfrm>
            <a:off x="279626" y="1525295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6"/>
          <p:cNvSpPr/>
          <p:nvPr/>
        </p:nvSpPr>
        <p:spPr>
          <a:xfrm>
            <a:off x="211875" y="2866571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6"/>
          <p:cNvSpPr/>
          <p:nvPr/>
        </p:nvSpPr>
        <p:spPr>
          <a:xfrm>
            <a:off x="279626" y="2936491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245750" y="4059287"/>
            <a:ext cx="688500" cy="702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6"/>
          <p:cNvSpPr/>
          <p:nvPr/>
        </p:nvSpPr>
        <p:spPr>
          <a:xfrm>
            <a:off x="313501" y="4129207"/>
            <a:ext cx="688500" cy="702600"/>
          </a:xfrm>
          <a:prstGeom prst="ellipse">
            <a:avLst/>
          </a:prstGeom>
          <a:solidFill>
            <a:srgbClr val="B6D7A8">
              <a:alpha val="64313"/>
            </a:srgbClr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1298050" y="1275000"/>
            <a:ext cx="5998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âmbito de </a:t>
            </a:r>
            <a:r>
              <a:rPr b="0" i="1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as expressões que são mais aparentes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são: “dor cabeça”, “loja física”, “devemos propor”, “comentários negativos”, “tanta reclamação”, “acho devemos”, “problema acho devemos”, “acho devemos propor”, “adianta post bonito”, “ser segura comentário” e “pensem bem antes”.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relação a isso, os clientes mostram que estão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interessados em ajudar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mostram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algumas formas de solucionar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seus problemas. Além disso, dizem que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não irão realizar a compra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baseado na quantidade de reclamações que a TOK&amp;STOK enfrenta.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isso, é importante que a empresa consiga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administrar suas reclamações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que não perca mais clientes e, além disso, realize seu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também em relação aos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comentários em suas redes sociais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3" name="Google Shape;66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37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7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7"/>
          <p:cNvSpPr/>
          <p:nvPr/>
        </p:nvSpPr>
        <p:spPr>
          <a:xfrm>
            <a:off x="1810625" y="1967550"/>
            <a:ext cx="1097100" cy="1101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7"/>
          <p:cNvSpPr txBox="1"/>
          <p:nvPr/>
        </p:nvSpPr>
        <p:spPr>
          <a:xfrm>
            <a:off x="2075078" y="2156400"/>
            <a:ext cx="5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7"/>
          <p:cNvSpPr txBox="1"/>
          <p:nvPr/>
        </p:nvSpPr>
        <p:spPr>
          <a:xfrm>
            <a:off x="3656950" y="2118150"/>
            <a:ext cx="372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38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8"/>
          <p:cNvSpPr/>
          <p:nvPr/>
        </p:nvSpPr>
        <p:spPr>
          <a:xfrm>
            <a:off x="503400" y="1440025"/>
            <a:ext cx="6791400" cy="22533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427200" y="1391050"/>
            <a:ext cx="6791400" cy="22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38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38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7" name="Google Shape;687;p38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604125" y="1333725"/>
            <a:ext cx="63267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Os </a:t>
            </a:r>
            <a:r>
              <a:rPr b="0" i="1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insights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mostram 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principais conclusões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foram encontradas a partir da análise de reclamações e da análise qualitativa. Vale ressaltar que muitas das conclusões foram extraídas das bases de dados disponibilizada e, com isso, estão sujeitas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variações conforme os meses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Entretanto, como é esperado que essas reclamações sejam periódicas, os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têm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grande probabilidade de serem efetivos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gerarem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melhorias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as operações da TOK&amp;STOK.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9" name="Google Shape;689;p38"/>
          <p:cNvGrpSpPr/>
          <p:nvPr/>
        </p:nvGrpSpPr>
        <p:grpSpPr>
          <a:xfrm>
            <a:off x="3334142" y="3920986"/>
            <a:ext cx="1129917" cy="1042208"/>
            <a:chOff x="4422950" y="1351025"/>
            <a:chExt cx="897900" cy="890700"/>
          </a:xfrm>
        </p:grpSpPr>
        <p:sp>
          <p:nvSpPr>
            <p:cNvPr id="690" name="Google Shape;690;p38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38"/>
          <p:cNvGrpSpPr/>
          <p:nvPr/>
        </p:nvGrpSpPr>
        <p:grpSpPr>
          <a:xfrm>
            <a:off x="3556692" y="4086587"/>
            <a:ext cx="565045" cy="613684"/>
            <a:chOff x="5049725" y="2027900"/>
            <a:chExt cx="481750" cy="481850"/>
          </a:xfrm>
        </p:grpSpPr>
        <p:sp>
          <p:nvSpPr>
            <p:cNvPr id="693" name="Google Shape;693;p3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1" name="Google Shape;70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39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9"/>
          <p:cNvSpPr/>
          <p:nvPr/>
        </p:nvSpPr>
        <p:spPr>
          <a:xfrm>
            <a:off x="1065975" y="3160800"/>
            <a:ext cx="6435300" cy="15537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1065975" y="1539550"/>
            <a:ext cx="6435300" cy="15537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39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39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3" name="Google Shape;713;p39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39"/>
          <p:cNvSpPr txBox="1"/>
          <p:nvPr/>
        </p:nvSpPr>
        <p:spPr>
          <a:xfrm>
            <a:off x="1065975" y="1539550"/>
            <a:ext cx="63267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que foi mostrado na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Análise Qualitativa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há um predomínio de reclamações tanto na cidade quanto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estado de São Paulo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Nesse sentido, há duas possibilidades: ou há mais reclamações porque nessas regiões tem mais compras, ou porque há mais problemas centrados nessas regiões.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Dessa forma, é necessário que se realize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comparação entre a fração de reclamações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 cada localidade 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fração de vendas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cada uma dessas localizações. Com isso, a TOK&amp;STOK conseguirá descobrir se algum local está ou não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sofrendo problemas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39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 - Localização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316861" y="1785136"/>
            <a:ext cx="623156" cy="860327"/>
          </a:xfrm>
          <a:custGeom>
            <a:rect b="b" l="l" r="r" t="t"/>
            <a:pathLst>
              <a:path extrusionOk="0" h="1443" w="2300">
                <a:moveTo>
                  <a:pt x="0" y="1119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7"/>
                  <a:pt x="33" y="255"/>
                  <a:pt x="71" y="255"/>
                </a:cubicBezTo>
                <a:lnTo>
                  <a:pt x="1151" y="255"/>
                </a:lnTo>
                <a:lnTo>
                  <a:pt x="1151" y="255"/>
                </a:lnTo>
                <a:cubicBezTo>
                  <a:pt x="1190" y="255"/>
                  <a:pt x="1223" y="223"/>
                  <a:pt x="1223" y="184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3"/>
                </a:cubicBezTo>
                <a:lnTo>
                  <a:pt x="2257" y="662"/>
                </a:lnTo>
                <a:lnTo>
                  <a:pt x="2257" y="662"/>
                </a:lnTo>
                <a:cubicBezTo>
                  <a:pt x="2299" y="690"/>
                  <a:pt x="2299" y="751"/>
                  <a:pt x="2257" y="780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2"/>
                  <a:pt x="1223" y="1407"/>
                  <a:pt x="1223" y="1350"/>
                </a:cubicBezTo>
                <a:lnTo>
                  <a:pt x="1223" y="1261"/>
                </a:lnTo>
                <a:lnTo>
                  <a:pt x="1223" y="1261"/>
                </a:lnTo>
                <a:cubicBezTo>
                  <a:pt x="1223" y="1221"/>
                  <a:pt x="1190" y="1190"/>
                  <a:pt x="1151" y="1190"/>
                </a:cubicBezTo>
                <a:lnTo>
                  <a:pt x="71" y="1190"/>
                </a:lnTo>
                <a:lnTo>
                  <a:pt x="71" y="1190"/>
                </a:lnTo>
                <a:cubicBezTo>
                  <a:pt x="33" y="1190"/>
                  <a:pt x="0" y="1158"/>
                  <a:pt x="0" y="1119"/>
                </a:cubicBezTo>
              </a:path>
            </a:pathLst>
          </a:custGeom>
          <a:solidFill>
            <a:srgbClr val="4AB91A">
              <a:alpha val="8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316861" y="3443530"/>
            <a:ext cx="623156" cy="860327"/>
          </a:xfrm>
          <a:custGeom>
            <a:rect b="b" l="l" r="r" t="t"/>
            <a:pathLst>
              <a:path extrusionOk="0" h="1441" w="2300">
                <a:moveTo>
                  <a:pt x="0" y="1117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1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5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5" y="1408"/>
                </a:lnTo>
                <a:lnTo>
                  <a:pt x="1335" y="1408"/>
                </a:lnTo>
                <a:cubicBezTo>
                  <a:pt x="1287" y="1440"/>
                  <a:pt x="1223" y="1406"/>
                  <a:pt x="1223" y="1349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1" y="1189"/>
                  <a:pt x="0" y="1157"/>
                  <a:pt x="0" y="1117"/>
                </a:cubicBezTo>
              </a:path>
            </a:pathLst>
          </a:custGeom>
          <a:solidFill>
            <a:srgbClr val="509711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8" name="Google Shape;71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503400" y="1274775"/>
            <a:ext cx="6791400" cy="350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27200" y="1198575"/>
            <a:ext cx="6791400" cy="350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4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04125" y="1181325"/>
            <a:ext cx="632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O objetivo desta entrega é mostrar formas de 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priorizar as informações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base em critérios de importância para que, desse modo, a TOK&amp;STOK consiga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elaborar planos de ação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modo mais eficiente, rápido e eficaz.</a:t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Além disso, essa entrega também busca 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estabelecer os principais </a:t>
            </a:r>
            <a:r>
              <a:rPr b="0" i="1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insights</a:t>
            </a:r>
            <a:r>
              <a:rPr b="0" i="1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gerados pelos consultores da EJFGV das reclamações realizadas à TOK&amp;STOK, de modo que ela consiga encontrar seus principais 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gargalos 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e, assim, resolvê-los.</a:t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Vale ressaltar que os dados disponibilizados para a análise foram referentes ao 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mês de Julho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Entretanto, seria possível aplicar os resultados para os períodos seguintes, visto que muitas das reclamações se </a:t>
            </a:r>
            <a:r>
              <a:rPr b="0" i="0" lang="pt-BR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repetem periodicamente</a:t>
            </a:r>
            <a:r>
              <a:rPr b="0" i="0" lang="pt-BR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provavelmente continuarão ocorrendo caso não sejam feitos planos de ação.</a:t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0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0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0"/>
          <p:cNvSpPr/>
          <p:nvPr/>
        </p:nvSpPr>
        <p:spPr>
          <a:xfrm>
            <a:off x="1174475" y="3333600"/>
            <a:ext cx="6427500" cy="11478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1098275" y="3257400"/>
            <a:ext cx="6427500" cy="114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0"/>
          <p:cNvSpPr/>
          <p:nvPr/>
        </p:nvSpPr>
        <p:spPr>
          <a:xfrm>
            <a:off x="1132900" y="1489800"/>
            <a:ext cx="6427500" cy="17076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40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40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40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1056700" y="1413600"/>
            <a:ext cx="6427500" cy="1707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0"/>
          <p:cNvSpPr txBox="1"/>
          <p:nvPr/>
        </p:nvSpPr>
        <p:spPr>
          <a:xfrm>
            <a:off x="1098275" y="1434575"/>
            <a:ext cx="6326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partir das análises por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sazonalidade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percebeu-se que os dias que possuem mais reclamações são 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sextas-feiras e os sábados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Desse modo, é importante que a TOK&amp;STOK consiga ter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apta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responder todas, ou ao menos a maior parte, destas reclamações. Com isso,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Setor de Atendimento ao Cliente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deve buscar responder as reclamações principalmente nestes dias.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como 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domingos e as segundas-feiras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 os dias em que há a menor quantidade de reclamações, a TOK&amp;STOK poderia se valer de tais dias para reduzir o excesso de demanda.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 - Dia da Semana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323859" y="1792134"/>
            <a:ext cx="623156" cy="860327"/>
          </a:xfrm>
          <a:custGeom>
            <a:rect b="b" l="l" r="r" t="t"/>
            <a:pathLst>
              <a:path extrusionOk="0" h="1443" w="2300">
                <a:moveTo>
                  <a:pt x="0" y="1119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7"/>
                  <a:pt x="33" y="255"/>
                  <a:pt x="71" y="255"/>
                </a:cubicBezTo>
                <a:lnTo>
                  <a:pt x="1151" y="255"/>
                </a:lnTo>
                <a:lnTo>
                  <a:pt x="1151" y="255"/>
                </a:lnTo>
                <a:cubicBezTo>
                  <a:pt x="1190" y="255"/>
                  <a:pt x="1223" y="223"/>
                  <a:pt x="1223" y="184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3"/>
                </a:cubicBezTo>
                <a:lnTo>
                  <a:pt x="2257" y="662"/>
                </a:lnTo>
                <a:lnTo>
                  <a:pt x="2257" y="662"/>
                </a:lnTo>
                <a:cubicBezTo>
                  <a:pt x="2299" y="690"/>
                  <a:pt x="2299" y="751"/>
                  <a:pt x="2257" y="780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2"/>
                  <a:pt x="1223" y="1407"/>
                  <a:pt x="1223" y="1350"/>
                </a:cubicBezTo>
                <a:lnTo>
                  <a:pt x="1223" y="1261"/>
                </a:lnTo>
                <a:lnTo>
                  <a:pt x="1223" y="1261"/>
                </a:lnTo>
                <a:cubicBezTo>
                  <a:pt x="1223" y="1221"/>
                  <a:pt x="1190" y="1190"/>
                  <a:pt x="1151" y="1190"/>
                </a:cubicBezTo>
                <a:lnTo>
                  <a:pt x="71" y="1190"/>
                </a:lnTo>
                <a:lnTo>
                  <a:pt x="71" y="1190"/>
                </a:lnTo>
                <a:cubicBezTo>
                  <a:pt x="33" y="1190"/>
                  <a:pt x="0" y="1158"/>
                  <a:pt x="0" y="1119"/>
                </a:cubicBezTo>
              </a:path>
            </a:pathLst>
          </a:custGeom>
          <a:solidFill>
            <a:srgbClr val="4AB91A">
              <a:alpha val="8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323859" y="3506512"/>
            <a:ext cx="623156" cy="860327"/>
          </a:xfrm>
          <a:custGeom>
            <a:rect b="b" l="l" r="r" t="t"/>
            <a:pathLst>
              <a:path extrusionOk="0" h="1441" w="2300">
                <a:moveTo>
                  <a:pt x="0" y="1117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1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5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5" y="1408"/>
                </a:lnTo>
                <a:lnTo>
                  <a:pt x="1335" y="1408"/>
                </a:lnTo>
                <a:cubicBezTo>
                  <a:pt x="1287" y="1440"/>
                  <a:pt x="1223" y="1406"/>
                  <a:pt x="1223" y="1349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1" y="1189"/>
                  <a:pt x="0" y="1157"/>
                  <a:pt x="0" y="1117"/>
                </a:cubicBezTo>
              </a:path>
            </a:pathLst>
          </a:custGeom>
          <a:solidFill>
            <a:srgbClr val="509711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2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7" name="Google Shape;73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41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1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41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7" name="Google Shape;747;p41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1098263" y="1238650"/>
            <a:ext cx="6326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análise por reclamações repetidas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mostra que há um grande número de clientes que esperam apenas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 dias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mandar suas reclamações novamente (27%). Isso demonstra que há uma grande exigência de respostas imediatas pelos clientes e, por isso, é de suma importância que a empresa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não demore mais de 2 dias para respondê-los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como as principais reclamações ocorrem nas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sextas-feiras e nos sábados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excesso de demanda pode ser distribuído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pelos períodos de menor número de reclamações (domingos e segundas). Ressalta-se que é importante que tais reclamações não sejam abandonadas após esse período, pois os dados também mostraram que 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clientes são menos tolerantes à demora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após mandarem a segunda reclamação.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673800" y="683325"/>
            <a:ext cx="491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 - Reclamações repetidas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0" name="Google Shape;750;p41"/>
          <p:cNvGrpSpPr/>
          <p:nvPr/>
        </p:nvGrpSpPr>
        <p:grpSpPr>
          <a:xfrm>
            <a:off x="169960" y="1630508"/>
            <a:ext cx="725773" cy="690649"/>
            <a:chOff x="4422950" y="1351025"/>
            <a:chExt cx="897900" cy="890700"/>
          </a:xfrm>
        </p:grpSpPr>
        <p:sp>
          <p:nvSpPr>
            <p:cNvPr id="751" name="Google Shape;751;p41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295482" y="1805444"/>
            <a:ext cx="411286" cy="287717"/>
            <a:chOff x="1492675" y="1520750"/>
            <a:chExt cx="481825" cy="310575"/>
          </a:xfrm>
        </p:grpSpPr>
        <p:sp>
          <p:nvSpPr>
            <p:cNvPr id="754" name="Google Shape;754;p41"/>
            <p:cNvSpPr/>
            <p:nvPr/>
          </p:nvSpPr>
          <p:spPr>
            <a:xfrm>
              <a:off x="1492675" y="1540400"/>
              <a:ext cx="481825" cy="290925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1522575" y="1520750"/>
              <a:ext cx="421975" cy="165800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41"/>
          <p:cNvGrpSpPr/>
          <p:nvPr/>
        </p:nvGrpSpPr>
        <p:grpSpPr>
          <a:xfrm>
            <a:off x="169960" y="3371458"/>
            <a:ext cx="725773" cy="690649"/>
            <a:chOff x="4422950" y="1351025"/>
            <a:chExt cx="897900" cy="890700"/>
          </a:xfrm>
        </p:grpSpPr>
        <p:sp>
          <p:nvSpPr>
            <p:cNvPr id="757" name="Google Shape;757;p41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263111" y="3487226"/>
            <a:ext cx="469462" cy="431095"/>
            <a:chOff x="-42651700" y="3217825"/>
            <a:chExt cx="367600" cy="317425"/>
          </a:xfrm>
        </p:grpSpPr>
        <p:sp>
          <p:nvSpPr>
            <p:cNvPr id="760" name="Google Shape;760;p41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4" name="Google Shape;76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42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2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Google Shape;773;p42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p42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982351" y="1110226"/>
            <a:ext cx="67794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meio dos dados de rede social, notou-se que há um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predomínio de reclamações no Instagram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Dessa forma, sugere-se que a TOK&amp;STOK invista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armazenamento e na análises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comentários com foco para essa rede social.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também é sugerido que a empresa melhore o atual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canal de reclamações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de atendimento dentro dessa plataforma. Tentou-se fazer contato com o “0800” que continha no Instagram, mas ele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não estava funcionando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Além disso, também tentou-se enviar e-mail para o endereço cadastrado, mas, novamente, veio a mensagem de que “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não foi possível enviar o e-mail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porque o endereço não foi encontrado”.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Assim, com objetivo de os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clientes não comentarem mais nas fotos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 mitigar a depreciação da imagem da companhia frente aos demais consumidores, é importante que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comunicação dentro desta plataforma seja aprimorada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 - Rede Social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7" name="Google Shape;777;p42"/>
          <p:cNvGrpSpPr/>
          <p:nvPr/>
        </p:nvGrpSpPr>
        <p:grpSpPr>
          <a:xfrm>
            <a:off x="169960" y="1630508"/>
            <a:ext cx="725773" cy="690649"/>
            <a:chOff x="4422950" y="1351025"/>
            <a:chExt cx="897900" cy="890700"/>
          </a:xfrm>
        </p:grpSpPr>
        <p:sp>
          <p:nvSpPr>
            <p:cNvPr id="778" name="Google Shape;778;p42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42"/>
          <p:cNvGrpSpPr/>
          <p:nvPr/>
        </p:nvGrpSpPr>
        <p:grpSpPr>
          <a:xfrm>
            <a:off x="169960" y="3523858"/>
            <a:ext cx="725773" cy="690649"/>
            <a:chOff x="4422950" y="1351025"/>
            <a:chExt cx="897900" cy="890700"/>
          </a:xfrm>
        </p:grpSpPr>
        <p:sp>
          <p:nvSpPr>
            <p:cNvPr id="781" name="Google Shape;781;p42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2"/>
          <p:cNvGrpSpPr/>
          <p:nvPr/>
        </p:nvGrpSpPr>
        <p:grpSpPr>
          <a:xfrm>
            <a:off x="337154" y="1750538"/>
            <a:ext cx="321362" cy="408588"/>
            <a:chOff x="3342725" y="2620775"/>
            <a:chExt cx="338775" cy="481825"/>
          </a:xfrm>
        </p:grpSpPr>
        <p:sp>
          <p:nvSpPr>
            <p:cNvPr id="784" name="Google Shape;784;p42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42"/>
          <p:cNvSpPr/>
          <p:nvPr/>
        </p:nvSpPr>
        <p:spPr>
          <a:xfrm>
            <a:off x="299197" y="3653744"/>
            <a:ext cx="411286" cy="374887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43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3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43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8" name="Google Shape;798;p43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43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3"/>
          <p:cNvSpPr txBox="1"/>
          <p:nvPr/>
        </p:nvSpPr>
        <p:spPr>
          <a:xfrm>
            <a:off x="1357700" y="1114425"/>
            <a:ext cx="62550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analisar as palavras mais recorrentes, percebe-se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predomínio das reclamações sobre o pós-venda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Então, conclui-se que os principais gargalos da empresa se encontram no atendimento de seus clientes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após a entrega dos produtos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através das análises, percebeu-se uma certa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dificuldade de os clientes entrarem em contato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a TOK&amp;STOK e terem as suas reclamações solucionadas. Por isso, muito além de apenas ter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canal para atendimento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é importante que este meio seja melhorado, pois muitos consumidores alegam que, mesmo após o atendimento, suas exigências não são solucionadas.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Ademais, os clientes dizem que os atendentes ficam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pouco tempo em suas conversas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 que pode ser um dos motivo das reclamações deles. Neste ponto, foi reportado que alguns atendentes do chat saíam antes de concluírem o atendimento.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3"/>
          <p:cNvSpPr/>
          <p:nvPr/>
        </p:nvSpPr>
        <p:spPr>
          <a:xfrm>
            <a:off x="148425" y="1412925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3"/>
          <p:cNvSpPr/>
          <p:nvPr/>
        </p:nvSpPr>
        <p:spPr>
          <a:xfrm>
            <a:off x="126600" y="2843675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477575" y="1464127"/>
            <a:ext cx="352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3"/>
          <p:cNvSpPr txBox="1"/>
          <p:nvPr/>
        </p:nvSpPr>
        <p:spPr>
          <a:xfrm>
            <a:off x="448174" y="2910446"/>
            <a:ext cx="41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3"/>
          <p:cNvSpPr/>
          <p:nvPr/>
        </p:nvSpPr>
        <p:spPr>
          <a:xfrm>
            <a:off x="148425" y="4257925"/>
            <a:ext cx="1046622" cy="464649"/>
          </a:xfrm>
          <a:custGeom>
            <a:rect b="b" l="l" r="r" t="t"/>
            <a:pathLst>
              <a:path extrusionOk="0" h="1570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3"/>
          <p:cNvSpPr txBox="1"/>
          <p:nvPr/>
        </p:nvSpPr>
        <p:spPr>
          <a:xfrm>
            <a:off x="433130" y="4324279"/>
            <a:ext cx="455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7" name="Google Shape;80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4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44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44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6" name="Google Shape;816;p44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7" name="Google Shape;817;p44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 - Logística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44"/>
          <p:cNvSpPr/>
          <p:nvPr/>
        </p:nvSpPr>
        <p:spPr>
          <a:xfrm>
            <a:off x="148425" y="1565325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4"/>
          <p:cNvSpPr/>
          <p:nvPr/>
        </p:nvSpPr>
        <p:spPr>
          <a:xfrm>
            <a:off x="126600" y="2816461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4"/>
          <p:cNvSpPr txBox="1"/>
          <p:nvPr/>
        </p:nvSpPr>
        <p:spPr>
          <a:xfrm>
            <a:off x="477575" y="1616527"/>
            <a:ext cx="352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4"/>
          <p:cNvSpPr txBox="1"/>
          <p:nvPr/>
        </p:nvSpPr>
        <p:spPr>
          <a:xfrm>
            <a:off x="448174" y="2883232"/>
            <a:ext cx="41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4"/>
          <p:cNvSpPr/>
          <p:nvPr/>
        </p:nvSpPr>
        <p:spPr>
          <a:xfrm>
            <a:off x="148425" y="4050319"/>
            <a:ext cx="1046622" cy="464649"/>
          </a:xfrm>
          <a:custGeom>
            <a:rect b="b" l="l" r="r" t="t"/>
            <a:pathLst>
              <a:path extrusionOk="0" h="1570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4"/>
          <p:cNvSpPr txBox="1"/>
          <p:nvPr/>
        </p:nvSpPr>
        <p:spPr>
          <a:xfrm>
            <a:off x="433130" y="4116673"/>
            <a:ext cx="455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5" name="Google Shape;82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4"/>
          <p:cNvSpPr txBox="1"/>
          <p:nvPr/>
        </p:nvSpPr>
        <p:spPr>
          <a:xfrm>
            <a:off x="1298075" y="1097125"/>
            <a:ext cx="64158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principais problemas encontrados em logística foram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falta de cumprimento dos prazos de entrega, o recebimento de bens quebrados e a falta de atenção dos funcionários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Como “logística” representa cerca de 20% das reclamações, é um setor que tem muita relevância e, dessa forma, deve se ter bastante atenção.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Nesse sentido, é importante que a TOK&amp;STOK atente-se, principalmente, ao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prazo estipulado para entrega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à qualidade da embalagem - para que os produtos não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quebrem durante o transporte,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ao atendimento no pós vendas.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Embora muitas vezes o problema reportado pelos consumidores derive da questão logística, entendemos que um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contato solícito,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explicando a situação de forma sucinta, porém precisa, faria com que os clientes reduzissem a quantidade de reclamações deste escopo.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5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Google Shape;832;p45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5"/>
          <p:cNvSpPr txBox="1"/>
          <p:nvPr/>
        </p:nvSpPr>
        <p:spPr>
          <a:xfrm>
            <a:off x="1338375" y="1200475"/>
            <a:ext cx="6320700" cy="3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foi visto nos dados, os principais enclaves desse setor aparecem especialmente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atendimento após a venda dos produtos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Grande parte dos clientes alegam que a TOK&amp;STOK não lhes esclarece a situação da entrega dos produtos e nem de como deveriam prosseguir com a devolução destes objetos. Isso porque, segundo a maioria deles, o contato com a TOK&amp;STOK está muito difícil.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Assim, aliado à solução dos problemas logísticos, é importante que haja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maior aproximação da empresa com seus clientes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que ao menos possa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explicar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suas reclamações serão ou não atendidas.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como muitos problemas também estão na relação dos atendentes com os clientes, é importante que os funcionários estejam totalmente voltados à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melhor relação possível com os consumidores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4" name="Google Shape;834;p45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6" name="Google Shape;836;p45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p45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45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 - CRC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45"/>
          <p:cNvSpPr/>
          <p:nvPr/>
        </p:nvSpPr>
        <p:spPr>
          <a:xfrm>
            <a:off x="148425" y="1641525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5"/>
          <p:cNvSpPr/>
          <p:nvPr/>
        </p:nvSpPr>
        <p:spPr>
          <a:xfrm>
            <a:off x="126600" y="3121261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5"/>
          <p:cNvSpPr txBox="1"/>
          <p:nvPr/>
        </p:nvSpPr>
        <p:spPr>
          <a:xfrm>
            <a:off x="477575" y="1692727"/>
            <a:ext cx="352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5"/>
          <p:cNvSpPr txBox="1"/>
          <p:nvPr/>
        </p:nvSpPr>
        <p:spPr>
          <a:xfrm>
            <a:off x="448174" y="3188032"/>
            <a:ext cx="41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5"/>
          <p:cNvSpPr/>
          <p:nvPr/>
        </p:nvSpPr>
        <p:spPr>
          <a:xfrm>
            <a:off x="148425" y="4258703"/>
            <a:ext cx="1046622" cy="464649"/>
          </a:xfrm>
          <a:custGeom>
            <a:rect b="b" l="l" r="r" t="t"/>
            <a:pathLst>
              <a:path extrusionOk="0" h="1570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5"/>
          <p:cNvSpPr txBox="1"/>
          <p:nvPr/>
        </p:nvSpPr>
        <p:spPr>
          <a:xfrm>
            <a:off x="433130" y="4325057"/>
            <a:ext cx="455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1" name="Google Shape;851;p46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6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46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5" name="Google Shape;855;p46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b="1" i="1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Palavras mais recorrentes - </a:t>
            </a:r>
            <a:r>
              <a:rPr b="0" i="1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148425" y="1641525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1338375" y="1200475"/>
            <a:ext cx="6328200" cy="3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relação ao </a:t>
            </a:r>
            <a:r>
              <a:rPr b="0" i="1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Marketing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 TOK&amp;STOK, os clientes reclamam principalmente da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grande quantidade de reclamações negativas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presente nas redes sociais. Alguns disseram, inclusive, que deixaram de consumidor após ver muitos comentários negativos nas plataformas. No entanto, o que se vê, das reclamações, não é uma crítica propriamente ao marketing da companhia, já que muitos elogiaram os posts, mas, sim, aos segmentos já mencionados, como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CRC e Logística.</a:t>
            </a:r>
            <a:endParaRPr b="0" i="0" sz="1400" u="none" cap="none" strike="noStrike">
              <a:solidFill>
                <a:srgbClr val="274E1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Dessa forma, para tentar reduzir a exposição dos pontos negativos dos clientes em redes sociais, a empresa, como já foi dito anteriormente, deveria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melhorar os canais de atendimento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principalmente no Instagram, atualizando telefone e e-mail.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Portanto, com um efetivo canal de comunicação, a tendência dos clientes exporem suas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opiniões negativas nos posts públicos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das redes sociais é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diminuir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melhorando o marketing da empresa.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6"/>
          <p:cNvSpPr/>
          <p:nvPr/>
        </p:nvSpPr>
        <p:spPr>
          <a:xfrm>
            <a:off x="126600" y="3273661"/>
            <a:ext cx="1068456" cy="464651"/>
          </a:xfrm>
          <a:custGeom>
            <a:rect b="b" l="l" r="r" t="t"/>
            <a:pathLst>
              <a:path extrusionOk="0" h="1571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477575" y="1692727"/>
            <a:ext cx="352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6"/>
          <p:cNvSpPr txBox="1"/>
          <p:nvPr/>
        </p:nvSpPr>
        <p:spPr>
          <a:xfrm>
            <a:off x="448174" y="3340432"/>
            <a:ext cx="41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6"/>
          <p:cNvSpPr/>
          <p:nvPr/>
        </p:nvSpPr>
        <p:spPr>
          <a:xfrm>
            <a:off x="148425" y="4411103"/>
            <a:ext cx="1046622" cy="464649"/>
          </a:xfrm>
          <a:custGeom>
            <a:rect b="b" l="l" r="r" t="t"/>
            <a:pathLst>
              <a:path extrusionOk="0" h="1570" w="5057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6"/>
          <p:cNvSpPr txBox="1"/>
          <p:nvPr/>
        </p:nvSpPr>
        <p:spPr>
          <a:xfrm>
            <a:off x="433130" y="4477457"/>
            <a:ext cx="455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7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47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7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7"/>
          <p:cNvSpPr/>
          <p:nvPr/>
        </p:nvSpPr>
        <p:spPr>
          <a:xfrm>
            <a:off x="1810625" y="1967550"/>
            <a:ext cx="1097100" cy="1101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2075078" y="2156400"/>
            <a:ext cx="5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3656950" y="2118150"/>
            <a:ext cx="372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8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Google Shape;881;p48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8"/>
          <p:cNvSpPr/>
          <p:nvPr/>
        </p:nvSpPr>
        <p:spPr>
          <a:xfrm>
            <a:off x="427200" y="1198575"/>
            <a:ext cx="6791400" cy="292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1A21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3" name="Google Shape;883;p48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5" name="Google Shape;885;p48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6" name="Google Shape;886;p48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562175" y="1257525"/>
            <a:ext cx="6536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Portanto, a partir das análises, percebe-se que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maior gargalo enfrentado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pela TOK&amp;STOK reside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pós-venda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Neste ponto, há reclamações principalmente relacionadas ao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atendimento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uma vez que muitos clientes reportaram não terem conseguido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contato direto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a TOK&amp;STOK. Também notou-se que muitos clientes reclamaram do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prazo de entrega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suas mercadorias e da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dificuldade em devolver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seus produtos - seja por estarem quebrados ou por terem enviado errado.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No que tange a sazonalidade, reforça-se que os dias com maiores reclamações são 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sextas-feiras e os sábados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E, das bases enviadas, observa-se que o principal meio que os clientes se valeram para contatar a TOK&amp;STOK foi 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Instagram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8" name="Google Shape;888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9" name="Google Shape;889;p48"/>
          <p:cNvGrpSpPr/>
          <p:nvPr/>
        </p:nvGrpSpPr>
        <p:grpSpPr>
          <a:xfrm>
            <a:off x="3421409" y="4254751"/>
            <a:ext cx="802992" cy="771524"/>
            <a:chOff x="4422950" y="1351025"/>
            <a:chExt cx="897900" cy="890700"/>
          </a:xfrm>
        </p:grpSpPr>
        <p:sp>
          <p:nvSpPr>
            <p:cNvPr id="890" name="Google Shape;890;p48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>
            <a:off x="3595472" y="4408226"/>
            <a:ext cx="354735" cy="408589"/>
            <a:chOff x="-39248625" y="3588600"/>
            <a:chExt cx="256775" cy="316050"/>
          </a:xfrm>
        </p:grpSpPr>
        <p:sp>
          <p:nvSpPr>
            <p:cNvPr id="893" name="Google Shape;893;p48"/>
            <p:cNvSpPr/>
            <p:nvPr/>
          </p:nvSpPr>
          <p:spPr>
            <a:xfrm>
              <a:off x="-39248625" y="3588600"/>
              <a:ext cx="256775" cy="316050"/>
            </a:xfrm>
            <a:custGeom>
              <a:rect b="b" l="l" r="r" t="t"/>
              <a:pathLst>
                <a:path extrusionOk="0" h="12642" w="10271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-39076150" y="3684875"/>
              <a:ext cx="84300" cy="80300"/>
            </a:xfrm>
            <a:custGeom>
              <a:rect b="b" l="l" r="r" t="t"/>
              <a:pathLst>
                <a:path extrusionOk="0" h="3212" w="3372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0" name="Google Shape;900;p49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9"/>
          <p:cNvSpPr txBox="1"/>
          <p:nvPr/>
        </p:nvSpPr>
        <p:spPr>
          <a:xfrm>
            <a:off x="1099550" y="1963500"/>
            <a:ext cx="42540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i="0" sz="4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65BF7C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 b="1" i="0" sz="3500" u="none" cap="none" strike="noStrike">
              <a:solidFill>
                <a:srgbClr val="65BF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3" name="Google Shape;903;p49"/>
          <p:cNvPicPr preferRelativeResize="0"/>
          <p:nvPr/>
        </p:nvPicPr>
        <p:blipFill rotWithShape="1">
          <a:blip r:embed="rId5">
            <a:alphaModFix/>
          </a:blip>
          <a:srcRect b="0" l="0" r="70519" t="0"/>
          <a:stretch/>
        </p:blipFill>
        <p:spPr>
          <a:xfrm>
            <a:off x="7508113" y="2821437"/>
            <a:ext cx="473425" cy="4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7925" y="2014137"/>
            <a:ext cx="1953802" cy="28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5" name="Google Shape;905;p49"/>
          <p:cNvCxnSpPr/>
          <p:nvPr/>
        </p:nvCxnSpPr>
        <p:spPr>
          <a:xfrm rot="10800000">
            <a:off x="6609763" y="2621538"/>
            <a:ext cx="2270100" cy="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6" name="Google Shape;906;p49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427200" y="1198575"/>
            <a:ext cx="6791400" cy="261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1A21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5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5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" name="Google Shape;124;p5"/>
          <p:cNvGrpSpPr/>
          <p:nvPr/>
        </p:nvGrpSpPr>
        <p:grpSpPr>
          <a:xfrm>
            <a:off x="3326042" y="3977086"/>
            <a:ext cx="1129917" cy="1042208"/>
            <a:chOff x="4422950" y="1351025"/>
            <a:chExt cx="897900" cy="890700"/>
          </a:xfrm>
        </p:grpSpPr>
        <p:sp>
          <p:nvSpPr>
            <p:cNvPr id="125" name="Google Shape;125;p5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>
            <a:off x="3488386" y="4118284"/>
            <a:ext cx="678018" cy="696199"/>
            <a:chOff x="5716825" y="3235950"/>
            <a:chExt cx="300900" cy="295375"/>
          </a:xfrm>
        </p:grpSpPr>
        <p:sp>
          <p:nvSpPr>
            <p:cNvPr id="128" name="Google Shape;128;p5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62175" y="1257525"/>
            <a:ext cx="653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Diante disso, a análise realizada pelos consultores da EJFGV se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baseou nos comentários dos clientes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 TOK&amp;STOK. Mais especificamente, fora feito um estudo sobre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quais palavras mais apareciam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nos referidos comentários. Assim, após o estudo destas palavras, foi estabelecido uma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ordem de priorização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dos problemas reportados pelos clientes.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Além disso, também foram feitas análises de palavras com base tanto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tema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quanto no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setor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qual se refere a reclamação, em vista de encontrar os principais problemas em cada um dos departamentos da empresa.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9144000" cy="52482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 amt="15000"/>
          </a:blip>
          <a:srcRect b="68159" l="5543" r="3554" t="0"/>
          <a:stretch/>
        </p:blipFill>
        <p:spPr>
          <a:xfrm>
            <a:off x="0" y="0"/>
            <a:ext cx="9143999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 amt="15000"/>
          </a:blip>
          <a:srcRect b="0" l="5543" r="3554" t="66164"/>
          <a:stretch/>
        </p:blipFill>
        <p:spPr>
          <a:xfrm>
            <a:off x="0" y="3472475"/>
            <a:ext cx="9143999" cy="17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1671025"/>
            <a:ext cx="9143999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882475" y="1967550"/>
            <a:ext cx="1097100" cy="1101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2303500" y="2118150"/>
            <a:ext cx="625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78728" y="2164350"/>
            <a:ext cx="50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479400" y="1200975"/>
            <a:ext cx="6858300" cy="21465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rgbClr val="41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7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"/>
          <p:cNvSpPr txBox="1"/>
          <p:nvPr/>
        </p:nvSpPr>
        <p:spPr>
          <a:xfrm>
            <a:off x="673807" y="212107"/>
            <a:ext cx="389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3326042" y="3672286"/>
            <a:ext cx="1129917" cy="1042208"/>
            <a:chOff x="4422950" y="1351025"/>
            <a:chExt cx="897900" cy="890700"/>
          </a:xfrm>
        </p:grpSpPr>
        <p:sp>
          <p:nvSpPr>
            <p:cNvPr id="156" name="Google Shape;156;p7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7"/>
          <p:cNvSpPr txBox="1"/>
          <p:nvPr/>
        </p:nvSpPr>
        <p:spPr>
          <a:xfrm>
            <a:off x="479400" y="1257525"/>
            <a:ext cx="67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Em relação à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análise qualitativa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foi realizada 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junção, organização e classificação das reclamações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 base em alguns aspectos importantes inseridos nas bases de recebimento.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Nesse tópico, foram analisados 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externas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das reclamações, como localização, sazonalidade, setor, rede social e frequências de palavras. E, apesar de não estabelecer critérios sobre as reclamações em si, trazem importantes </a:t>
            </a:r>
            <a:r>
              <a:rPr b="0" i="1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insights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 os clientes.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9" name="Google Shape;159;p7"/>
          <p:cNvGrpSpPr/>
          <p:nvPr/>
        </p:nvGrpSpPr>
        <p:grpSpPr>
          <a:xfrm>
            <a:off x="3546829" y="3853544"/>
            <a:ext cx="577633" cy="569410"/>
            <a:chOff x="-61783350" y="3743950"/>
            <a:chExt cx="316650" cy="317450"/>
          </a:xfrm>
        </p:grpSpPr>
        <p:sp>
          <p:nvSpPr>
            <p:cNvPr id="160" name="Google Shape;160;p7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8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8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Localização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971000" y="1271775"/>
            <a:ext cx="66381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primeiro tópico, foram analisadas as reclamações de RA e do Google My Business. A partir delas, foram traçadas as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localizações das reclamações mais recorrentes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presentes nas bases de dados.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é possível perceber, grande parte das reclamações (~25%) são da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cidade de São Paulo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 que pode significar grande impacto da loja nesta cidade e também evidencia que é necessária tomar mais atenção sobre as filiais que se encontram ali.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percebe-se, também, que cerca de 44% das reclamações pertencem ao </a:t>
            </a:r>
            <a:r>
              <a:rPr b="0" i="0" lang="pt-BR" sz="1400" u="none" cap="none" strike="noStrike">
                <a:solidFill>
                  <a:srgbClr val="274E1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estado de São Paulo</a:t>
            </a:r>
            <a:r>
              <a:rPr b="0" i="0" lang="pt-B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Isso reforça a tese de que a TOK&amp;STOK precisa se ater mais a esse estado em específico. Seguido por São Paulo estão os Os dados seguintes mostram presença relevante no Rio de Janeiro, Distrito Federal e em Minas Gerais, que estão centralizados, principalmente, em suas capitais.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161879" y="1391848"/>
            <a:ext cx="641190" cy="627765"/>
            <a:chOff x="4422950" y="1351025"/>
            <a:chExt cx="897900" cy="890700"/>
          </a:xfrm>
        </p:grpSpPr>
        <p:sp>
          <p:nvSpPr>
            <p:cNvPr id="176" name="Google Shape;176;p8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161879" y="2363073"/>
            <a:ext cx="641190" cy="627765"/>
            <a:chOff x="4422950" y="1351025"/>
            <a:chExt cx="897900" cy="890700"/>
          </a:xfrm>
        </p:grpSpPr>
        <p:sp>
          <p:nvSpPr>
            <p:cNvPr id="179" name="Google Shape;179;p8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126366" y="3501248"/>
            <a:ext cx="641190" cy="627765"/>
            <a:chOff x="4422950" y="1351025"/>
            <a:chExt cx="897900" cy="890700"/>
          </a:xfrm>
        </p:grpSpPr>
        <p:sp>
          <p:nvSpPr>
            <p:cNvPr id="182" name="Google Shape;182;p8"/>
            <p:cNvSpPr/>
            <p:nvPr/>
          </p:nvSpPr>
          <p:spPr>
            <a:xfrm>
              <a:off x="4499150" y="1427225"/>
              <a:ext cx="821700" cy="8145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422950" y="1351025"/>
              <a:ext cx="821700" cy="814500"/>
            </a:xfrm>
            <a:prstGeom prst="ellipse">
              <a:avLst/>
            </a:prstGeom>
            <a:solidFill>
              <a:srgbClr val="77EA47">
                <a:alpha val="8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8"/>
          <p:cNvGrpSpPr/>
          <p:nvPr/>
        </p:nvGrpSpPr>
        <p:grpSpPr>
          <a:xfrm>
            <a:off x="242027" y="3645489"/>
            <a:ext cx="343442" cy="339288"/>
            <a:chOff x="3858100" y="1435075"/>
            <a:chExt cx="487775" cy="481875"/>
          </a:xfrm>
        </p:grpSpPr>
        <p:sp>
          <p:nvSpPr>
            <p:cNvPr id="185" name="Google Shape;185;p8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277337" y="2522583"/>
            <a:ext cx="339253" cy="308765"/>
            <a:chOff x="1492675" y="4420975"/>
            <a:chExt cx="481825" cy="438525"/>
          </a:xfrm>
        </p:grpSpPr>
        <p:sp>
          <p:nvSpPr>
            <p:cNvPr id="191" name="Google Shape;191;p8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8"/>
          <p:cNvGrpSpPr/>
          <p:nvPr/>
        </p:nvGrpSpPr>
        <p:grpSpPr>
          <a:xfrm>
            <a:off x="275088" y="1513411"/>
            <a:ext cx="343759" cy="339271"/>
            <a:chOff x="6232000" y="1435050"/>
            <a:chExt cx="488225" cy="481850"/>
          </a:xfrm>
        </p:grpSpPr>
        <p:sp>
          <p:nvSpPr>
            <p:cNvPr id="197" name="Google Shape;197;p8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776975" y="0"/>
            <a:ext cx="1367100" cy="5143500"/>
          </a:xfrm>
          <a:prstGeom prst="rect">
            <a:avLst/>
          </a:prstGeom>
          <a:solidFill>
            <a:srgbClr val="2424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 amt="25000"/>
          </a:blip>
          <a:srcRect b="1999" l="73927" r="0" t="0"/>
          <a:stretch/>
        </p:blipFill>
        <p:spPr>
          <a:xfrm>
            <a:off x="7776900" y="0"/>
            <a:ext cx="1367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>
            <a:off x="1384600" y="1190625"/>
            <a:ext cx="5457300" cy="36786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71209" t="0"/>
          <a:stretch/>
        </p:blipFill>
        <p:spPr>
          <a:xfrm>
            <a:off x="8672169" y="4714490"/>
            <a:ext cx="411275" cy="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9"/>
          <p:cNvCxnSpPr/>
          <p:nvPr/>
        </p:nvCxnSpPr>
        <p:spPr>
          <a:xfrm flipH="1">
            <a:off x="409692" y="-643886"/>
            <a:ext cx="8100" cy="1758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9"/>
          <p:cNvSpPr txBox="1"/>
          <p:nvPr/>
        </p:nvSpPr>
        <p:spPr>
          <a:xfrm>
            <a:off x="673799" y="212100"/>
            <a:ext cx="43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Análise Qualitativa</a:t>
            </a:r>
            <a:endParaRPr b="1" i="0" sz="2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673799" y="683325"/>
            <a:ext cx="43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Localização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5" name="Google Shape;215;p9"/>
          <p:cNvGraphicFramePr/>
          <p:nvPr/>
        </p:nvGraphicFramePr>
        <p:xfrm>
          <a:off x="1308388" y="111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{9DA2E0A3-0860-49DC-841B-6E1E33BEBBB4}</a:tableStyleId>
              </a:tblPr>
              <a:tblGrid>
                <a:gridCol w="1387500"/>
                <a:gridCol w="809950"/>
                <a:gridCol w="795875"/>
                <a:gridCol w="266375"/>
                <a:gridCol w="704325"/>
                <a:gridCol w="690225"/>
                <a:gridCol w="802900"/>
              </a:tblGrid>
              <a:tr h="2915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Cidades</a:t>
                      </a:r>
                      <a:endParaRPr b="1" sz="9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Estados</a:t>
                      </a:r>
                      <a:endParaRPr b="1" sz="9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9E39"/>
                    </a:solidFill>
                  </a:tcPr>
                </a:tc>
                <a:tc hMerge="1"/>
                <a:tc hMerge="1"/>
              </a:tr>
              <a:tr h="3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Cidade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Estado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Quantidade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Porcentagem</a:t>
                      </a:r>
                      <a:endParaRPr b="1"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198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25,45%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340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43,70%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BE7B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Rio de Janeiro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14,27%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RJ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18,12%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3C9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Brasília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4,24%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MG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6,56%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F4EC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 Horizonte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3,98%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DF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4,24%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F3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Salvador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3,47%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3,98%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7F4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Campinas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2,83%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3,73%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8F5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Niterói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2,70%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3,47%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8F6"/>
                    </a:solidFill>
                  </a:tcPr>
                </a:tc>
              </a:tr>
              <a:tr h="29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Curitiba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2,70%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2,70%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F8"/>
                    </a:solidFill>
                  </a:tcPr>
                </a:tc>
              </a:tr>
            </a:tbl>
          </a:graphicData>
        </a:graphic>
      </p:graphicFrame>
      <p:pic>
        <p:nvPicPr>
          <p:cNvPr id="216" name="Google Shape;21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2378" y="4704395"/>
            <a:ext cx="641234" cy="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