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65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5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27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0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7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2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45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0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64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37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900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889E-711B-463F-BBEC-FC8438E28129}" type="datetimeFigureOut">
              <a:rPr lang="he-IL" smtClean="0"/>
              <a:t>י"ד/שבט/תשפ"ד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8808-5365-4E16-ADC2-44FA403D4B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60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%3cusername%3e/myRepo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%3cusername%3e/myRep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git</a:t>
            </a:r>
            <a:r>
              <a:rPr lang="en-US" b="1" dirty="0"/>
              <a:t> clone</a:t>
            </a:r>
            <a:r>
              <a:rPr lang="he-IL" b="1" dirty="0"/>
              <a:t>- </a:t>
            </a:r>
            <a:r>
              <a:rPr lang="he-IL" dirty="0"/>
              <a:t>פקודת </a:t>
            </a:r>
            <a:r>
              <a:rPr lang="en-US" dirty="0"/>
              <a:t> Clone </a:t>
            </a:r>
            <a:r>
              <a:rPr lang="he-IL" dirty="0"/>
              <a:t>מאפשרת לנו ליצור עותק של </a:t>
            </a:r>
            <a:r>
              <a:rPr lang="en-US" dirty="0" err="1"/>
              <a:t>Repostiory</a:t>
            </a:r>
            <a:r>
              <a:rPr lang="en-US" dirty="0"/>
              <a:t> </a:t>
            </a:r>
            <a:r>
              <a:rPr lang="he-IL" dirty="0"/>
              <a:t> מרוחק על המחשב שלנו. </a:t>
            </a:r>
          </a:p>
          <a:p>
            <a:pPr marL="0" indent="0">
              <a:buNone/>
            </a:pPr>
            <a:r>
              <a:rPr lang="he-IL" dirty="0"/>
              <a:t>כאשר אנחנו רוצים לעבוד על רפו שנמצא לנו </a:t>
            </a:r>
            <a:r>
              <a:rPr lang="he-IL" dirty="0" err="1"/>
              <a:t>בגיטהאב</a:t>
            </a:r>
            <a:r>
              <a:rPr lang="he-IL" dirty="0"/>
              <a:t>, נעשה זאת באמצעות הפקודה </a:t>
            </a:r>
            <a:r>
              <a:rPr lang="en-US" dirty="0" err="1"/>
              <a:t>git</a:t>
            </a:r>
            <a:r>
              <a:rPr lang="en-US" dirty="0"/>
              <a:t> clone</a:t>
            </a:r>
            <a:r>
              <a:rPr lang="he-IL" dirty="0"/>
              <a:t> .</a:t>
            </a:r>
          </a:p>
          <a:p>
            <a:pPr marL="0" indent="0">
              <a:buNone/>
            </a:pPr>
            <a:r>
              <a:rPr lang="he-IL" dirty="0"/>
              <a:t>דוגמא:</a:t>
            </a:r>
          </a:p>
          <a:p>
            <a:pPr marL="0" indent="0">
              <a:buNone/>
            </a:pPr>
            <a:r>
              <a:rPr lang="he-IL" sz="3600" dirty="0"/>
              <a:t>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https://github.com/&lt;username&gt;/myRepo.git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כעת נוצרה לנו תיקיה בשם ה</a:t>
            </a:r>
            <a:r>
              <a:rPr lang="en-US" dirty="0"/>
              <a:t> repo </a:t>
            </a:r>
            <a:r>
              <a:rPr lang="he-IL" dirty="0"/>
              <a:t>שלו עשינו </a:t>
            </a:r>
            <a:r>
              <a:rPr lang="en-US" dirty="0"/>
              <a:t>clone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     שימו לב! הפקודה </a:t>
            </a:r>
            <a:r>
              <a:rPr lang="en-US" dirty="0"/>
              <a:t>clone</a:t>
            </a:r>
            <a:r>
              <a:rPr lang="he-IL" dirty="0"/>
              <a:t> יוצרת תיקיה בניתוב שאנחנו נמצאים.</a:t>
            </a:r>
          </a:p>
          <a:p>
            <a:pPr marL="0" indent="0">
              <a:buNone/>
            </a:pPr>
            <a:r>
              <a:rPr lang="he-IL" dirty="0"/>
              <a:t>כדי לעבוד על הפרויקט ולבצע עליו פקודות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he-IL" dirty="0"/>
              <a:t>, עלינו </a:t>
            </a:r>
            <a:r>
              <a:rPr lang="he-IL" dirty="0" err="1"/>
              <a:t>להכנס</a:t>
            </a:r>
            <a:r>
              <a:rPr lang="he-IL" dirty="0"/>
              <a:t> לתוך </a:t>
            </a:r>
            <a:r>
              <a:rPr lang="he-IL" dirty="0" err="1"/>
              <a:t>התיקיה</a:t>
            </a:r>
            <a:r>
              <a:rPr lang="he-IL" dirty="0"/>
              <a:t> באמצעות הפקודה </a:t>
            </a:r>
            <a:r>
              <a:rPr lang="en-US" dirty="0"/>
              <a:t>cd </a:t>
            </a:r>
            <a:r>
              <a:rPr lang="en-US" dirty="0" err="1"/>
              <a:t>myRepo</a:t>
            </a:r>
            <a:r>
              <a:rPr lang="en-US" dirty="0"/>
              <a:t> </a:t>
            </a:r>
            <a:r>
              <a:rPr lang="he-IL" dirty="0"/>
              <a:t>. </a:t>
            </a:r>
          </a:p>
          <a:p>
            <a:pPr marL="0" indent="0">
              <a:buNone/>
            </a:pPr>
            <a:br>
              <a:rPr lang="he-IL" dirty="0"/>
            </a:br>
            <a:endParaRPr lang="he-IL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61" y="3865245"/>
            <a:ext cx="43826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37260" y="457200"/>
            <a:ext cx="10405110" cy="5902643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pull</a:t>
            </a:r>
            <a:r>
              <a:rPr lang="he-IL" b="1" dirty="0"/>
              <a:t> </a:t>
            </a:r>
            <a:r>
              <a:rPr lang="he-IL" dirty="0"/>
              <a:t>- לאחר שלמדנו על עבודה עם שרת מרוחק וענפים, נשאלת השאלה מה יקרה אם ביצענו</a:t>
            </a:r>
            <a:r>
              <a:rPr lang="en-US" dirty="0"/>
              <a:t>clone </a:t>
            </a:r>
            <a:r>
              <a:rPr lang="he-IL" dirty="0"/>
              <a:t> למאגר מרוחק, ביצענו שינויים כלשהם אבל הענף המקורי (זה שבשרת המרוחק) עודכן (ע"י מישהו אחר, נלמד בהמשך)?</a:t>
            </a:r>
          </a:p>
          <a:p>
            <a:pPr marL="0" indent="0">
              <a:buNone/>
            </a:pPr>
            <a:r>
              <a:rPr lang="he-IL" dirty="0"/>
              <a:t>  אנו בוודאי נרצה "למשוך" אלינו את השינויים.</a:t>
            </a:r>
          </a:p>
          <a:p>
            <a:pPr marL="0" indent="0">
              <a:buNone/>
            </a:pPr>
            <a:r>
              <a:rPr lang="he-IL" dirty="0"/>
              <a:t>  פקודת 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 </a:t>
            </a:r>
            <a:r>
              <a:rPr lang="he-IL" dirty="0"/>
              <a:t>תעשה זאת.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5" y="3085679"/>
            <a:ext cx="8199925" cy="34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7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365125"/>
            <a:ext cx="11679457" cy="6006578"/>
          </a:xfrm>
        </p:spPr>
      </p:pic>
      <p:sp>
        <p:nvSpPr>
          <p:cNvPr id="10" name="מלבן 9"/>
          <p:cNvSpPr/>
          <p:nvPr/>
        </p:nvSpPr>
        <p:spPr>
          <a:xfrm>
            <a:off x="10069830" y="3120390"/>
            <a:ext cx="121539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096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צוות מנצח </a:t>
            </a:r>
            <a:r>
              <a:rPr lang="he-IL" dirty="0">
                <a:solidFill>
                  <a:srgbClr val="FFC000"/>
                </a:solidFill>
              </a:rPr>
              <a:t>✌️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35651"/>
            <a:ext cx="10515600" cy="3134995"/>
          </a:xfrm>
        </p:spPr>
        <p:txBody>
          <a:bodyPr/>
          <a:lstStyle/>
          <a:p>
            <a:r>
              <a:rPr lang="he-IL" dirty="0"/>
              <a:t>כמו שאמרנו </a:t>
            </a:r>
            <a:r>
              <a:rPr lang="en-US" dirty="0"/>
              <a:t>GitHub</a:t>
            </a:r>
            <a:r>
              <a:rPr lang="he-IL" dirty="0"/>
              <a:t> נועד לעבודת צוות ושיתוף קוד.</a:t>
            </a:r>
          </a:p>
          <a:p>
            <a:pPr marL="0" indent="0">
              <a:buNone/>
            </a:pPr>
            <a:r>
              <a:rPr lang="he-IL" dirty="0"/>
              <a:t> בואו נראה איך עושים את זה:</a:t>
            </a:r>
          </a:p>
          <a:p>
            <a:pPr marL="0" indent="0">
              <a:buNone/>
            </a:pPr>
            <a:r>
              <a:rPr lang="en-US" dirty="0"/>
              <a:t>Settings &gt;&gt; </a:t>
            </a:r>
            <a:r>
              <a:rPr lang="en-US" dirty="0" err="1"/>
              <a:t>Collobrators</a:t>
            </a:r>
            <a:r>
              <a:rPr lang="en-US" dirty="0"/>
              <a:t> &gt;&gt; Add People</a:t>
            </a:r>
          </a:p>
          <a:p>
            <a:pPr marL="0" indent="0">
              <a:buNone/>
            </a:pPr>
            <a:r>
              <a:rPr lang="he-IL" dirty="0"/>
              <a:t>וכאן מכניסים את שם המשתמש אותו רוצים לשתף.</a:t>
            </a:r>
          </a:p>
          <a:p>
            <a:pPr marL="0" indent="0">
              <a:buNone/>
            </a:pPr>
            <a:r>
              <a:rPr lang="he-IL" dirty="0"/>
              <a:t>לאחר ההזמנה, המוזמן צריך לאשר את ההזמנה, ויוכל מעתה לבצע שינויים בקוד.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0" y="3989013"/>
            <a:ext cx="4403560" cy="28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</a:t>
            </a:r>
            <a:r>
              <a:rPr lang="en-US" dirty="0" err="1">
                <a:cs typeface="+mn-cs"/>
              </a:rPr>
              <a:t>gitignore</a:t>
            </a:r>
            <a:r>
              <a:rPr lang="he-IL" dirty="0">
                <a:cs typeface="+mn-cs"/>
              </a:rPr>
              <a:t> נבין אחת ולתמיד!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סביר להניח כי ברוב הפרויקטים שלנו, ישנם קבצים/תיקיות שנרצה ש-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he-IL" dirty="0"/>
              <a:t>לא תעקוב אחריהם והם יועלו ל-</a:t>
            </a:r>
            <a:r>
              <a:rPr lang="en-US" dirty="0"/>
              <a:t> Repository </a:t>
            </a:r>
            <a:r>
              <a:rPr lang="he-IL" dirty="0"/>
              <a:t>שלנו.</a:t>
            </a:r>
            <a:br>
              <a:rPr lang="he-IL" dirty="0"/>
            </a:br>
            <a:r>
              <a:rPr lang="he-IL" dirty="0"/>
              <a:t>קובץ </a:t>
            </a:r>
            <a:r>
              <a:rPr lang="en-US" dirty="0" err="1"/>
              <a:t>gitignore</a:t>
            </a:r>
            <a:r>
              <a:rPr lang="en-US" dirty="0"/>
              <a:t>. </a:t>
            </a:r>
            <a:r>
              <a:rPr lang="he-IL" dirty="0"/>
              <a:t> הוא הפתרון.</a:t>
            </a:r>
            <a:br>
              <a:rPr lang="he-IL" dirty="0"/>
            </a:br>
            <a:r>
              <a:rPr lang="he-IL" dirty="0"/>
              <a:t>יצירת הקובץ מתבצעת על ידי הפקודה</a:t>
            </a:r>
            <a:r>
              <a:rPr lang="en-US" b="1" dirty="0"/>
              <a:t>touch 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:</a:t>
            </a:r>
            <a:endParaRPr lang="he-IL" dirty="0"/>
          </a:p>
          <a:p>
            <a:r>
              <a:rPr lang="he-IL" dirty="0"/>
              <a:t>כעת, כל מה שנכתוב בקובץ זה, </a:t>
            </a:r>
            <a:r>
              <a:rPr lang="he-IL" dirty="0" err="1"/>
              <a:t>גיט</a:t>
            </a:r>
            <a:r>
              <a:rPr lang="he-IL" dirty="0"/>
              <a:t> יתעלם ממנו ולא יכניס אותו בשינויים. כך נמנע העלאה ומעקב מיותר על קוד לא נצרך כגון: </a:t>
            </a:r>
            <a:r>
              <a:rPr lang="he-IL" dirty="0" err="1"/>
              <a:t>תקיית</a:t>
            </a:r>
            <a:r>
              <a:rPr lang="he-IL" dirty="0"/>
              <a:t> </a:t>
            </a:r>
            <a:r>
              <a:rPr lang="en-US" dirty="0" err="1"/>
              <a:t>node_modules</a:t>
            </a:r>
            <a:r>
              <a:rPr lang="he-IL" dirty="0"/>
              <a:t>, </a:t>
            </a:r>
            <a:r>
              <a:rPr lang="en-US" dirty="0" err="1"/>
              <a:t>dist</a:t>
            </a:r>
            <a:r>
              <a:rPr lang="he-IL" dirty="0"/>
              <a:t>, התקנות של ספריות וכדו</a:t>
            </a:r>
            <a:r>
              <a:rPr lang="en-US" dirty="0"/>
              <a:t>'</a:t>
            </a:r>
            <a:r>
              <a:rPr lang="he-IL" dirty="0"/>
              <a:t>.</a:t>
            </a:r>
            <a:r>
              <a:rPr lang="he-IL" sz="2400" dirty="0"/>
              <a:t> </a:t>
            </a:r>
          </a:p>
          <a:p>
            <a:pPr marL="0" indent="0">
              <a:buNone/>
            </a:pPr>
            <a:r>
              <a:rPr lang="he-IL" sz="2400" dirty="0"/>
              <a:t>מה נעשה כאשר התקנו ספריות מיוחדות שלא העלינו אותן </a:t>
            </a:r>
            <a:r>
              <a:rPr lang="he-IL" sz="2400" dirty="0" err="1"/>
              <a:t>לגיט</a:t>
            </a:r>
            <a:r>
              <a:rPr lang="he-IL" sz="2400" dirty="0"/>
              <a:t> ואח"כ כאשר נעבוד על                הפרויקט ממחשב אחר כיצד נדע איזה ספריות להתקין? לשם כך ישנן פקודות מיוחדות שמפענחות את ה</a:t>
            </a:r>
            <a:r>
              <a:rPr lang="en-US" sz="2400" dirty="0"/>
              <a:t>.</a:t>
            </a:r>
            <a:r>
              <a:rPr lang="en-US" sz="2400" dirty="0" err="1"/>
              <a:t>gitignore</a:t>
            </a:r>
            <a:r>
              <a:rPr lang="he-IL" sz="2400" dirty="0"/>
              <a:t> ומתקינות עבורנו את מה שנצטרך. </a:t>
            </a:r>
            <a:r>
              <a:rPr lang="en-US" sz="2400" dirty="0" err="1"/>
              <a:t>npm</a:t>
            </a:r>
            <a:r>
              <a:rPr lang="en-US" sz="2400" dirty="0"/>
              <a:t> install</a:t>
            </a:r>
            <a:r>
              <a:rPr lang="he-IL" sz="2400" dirty="0"/>
              <a:t> או בקיצור </a:t>
            </a: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he-IL" sz="2400" dirty="0"/>
              <a:t>.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41340"/>
            <a:ext cx="480646" cy="5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ש.ב.  </a:t>
            </a:r>
            <a:r>
              <a:rPr lang="he-IL" dirty="0">
                <a:solidFill>
                  <a:srgbClr val="FFC000"/>
                </a:solidFill>
              </a:rPr>
              <a:t>😵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פה בקישור: </a:t>
            </a:r>
            <a:r>
              <a:rPr lang="en-US" dirty="0"/>
              <a:t>https://github.com/ChaviSchatz/sentences-for-life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623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" y="4457700"/>
            <a:ext cx="3636728" cy="225352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אז מה זה </a:t>
            </a:r>
            <a:r>
              <a:rPr lang="en-US" dirty="0">
                <a:cs typeface="+mn-cs"/>
              </a:rPr>
              <a:t>GIT</a:t>
            </a:r>
            <a:r>
              <a:rPr lang="he-IL" dirty="0">
                <a:cs typeface="+mn-cs"/>
              </a:rPr>
              <a:t>?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he-IL" dirty="0"/>
              <a:t> היא מערכת לניהול גרסאות מבוססת קוד פתוח, שמטרתה לסייע למפתחים בניהול קוד, תיאום עבודה </a:t>
            </a:r>
            <a:r>
              <a:rPr lang="he-IL" dirty="0" err="1"/>
              <a:t>ציוותית</a:t>
            </a:r>
            <a:r>
              <a:rPr lang="he-IL" dirty="0"/>
              <a:t> ומעקב אחר שינויים בקבצי תוכנה.</a:t>
            </a:r>
          </a:p>
          <a:p>
            <a:r>
              <a:rPr lang="he-IL" dirty="0"/>
              <a:t>כמערכת בקרת גרסאות מבוזרת, כל ספרייה שלה בכל מחשב נחשבת למאגר נתונים עם תיעוד מלא ואפשרויות מעקב אחר שינויי גרסה, ללא תלות בגישה לרשת או בשרת מרכזי.</a:t>
            </a:r>
          </a:p>
          <a:p>
            <a:r>
              <a:rPr lang="he-IL" dirty="0"/>
              <a:t>שימוש ב-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he-IL" dirty="0"/>
              <a:t> מאפשר לנו לעבוד בצוות על אותו הפרויקט, לצפות בשינויים ולנהל גרסאות באופן חכם, </a:t>
            </a:r>
            <a:r>
              <a:rPr lang="he-IL" b="1" dirty="0"/>
              <a:t>כלי חובה לכל מפתח</a:t>
            </a:r>
            <a:r>
              <a:rPr lang="he-IL" dirty="0"/>
              <a:t>.</a:t>
            </a:r>
            <a:br>
              <a:rPr lang="he-IL" dirty="0"/>
            </a:b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281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+mn-cs"/>
              </a:rPr>
              <a:t>GitHub</a:t>
            </a:r>
            <a:endParaRPr lang="he-IL" dirty="0">
              <a:cs typeface="+mn-cs"/>
            </a:endParaRPr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2" y="2133600"/>
            <a:ext cx="5717998" cy="3109912"/>
          </a:xfrm>
        </p:spPr>
      </p:pic>
      <p:sp>
        <p:nvSpPr>
          <p:cNvPr id="8" name="TextBox 7"/>
          <p:cNvSpPr txBox="1"/>
          <p:nvPr/>
        </p:nvSpPr>
        <p:spPr>
          <a:xfrm>
            <a:off x="6296025" y="2133600"/>
            <a:ext cx="515302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GitHub</a:t>
            </a:r>
            <a:r>
              <a:rPr lang="he-IL" sz="2000" dirty="0"/>
              <a:t> היא פלטפורמה מבוססת אינטרנט רבת עוצמה המאפשרת למפתחים לנהל ולשתף פעולה </a:t>
            </a:r>
            <a:r>
              <a:rPr lang="he-IL" sz="2000" dirty="0" err="1"/>
              <a:t>בפרויקטי</a:t>
            </a:r>
            <a:r>
              <a:rPr lang="he-IL" sz="2000" dirty="0"/>
              <a:t> תוכנה. עם תכונות כמו בקרת גרסאות, מעקב אחר בעיות וסקירת קוד, </a:t>
            </a:r>
            <a:r>
              <a:rPr lang="en-US" sz="2000" dirty="0"/>
              <a:t> GitHub </a:t>
            </a:r>
            <a:r>
              <a:rPr lang="he-IL" sz="2000" dirty="0"/>
              <a:t>הוא כלי חיוני לכל מי שעוסק בפיתוח תוכנה. זה גם מספק מרחב לאירוח ושיתוף קוד עם אחרים, מה שהופך אותו למשאב רב ערך לפיתוח קוד פתוח ופרויקטים מונעי קהילה.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620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בין </a:t>
            </a:r>
            <a:r>
              <a:rPr lang="en-US" dirty="0" err="1"/>
              <a:t>Git</a:t>
            </a:r>
            <a:r>
              <a:rPr lang="he-IL" dirty="0"/>
              <a:t> ל- </a:t>
            </a:r>
            <a:r>
              <a:rPr lang="en-US" dirty="0" err="1"/>
              <a:t>Github</a:t>
            </a:r>
            <a:r>
              <a:rPr lang="he-IL" dirty="0"/>
              <a:t>?</a:t>
            </a: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4" y="10376"/>
            <a:ext cx="10899626" cy="6847624"/>
          </a:xfrm>
        </p:spPr>
      </p:pic>
    </p:spTree>
    <p:extLst>
      <p:ext uri="{BB962C8B-B14F-4D97-AF65-F5344CB8AC3E}">
        <p14:creationId xmlns:p14="http://schemas.microsoft.com/office/powerpoint/2010/main" val="343293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מושגים בסיסיים ב</a:t>
            </a:r>
            <a:r>
              <a:rPr lang="en-US" dirty="0" err="1">
                <a:cs typeface="+mn-cs"/>
              </a:rPr>
              <a:t>git</a:t>
            </a:r>
            <a:r>
              <a:rPr lang="en-US" dirty="0">
                <a:cs typeface="+mn-cs"/>
              </a:rPr>
              <a:t> 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824" y="1428751"/>
            <a:ext cx="10086975" cy="505777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Repository</a:t>
            </a:r>
            <a:r>
              <a:rPr lang="he-IL" dirty="0"/>
              <a:t> או בקיצור </a:t>
            </a:r>
            <a:r>
              <a:rPr lang="en-US" dirty="0"/>
              <a:t>repo</a:t>
            </a:r>
            <a:r>
              <a:rPr lang="he-IL" dirty="0"/>
              <a:t>, הוא מבנה נתונים המאחסן מטא דאטה על קבוצת קבצים או תיקיות בצורה של עץ תיקיות, במילים פשוטות שם נמצא ומתבצע ניהול הגרסאות של הקוד שלנו.</a:t>
            </a:r>
          </a:p>
          <a:p>
            <a:pPr fontAlgn="base">
              <a:lnSpc>
                <a:spcPct val="120000"/>
              </a:lnSpc>
            </a:pPr>
            <a:r>
              <a:rPr lang="he-IL" b="1" dirty="0"/>
              <a:t>תחשבו על </a:t>
            </a:r>
            <a:r>
              <a:rPr lang="en-US" b="1" dirty="0"/>
              <a:t>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he-IL" b="1" dirty="0"/>
              <a:t>כבעלת 3 תחנות עיקריות: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Working Copy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Staging Copy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66"/>
                </a:solidFill>
              </a:rPr>
              <a:t>Committed Copy</a:t>
            </a:r>
            <a:r>
              <a:rPr lang="en-US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Working Copy</a:t>
            </a:r>
          </a:p>
          <a:p>
            <a:pPr fontAlgn="base">
              <a:lnSpc>
                <a:spcPct val="120000"/>
              </a:lnSpc>
            </a:pPr>
            <a:r>
              <a:rPr lang="he-IL" dirty="0"/>
              <a:t>ה-</a:t>
            </a:r>
            <a:r>
              <a:rPr lang="en-US" dirty="0"/>
              <a:t> Working Copy </a:t>
            </a:r>
            <a:r>
              <a:rPr lang="he-IL" dirty="0"/>
              <a:t>זוהי התחנה המסמלת את הקבצים אשר נמצאים בתיקיית הפרויקט שלנו, על המחשב שלנו.</a:t>
            </a:r>
            <a:br>
              <a:rPr lang="he-IL" dirty="0"/>
            </a:br>
            <a:r>
              <a:rPr lang="he-IL" dirty="0"/>
              <a:t>כאשר אנו עובדים על קובץ מסוים ושמרנו את השינויים, ה-</a:t>
            </a:r>
            <a:r>
              <a:rPr lang="en-US" dirty="0"/>
              <a:t>Working Copy </a:t>
            </a:r>
            <a:r>
              <a:rPr lang="he-IL" dirty="0"/>
              <a:t> שלנו השתנה.</a:t>
            </a:r>
          </a:p>
          <a:p>
            <a:pPr fontAlgn="base">
              <a:lnSpc>
                <a:spcPct val="120000"/>
              </a:lnSpc>
            </a:pPr>
            <a:r>
              <a:rPr lang="en-US" b="1" dirty="0">
                <a:solidFill>
                  <a:srgbClr val="00B050"/>
                </a:solidFill>
              </a:rPr>
              <a:t>Staging Copy</a:t>
            </a:r>
          </a:p>
          <a:p>
            <a:pPr fontAlgn="base">
              <a:lnSpc>
                <a:spcPct val="120000"/>
              </a:lnSpc>
            </a:pPr>
            <a:r>
              <a:rPr lang="he-IL" dirty="0"/>
              <a:t>כאשר ביצענו שינוי, אנו צריכים "להוסיף" את השינויים שביצענו למעקב של </a:t>
            </a:r>
            <a:r>
              <a:rPr lang="en-US" dirty="0" err="1"/>
              <a:t>Git</a:t>
            </a:r>
            <a:r>
              <a:rPr lang="en-US" dirty="0"/>
              <a:t>.</a:t>
            </a:r>
            <a:br>
              <a:rPr lang="en-US" dirty="0"/>
            </a:br>
            <a:r>
              <a:rPr lang="he-IL" dirty="0"/>
              <a:t>ה-</a:t>
            </a:r>
            <a:r>
              <a:rPr lang="en-US" dirty="0"/>
              <a:t> Staging Copy </a:t>
            </a:r>
            <a:r>
              <a:rPr lang="he-IL" dirty="0"/>
              <a:t>הוא האזור שבו נמצאים הקבצים שהועלו. יש לשים לב – עדיין לא עשינו </a:t>
            </a:r>
            <a:r>
              <a:rPr lang="en-US" dirty="0"/>
              <a:t> Commit </a:t>
            </a:r>
            <a:r>
              <a:rPr lang="he-IL" dirty="0"/>
              <a:t>לקבצים אלו!</a:t>
            </a:r>
          </a:p>
          <a:p>
            <a:pPr fontAlgn="base">
              <a:lnSpc>
                <a:spcPct val="120000"/>
              </a:lnSpc>
            </a:pPr>
            <a:r>
              <a:rPr lang="en-US" b="1" dirty="0">
                <a:solidFill>
                  <a:srgbClr val="FF0066"/>
                </a:solidFill>
              </a:rPr>
              <a:t>Committed Copy</a:t>
            </a:r>
          </a:p>
          <a:p>
            <a:pPr fontAlgn="base">
              <a:lnSpc>
                <a:spcPct val="120000"/>
              </a:lnSpc>
            </a:pPr>
            <a:r>
              <a:rPr lang="he-IL" dirty="0"/>
              <a:t>ה-</a:t>
            </a:r>
            <a:r>
              <a:rPr lang="en-US" dirty="0"/>
              <a:t> Committed Copy </a:t>
            </a:r>
            <a:r>
              <a:rPr lang="he-IL" dirty="0"/>
              <a:t>זוהי התחנה בה נמצאים הקבצים "שעברו" </a:t>
            </a:r>
            <a:r>
              <a:rPr lang="en-US" dirty="0"/>
              <a:t>Commit.</a:t>
            </a:r>
            <a:br>
              <a:rPr lang="en-US" dirty="0"/>
            </a:br>
            <a:r>
              <a:rPr lang="he-IL" dirty="0"/>
              <a:t>מרגע שביצענו </a:t>
            </a:r>
            <a:r>
              <a:rPr lang="en-US" dirty="0"/>
              <a:t> Commit </a:t>
            </a:r>
            <a:r>
              <a:rPr lang="he-IL" dirty="0"/>
              <a:t>לקבצים, השינוי "נדחף" אל ה-</a:t>
            </a:r>
            <a:r>
              <a:rPr lang="en-US" dirty="0"/>
              <a:t> Repository </a:t>
            </a:r>
            <a:r>
              <a:rPr lang="he-IL" dirty="0"/>
              <a:t>ונוסף </a:t>
            </a:r>
            <a:r>
              <a:rPr lang="en-US" dirty="0"/>
              <a:t> Commit </a:t>
            </a:r>
            <a:r>
              <a:rPr lang="he-IL" dirty="0"/>
              <a:t>חדש למערכת.</a:t>
            </a:r>
            <a:br>
              <a:rPr lang="he-IL" dirty="0"/>
            </a:br>
            <a:r>
              <a:rPr lang="he-IL" dirty="0"/>
              <a:t>במילים אחרות, נוצר "העתק" של כל הקובץ עם השינוי החדש בתוספת הודעה קצרה המפרטת על השינוי שביצענו.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0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0"/>
            <a:ext cx="11391900" cy="6769974"/>
          </a:xfrm>
        </p:spPr>
      </p:pic>
    </p:spTree>
    <p:extLst>
      <p:ext uri="{BB962C8B-B14F-4D97-AF65-F5344CB8AC3E}">
        <p14:creationId xmlns:p14="http://schemas.microsoft.com/office/powerpoint/2010/main" val="24925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פקודות בסיסיות ב</a:t>
            </a:r>
            <a:r>
              <a:rPr lang="en-US" dirty="0" err="1"/>
              <a:t>Git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353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he-IL" b="1" dirty="0"/>
              <a:t> </a:t>
            </a:r>
            <a:r>
              <a:rPr lang="he-IL" dirty="0"/>
              <a:t>- מאתחל לנו </a:t>
            </a:r>
            <a:r>
              <a:rPr lang="en-US" dirty="0"/>
              <a:t>repository</a:t>
            </a:r>
            <a:r>
              <a:rPr lang="he-IL" dirty="0"/>
              <a:t> מקומי </a:t>
            </a:r>
            <a:r>
              <a:rPr lang="he-IL" dirty="0" err="1"/>
              <a:t>בתקייה</a:t>
            </a:r>
            <a:r>
              <a:rPr lang="he-IL" dirty="0"/>
              <a:t> בה אנו נמצאים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e-IL" dirty="0"/>
              <a:t> </a:t>
            </a:r>
            <a:r>
              <a:rPr lang="he-IL" dirty="0" err="1"/>
              <a:t>בתקיית</a:t>
            </a:r>
            <a:r>
              <a:rPr lang="he-IL" dirty="0"/>
              <a:t> </a:t>
            </a:r>
            <a:r>
              <a:rPr lang="en-US" dirty="0" err="1"/>
              <a:t>myRepo</a:t>
            </a:r>
            <a:r>
              <a:rPr lang="he-IL" dirty="0"/>
              <a:t> שיצרנו נפתח </a:t>
            </a:r>
            <a:r>
              <a:rPr lang="en-US" dirty="0" err="1"/>
              <a:t>cmd</a:t>
            </a:r>
            <a:r>
              <a:rPr lang="he-IL" dirty="0"/>
              <a:t> ונכתוב את הפקודה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he-IL" dirty="0"/>
              <a:t> כפי שניתן לראות, מיד קיבלנו הודעה שיצרנו </a:t>
            </a:r>
            <a:r>
              <a:rPr lang="en-US" dirty="0"/>
              <a:t> Repository </a:t>
            </a:r>
            <a:r>
              <a:rPr lang="he-IL" dirty="0"/>
              <a:t>בתיקיה.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git</a:t>
            </a:r>
            <a:r>
              <a:rPr lang="en-US" b="1" dirty="0"/>
              <a:t> add</a:t>
            </a:r>
            <a:r>
              <a:rPr lang="he-IL" b="1" dirty="0"/>
              <a:t> - </a:t>
            </a:r>
            <a:r>
              <a:rPr lang="he-IL" b="0" i="0" dirty="0">
                <a:solidFill>
                  <a:srgbClr val="2B2B2B"/>
                </a:solidFill>
                <a:effectLst/>
                <a:latin typeface="Arimo"/>
              </a:rPr>
              <a:t>כרגע יש לנו מאגר "ריק" שרק אתחלנו אותו על ידי הפקודה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Arimo"/>
              </a:rPr>
              <a:t>git</a:t>
            </a:r>
            <a:r>
              <a:rPr lang="en-US" dirty="0">
                <a:solidFill>
                  <a:srgbClr val="2B2B2B"/>
                </a:solidFill>
                <a:latin typeface="Arimo"/>
              </a:rPr>
              <a:t>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Arimo"/>
              </a:rPr>
              <a:t>init</a:t>
            </a:r>
            <a:r>
              <a:rPr lang="en-US" b="0" i="0" dirty="0">
                <a:solidFill>
                  <a:srgbClr val="2B2B2B"/>
                </a:solidFill>
                <a:effectLst/>
                <a:latin typeface="Arimo"/>
              </a:rPr>
              <a:t> </a:t>
            </a:r>
            <a:r>
              <a:rPr lang="he-IL" b="0" i="0" dirty="0">
                <a:solidFill>
                  <a:srgbClr val="2B2B2B"/>
                </a:solidFill>
                <a:effectLst/>
                <a:latin typeface="Arimo"/>
              </a:rPr>
              <a:t> אבל הוא איננו "עוקב" אחר הפרויקט שלנו. על מנת שיעשה זאת, עלינו להוסיף את הקבצים באמצעות הפקודה </a:t>
            </a:r>
            <a:r>
              <a:rPr lang="en-US" b="0" i="0" dirty="0">
                <a:solidFill>
                  <a:srgbClr val="2B2B2B"/>
                </a:solidFill>
                <a:effectLst/>
                <a:latin typeface="Arimo"/>
              </a:rPr>
              <a:t>.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Arimo"/>
              </a:rPr>
              <a:t>git</a:t>
            </a:r>
            <a:r>
              <a:rPr lang="en-US" b="0" i="0" dirty="0">
                <a:solidFill>
                  <a:srgbClr val="2B2B2B"/>
                </a:solidFill>
                <a:effectLst/>
                <a:latin typeface="Arimo"/>
              </a:rPr>
              <a:t> add </a:t>
            </a:r>
            <a:endParaRPr lang="he-IL" b="0" i="0" dirty="0">
              <a:solidFill>
                <a:srgbClr val="2B2B2B"/>
              </a:solidFill>
              <a:effectLst/>
              <a:latin typeface="Arim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e-IL" dirty="0"/>
              <a:t>נוסיף קובץ </a:t>
            </a:r>
            <a:r>
              <a:rPr lang="en-US" dirty="0"/>
              <a:t>example.txt</a:t>
            </a:r>
            <a:r>
              <a:rPr lang="he-IL" dirty="0"/>
              <a:t> בתיקיית </a:t>
            </a:r>
            <a:r>
              <a:rPr lang="en-US" dirty="0"/>
              <a:t> </a:t>
            </a:r>
            <a:r>
              <a:rPr lang="en-US" dirty="0" err="1"/>
              <a:t>myRepo</a:t>
            </a:r>
            <a:r>
              <a:rPr lang="en-US" dirty="0"/>
              <a:t> </a:t>
            </a:r>
            <a:r>
              <a:rPr lang="he-IL" dirty="0"/>
              <a:t>שיצרנו, ונוסיף אותו בעזרת הפקודה </a:t>
            </a:r>
            <a:r>
              <a:rPr lang="en-US" b="1" dirty="0" err="1"/>
              <a:t>git</a:t>
            </a:r>
            <a:r>
              <a:rPr lang="en-US" b="1" dirty="0"/>
              <a:t> add example.txt</a:t>
            </a:r>
            <a:r>
              <a:rPr lang="he-IL" dirty="0"/>
              <a:t>, כאשר אנו נמצאים בניתוב הנכון ב</a:t>
            </a:r>
            <a:r>
              <a:rPr lang="en-US" dirty="0" err="1"/>
              <a:t>cmd</a:t>
            </a:r>
            <a:r>
              <a:rPr lang="he-IL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e-IL" dirty="0"/>
              <a:t>    מה קורה כשעשינו שינוי בהרבה קבצים ואי אפשר להוסיף אותם אחד אחד?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e-IL" dirty="0"/>
              <a:t>הפקודה</a:t>
            </a:r>
            <a:r>
              <a:rPr lang="en-US" dirty="0"/>
              <a:t> </a:t>
            </a:r>
            <a:r>
              <a:rPr lang="en-US" b="1" dirty="0" err="1"/>
              <a:t>git</a:t>
            </a:r>
            <a:r>
              <a:rPr lang="en-US" b="1" dirty="0"/>
              <a:t> add . </a:t>
            </a:r>
            <a:r>
              <a:rPr lang="he-IL" dirty="0"/>
              <a:t>מוסיפה את כל הקבצים שעשינו בהם שינויים.</a:t>
            </a:r>
            <a:br>
              <a:rPr lang="he-IL" dirty="0"/>
            </a:br>
            <a:endParaRPr lang="he-IL" b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531" y="5107598"/>
            <a:ext cx="43826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1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commit </a:t>
            </a:r>
            <a:r>
              <a:rPr lang="he-IL" b="1" dirty="0"/>
              <a:t> </a:t>
            </a:r>
            <a:r>
              <a:rPr lang="he-IL" dirty="0"/>
              <a:t>- פקודה זו מעדכנת את השינוי ב</a:t>
            </a:r>
            <a:r>
              <a:rPr lang="en-US" dirty="0"/>
              <a:t> repository </a:t>
            </a:r>
            <a:r>
              <a:rPr lang="he-IL" dirty="0"/>
              <a:t>שיצרנו, כל </a:t>
            </a:r>
            <a:r>
              <a:rPr lang="he-IL" dirty="0" err="1"/>
              <a:t>קומיט</a:t>
            </a:r>
            <a:r>
              <a:rPr lang="he-IL" dirty="0"/>
              <a:t> חייב להיות עם הודעה המתעדת את השינוי, (לא כדאי לשים רק </a:t>
            </a:r>
            <a:r>
              <a:rPr lang="en-US" dirty="0" err="1"/>
              <a:t>hghgh</a:t>
            </a:r>
            <a:r>
              <a:rPr lang="en-US" dirty="0"/>
              <a:t> </a:t>
            </a:r>
            <a:r>
              <a:rPr lang="he-IL" dirty="0"/>
              <a:t> או 😀.)</a:t>
            </a:r>
          </a:p>
          <a:p>
            <a:pPr marL="0" indent="0">
              <a:buNone/>
            </a:pPr>
            <a:r>
              <a:rPr lang="he-IL" dirty="0"/>
              <a:t>דוג</a:t>
            </a:r>
            <a:r>
              <a:rPr lang="en-US" dirty="0"/>
              <a:t>‘</a:t>
            </a:r>
            <a:r>
              <a:rPr lang="he-IL" dirty="0"/>
              <a:t> : בתקיה </a:t>
            </a:r>
            <a:r>
              <a:rPr lang="en-US" dirty="0" err="1"/>
              <a:t>myRepo</a:t>
            </a:r>
            <a:r>
              <a:rPr lang="he-IL" dirty="0"/>
              <a:t> שינינו את הקובץ </a:t>
            </a:r>
            <a:r>
              <a:rPr lang="en-US" dirty="0"/>
              <a:t>example.txt</a:t>
            </a:r>
            <a:r>
              <a:rPr lang="he-IL" dirty="0"/>
              <a:t>, הוספנו אותו ל </a:t>
            </a:r>
            <a:r>
              <a:rPr lang="en-US" dirty="0"/>
              <a:t>staging</a:t>
            </a:r>
            <a:r>
              <a:rPr lang="he-IL" dirty="0"/>
              <a:t> באמצעות הפקודה </a:t>
            </a:r>
            <a:r>
              <a:rPr lang="en-US" dirty="0"/>
              <a:t>add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כעת נכתוב</a:t>
            </a:r>
            <a:r>
              <a:rPr lang="en-US" b="1" dirty="0" err="1"/>
              <a:t>git</a:t>
            </a:r>
            <a:r>
              <a:rPr lang="en-US" b="1" dirty="0"/>
              <a:t> commit –m “change example…” </a:t>
            </a:r>
          </a:p>
          <a:p>
            <a:pPr marL="0" indent="0">
              <a:buNone/>
            </a:pPr>
            <a:r>
              <a:rPr lang="he-IL" dirty="0"/>
              <a:t>מצוין! הגרסה המעודכנת נמצאת ב</a:t>
            </a:r>
            <a:r>
              <a:rPr lang="en-US" dirty="0"/>
              <a:t>repo</a:t>
            </a:r>
            <a:r>
              <a:rPr lang="he-IL" dirty="0"/>
              <a:t> המקומי שלנו.</a:t>
            </a:r>
          </a:p>
          <a:p>
            <a:r>
              <a:rPr lang="en-US" b="1" dirty="0" err="1"/>
              <a:t>git</a:t>
            </a:r>
            <a:r>
              <a:rPr lang="en-US" b="1" dirty="0"/>
              <a:t> status</a:t>
            </a:r>
            <a:r>
              <a:rPr lang="he-IL" b="1" dirty="0"/>
              <a:t> - </a:t>
            </a:r>
            <a:r>
              <a:rPr lang="he-IL" dirty="0"/>
              <a:t>באפשרותנו להבין מה קורה ב-</a:t>
            </a:r>
            <a:r>
              <a:rPr lang="en-US" dirty="0"/>
              <a:t>Repository </a:t>
            </a:r>
            <a:r>
              <a:rPr lang="he-IL" dirty="0"/>
              <a:t> שלנו על ידי הפקודה </a:t>
            </a:r>
            <a:r>
              <a:rPr lang="en-US" dirty="0" err="1"/>
              <a:t>git</a:t>
            </a:r>
            <a:r>
              <a:rPr lang="en-US" dirty="0"/>
              <a:t> status</a:t>
            </a:r>
            <a:r>
              <a:rPr lang="he-IL" dirty="0"/>
              <a:t>.</a:t>
            </a:r>
          </a:p>
          <a:p>
            <a:endParaRPr lang="he-IL" b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19525"/>
            <a:ext cx="53721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כעת נצרף את </a:t>
            </a:r>
            <a:r>
              <a:rPr lang="en-US" dirty="0">
                <a:cs typeface="+mn-cs"/>
              </a:rPr>
              <a:t>GitHub</a:t>
            </a:r>
            <a:r>
              <a:rPr lang="he-IL" dirty="0">
                <a:cs typeface="+mn-cs"/>
              </a:rPr>
              <a:t> לתמונה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כעת לאחר שהגרסה המעודכנת נמצאת ברפו המקומי שלנו, נרצה לדחוף אותה ל</a:t>
            </a:r>
            <a:r>
              <a:rPr lang="en-US" dirty="0"/>
              <a:t>GitHub</a:t>
            </a:r>
            <a:r>
              <a:rPr lang="he-IL" dirty="0"/>
              <a:t> כדי שנוכל לשתף בעבודה מפתחים נוספים.</a:t>
            </a:r>
          </a:p>
          <a:p>
            <a:r>
              <a:rPr lang="he-IL" dirty="0"/>
              <a:t>ראשית נפתח </a:t>
            </a:r>
            <a:r>
              <a:rPr lang="en-US" dirty="0"/>
              <a:t>repo</a:t>
            </a:r>
            <a:r>
              <a:rPr lang="he-IL" dirty="0"/>
              <a:t> מרוחק ב</a:t>
            </a:r>
            <a:r>
              <a:rPr lang="en-US" dirty="0"/>
              <a:t>GitHub</a:t>
            </a:r>
            <a:r>
              <a:rPr lang="he-IL" dirty="0"/>
              <a:t>, ונעתיק את הקישור שלו</a:t>
            </a:r>
          </a:p>
          <a:p>
            <a:r>
              <a:rPr lang="he-IL" dirty="0"/>
              <a:t>נכתוב את הפקודה </a:t>
            </a:r>
            <a:endParaRPr lang="en-US" dirty="0"/>
          </a:p>
          <a:p>
            <a:r>
              <a:rPr lang="en-US" sz="2400" b="1" dirty="0" err="1"/>
              <a:t>git</a:t>
            </a:r>
            <a:r>
              <a:rPr lang="en-US" sz="2400" b="1" dirty="0"/>
              <a:t> remote add origin </a:t>
            </a:r>
            <a:r>
              <a:rPr lang="en-US" sz="2400" b="1" dirty="0">
                <a:hlinkClick r:id="rId2"/>
              </a:rPr>
              <a:t>https://github.com/&lt;username&gt;/myRepo.git</a:t>
            </a:r>
            <a:endParaRPr lang="en-US" sz="2400" b="1" dirty="0"/>
          </a:p>
          <a:p>
            <a:r>
              <a:rPr lang="he-IL" sz="2400" dirty="0"/>
              <a:t>שתאפשר לנו לגשת לשרת המרוחק</a:t>
            </a:r>
            <a:endParaRPr lang="en-US" sz="2400" dirty="0"/>
          </a:p>
          <a:p>
            <a:r>
              <a:rPr lang="he-IL" sz="2400" dirty="0"/>
              <a:t>לאחר מכן נכתוב את הפקודה:</a:t>
            </a:r>
            <a:br>
              <a:rPr lang="en-US" sz="2400" dirty="0"/>
            </a:br>
            <a:r>
              <a:rPr lang="en-US" sz="2400" b="1" dirty="0" err="1"/>
              <a:t>git</a:t>
            </a:r>
            <a:r>
              <a:rPr lang="en-US" sz="2400" b="1" dirty="0"/>
              <a:t> push --set-upstream origin main</a:t>
            </a:r>
            <a:r>
              <a:rPr lang="he-IL" sz="2400" b="1" dirty="0"/>
              <a:t> </a:t>
            </a:r>
            <a:r>
              <a:rPr lang="he-IL" sz="2400" dirty="0"/>
              <a:t>(נרחיב עליה בהמשך כשנלמד </a:t>
            </a:r>
            <a:r>
              <a:rPr lang="en-US" sz="2400" dirty="0"/>
              <a:t>branch</a:t>
            </a:r>
            <a:r>
              <a:rPr lang="he-IL" sz="2400" dirty="0"/>
              <a:t>)</a:t>
            </a:r>
          </a:p>
          <a:p>
            <a:r>
              <a:rPr lang="en-US" b="1" dirty="0" err="1"/>
              <a:t>git</a:t>
            </a:r>
            <a:r>
              <a:rPr lang="en-US" b="1" dirty="0"/>
              <a:t> push</a:t>
            </a:r>
            <a:r>
              <a:rPr lang="he-IL" b="1" dirty="0"/>
              <a:t> - </a:t>
            </a:r>
            <a:r>
              <a:rPr lang="he-IL" dirty="0"/>
              <a:t>תדחוף לנו את העדכון הקיים לרפו המרוחק.</a:t>
            </a:r>
            <a:endParaRPr lang="en-US" dirty="0"/>
          </a:p>
          <a:p>
            <a:r>
              <a:rPr lang="he-IL" dirty="0"/>
              <a:t>כעת השינויים נמצאים לנו ברפו המרוחק!</a:t>
            </a:r>
          </a:p>
          <a:p>
            <a:r>
              <a:rPr lang="he-IL" dirty="0"/>
              <a:t>כל הכבוד!!!</a:t>
            </a:r>
            <a:endParaRPr lang="en-US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4416744"/>
            <a:ext cx="1977390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61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1650</TotalTime>
  <Words>1010</Words>
  <Application>Microsoft Office PowerPoint</Application>
  <PresentationFormat>מסך רחב</PresentationFormat>
  <Paragraphs>63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Arimo</vt:lpstr>
      <vt:lpstr>Calibri</vt:lpstr>
      <vt:lpstr>Calibri Light</vt:lpstr>
      <vt:lpstr>ערכת נושא Office</vt:lpstr>
      <vt:lpstr>מצגת של PowerPoint‏</vt:lpstr>
      <vt:lpstr>אז מה זה GIT?</vt:lpstr>
      <vt:lpstr>GitHub</vt:lpstr>
      <vt:lpstr>מה בין Git ל- Github?</vt:lpstr>
      <vt:lpstr>מושגים בסיסיים בgit </vt:lpstr>
      <vt:lpstr>מצגת של PowerPoint‏</vt:lpstr>
      <vt:lpstr>פקודות בסיסיות בGit </vt:lpstr>
      <vt:lpstr>מצגת של PowerPoint‏</vt:lpstr>
      <vt:lpstr>כעת נצרף את GitHub לתמונה</vt:lpstr>
      <vt:lpstr>מצגת של PowerPoint‏</vt:lpstr>
      <vt:lpstr>מצגת של PowerPoint‏</vt:lpstr>
      <vt:lpstr>מצגת של PowerPoint‏</vt:lpstr>
      <vt:lpstr>צוות מנצח ✌️</vt:lpstr>
      <vt:lpstr>.gitignore נבין אחת ולתמיד!</vt:lpstr>
      <vt:lpstr>ש.ב.  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WIN-10</dc:creator>
  <cp:lastModifiedBy>מורה-מסלולים</cp:lastModifiedBy>
  <cp:revision>32</cp:revision>
  <dcterms:created xsi:type="dcterms:W3CDTF">2023-11-20T09:57:59Z</dcterms:created>
  <dcterms:modified xsi:type="dcterms:W3CDTF">2024-01-24T13:29:53Z</dcterms:modified>
</cp:coreProperties>
</file>