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7" r:id="rId8"/>
    <p:sldId id="262" r:id="rId9"/>
    <p:sldId id="264" r:id="rId10"/>
    <p:sldId id="268" r:id="rId11"/>
    <p:sldId id="266" r:id="rId12"/>
    <p:sldId id="265" r:id="rId13"/>
    <p:sldId id="263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89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225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14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9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4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11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57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6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3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55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BCFB-833B-468F-9BA0-8A7E397F42EA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2DAB-A3D9-426B-B8BA-3B318AC38D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78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1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884" flipH="1">
            <a:off x="10945634" y="1092214"/>
            <a:ext cx="370646" cy="434988"/>
          </a:xfrm>
        </p:spPr>
      </p:pic>
      <p:sp>
        <p:nvSpPr>
          <p:cNvPr id="5" name="TextBox 4"/>
          <p:cNvSpPr txBox="1"/>
          <p:nvPr/>
        </p:nvSpPr>
        <p:spPr>
          <a:xfrm>
            <a:off x="1845070" y="1116624"/>
            <a:ext cx="9012009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/>
              <a:t>מה ההבדל בין פקודת </a:t>
            </a:r>
            <a:r>
              <a:rPr lang="en-US" sz="2000" b="1" dirty="0"/>
              <a:t>pull</a:t>
            </a:r>
            <a:r>
              <a:rPr lang="he-IL" sz="2000" b="1" dirty="0"/>
              <a:t> בין </a:t>
            </a:r>
            <a:r>
              <a:rPr lang="en-US" sz="2000" b="1" dirty="0"/>
              <a:t>branches</a:t>
            </a:r>
            <a:r>
              <a:rPr lang="he-IL" sz="2000" b="1" dirty="0"/>
              <a:t> לבין </a:t>
            </a:r>
            <a:r>
              <a:rPr lang="en-US" sz="2000" b="1" dirty="0"/>
              <a:t>pull-request</a:t>
            </a:r>
            <a:r>
              <a:rPr lang="he-IL" sz="2000" b="1" dirty="0"/>
              <a:t> ?</a:t>
            </a:r>
          </a:p>
          <a:p>
            <a:r>
              <a:rPr lang="he-IL" sz="2000" dirty="0"/>
              <a:t>אז זה תלוי הקשר, כלומר כשאני ארצה להתעדכן בשינויים שקרו בתוך </a:t>
            </a:r>
            <a:r>
              <a:rPr lang="en-US" sz="2000" dirty="0"/>
              <a:t>branches</a:t>
            </a:r>
            <a:r>
              <a:rPr lang="he-IL" sz="2000" dirty="0"/>
              <a:t> או לחילופין לקבל אלי את גרסת ה </a:t>
            </a:r>
            <a:r>
              <a:rPr lang="en-US" sz="2000" dirty="0"/>
              <a:t>main</a:t>
            </a:r>
            <a:r>
              <a:rPr lang="he-IL" sz="2000" dirty="0"/>
              <a:t> המעודכן אני אשתמש בפקודה.</a:t>
            </a:r>
          </a:p>
          <a:p>
            <a:r>
              <a:rPr lang="he-IL" sz="2000" dirty="0"/>
              <a:t>אך כאשר מדובר בשינוי משמעותי שאני רוצה לתעד יותר דרמתית וגם בד"כ אני אצטרך לקבל על ההכנסה הזאת אישור לאחר שהקוד עבר </a:t>
            </a:r>
            <a:r>
              <a:rPr lang="en-US" sz="2000" dirty="0"/>
              <a:t>code review</a:t>
            </a:r>
            <a:r>
              <a:rPr lang="he-IL" sz="2000" dirty="0"/>
              <a:t> אז אני אצור </a:t>
            </a:r>
            <a:r>
              <a:rPr lang="en-US" sz="2000" dirty="0"/>
              <a:t>pull request</a:t>
            </a:r>
            <a:r>
              <a:rPr lang="he-IL" sz="2000" dirty="0"/>
              <a:t> שכשמה כן היא – בקשה להכניס את הקוד שלי לענף הראשי או משמעותי.</a:t>
            </a:r>
          </a:p>
          <a:p>
            <a:endParaRPr lang="he-IL" sz="2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669" y="3075277"/>
            <a:ext cx="6189785" cy="38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 – Code Review</a:t>
            </a:r>
            <a:endParaRPr lang="he-IL" b="1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70" y="1690688"/>
            <a:ext cx="3411022" cy="1917717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09292" y="1556239"/>
            <a:ext cx="7693271" cy="2628899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ביקורת קוד (</a:t>
            </a:r>
            <a:r>
              <a:rPr lang="en-US" dirty="0"/>
              <a:t> ( Code Review) </a:t>
            </a:r>
            <a:r>
              <a:rPr lang="he-IL" dirty="0"/>
              <a:t>היא תהליך בו מתכנת אחד (או יותר) בוחן קוד שכתב מתכנת אחר. מטרת ביקורת הקוד היא לזהות שגיאות בקוד, לוודא שהקוד כתוב לפי הסטנדרטים של החברה, ולשפר את איכות הקוד.</a:t>
            </a:r>
          </a:p>
          <a:p>
            <a:r>
              <a:rPr lang="he-IL" dirty="0"/>
              <a:t>ביקורת קוד יכולה להתבצע באופן ידני או באמצעות מערכת ביקורת קוד.</a:t>
            </a:r>
          </a:p>
          <a:p>
            <a:r>
              <a:rPr lang="he-IL" dirty="0"/>
              <a:t>במקרה של ביקורת קוד ידנית, הבודק יקרא את הקוד שורה אחר שורה ויחפש שגיאות. הבודק יכול גם לבדוק את הקוד על ידי הפעלתו או על ידי שימוש בכלים אוטומטיים לבדיקה.</a:t>
            </a:r>
          </a:p>
          <a:p>
            <a:r>
              <a:rPr lang="he-IL" dirty="0"/>
              <a:t>במקרה של ביקורת קוד באמצעות מערכת ביקורת קוד, המערכת תציג את הקוד לבודק בצורה נוחה לקריאה. הבודק יוכל להוסיף הערות לקוד, ולכתוב דוח ביקורת.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125140"/>
            <a:ext cx="10913012" cy="25022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70000"/>
              </a:lnSpc>
            </a:pPr>
            <a:r>
              <a:rPr lang="he-IL" dirty="0"/>
              <a:t>הערות ביקורת קוד יכולות להתייחס לדברים שונים, כגון: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שגיאות לוגיות, שגיאות סינטקס, שגיאות אופטימיזציה, שמות משתנים בעייתיים, ארכיטקטורה לא יעילה, תיעוד לא מספיק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ביקורת קוד היא תהליך חשוב מאוד בפיתוח תוכנה. היא יכולה לעזור למנוע שגיאות בקוד, לשפר את איכות הקוד, ולשפר את היעילות של תהליך הפיתוח.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ביקורת קוד היא תהליך יעיל וחשוב בפיתוח תוכנה. היא יכולה לעזור למנוע שגיאות, לשפר את איכות הקוד, ולשפר את היעילות של תהליך הפיתוח.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406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5" y="993531"/>
            <a:ext cx="10950615" cy="49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ש.ב. </a:t>
            </a:r>
            <a:r>
              <a:rPr lang="he-IL" b="1" dirty="0">
                <a:solidFill>
                  <a:schemeClr val="accent4"/>
                </a:solidFill>
                <a:sym typeface="Wingdings" panose="05000000000000000000" pitchFamily="2" charset="2"/>
              </a:rPr>
              <a:t></a:t>
            </a:r>
            <a:endParaRPr lang="he-IL" b="1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08" y="1690688"/>
            <a:ext cx="10219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https://github.</a:t>
            </a:r>
            <a:r>
              <a:rPr lang="en-US"/>
              <a:t>com/Esti1234/</a:t>
            </a:r>
            <a:r>
              <a:rPr lang="en-US" dirty="0"/>
              <a:t>Israel-Explorer3.git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979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3" y="39020"/>
            <a:ext cx="5835894" cy="165166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branches</a:t>
            </a:r>
            <a:endParaRPr lang="he-IL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e-IL" sz="3000" b="1" dirty="0"/>
              <a:t>ענפים</a:t>
            </a:r>
            <a:r>
              <a:rPr lang="en-US" sz="3000" b="1" dirty="0"/>
              <a:t>(branches) </a:t>
            </a:r>
            <a:r>
              <a:rPr lang="he-IL" sz="3000" b="1" dirty="0"/>
              <a:t> ב</a:t>
            </a:r>
            <a:r>
              <a:rPr lang="en-US" sz="3000" b="1" dirty="0"/>
              <a:t>GitHub </a:t>
            </a:r>
            <a:r>
              <a:rPr lang="he-IL" sz="3000" b="1" dirty="0"/>
              <a:t> הם דרך להפריד בין גרסאות שונות של קוד. הם מאפשרים למפתחים לעבוד על שינויים בקוד מבלי להשפיע על גרסה יציבה של הקוד.</a:t>
            </a:r>
          </a:p>
          <a:p>
            <a:r>
              <a:rPr lang="he-IL" dirty="0"/>
              <a:t>לענפים ב </a:t>
            </a:r>
            <a:r>
              <a:rPr lang="en-US" dirty="0"/>
              <a:t>GitHub</a:t>
            </a:r>
            <a:r>
              <a:rPr lang="he-IL" dirty="0"/>
              <a:t> מספר יתרונות:</a:t>
            </a:r>
          </a:p>
          <a:p>
            <a:r>
              <a:rPr lang="he-IL" b="1" dirty="0">
                <a:solidFill>
                  <a:srgbClr val="FF0000"/>
                </a:solidFill>
              </a:rPr>
              <a:t>בטיחות</a:t>
            </a:r>
            <a:r>
              <a:rPr lang="he-IL" dirty="0"/>
              <a:t>: ענפים מאפשרים למפתחים לעבוד על שינויים חדשים מבלי להשפיע על הקוד הפעיל. אם משהו משתבש, ניתן פשוט להחזיר את הענף למצבו הקודם.</a:t>
            </a:r>
          </a:p>
          <a:p>
            <a:r>
              <a:rPr lang="he-IL" b="1" dirty="0">
                <a:solidFill>
                  <a:srgbClr val="00B050"/>
                </a:solidFill>
              </a:rPr>
              <a:t>יעילות</a:t>
            </a:r>
            <a:r>
              <a:rPr lang="he-IL" dirty="0"/>
              <a:t>: ענפים מאפשרים למפתחים לעבוד על משימות שונות במקביל. ניתן לפתוח ענף חדש לכל משימה, כך שלא צריך לדאוג שהשינויים של משימה אחת ישפיעו על משימה אחרת.</a:t>
            </a:r>
          </a:p>
          <a:p>
            <a:r>
              <a:rPr lang="he-IL" b="1" dirty="0">
                <a:solidFill>
                  <a:srgbClr val="FF3399"/>
                </a:solidFill>
              </a:rPr>
              <a:t>גמישות</a:t>
            </a:r>
            <a:r>
              <a:rPr lang="he-IL" dirty="0"/>
              <a:t>: ענפים מאפשרים למפתחים לנסות דברים חדשים מבלי להשפיע על הקוד הפעיל. ניתן לפתוח ענף חדש כדי לנסות פיתוח חדש, ולאחר מכן למזג את השינויים לענף הראשי אם הם מצליחים.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443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70" y="276931"/>
            <a:ext cx="3645440" cy="6295686"/>
          </a:xfrm>
        </p:spPr>
      </p:pic>
      <p:sp>
        <p:nvSpPr>
          <p:cNvPr id="5" name="TextBox 4"/>
          <p:cNvSpPr txBox="1"/>
          <p:nvPr/>
        </p:nvSpPr>
        <p:spPr>
          <a:xfrm>
            <a:off x="4097215" y="1582616"/>
            <a:ext cx="7508631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/>
              <a:t>ישנם מספר סוגים של ענפים ב</a:t>
            </a:r>
            <a:r>
              <a:rPr lang="en-US" sz="2400" b="1" dirty="0"/>
              <a:t>GitHub  </a:t>
            </a:r>
            <a:r>
              <a:rPr lang="he-IL" sz="2400" b="1" dirty="0"/>
              <a:t>:</a:t>
            </a:r>
          </a:p>
          <a:p>
            <a:r>
              <a:rPr lang="he-IL" sz="2000" b="1" dirty="0">
                <a:solidFill>
                  <a:srgbClr val="0070C0"/>
                </a:solidFill>
              </a:rPr>
              <a:t>ענף הראשי:</a:t>
            </a:r>
            <a:r>
              <a:rPr lang="en-US" sz="2000" b="1" dirty="0"/>
              <a:t>main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he-IL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 </a:t>
            </a:r>
            <a:r>
              <a:rPr lang="he-IL" sz="2000" dirty="0"/>
              <a:t>זהו הענף העיקרי של המאגר. הוא מכיל את הגרסה היציבה של הקוד.</a:t>
            </a:r>
          </a:p>
          <a:p>
            <a:r>
              <a:rPr lang="he-IL" sz="2000" b="1" dirty="0">
                <a:solidFill>
                  <a:schemeClr val="accent4"/>
                </a:solidFill>
              </a:rPr>
              <a:t>ענף פיתוח: </a:t>
            </a:r>
            <a:r>
              <a:rPr lang="en-US" sz="2000" b="1" dirty="0"/>
              <a:t>development</a:t>
            </a:r>
            <a:r>
              <a:rPr lang="he-IL" sz="2000" b="1" dirty="0">
                <a:solidFill>
                  <a:schemeClr val="accent4"/>
                </a:solidFill>
              </a:rPr>
              <a:t> </a:t>
            </a:r>
            <a:r>
              <a:rPr lang="he-IL" sz="2000" dirty="0"/>
              <a:t>זהו ענף שבו מתבצעים שינויים בקוד. הוא משמש בדרך כלל כבסיס לענפים אחרים.</a:t>
            </a:r>
          </a:p>
          <a:p>
            <a:r>
              <a:rPr lang="he-IL" sz="2000" b="1" dirty="0">
                <a:solidFill>
                  <a:srgbClr val="92D050"/>
                </a:solidFill>
              </a:rPr>
              <a:t>ענף פיצ'ר: </a:t>
            </a:r>
            <a:r>
              <a:rPr lang="en-US" sz="2000" b="1" dirty="0"/>
              <a:t>feature</a:t>
            </a:r>
            <a:r>
              <a:rPr lang="he-IL" sz="2000" dirty="0"/>
              <a:t> זהו ענף שבו מתווספות תכונות חדשות לקוד.</a:t>
            </a:r>
          </a:p>
          <a:p>
            <a:r>
              <a:rPr lang="he-IL" sz="2000" b="1" dirty="0">
                <a:solidFill>
                  <a:srgbClr val="FF0000"/>
                </a:solidFill>
              </a:rPr>
              <a:t>ענף תיקון באג: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/>
              <a:t>bugfix</a:t>
            </a:r>
            <a:r>
              <a:rPr lang="en-US" sz="2000" dirty="0"/>
              <a:t> </a:t>
            </a:r>
            <a:r>
              <a:rPr lang="he-IL" sz="2000" dirty="0"/>
              <a:t>זהו ענף שבו מתוקנים באגים בקוד.</a:t>
            </a:r>
          </a:p>
          <a:p>
            <a:endParaRPr lang="en-US" dirty="0"/>
          </a:p>
          <a:p>
            <a:endParaRPr lang="en-US" dirty="0"/>
          </a:p>
          <a:p>
            <a:r>
              <a:rPr lang="he-IL" sz="2000" dirty="0"/>
              <a:t>כמובן ששמות הענפים הם לבחירה אישית ו</a:t>
            </a:r>
            <a:r>
              <a:rPr lang="en-US" sz="2000" dirty="0"/>
              <a:t>feature -</a:t>
            </a:r>
            <a:r>
              <a:rPr lang="he-IL" sz="2000" dirty="0"/>
              <a:t> יהיה כשם ה</a:t>
            </a:r>
            <a:r>
              <a:rPr lang="en-US" sz="2000" dirty="0"/>
              <a:t>feature </a:t>
            </a:r>
            <a:r>
              <a:rPr lang="he-IL" sz="2000" dirty="0"/>
              <a:t> וכן הלאה...</a:t>
            </a:r>
          </a:p>
        </p:txBody>
      </p:sp>
    </p:spTree>
    <p:extLst>
      <p:ext uri="{BB962C8B-B14F-4D97-AF65-F5344CB8AC3E}">
        <p14:creationId xmlns:p14="http://schemas.microsoft.com/office/powerpoint/2010/main" val="56506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" y="629868"/>
            <a:ext cx="5312259" cy="5184764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49008" y="629868"/>
            <a:ext cx="6324600" cy="5647837"/>
          </a:xfrm>
        </p:spPr>
        <p:txBody>
          <a:bodyPr>
            <a:normAutofit fontScale="92500" lnSpcReduction="10000"/>
          </a:bodyPr>
          <a:lstStyle/>
          <a:p>
            <a:r>
              <a:rPr lang="he-IL" sz="2600" dirty="0"/>
              <a:t>להלן כמה דוגמאות לשימוש בענפים ב </a:t>
            </a:r>
            <a:r>
              <a:rPr lang="en-US" sz="2600" dirty="0"/>
              <a:t>GitHub</a:t>
            </a:r>
            <a:r>
              <a:rPr lang="he-IL" sz="2600" dirty="0"/>
              <a:t>:</a:t>
            </a:r>
          </a:p>
          <a:p>
            <a:r>
              <a:rPr lang="he-IL" sz="2600" dirty="0"/>
              <a:t>חברה פיתחה מערכת חדשה. החברה פתחה ענף פיתוח חדש כדי לעבוד על המערכת. לאחר שהמערכת הייתה מוכנה, החברה מיזגה את הענף לענף הראשי.</a:t>
            </a:r>
          </a:p>
          <a:p>
            <a:r>
              <a:rPr lang="he-IL" sz="2600" dirty="0"/>
              <a:t>מפתח מצא באג בתוכנה. המפתח פתח ענף תיקון באגים חדש כדי לתקן את הבאג. לאחר שהבאג תוקן, המפתח מיזג את הענף לענף הראשי.</a:t>
            </a:r>
          </a:p>
          <a:p>
            <a:r>
              <a:rPr lang="he-IL" sz="2600" dirty="0"/>
              <a:t>צוות פיתוח בודק שינויים חדשים בקוד. הצוות פתח ענף חדש כדי לבדוק את השינויים. לאחר שהשינויים נבדקו, הצוות מיזג את הענף לענף הראשי.</a:t>
            </a:r>
          </a:p>
          <a:p>
            <a:pPr marL="0" indent="0">
              <a:buNone/>
            </a:pPr>
            <a:r>
              <a:rPr lang="he-IL" sz="2600" b="1" dirty="0"/>
              <a:t>ענפים הם כלי חשוב לניהול גרסאות קוד. הם מאפשרים למפתחים לעבוד על שינויים בקוד מבלי להשפיע על הקוד הפעיל. הם גם תורמים לבטיחות, יעילות וגמישות של תהליך הפיתוח.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8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4" y="0"/>
            <a:ext cx="12161485" cy="6841584"/>
          </a:xfrm>
        </p:spPr>
      </p:pic>
    </p:spTree>
    <p:extLst>
      <p:ext uri="{BB962C8B-B14F-4D97-AF65-F5344CB8AC3E}">
        <p14:creationId xmlns:p14="http://schemas.microsoft.com/office/powerpoint/2010/main" val="18805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בואו נתחיל!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9813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על מנת ליצור ענף חדש, נשתמש בפקודה הבאה: </a:t>
            </a:r>
          </a:p>
          <a:p>
            <a:r>
              <a:rPr lang="en-US" b="1" dirty="0" err="1"/>
              <a:t>git</a:t>
            </a:r>
            <a:r>
              <a:rPr lang="en-US" b="1" dirty="0"/>
              <a:t> branch </a:t>
            </a:r>
            <a:r>
              <a:rPr lang="en-US" b="1" dirty="0" err="1"/>
              <a:t>newbranch</a:t>
            </a:r>
            <a:endParaRPr lang="he-IL" b="1" dirty="0"/>
          </a:p>
          <a:p>
            <a:pPr fontAlgn="base"/>
            <a:r>
              <a:rPr lang="he-IL" dirty="0"/>
              <a:t>על מנת לקבל את רשימת הענפים שיש ברשותנו: </a:t>
            </a:r>
            <a:r>
              <a:rPr lang="en-US" b="1" dirty="0" err="1"/>
              <a:t>git</a:t>
            </a:r>
            <a:r>
              <a:rPr lang="en-US" b="1" dirty="0"/>
              <a:t> branch</a:t>
            </a:r>
            <a:endParaRPr lang="he-IL" b="1" dirty="0"/>
          </a:p>
          <a:p>
            <a:pPr fontAlgn="base"/>
            <a:r>
              <a:rPr lang="he-IL" dirty="0"/>
              <a:t>כפי שניתן לראות בתמונה, ענף אחד צבוע בירוק ובעל כוכבית. המשמעות היא שהענף הזו הוא הענף שאנו עובדים עליו כרגע.</a:t>
            </a:r>
            <a:br>
              <a:rPr lang="he-IL" dirty="0"/>
            </a:br>
            <a:r>
              <a:rPr lang="he-IL" dirty="0"/>
              <a:t>איך נעבור לענף אחר?</a:t>
            </a:r>
          </a:p>
          <a:p>
            <a:pPr fontAlgn="base"/>
            <a:r>
              <a:rPr lang="en-US" b="1" dirty="0" err="1"/>
              <a:t>git</a:t>
            </a:r>
            <a:r>
              <a:rPr lang="en-US" b="1" dirty="0"/>
              <a:t> checkout </a:t>
            </a:r>
            <a:r>
              <a:rPr lang="en-US" b="1" dirty="0" err="1"/>
              <a:t>newbranch</a:t>
            </a:r>
            <a:endParaRPr lang="he-IL" b="1" dirty="0"/>
          </a:p>
          <a:p>
            <a:pPr fontAlgn="base"/>
            <a:r>
              <a:rPr lang="he-IL" dirty="0"/>
              <a:t>ניתן לראות כי </a:t>
            </a:r>
            <a:r>
              <a:rPr lang="he-IL" dirty="0" err="1"/>
              <a:t>גיט</a:t>
            </a:r>
            <a:r>
              <a:rPr lang="he-IL" dirty="0"/>
              <a:t> בישרה לנו כי ביצענו החלפה לענף בשם </a:t>
            </a:r>
            <a:r>
              <a:rPr lang="en-US" dirty="0" err="1"/>
              <a:t>newbranch</a:t>
            </a:r>
            <a:r>
              <a:rPr lang="en-US" dirty="0"/>
              <a:t>.</a:t>
            </a:r>
          </a:p>
          <a:p>
            <a:pPr fontAlgn="base"/>
            <a:r>
              <a:rPr lang="he-IL" dirty="0"/>
              <a:t>ניתן ליצור ענף חדש ולעבור עליו באמצעות פקודה אחת בלבד: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b="1" dirty="0"/>
              <a:t> checkout -b version2</a:t>
            </a:r>
            <a:endParaRPr lang="he-IL" b="1" dirty="0"/>
          </a:p>
          <a:p>
            <a:r>
              <a:rPr lang="he-IL" dirty="0"/>
              <a:t>אם נפתח ענף חדש </a:t>
            </a:r>
            <a:r>
              <a:rPr lang="he-IL" dirty="0" err="1"/>
              <a:t>פיצ</a:t>
            </a:r>
            <a:r>
              <a:rPr lang="en-US" dirty="0"/>
              <a:t>'</a:t>
            </a:r>
            <a:r>
              <a:rPr lang="he-IL" dirty="0"/>
              <a:t>ר בשם </a:t>
            </a:r>
            <a:r>
              <a:rPr lang="en-US" dirty="0"/>
              <a:t>feature</a:t>
            </a:r>
            <a:r>
              <a:rPr lang="he-IL" dirty="0"/>
              <a:t> ברפו המקומי בשביל לקבוע קשר וליצור ענף ברפו המרוחק – </a:t>
            </a:r>
            <a:r>
              <a:rPr lang="en-US" dirty="0"/>
              <a:t>origin/feature</a:t>
            </a:r>
            <a:r>
              <a:rPr lang="he-IL" dirty="0"/>
              <a:t> נצטרך להריץ את הפקודה הבאה (</a:t>
            </a:r>
            <a:r>
              <a:rPr lang="he-IL" dirty="0" err="1"/>
              <a:t>גיט</a:t>
            </a:r>
            <a:r>
              <a:rPr lang="he-IL" dirty="0"/>
              <a:t> ינחה אותנו להריץ אותה):</a:t>
            </a:r>
          </a:p>
          <a:p>
            <a:r>
              <a:rPr lang="he-IL" dirty="0"/>
              <a:t> </a:t>
            </a:r>
            <a:r>
              <a:rPr lang="en-US" b="1" dirty="0"/>
              <a:t> </a:t>
            </a:r>
            <a:r>
              <a:rPr lang="en-US" b="1" dirty="0" err="1"/>
              <a:t>git</a:t>
            </a:r>
            <a:r>
              <a:rPr lang="en-US" b="1" dirty="0"/>
              <a:t> push --set-upstream origin feature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וכך עכשיו נוכל להשתמש בפקודות </a:t>
            </a:r>
            <a:r>
              <a:rPr lang="en-US" dirty="0"/>
              <a:t>pull</a:t>
            </a:r>
            <a:r>
              <a:rPr lang="he-IL" dirty="0"/>
              <a:t> ו- </a:t>
            </a:r>
            <a:r>
              <a:rPr lang="en-US" dirty="0"/>
              <a:t>push</a:t>
            </a:r>
            <a:r>
              <a:rPr lang="he-IL" dirty="0"/>
              <a:t> לעדכן את הענף המרוחק.</a:t>
            </a:r>
            <a:br>
              <a:rPr lang="he-IL" dirty="0"/>
            </a:br>
            <a:endParaRPr lang="en-US" b="1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2" y="78304"/>
            <a:ext cx="5965387" cy="21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cs typeface="+mn-cs"/>
              </a:rPr>
              <a:t>מטלה </a:t>
            </a:r>
            <a:r>
              <a:rPr lang="he-IL" dirty="0">
                <a:solidFill>
                  <a:schemeClr val="accent4"/>
                </a:solidFill>
                <a:cs typeface="+mn-cs"/>
              </a:rPr>
              <a:t>✌️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746" y="1447556"/>
            <a:ext cx="10835054" cy="284309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הורידי </a:t>
            </a:r>
            <a:r>
              <a:rPr lang="en-US" dirty="0"/>
              <a:t>repo</a:t>
            </a:r>
            <a:r>
              <a:rPr lang="he-IL" dirty="0"/>
              <a:t> אחד שלך – לבחירתך.</a:t>
            </a:r>
          </a:p>
          <a:p>
            <a:r>
              <a:rPr lang="he-IL" dirty="0"/>
              <a:t>צרי </a:t>
            </a:r>
            <a:r>
              <a:rPr lang="en-US" dirty="0"/>
              <a:t>branch</a:t>
            </a:r>
            <a:r>
              <a:rPr lang="he-IL" dirty="0"/>
              <a:t> בשם </a:t>
            </a:r>
            <a:r>
              <a:rPr lang="en-US" dirty="0"/>
              <a:t>update-readme</a:t>
            </a:r>
            <a:r>
              <a:rPr lang="he-IL" dirty="0"/>
              <a:t> (וודאי שאת כרגע עליו)</a:t>
            </a:r>
          </a:p>
          <a:p>
            <a:r>
              <a:rPr lang="he-IL" dirty="0"/>
              <a:t>עדכני את קובץ ה </a:t>
            </a:r>
            <a:r>
              <a:rPr lang="en-US" dirty="0"/>
              <a:t>README.md</a:t>
            </a:r>
            <a:r>
              <a:rPr lang="he-IL" dirty="0"/>
              <a:t> – במידה והוא לא קיים לך צרי אותו.</a:t>
            </a:r>
          </a:p>
          <a:p>
            <a:r>
              <a:rPr lang="he-IL" dirty="0"/>
              <a:t>מה לכתוב שם? עשי חיפוש קצרצר מה הקונבנציה – כלומר מה צריך להיות כתוב ב </a:t>
            </a:r>
            <a:r>
              <a:rPr lang="en-US" dirty="0"/>
              <a:t>readme</a:t>
            </a:r>
            <a:r>
              <a:rPr lang="he-IL" dirty="0"/>
              <a:t> .</a:t>
            </a:r>
          </a:p>
          <a:p>
            <a:r>
              <a:rPr lang="he-IL" dirty="0"/>
              <a:t>סיימת? מצוין! הוסיפי את השינויים כפי שלמדנו והעלי את הענף </a:t>
            </a:r>
            <a:r>
              <a:rPr lang="he-IL" dirty="0" err="1"/>
              <a:t>לגיטהאב</a:t>
            </a:r>
            <a:r>
              <a:rPr lang="he-IL" dirty="0"/>
              <a:t>.</a:t>
            </a:r>
          </a:p>
          <a:p>
            <a:r>
              <a:rPr lang="he-IL" dirty="0"/>
              <a:t>עוד מעט נמזג אותו ל</a:t>
            </a:r>
            <a:r>
              <a:rPr lang="en-US" dirty="0"/>
              <a:t>main</a:t>
            </a:r>
            <a:r>
              <a:rPr lang="he-IL" dirty="0"/>
              <a:t>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49" y="4352193"/>
            <a:ext cx="4034151" cy="226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3816" y="640079"/>
            <a:ext cx="10674328" cy="37824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e-IL" sz="3200" b="1" dirty="0"/>
              <a:t>כיצד ממזגים </a:t>
            </a:r>
            <a:r>
              <a:rPr lang="he-IL" sz="3200" b="1" dirty="0" err="1"/>
              <a:t>בראנצ'ים</a:t>
            </a:r>
            <a:r>
              <a:rPr lang="he-IL" sz="3200" b="1" dirty="0"/>
              <a:t>?</a:t>
            </a:r>
          </a:p>
          <a:p>
            <a:r>
              <a:rPr lang="he-IL" sz="3200" dirty="0"/>
              <a:t>כדי למשוך שינויים מ</a:t>
            </a:r>
            <a:r>
              <a:rPr lang="en-US" sz="3200" dirty="0"/>
              <a:t>branch </a:t>
            </a:r>
            <a:r>
              <a:rPr lang="he-IL" sz="3200" dirty="0"/>
              <a:t> אחד לאחר, נעבור ל </a:t>
            </a:r>
            <a:r>
              <a:rPr lang="en-US" sz="3200" dirty="0"/>
              <a:t>branch</a:t>
            </a:r>
            <a:r>
              <a:rPr lang="he-IL" sz="3200" dirty="0"/>
              <a:t> אליו אנו רוצים למשוך את העדכונים, ומשם נבצע את </a:t>
            </a:r>
            <a:r>
              <a:rPr lang="en-US" sz="3200" dirty="0"/>
              <a:t>a</a:t>
            </a:r>
            <a:r>
              <a:rPr lang="he-IL" sz="3200" dirty="0"/>
              <a:t>הפקודה:</a:t>
            </a:r>
          </a:p>
          <a:p>
            <a:r>
              <a:rPr lang="en-US" sz="3200" b="1" dirty="0" err="1"/>
              <a:t>git</a:t>
            </a:r>
            <a:r>
              <a:rPr lang="en-US" sz="3200" b="1" dirty="0"/>
              <a:t> pull origin &lt;name of branch to pull from&gt;</a:t>
            </a:r>
            <a:endParaRPr lang="he-IL" sz="3200" b="1" dirty="0"/>
          </a:p>
          <a:p>
            <a:r>
              <a:rPr lang="he-IL" dirty="0"/>
              <a:t>נניח אני עובדת על ענף </a:t>
            </a:r>
            <a:r>
              <a:rPr lang="en-US" dirty="0"/>
              <a:t>feature</a:t>
            </a:r>
            <a:r>
              <a:rPr lang="he-IL" dirty="0"/>
              <a:t> ואני רוצה להתעדכן כעת בשינוי שנדחף ל </a:t>
            </a:r>
            <a:r>
              <a:rPr lang="en-US" dirty="0"/>
              <a:t>main</a:t>
            </a:r>
            <a:r>
              <a:rPr lang="he-IL" dirty="0"/>
              <a:t> אני אריץ: </a:t>
            </a:r>
            <a:r>
              <a:rPr lang="en-US" b="1" dirty="0" err="1"/>
              <a:t>git</a:t>
            </a:r>
            <a:r>
              <a:rPr lang="en-US" b="1" dirty="0"/>
              <a:t> pull origin main</a:t>
            </a:r>
            <a:r>
              <a:rPr lang="he-IL" b="1" dirty="0"/>
              <a:t> </a:t>
            </a:r>
          </a:p>
          <a:p>
            <a:r>
              <a:rPr lang="he-IL" dirty="0"/>
              <a:t>אם אין קונפליקטים: הידד! קבלתי את השינוי.</a:t>
            </a:r>
          </a:p>
          <a:p>
            <a:r>
              <a:rPr lang="he-IL" dirty="0"/>
              <a:t>אם יש קונפליקטים: ממזגים כרגיל... 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32" y="4501409"/>
            <a:ext cx="6634162" cy="23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 – pull request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490546" y="1825625"/>
            <a:ext cx="7863254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he-IL" dirty="0"/>
              <a:t>עוברים לממשק באתר-</a:t>
            </a:r>
            <a:r>
              <a:rPr lang="en-US" dirty="0"/>
              <a:t>github.com</a:t>
            </a:r>
          </a:p>
          <a:p>
            <a:pPr fontAlgn="base"/>
            <a:r>
              <a:rPr lang="he-IL" dirty="0"/>
              <a:t>בענף החדש, נלחץ על הכפתור הירוק </a:t>
            </a:r>
            <a:r>
              <a:rPr lang="en-US" dirty="0"/>
              <a:t>create a pull request</a:t>
            </a:r>
          </a:p>
          <a:p>
            <a:pPr fontAlgn="base"/>
            <a:r>
              <a:rPr lang="he-IL" dirty="0"/>
              <a:t>בדף שיפתח נוסיף כותרת והערות בשביל להסביר את השינויים.</a:t>
            </a:r>
          </a:p>
          <a:p>
            <a:pPr fontAlgn="base"/>
            <a:r>
              <a:rPr lang="he-IL" dirty="0"/>
              <a:t>ננהל דיון עם השותפים לפרויקט.</a:t>
            </a:r>
          </a:p>
          <a:p>
            <a:pPr fontAlgn="base"/>
            <a:r>
              <a:rPr lang="he-IL" dirty="0"/>
              <a:t>ובסוף ניתן למזג: </a:t>
            </a:r>
            <a:r>
              <a:rPr lang="en-US" dirty="0"/>
              <a:t>merge pull request -&gt; confirm</a:t>
            </a:r>
          </a:p>
          <a:p>
            <a:pPr fontAlgn="base"/>
            <a:r>
              <a:rPr lang="he-IL" dirty="0"/>
              <a:t>ועכשיו הענף המשני ממוזג ל-</a:t>
            </a:r>
            <a:r>
              <a:rPr lang="en-US" dirty="0"/>
              <a:t> main </a:t>
            </a:r>
            <a:r>
              <a:rPr lang="he-IL" dirty="0"/>
              <a:t>.</a:t>
            </a:r>
          </a:p>
          <a:p>
            <a:pPr fontAlgn="base"/>
            <a:r>
              <a:rPr lang="he-IL" dirty="0"/>
              <a:t>ועכשיו כשעוברים לענף ה-</a:t>
            </a:r>
            <a:r>
              <a:rPr lang="en-US" dirty="0"/>
              <a:t>main </a:t>
            </a:r>
            <a:r>
              <a:rPr lang="he-IL" dirty="0"/>
              <a:t> אפשר לראות את השינויים.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4" y="2303584"/>
            <a:ext cx="2371541" cy="31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862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992</Words>
  <Application>Microsoft Office PowerPoint</Application>
  <PresentationFormat>מסך רחב</PresentationFormat>
  <Paragraphs>66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ערכת נושא Office</vt:lpstr>
      <vt:lpstr>מצגת של PowerPoint‏</vt:lpstr>
      <vt:lpstr>branches</vt:lpstr>
      <vt:lpstr>מצגת של PowerPoint‏</vt:lpstr>
      <vt:lpstr>מצגת של PowerPoint‏</vt:lpstr>
      <vt:lpstr>מצגת של PowerPoint‏</vt:lpstr>
      <vt:lpstr>בואו נתחיל!</vt:lpstr>
      <vt:lpstr>מטלה ✌️ </vt:lpstr>
      <vt:lpstr>מצגת של PowerPoint‏</vt:lpstr>
      <vt:lpstr>PR – pull request</vt:lpstr>
      <vt:lpstr>מצגת של PowerPoint‏</vt:lpstr>
      <vt:lpstr>CR – Code Review</vt:lpstr>
      <vt:lpstr>מצגת של PowerPoint‏</vt:lpstr>
      <vt:lpstr>ש.ב. 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WIN-10</dc:creator>
  <cp:lastModifiedBy>מורה-מסלולים</cp:lastModifiedBy>
  <cp:revision>27</cp:revision>
  <dcterms:created xsi:type="dcterms:W3CDTF">2023-11-28T09:30:02Z</dcterms:created>
  <dcterms:modified xsi:type="dcterms:W3CDTF">2024-02-04T16:38:05Z</dcterms:modified>
</cp:coreProperties>
</file>