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 id="2147483764" r:id="rId6"/>
  </p:sldMasterIdLst>
  <p:notesMasterIdLst>
    <p:notesMasterId r:id="rId26"/>
  </p:notesMasterIdLst>
  <p:sldIdLst>
    <p:sldId id="640" r:id="rId7"/>
    <p:sldId id="551" r:id="rId8"/>
    <p:sldId id="552" r:id="rId9"/>
    <p:sldId id="673" r:id="rId10"/>
    <p:sldId id="463" r:id="rId11"/>
    <p:sldId id="436" r:id="rId12"/>
    <p:sldId id="447" r:id="rId13"/>
    <p:sldId id="444" r:id="rId14"/>
    <p:sldId id="448" r:id="rId15"/>
    <p:sldId id="266" r:id="rId16"/>
    <p:sldId id="453" r:id="rId17"/>
    <p:sldId id="455" r:id="rId18"/>
    <p:sldId id="277" r:id="rId19"/>
    <p:sldId id="690" r:id="rId20"/>
    <p:sldId id="452" r:id="rId21"/>
    <p:sldId id="691" r:id="rId22"/>
    <p:sldId id="692" r:id="rId23"/>
    <p:sldId id="668" r:id="rId24"/>
    <p:sldId id="689" r:id="rId25"/>
  </p:sldIdLst>
  <p:sldSz cx="9144000" cy="5143500" type="screen16x9"/>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5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ris Levant" initials="BL" lastIdx="2" clrIdx="0">
    <p:extLst>
      <p:ext uri="{19B8F6BF-5375-455C-9EA6-DF929625EA0E}">
        <p15:presenceInfo xmlns:p15="http://schemas.microsoft.com/office/powerpoint/2012/main" userId="19e3f08da7eb9b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CC"/>
    <a:srgbClr val="00CC00"/>
    <a:srgbClr val="CC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49386-66FA-492A-A333-61C1E5A33F6C}" v="46" dt="2022-10-31T15:52:42.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5226" autoAdjust="0"/>
  </p:normalViewPr>
  <p:slideViewPr>
    <p:cSldViewPr>
      <p:cViewPr varScale="1">
        <p:scale>
          <a:sx n="98" d="100"/>
          <a:sy n="98" d="100"/>
        </p:scale>
        <p:origin x="552" y="64"/>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Levant" userId="210d9502-8377-43fd-99cb-c85f0f24e099" providerId="ADAL" clId="{B3A49386-66FA-492A-A333-61C1E5A33F6C}"/>
    <pc:docChg chg="modSld">
      <pc:chgData name="Anna Levant" userId="210d9502-8377-43fd-99cb-c85f0f24e099" providerId="ADAL" clId="{B3A49386-66FA-492A-A333-61C1E5A33F6C}" dt="2022-10-31T15:52:42.407" v="56" actId="20577"/>
      <pc:docMkLst>
        <pc:docMk/>
      </pc:docMkLst>
      <pc:sldChg chg="addSp modSp mod">
        <pc:chgData name="Anna Levant" userId="210d9502-8377-43fd-99cb-c85f0f24e099" providerId="ADAL" clId="{B3A49386-66FA-492A-A333-61C1E5A33F6C}" dt="2022-10-26T12:19:59.969" v="17" actId="20577"/>
        <pc:sldMkLst>
          <pc:docMk/>
          <pc:sldMk cId="0" sldId="277"/>
        </pc:sldMkLst>
        <pc:spChg chg="add mod">
          <ac:chgData name="Anna Levant" userId="210d9502-8377-43fd-99cb-c85f0f24e099" providerId="ADAL" clId="{B3A49386-66FA-492A-A333-61C1E5A33F6C}" dt="2022-10-26T12:18:55.965" v="13" actId="1076"/>
          <ac:spMkLst>
            <pc:docMk/>
            <pc:sldMk cId="0" sldId="277"/>
            <ac:spMk id="11" creationId="{7D8A9C7F-F5EF-4C68-ADC1-D95DD687D371}"/>
          </ac:spMkLst>
        </pc:spChg>
        <pc:spChg chg="add mod">
          <ac:chgData name="Anna Levant" userId="210d9502-8377-43fd-99cb-c85f0f24e099" providerId="ADAL" clId="{B3A49386-66FA-492A-A333-61C1E5A33F6C}" dt="2022-10-26T12:19:59.969" v="17" actId="20577"/>
          <ac:spMkLst>
            <pc:docMk/>
            <pc:sldMk cId="0" sldId="277"/>
            <ac:spMk id="13" creationId="{C0897F0D-06F3-47C7-9414-57A8BE1052A7}"/>
          </ac:spMkLst>
        </pc:spChg>
      </pc:sldChg>
      <pc:sldChg chg="modSp mod">
        <pc:chgData name="Anna Levant" userId="210d9502-8377-43fd-99cb-c85f0f24e099" providerId="ADAL" clId="{B3A49386-66FA-492A-A333-61C1E5A33F6C}" dt="2022-10-31T15:51:58.391" v="36" actId="20577"/>
        <pc:sldMkLst>
          <pc:docMk/>
          <pc:sldMk cId="0" sldId="448"/>
        </pc:sldMkLst>
        <pc:spChg chg="mod">
          <ac:chgData name="Anna Levant" userId="210d9502-8377-43fd-99cb-c85f0f24e099" providerId="ADAL" clId="{B3A49386-66FA-492A-A333-61C1E5A33F6C}" dt="2022-10-31T15:51:58.391" v="36" actId="20577"/>
          <ac:spMkLst>
            <pc:docMk/>
            <pc:sldMk cId="0" sldId="448"/>
            <ac:spMk id="5" creationId="{32120F4B-BAE1-4D69-AB6F-E1F7FE679EF4}"/>
          </ac:spMkLst>
        </pc:spChg>
      </pc:sldChg>
      <pc:sldChg chg="modSp">
        <pc:chgData name="Anna Levant" userId="210d9502-8377-43fd-99cb-c85f0f24e099" providerId="ADAL" clId="{B3A49386-66FA-492A-A333-61C1E5A33F6C}" dt="2022-10-26T13:25:29.116" v="35" actId="20577"/>
        <pc:sldMkLst>
          <pc:docMk/>
          <pc:sldMk cId="0" sldId="453"/>
        </pc:sldMkLst>
        <pc:spChg chg="mod">
          <ac:chgData name="Anna Levant" userId="210d9502-8377-43fd-99cb-c85f0f24e099" providerId="ADAL" clId="{B3A49386-66FA-492A-A333-61C1E5A33F6C}" dt="2022-10-26T13:25:29.116" v="35" actId="20577"/>
          <ac:spMkLst>
            <pc:docMk/>
            <pc:sldMk cId="0" sldId="453"/>
            <ac:spMk id="46084" creationId="{308CD1BA-1DD2-4558-8359-C6DC050748DE}"/>
          </ac:spMkLst>
        </pc:spChg>
      </pc:sldChg>
      <pc:sldChg chg="modSp">
        <pc:chgData name="Anna Levant" userId="210d9502-8377-43fd-99cb-c85f0f24e099" providerId="ADAL" clId="{B3A49386-66FA-492A-A333-61C1E5A33F6C}" dt="2022-10-31T15:52:42.407" v="56" actId="20577"/>
        <pc:sldMkLst>
          <pc:docMk/>
          <pc:sldMk cId="0" sldId="455"/>
        </pc:sldMkLst>
        <pc:spChg chg="mod">
          <ac:chgData name="Anna Levant" userId="210d9502-8377-43fd-99cb-c85f0f24e099" providerId="ADAL" clId="{B3A49386-66FA-492A-A333-61C1E5A33F6C}" dt="2022-10-31T15:52:42.407" v="56" actId="20577"/>
          <ac:spMkLst>
            <pc:docMk/>
            <pc:sldMk cId="0" sldId="455"/>
            <ac:spMk id="7" creationId="{2A8D6922-7C53-4E53-A6EE-9D965689DEE5}"/>
          </ac:spMkLst>
        </pc:spChg>
        <pc:spChg chg="mod">
          <ac:chgData name="Anna Levant" userId="210d9502-8377-43fd-99cb-c85f0f24e099" providerId="ADAL" clId="{B3A49386-66FA-492A-A333-61C1E5A33F6C}" dt="2022-10-26T13:25:08.515" v="23" actId="20577"/>
          <ac:spMkLst>
            <pc:docMk/>
            <pc:sldMk cId="0" sldId="455"/>
            <ac:spMk id="47108" creationId="{B9DEE302-908D-49D5-92F7-D104253ED819}"/>
          </ac:spMkLst>
        </pc:spChg>
        <pc:spChg chg="mod">
          <ac:chgData name="Anna Levant" userId="210d9502-8377-43fd-99cb-c85f0f24e099" providerId="ADAL" clId="{B3A49386-66FA-492A-A333-61C1E5A33F6C}" dt="2022-10-26T13:25:18.557" v="29" actId="20577"/>
          <ac:spMkLst>
            <pc:docMk/>
            <pc:sldMk cId="0" sldId="455"/>
            <ac:spMk id="47109" creationId="{57977FA9-0BCE-4BE0-B985-FCA6023B267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57486-6B49-45D4-8E06-5E5121FB940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0899787-C586-479C-996E-F933F8DCD5ED}">
      <dgm:prSet/>
      <dgm:spPr/>
      <dgm:t>
        <a:bodyPr/>
        <a:lstStyle/>
        <a:p>
          <a:pPr>
            <a:lnSpc>
              <a:spcPct val="100000"/>
            </a:lnSpc>
          </a:pPr>
          <a:r>
            <a:rPr lang="en-US" b="1" i="1" dirty="0"/>
            <a:t>Overfitting</a:t>
          </a:r>
          <a:r>
            <a:rPr lang="en-US" dirty="0"/>
            <a:t> is the phenomenon where  the model is unnecessarily complex, in the sense that portions of the model captures the random noise in the observation, rather than the relationship between dependent and independent variable. Overfitting causes the model to lose predictive power on new data</a:t>
          </a:r>
        </a:p>
      </dgm:t>
    </dgm:pt>
    <dgm:pt modelId="{9813BEEE-16D7-4866-B4FE-92F3D252EBC7}" type="parTrans" cxnId="{4AD83A75-253A-43A8-95AC-38A827CCCF83}">
      <dgm:prSet/>
      <dgm:spPr/>
      <dgm:t>
        <a:bodyPr/>
        <a:lstStyle/>
        <a:p>
          <a:endParaRPr lang="en-US"/>
        </a:p>
      </dgm:t>
    </dgm:pt>
    <dgm:pt modelId="{46420037-6C64-4771-A910-19F1AEA83109}" type="sibTrans" cxnId="{4AD83A75-253A-43A8-95AC-38A827CCCF83}">
      <dgm:prSet/>
      <dgm:spPr/>
      <dgm:t>
        <a:bodyPr/>
        <a:lstStyle/>
        <a:p>
          <a:pPr>
            <a:lnSpc>
              <a:spcPct val="100000"/>
            </a:lnSpc>
          </a:pPr>
          <a:endParaRPr lang="en-US"/>
        </a:p>
      </dgm:t>
    </dgm:pt>
    <dgm:pt modelId="{2F4E8DDA-1768-48C3-8442-14F760B73059}">
      <dgm:prSet/>
      <dgm:spPr/>
      <dgm:t>
        <a:bodyPr/>
        <a:lstStyle/>
        <a:p>
          <a:pPr>
            <a:lnSpc>
              <a:spcPct val="100000"/>
            </a:lnSpc>
          </a:pPr>
          <a:r>
            <a:rPr lang="en-US" b="1" i="1" dirty="0"/>
            <a:t>Underfitting</a:t>
          </a:r>
          <a:r>
            <a:rPr lang="en-US" dirty="0"/>
            <a:t> occurs when a model is too simple — informed by too few features or regularized too much — which makes it inflexible in learning from the dataset.</a:t>
          </a:r>
        </a:p>
      </dgm:t>
    </dgm:pt>
    <dgm:pt modelId="{9FC91074-7704-4A5C-AD02-53A81CE68258}" type="parTrans" cxnId="{400F1347-5903-4BAB-9DBE-3E5D028CD8E5}">
      <dgm:prSet/>
      <dgm:spPr/>
      <dgm:t>
        <a:bodyPr/>
        <a:lstStyle/>
        <a:p>
          <a:endParaRPr lang="en-US"/>
        </a:p>
      </dgm:t>
    </dgm:pt>
    <dgm:pt modelId="{118E99E8-B48E-4136-968E-692FB88E44A2}" type="sibTrans" cxnId="{400F1347-5903-4BAB-9DBE-3E5D028CD8E5}">
      <dgm:prSet/>
      <dgm:spPr/>
      <dgm:t>
        <a:bodyPr/>
        <a:lstStyle/>
        <a:p>
          <a:endParaRPr lang="en-US"/>
        </a:p>
      </dgm:t>
    </dgm:pt>
    <dgm:pt modelId="{89F46BD9-4D0B-44E9-AAA4-74DF74525A0C}" type="pres">
      <dgm:prSet presAssocID="{55E57486-6B49-45D4-8E06-5E5121FB9406}" presName="root" presStyleCnt="0">
        <dgm:presLayoutVars>
          <dgm:dir/>
          <dgm:resizeHandles val="exact"/>
        </dgm:presLayoutVars>
      </dgm:prSet>
      <dgm:spPr/>
    </dgm:pt>
    <dgm:pt modelId="{4AC56770-08F1-4BAB-9986-4E6914E26280}" type="pres">
      <dgm:prSet presAssocID="{55E57486-6B49-45D4-8E06-5E5121FB9406}" presName="container" presStyleCnt="0">
        <dgm:presLayoutVars>
          <dgm:dir/>
          <dgm:resizeHandles val="exact"/>
        </dgm:presLayoutVars>
      </dgm:prSet>
      <dgm:spPr/>
    </dgm:pt>
    <dgm:pt modelId="{9FAE5362-1E4E-4070-807F-4C399128610E}" type="pres">
      <dgm:prSet presAssocID="{80899787-C586-479C-996E-F933F8DCD5ED}" presName="compNode" presStyleCnt="0"/>
      <dgm:spPr/>
    </dgm:pt>
    <dgm:pt modelId="{EB085007-73D9-4F49-849D-B3FFFE7279F1}" type="pres">
      <dgm:prSet presAssocID="{80899787-C586-479C-996E-F933F8DCD5ED}" presName="iconBgRect" presStyleLbl="bgShp" presStyleIdx="0" presStyleCnt="2"/>
      <dgm:spPr/>
    </dgm:pt>
    <dgm:pt modelId="{A2854094-0B18-443F-9DA6-737C15016800}" type="pres">
      <dgm:prSet presAssocID="{80899787-C586-479C-996E-F933F8DCD5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270BBA9A-0C24-4719-8619-210C1F5D107C}" type="pres">
      <dgm:prSet presAssocID="{80899787-C586-479C-996E-F933F8DCD5ED}" presName="spaceRect" presStyleCnt="0"/>
      <dgm:spPr/>
    </dgm:pt>
    <dgm:pt modelId="{5C9C3731-8C8B-4BD6-8C51-7767D5617562}" type="pres">
      <dgm:prSet presAssocID="{80899787-C586-479C-996E-F933F8DCD5ED}" presName="textRect" presStyleLbl="revTx" presStyleIdx="0" presStyleCnt="2" custLinFactX="74619" custLinFactNeighborX="100000" custLinFactNeighborY="2592">
        <dgm:presLayoutVars>
          <dgm:chMax val="1"/>
          <dgm:chPref val="1"/>
        </dgm:presLayoutVars>
      </dgm:prSet>
      <dgm:spPr/>
    </dgm:pt>
    <dgm:pt modelId="{1223A892-9269-4EA2-B3DE-BAAE55DA27F9}" type="pres">
      <dgm:prSet presAssocID="{46420037-6C64-4771-A910-19F1AEA83109}" presName="sibTrans" presStyleLbl="sibTrans2D1" presStyleIdx="0" presStyleCnt="0"/>
      <dgm:spPr/>
    </dgm:pt>
    <dgm:pt modelId="{18DBEA9D-517B-4B96-9C93-582A823D15B4}" type="pres">
      <dgm:prSet presAssocID="{2F4E8DDA-1768-48C3-8442-14F760B73059}" presName="compNode" presStyleCnt="0"/>
      <dgm:spPr/>
    </dgm:pt>
    <dgm:pt modelId="{01EA487B-A2C4-4C59-8F74-A214917810F8}" type="pres">
      <dgm:prSet presAssocID="{2F4E8DDA-1768-48C3-8442-14F760B73059}" presName="iconBgRect" presStyleLbl="bgShp" presStyleIdx="1" presStyleCnt="2"/>
      <dgm:spPr/>
    </dgm:pt>
    <dgm:pt modelId="{7F1901E3-AC2F-47BB-94A5-8FB862EF6100}" type="pres">
      <dgm:prSet presAssocID="{2F4E8DDA-1768-48C3-8442-14F760B730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457011DF-A2F9-4A13-93E4-E32D0B8B1F23}" type="pres">
      <dgm:prSet presAssocID="{2F4E8DDA-1768-48C3-8442-14F760B73059}" presName="spaceRect" presStyleCnt="0"/>
      <dgm:spPr/>
    </dgm:pt>
    <dgm:pt modelId="{ACBDAA28-695C-4B38-8329-F06BBC7D06EB}" type="pres">
      <dgm:prSet presAssocID="{2F4E8DDA-1768-48C3-8442-14F760B73059}" presName="textRect" presStyleLbl="revTx" presStyleIdx="1" presStyleCnt="2" custLinFactX="-68732" custLinFactNeighborX="-100000" custLinFactNeighborY="-18663">
        <dgm:presLayoutVars>
          <dgm:chMax val="1"/>
          <dgm:chPref val="1"/>
        </dgm:presLayoutVars>
      </dgm:prSet>
      <dgm:spPr/>
    </dgm:pt>
  </dgm:ptLst>
  <dgm:cxnLst>
    <dgm:cxn modelId="{400F1347-5903-4BAB-9DBE-3E5D028CD8E5}" srcId="{55E57486-6B49-45D4-8E06-5E5121FB9406}" destId="{2F4E8DDA-1768-48C3-8442-14F760B73059}" srcOrd="1" destOrd="0" parTransId="{9FC91074-7704-4A5C-AD02-53A81CE68258}" sibTransId="{118E99E8-B48E-4136-968E-692FB88E44A2}"/>
    <dgm:cxn modelId="{5B6FEB4A-D801-4F8E-B1A6-E629AC00C50D}" type="presOf" srcId="{46420037-6C64-4771-A910-19F1AEA83109}" destId="{1223A892-9269-4EA2-B3DE-BAAE55DA27F9}" srcOrd="0" destOrd="0" presId="urn:microsoft.com/office/officeart/2018/2/layout/IconCircleList"/>
    <dgm:cxn modelId="{CE68FD72-64AD-4F23-8F3D-8141EF974C57}" type="presOf" srcId="{2F4E8DDA-1768-48C3-8442-14F760B73059}" destId="{ACBDAA28-695C-4B38-8329-F06BBC7D06EB}" srcOrd="0" destOrd="0" presId="urn:microsoft.com/office/officeart/2018/2/layout/IconCircleList"/>
    <dgm:cxn modelId="{4AD83A75-253A-43A8-95AC-38A827CCCF83}" srcId="{55E57486-6B49-45D4-8E06-5E5121FB9406}" destId="{80899787-C586-479C-996E-F933F8DCD5ED}" srcOrd="0" destOrd="0" parTransId="{9813BEEE-16D7-4866-B4FE-92F3D252EBC7}" sibTransId="{46420037-6C64-4771-A910-19F1AEA83109}"/>
    <dgm:cxn modelId="{89C3458F-2C30-48C0-A03C-480BF568FDD5}" type="presOf" srcId="{55E57486-6B49-45D4-8E06-5E5121FB9406}" destId="{89F46BD9-4D0B-44E9-AAA4-74DF74525A0C}" srcOrd="0" destOrd="0" presId="urn:microsoft.com/office/officeart/2018/2/layout/IconCircleList"/>
    <dgm:cxn modelId="{8A2D26AD-0617-4CB2-8811-E30A6AA28E61}" type="presOf" srcId="{80899787-C586-479C-996E-F933F8DCD5ED}" destId="{5C9C3731-8C8B-4BD6-8C51-7767D5617562}" srcOrd="0" destOrd="0" presId="urn:microsoft.com/office/officeart/2018/2/layout/IconCircleList"/>
    <dgm:cxn modelId="{8B4BA3A3-C6B4-4756-BFA0-9E7B3FAAF2FC}" type="presParOf" srcId="{89F46BD9-4D0B-44E9-AAA4-74DF74525A0C}" destId="{4AC56770-08F1-4BAB-9986-4E6914E26280}" srcOrd="0" destOrd="0" presId="urn:microsoft.com/office/officeart/2018/2/layout/IconCircleList"/>
    <dgm:cxn modelId="{5F99D397-CADD-4EAE-8C2E-2FEFDEE1226C}" type="presParOf" srcId="{4AC56770-08F1-4BAB-9986-4E6914E26280}" destId="{9FAE5362-1E4E-4070-807F-4C399128610E}" srcOrd="0" destOrd="0" presId="urn:microsoft.com/office/officeart/2018/2/layout/IconCircleList"/>
    <dgm:cxn modelId="{E2B4BC93-7682-4F05-8EDC-818BAA243026}" type="presParOf" srcId="{9FAE5362-1E4E-4070-807F-4C399128610E}" destId="{EB085007-73D9-4F49-849D-B3FFFE7279F1}" srcOrd="0" destOrd="0" presId="urn:microsoft.com/office/officeart/2018/2/layout/IconCircleList"/>
    <dgm:cxn modelId="{2C3853A6-ECA1-483D-88F4-8B00F553BBD3}" type="presParOf" srcId="{9FAE5362-1E4E-4070-807F-4C399128610E}" destId="{A2854094-0B18-443F-9DA6-737C15016800}" srcOrd="1" destOrd="0" presId="urn:microsoft.com/office/officeart/2018/2/layout/IconCircleList"/>
    <dgm:cxn modelId="{691E8311-9A76-4F7A-9BCB-3336F398C4E0}" type="presParOf" srcId="{9FAE5362-1E4E-4070-807F-4C399128610E}" destId="{270BBA9A-0C24-4719-8619-210C1F5D107C}" srcOrd="2" destOrd="0" presId="urn:microsoft.com/office/officeart/2018/2/layout/IconCircleList"/>
    <dgm:cxn modelId="{CFA14145-8877-49D5-9CC8-4D8BC7D92391}" type="presParOf" srcId="{9FAE5362-1E4E-4070-807F-4C399128610E}" destId="{5C9C3731-8C8B-4BD6-8C51-7767D5617562}" srcOrd="3" destOrd="0" presId="urn:microsoft.com/office/officeart/2018/2/layout/IconCircleList"/>
    <dgm:cxn modelId="{42196544-F772-4118-9CA7-9275157B12DA}" type="presParOf" srcId="{4AC56770-08F1-4BAB-9986-4E6914E26280}" destId="{1223A892-9269-4EA2-B3DE-BAAE55DA27F9}" srcOrd="1" destOrd="0" presId="urn:microsoft.com/office/officeart/2018/2/layout/IconCircleList"/>
    <dgm:cxn modelId="{F378D097-D96F-47FC-8B2E-60451BB9EB8C}" type="presParOf" srcId="{4AC56770-08F1-4BAB-9986-4E6914E26280}" destId="{18DBEA9D-517B-4B96-9C93-582A823D15B4}" srcOrd="2" destOrd="0" presId="urn:microsoft.com/office/officeart/2018/2/layout/IconCircleList"/>
    <dgm:cxn modelId="{5DF81172-79B5-43D9-8F40-71CD1A7B35AC}" type="presParOf" srcId="{18DBEA9D-517B-4B96-9C93-582A823D15B4}" destId="{01EA487B-A2C4-4C59-8F74-A214917810F8}" srcOrd="0" destOrd="0" presId="urn:microsoft.com/office/officeart/2018/2/layout/IconCircleList"/>
    <dgm:cxn modelId="{FF5923D5-F0B7-4F12-9491-5687B9E4634A}" type="presParOf" srcId="{18DBEA9D-517B-4B96-9C93-582A823D15B4}" destId="{7F1901E3-AC2F-47BB-94A5-8FB862EF6100}" srcOrd="1" destOrd="0" presId="urn:microsoft.com/office/officeart/2018/2/layout/IconCircleList"/>
    <dgm:cxn modelId="{136E983D-C37E-4473-A75D-53BF46C99348}" type="presParOf" srcId="{18DBEA9D-517B-4B96-9C93-582A823D15B4}" destId="{457011DF-A2F9-4A13-93E4-E32D0B8B1F23}" srcOrd="2" destOrd="0" presId="urn:microsoft.com/office/officeart/2018/2/layout/IconCircleList"/>
    <dgm:cxn modelId="{3C20EE12-27FE-42B0-B98E-648AB4D2F99C}" type="presParOf" srcId="{18DBEA9D-517B-4B96-9C93-582A823D15B4}" destId="{ACBDAA28-695C-4B38-8329-F06BBC7D06E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85007-73D9-4F49-849D-B3FFFE7279F1}">
      <dsp:nvSpPr>
        <dsp:cNvPr id="0" name=""/>
        <dsp:cNvSpPr/>
      </dsp:nvSpPr>
      <dsp:spPr>
        <a:xfrm>
          <a:off x="152857" y="824026"/>
          <a:ext cx="914172" cy="9141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54094-0B18-443F-9DA6-737C15016800}">
      <dsp:nvSpPr>
        <dsp:cNvPr id="0" name=""/>
        <dsp:cNvSpPr/>
      </dsp:nvSpPr>
      <dsp:spPr>
        <a:xfrm>
          <a:off x="344833" y="1016002"/>
          <a:ext cx="530220" cy="5302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9C3731-8C8B-4BD6-8C51-7767D5617562}">
      <dsp:nvSpPr>
        <dsp:cNvPr id="0" name=""/>
        <dsp:cNvSpPr/>
      </dsp:nvSpPr>
      <dsp:spPr>
        <a:xfrm>
          <a:off x="5025677" y="847721"/>
          <a:ext cx="2154835" cy="914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1" kern="1200" dirty="0"/>
            <a:t>Overfitting</a:t>
          </a:r>
          <a:r>
            <a:rPr lang="en-US" sz="1100" kern="1200" dirty="0"/>
            <a:t> is the phenomenon where  the model is unnecessarily complex, in the sense that portions of the model captures the random noise in the observation, rather than the relationship between dependent and independent variable. Overfitting causes the model to lose predictive power on new data</a:t>
          </a:r>
        </a:p>
      </dsp:txBody>
      <dsp:txXfrm>
        <a:off x="5025677" y="847721"/>
        <a:ext cx="2154835" cy="914172"/>
      </dsp:txXfrm>
    </dsp:sp>
    <dsp:sp modelId="{01EA487B-A2C4-4C59-8F74-A214917810F8}">
      <dsp:nvSpPr>
        <dsp:cNvPr id="0" name=""/>
        <dsp:cNvSpPr/>
      </dsp:nvSpPr>
      <dsp:spPr>
        <a:xfrm>
          <a:off x="3793223" y="824026"/>
          <a:ext cx="914172" cy="9141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901E3-AC2F-47BB-94A5-8FB862EF6100}">
      <dsp:nvSpPr>
        <dsp:cNvPr id="0" name=""/>
        <dsp:cNvSpPr/>
      </dsp:nvSpPr>
      <dsp:spPr>
        <a:xfrm>
          <a:off x="3985200" y="1016002"/>
          <a:ext cx="530220" cy="5302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BDAA28-695C-4B38-8329-F06BBC7D06EB}">
      <dsp:nvSpPr>
        <dsp:cNvPr id="0" name=""/>
        <dsp:cNvSpPr/>
      </dsp:nvSpPr>
      <dsp:spPr>
        <a:xfrm>
          <a:off x="1267393" y="653414"/>
          <a:ext cx="2154835" cy="914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1" kern="1200" dirty="0"/>
            <a:t>Underfitting</a:t>
          </a:r>
          <a:r>
            <a:rPr lang="en-US" sz="1100" kern="1200" dirty="0"/>
            <a:t> occurs when a model is too simple — informed by too few features or regularized too much — which makes it inflexible in learning from the dataset.</a:t>
          </a:r>
        </a:p>
      </dsp:txBody>
      <dsp:txXfrm>
        <a:off x="1267393" y="653414"/>
        <a:ext cx="2154835" cy="91417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10/31/2022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73916B-D2F7-E340-96C7-8D932FD23B5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899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22222"/>
              </a:solidFill>
              <a:effectLst/>
              <a:latin typeface="source sans pro" panose="020B0503030403020204" pitchFamily="34" charset="0"/>
            </a:endParaRPr>
          </a:p>
          <a:p>
            <a:r>
              <a:rPr lang="en-US" sz="1200" dirty="0"/>
              <a:t>Of course, you'd always want as much data about a person as possible. Even though height and favorite number may not be strongly related, at worst you could just ignore the information on favorite number. We want our models to be able to take in lots of data as they make their predictions</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a:p>
        </p:txBody>
      </p:sp>
    </p:spTree>
    <p:extLst>
      <p:ext uri="{BB962C8B-B14F-4D97-AF65-F5344CB8AC3E}">
        <p14:creationId xmlns:p14="http://schemas.microsoft.com/office/powerpoint/2010/main" val="3282793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2A77D-B1C3-7C44-941B-3A8BDB817C3B}" type="slidenum">
              <a:rPr lang="en-US" smtClean="0"/>
              <a:t>6</a:t>
            </a:fld>
            <a:endParaRPr lang="en-US"/>
          </a:p>
        </p:txBody>
      </p:sp>
    </p:spTree>
    <p:extLst>
      <p:ext uri="{BB962C8B-B14F-4D97-AF65-F5344CB8AC3E}">
        <p14:creationId xmlns:p14="http://schemas.microsoft.com/office/powerpoint/2010/main" val="37174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8</a:t>
            </a:fld>
            <a:endParaRPr lang="en-US"/>
          </a:p>
        </p:txBody>
      </p:sp>
    </p:spTree>
    <p:extLst>
      <p:ext uri="{BB962C8B-B14F-4D97-AF65-F5344CB8AC3E}">
        <p14:creationId xmlns:p14="http://schemas.microsoft.com/office/powerpoint/2010/main" val="364398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4185215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10/31/2022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2569588"/>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1629372"/>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34E6425-0181-43F2-84FC-787E803FD2F8}" type="datetimeFigureOut">
              <a:rPr lang="en-US" dirty="0"/>
              <a:t>10/31/2022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5398045"/>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3754427"/>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4201524"/>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10/31/2022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9260272"/>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10/31/2022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8447438"/>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6E86A4C-8E40-4F87-A4F0-01A0687C5742}" type="datetimeFigureOut">
              <a:rPr lang="en-US" dirty="0"/>
              <a:t>10/31/2022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819249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5E72C73-2D91-4E12-BA25-F0AA0C03599B}" type="datetimeFigureOut">
              <a:rPr lang="en-US" dirty="0"/>
              <a:t>10/31/2022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6914929"/>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23A1CC3-2375-41D4-9E03-427CAF2A4C1A}" type="datetimeFigureOut">
              <a:rPr lang="en-US" dirty="0"/>
              <a:t>10/31/2022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22811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FF16868-8199-4C2C-A5B1-63AEE139F88E}" type="datetimeFigureOut">
              <a:rPr lang="en-US" dirty="0"/>
              <a:t>10/31/2022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576680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AD9FF7F-6988-44CC-821B-644E70CD2F73}" type="datetimeFigureOut">
              <a:rPr lang="en-US" dirty="0"/>
              <a:t>10/31/2022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4689083"/>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C12C299-16B2-4475-990D-751901EACC14}" type="datetimeFigureOut">
              <a:rPr lang="en-US" dirty="0"/>
              <a:t>10/31/2022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0824219"/>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9654060"/>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10/31/2022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911852"/>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10/31/2022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869735"/>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10/31/2022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05390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image" Target="../media/image4.tiff"/><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image" Target="../media/image3.jpeg"/><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10/31/2022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a:solidFill>
                  <a:prstClr val="black"/>
                </a:solidFill>
              </a:rPr>
              <a:t>Andrew Ng</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10/31/2022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 </a:t>
            </a:r>
          </a:p>
          <a:p>
            <a:r>
              <a:rPr lang="en-US" sz="1400" dirty="0">
                <a:solidFill>
                  <a:prstClr val="black"/>
                </a:solidFill>
              </a:rPr>
              <a:t>buttons is:</a:t>
            </a:r>
          </a:p>
          <a:p>
            <a:r>
              <a:rPr lang="en-US" sz="1400" dirty="0">
                <a:solidFill>
                  <a:prstClr val="black"/>
                </a:solidFill>
              </a:rPr>
              <a:t>13</a:t>
            </a:r>
          </a:p>
          <a:p>
            <a:r>
              <a:rPr lang="en-US" sz="1400" dirty="0">
                <a:solidFill>
                  <a:prstClr val="black"/>
                </a:solidFill>
              </a:rPr>
              <a:t>24</a:t>
            </a: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10/31/2022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D57F1E4F-1CFF-5643-939E-217C01CDF565}" type="slidenum">
              <a:rPr lang="en-US" dirty="0"/>
              <a:pPr/>
              <a:t>‹#›</a:t>
            </a:fld>
            <a:endParaRPr lang="en-US" dirty="0"/>
          </a:p>
        </p:txBody>
      </p:sp>
      <p:sp>
        <p:nvSpPr>
          <p:cNvPr id="22" name="TextBox 15">
            <a:extLst>
              <a:ext uri="{FF2B5EF4-FFF2-40B4-BE49-F238E27FC236}">
                <a16:creationId xmlns:a16="http://schemas.microsoft.com/office/drawing/2014/main" id="{1B38A444-2C3D-45E2-AD2A-B4F53353173D}"/>
              </a:ext>
            </a:extLst>
          </p:cNvPr>
          <p:cNvSpPr txBox="1"/>
          <p:nvPr userDrawn="1"/>
        </p:nvSpPr>
        <p:spPr>
          <a:xfrm rot="5400000">
            <a:off x="8181450" y="3515381"/>
            <a:ext cx="1370915" cy="300082"/>
          </a:xfrm>
          <a:prstGeom prst="rect">
            <a:avLst/>
          </a:prstGeom>
          <a:noFill/>
        </p:spPr>
        <p:txBody>
          <a:bodyPr wrap="square" rtlCol="0">
            <a:spAutoFit/>
          </a:bodyPr>
          <a:lstStyle/>
          <a:p>
            <a:r>
              <a:rPr lang="en-US" sz="1350" b="0" i="0" dirty="0">
                <a:solidFill>
                  <a:schemeClr val="bg1"/>
                </a:solidFill>
                <a:latin typeface="Lantinghei TC Extralight" panose="03000509000000000000" pitchFamily="66" charset="-120"/>
                <a:ea typeface="Lantinghei TC Extralight" panose="03000509000000000000" pitchFamily="66" charset="-120"/>
              </a:rPr>
              <a:t>24-Sep-2019</a:t>
            </a:r>
          </a:p>
        </p:txBody>
      </p:sp>
      <p:pic>
        <p:nvPicPr>
          <p:cNvPr id="23" name="Picture 17">
            <a:extLst>
              <a:ext uri="{FF2B5EF4-FFF2-40B4-BE49-F238E27FC236}">
                <a16:creationId xmlns:a16="http://schemas.microsoft.com/office/drawing/2014/main" id="{1FA00BAF-3E35-48B4-9ECD-C8E7182F1C06}"/>
              </a:ext>
            </a:extLst>
          </p:cNvPr>
          <p:cNvPicPr>
            <a:picLocks noChangeAspect="1"/>
          </p:cNvPicPr>
          <p:nvPr userDrawn="1"/>
        </p:nvPicPr>
        <p:blipFill>
          <a:blip r:embed="rId20"/>
          <a:stretch>
            <a:fillRect/>
          </a:stretch>
        </p:blipFill>
        <p:spPr>
          <a:xfrm>
            <a:off x="8669111" y="116342"/>
            <a:ext cx="389164" cy="875619"/>
          </a:xfrm>
          <a:prstGeom prst="rect">
            <a:avLst/>
          </a:prstGeom>
        </p:spPr>
      </p:pic>
      <p:sp>
        <p:nvSpPr>
          <p:cNvPr id="24" name="TextBox 18">
            <a:extLst>
              <a:ext uri="{FF2B5EF4-FFF2-40B4-BE49-F238E27FC236}">
                <a16:creationId xmlns:a16="http://schemas.microsoft.com/office/drawing/2014/main" id="{E820B346-39C1-4D1A-938E-DE2295996582}"/>
              </a:ext>
            </a:extLst>
          </p:cNvPr>
          <p:cNvSpPr txBox="1"/>
          <p:nvPr userDrawn="1"/>
        </p:nvSpPr>
        <p:spPr>
          <a:xfrm>
            <a:off x="8589538" y="4682918"/>
            <a:ext cx="554462" cy="300082"/>
          </a:xfrm>
          <a:prstGeom prst="rect">
            <a:avLst/>
          </a:prstGeom>
          <a:noFill/>
        </p:spPr>
        <p:txBody>
          <a:bodyPr wrap="square" rtlCol="0">
            <a:spAutoFit/>
          </a:bodyPr>
          <a:lstStyle/>
          <a:p>
            <a:pPr algn="ctr"/>
            <a:fld id="{7DB88FC5-C8A9-0D40-8DFA-E9A72D00FE25}" type="slidenum">
              <a:rPr lang="en-US" sz="1350" b="0" i="0" smtClean="0">
                <a:solidFill>
                  <a:schemeClr val="bg1"/>
                </a:solidFill>
                <a:latin typeface="Lantinghei TC Extralight" panose="03000509000000000000" pitchFamily="66" charset="-120"/>
                <a:ea typeface="Lantinghei TC Extralight" panose="03000509000000000000" pitchFamily="66" charset="-120"/>
              </a:rPr>
              <a:pPr algn="ctr"/>
              <a:t>‹#›</a:t>
            </a:fld>
            <a:endParaRPr lang="en-US" sz="1350" b="0" i="0" dirty="0">
              <a:solidFill>
                <a:schemeClr val="bg1"/>
              </a:solidFill>
              <a:latin typeface="Lantinghei TC Extralight" panose="03000509000000000000" pitchFamily="66" charset="-120"/>
              <a:ea typeface="Lantinghei TC Extralight" panose="03000509000000000000" pitchFamily="66" charset="-120"/>
            </a:endParaRPr>
          </a:p>
        </p:txBody>
      </p:sp>
    </p:spTree>
    <p:extLst>
      <p:ext uri="{BB962C8B-B14F-4D97-AF65-F5344CB8AC3E}">
        <p14:creationId xmlns:p14="http://schemas.microsoft.com/office/powerpoint/2010/main" val="417281884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hf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8.bin"/><Relationship Id="rId7" Type="http://schemas.openxmlformats.org/officeDocument/2006/relationships/oleObject" Target="../embeddings/oleObject6.bin"/><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1.xml"/><Relationship Id="rId6" Type="http://schemas.openxmlformats.org/officeDocument/2006/relationships/image" Target="../media/image46.png"/><Relationship Id="rId11" Type="http://schemas.openxmlformats.org/officeDocument/2006/relationships/image" Target="../media/image47.png"/><Relationship Id="rId15" Type="http://schemas.openxmlformats.org/officeDocument/2006/relationships/image" Target="../media/image33.png"/><Relationship Id="rId10" Type="http://schemas.openxmlformats.org/officeDocument/2006/relationships/image" Target="../media/image18.wmf"/><Relationship Id="rId9" Type="http://schemas.openxmlformats.org/officeDocument/2006/relationships/oleObject" Target="../embeddings/oleObject7.bin"/><Relationship Id="rId14" Type="http://schemas.openxmlformats.org/officeDocument/2006/relationships/image" Target="../media/image22.wmf"/></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1.xml"/><Relationship Id="rId5"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61.xml"/><Relationship Id="rId1" Type="http://schemas.openxmlformats.org/officeDocument/2006/relationships/tags" Target="../tags/tag3.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png"/><Relationship Id="rId2" Type="http://schemas.openxmlformats.org/officeDocument/2006/relationships/oleObject" Target="../embeddings/oleObject9.bin"/><Relationship Id="rId1" Type="http://schemas.openxmlformats.org/officeDocument/2006/relationships/slideLayout" Target="../slideLayouts/slideLayout61.x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7" Type="http://schemas.openxmlformats.org/officeDocument/2006/relationships/image" Target="../media/image43.png"/><Relationship Id="rId2" Type="http://schemas.openxmlformats.org/officeDocument/2006/relationships/slideLayout" Target="../slideLayouts/slideLayout61.xml"/><Relationship Id="rId1" Type="http://schemas.openxmlformats.org/officeDocument/2006/relationships/tags" Target="../tags/tag4.xml"/><Relationship Id="rId6" Type="http://schemas.openxmlformats.org/officeDocument/2006/relationships/image" Target="../media/image38.emf"/><Relationship Id="rId5"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slideLayout" Target="../slideLayouts/slideLayout63.xml"/><Relationship Id="rId6" Type="http://schemas.openxmlformats.org/officeDocument/2006/relationships/image" Target="../media/image120.png"/><Relationship Id="rId11" Type="http://schemas.openxmlformats.org/officeDocument/2006/relationships/image" Target="../media/image11.wmf"/><Relationship Id="rId5" Type="http://schemas.openxmlformats.org/officeDocument/2006/relationships/image" Target="../media/image12.png"/><Relationship Id="rId10" Type="http://schemas.openxmlformats.org/officeDocument/2006/relationships/oleObject" Target="../embeddings/oleObject2.bin"/><Relationship Id="rId9" Type="http://schemas.openxmlformats.org/officeDocument/2006/relationships/image" Target="../media/image10.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3.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slideLayout" Target="../slideLayouts/slideLayout61.xml"/><Relationship Id="rId1" Type="http://schemas.openxmlformats.org/officeDocument/2006/relationships/tags" Target="../tags/tag2.xml"/><Relationship Id="rId11" Type="http://schemas.openxmlformats.org/officeDocument/2006/relationships/image" Target="../media/image12.emf"/><Relationship Id="rId10" Type="http://schemas.openxmlformats.org/officeDocument/2006/relationships/oleObject" Target="../embeddings/oleObject3.bin"/><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4.bin"/><Relationship Id="rId1" Type="http://schemas.openxmlformats.org/officeDocument/2006/relationships/slideLayout" Target="../slideLayouts/slideLayout61.xml"/><Relationship Id="rId6" Type="http://schemas.openxmlformats.org/officeDocument/2006/relationships/image" Target="../media/image16.png"/><Relationship Id="rId5" Type="http://schemas.openxmlformats.org/officeDocument/2006/relationships/image" Target="../media/image14.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 Id="rId6" Type="http://schemas.openxmlformats.org/officeDocument/2006/relationships/image" Target="../media/image25.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83" name="Group 72">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74" name="Rectangle 73">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84" name="Rectangle 76">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Machine Learning for Marketing - IE Exponential Learning Blog">
            <a:extLst>
              <a:ext uri="{FF2B5EF4-FFF2-40B4-BE49-F238E27FC236}">
                <a16:creationId xmlns:a16="http://schemas.microsoft.com/office/drawing/2014/main" id="{8A8D2FED-794F-4762-B68A-AE2B0B2B6DE7}"/>
              </a:ext>
            </a:extLst>
          </p:cNvPr>
          <p:cNvPicPr>
            <a:picLocks noChangeAspect="1" noChangeArrowheads="1"/>
          </p:cNvPicPr>
          <p:nvPr/>
        </p:nvPicPr>
        <p:blipFill rotWithShape="1">
          <a:blip r:embed="rId4" cstate="print">
            <a:alphaModFix amt="40000"/>
            <a:extLst>
              <a:ext uri="{28A0092B-C50C-407E-A947-70E740481C1C}">
                <a14:useLocalDpi xmlns:a14="http://schemas.microsoft.com/office/drawing/2010/main" val="0"/>
              </a:ext>
            </a:extLst>
          </a:blip>
          <a:srcRect t="1972" b="6936"/>
          <a:stretch/>
        </p:blipFill>
        <p:spPr bwMode="auto">
          <a:xfrm>
            <a:off x="0" y="-28468"/>
            <a:ext cx="9143980" cy="51434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5638800" y="209550"/>
            <a:ext cx="3276600" cy="2971800"/>
          </a:xfrm>
        </p:spPr>
        <p:txBody>
          <a:bodyPr vert="horz" lIns="91440" tIns="45720" rIns="91440" bIns="45720" rtlCol="0" anchor="b">
            <a:normAutofit/>
          </a:bodyPr>
          <a:lstStyle/>
          <a:p>
            <a:pPr defTabSz="457200">
              <a:lnSpc>
                <a:spcPct val="90000"/>
              </a:lnSpc>
            </a:pPr>
            <a:r>
              <a:rPr lang="en-US" sz="3400" dirty="0">
                <a:solidFill>
                  <a:schemeClr val="tx1"/>
                </a:solidFill>
              </a:rPr>
              <a:t>Multiple and polynomial  regression</a:t>
            </a:r>
            <a:br>
              <a:rPr lang="en-US" sz="3400" dirty="0">
                <a:solidFill>
                  <a:schemeClr val="tx1"/>
                </a:solidFill>
              </a:rPr>
            </a:br>
            <a:br>
              <a:rPr lang="en-US" sz="3400" dirty="0">
                <a:solidFill>
                  <a:schemeClr val="tx1"/>
                </a:solidFill>
              </a:rPr>
            </a:br>
            <a:r>
              <a:rPr lang="en-US" sz="1600" dirty="0">
                <a:solidFill>
                  <a:schemeClr val="tx1"/>
                </a:solidFill>
              </a:rPr>
              <a:t>Lesson 3</a:t>
            </a:r>
            <a:br>
              <a:rPr lang="en-US" sz="1600" dirty="0">
                <a:solidFill>
                  <a:schemeClr val="tx1"/>
                </a:solidFill>
              </a:rPr>
            </a:br>
            <a:r>
              <a:rPr lang="en-US" sz="1600" dirty="0">
                <a:solidFill>
                  <a:schemeClr val="tx1"/>
                </a:solidFill>
              </a:rPr>
              <a:t>by Anna Levant</a:t>
            </a:r>
            <a:endParaRPr lang="en-US" sz="3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TW" dirty="0">
                <a:ea typeface="新細明體" charset="-120"/>
              </a:rPr>
              <a:t>Recall:  Measures of Variation</a:t>
            </a:r>
          </a:p>
        </p:txBody>
      </p:sp>
      <mc:AlternateContent xmlns:mc="http://schemas.openxmlformats.org/markup-compatibility/2006" xmlns:a14="http://schemas.microsoft.com/office/drawing/2010/main">
        <mc:Choice Requires="a14">
          <p:sp>
            <p:nvSpPr>
              <p:cNvPr id="53253" name="Object 5"/>
              <p:cNvSpPr txBox="1"/>
              <p:nvPr/>
            </p:nvSpPr>
            <p:spPr bwMode="auto">
              <a:xfrm>
                <a:off x="3608763" y="1704365"/>
                <a:ext cx="4392612" cy="45878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nor/>
                        </m:rPr>
                        <a:rPr lang="en-US" sz="3200" i="0">
                          <a:solidFill>
                            <a:srgbClr val="000000"/>
                          </a:solidFill>
                          <a:latin typeface="Cambria Math" panose="02040503050406030204" pitchFamily="18" charset="0"/>
                        </a:rPr>
                        <m:t>SST</m:t>
                      </m:r>
                      <m:r>
                        <m:rPr>
                          <m:nor/>
                        </m:rPr>
                        <a:rPr lang="en-US" sz="3200" i="0">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m:t>
                      </m:r>
                      <m:r>
                        <m:rPr>
                          <m:nor/>
                        </m:rPr>
                        <a:rPr lang="en-US" sz="3200" i="0">
                          <a:solidFill>
                            <a:srgbClr val="000000"/>
                          </a:solidFill>
                          <a:latin typeface="Cambria Math" panose="02040503050406030204" pitchFamily="18" charset="0"/>
                        </a:rPr>
                        <m:t>    </m:t>
                      </m:r>
                      <m:r>
                        <m:rPr>
                          <m:nor/>
                        </m:rPr>
                        <a:rPr lang="en-US" sz="3200" i="0" smtClean="0">
                          <a:solidFill>
                            <a:srgbClr val="FF0000"/>
                          </a:solidFill>
                          <a:latin typeface="Cambria Math" panose="02040503050406030204" pitchFamily="18" charset="0"/>
                        </a:rPr>
                        <m:t>SSR</m:t>
                      </m:r>
                      <m:r>
                        <m:rPr>
                          <m:nor/>
                        </m:rPr>
                        <a:rPr lang="en-US" sz="3200" i="0">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m:t>
                      </m:r>
                      <m:r>
                        <m:rPr>
                          <m:nor/>
                        </m:rPr>
                        <a:rPr lang="en-US" sz="3200" i="0">
                          <a:solidFill>
                            <a:srgbClr val="000000"/>
                          </a:solidFill>
                          <a:latin typeface="Cambria Math" panose="02040503050406030204" pitchFamily="18" charset="0"/>
                        </a:rPr>
                        <m:t>    </m:t>
                      </m:r>
                      <m:r>
                        <m:rPr>
                          <m:nor/>
                        </m:rPr>
                        <a:rPr lang="en-US" sz="3200" i="0" smtClean="0">
                          <a:solidFill>
                            <a:srgbClr val="00CC00"/>
                          </a:solidFill>
                          <a:latin typeface="Cambria Math" panose="02040503050406030204" pitchFamily="18" charset="0"/>
                        </a:rPr>
                        <m:t>SSE</m:t>
                      </m:r>
                    </m:oMath>
                  </m:oMathPara>
                </a14:m>
                <a:endParaRPr lang="en-US" sz="3200" dirty="0"/>
              </a:p>
            </p:txBody>
          </p:sp>
        </mc:Choice>
        <mc:Fallback xmlns="">
          <p:sp>
            <p:nvSpPr>
              <p:cNvPr id="53253" name="Object 5"/>
              <p:cNvSpPr txBox="1">
                <a:spLocks noRot="1" noChangeAspect="1" noMove="1" noResize="1" noEditPoints="1" noAdjustHandles="1" noChangeArrowheads="1" noChangeShapeType="1" noTextEdit="1"/>
              </p:cNvSpPr>
              <p:nvPr/>
            </p:nvSpPr>
            <p:spPr bwMode="auto">
              <a:xfrm>
                <a:off x="3608763" y="1704365"/>
                <a:ext cx="4392612" cy="458787"/>
              </a:xfrm>
              <a:prstGeom prst="rect">
                <a:avLst/>
              </a:prstGeom>
              <a:blipFill>
                <a:blip r:embed="rId6"/>
                <a:stretch>
                  <a:fillRect/>
                </a:stretch>
              </a:blipFill>
            </p:spPr>
            <p:txBody>
              <a:bodyPr/>
              <a:lstStyle/>
              <a:p>
                <a:r>
                  <a:rPr lang="en-US">
                    <a:noFill/>
                  </a:rPr>
                  <a:t> </a:t>
                </a:r>
              </a:p>
            </p:txBody>
          </p:sp>
        </mc:Fallback>
      </mc:AlternateContent>
      <p:sp>
        <p:nvSpPr>
          <p:cNvPr id="53254" name="Rectangle 6"/>
          <p:cNvSpPr>
            <a:spLocks noChangeArrowheads="1"/>
          </p:cNvSpPr>
          <p:nvPr/>
        </p:nvSpPr>
        <p:spPr bwMode="auto">
          <a:xfrm>
            <a:off x="3074193" y="2262405"/>
            <a:ext cx="1200150" cy="571500"/>
          </a:xfrm>
          <a:prstGeom prst="rect">
            <a:avLst/>
          </a:prstGeom>
          <a:solidFill>
            <a:schemeClr val="accent5">
              <a:lumMod val="20000"/>
              <a:lumOff val="80000"/>
            </a:schemeClr>
          </a:solidFill>
          <a:ln w="9525" cmpd="sng">
            <a:solidFill>
              <a:schemeClr val="tx1"/>
            </a:solidFill>
            <a:miter lim="800000"/>
            <a:headEnd/>
            <a:tailEnd/>
          </a:ln>
        </p:spPr>
        <p:txBody>
          <a:bodyPr/>
          <a:lstStyle/>
          <a:p>
            <a:pPr eaLnBrk="1" hangingPunct="1">
              <a:spcBef>
                <a:spcPct val="20000"/>
              </a:spcBef>
              <a:buClr>
                <a:schemeClr val="tx1"/>
              </a:buClr>
              <a:buSzPct val="85000"/>
              <a:buFont typeface="Wingdings" pitchFamily="2" charset="2"/>
              <a:buNone/>
            </a:pPr>
            <a:r>
              <a:rPr lang="en-US" altLang="zh-TW" sz="1350" b="1" dirty="0">
                <a:solidFill>
                  <a:schemeClr val="tx2"/>
                </a:solidFill>
                <a:latin typeface="Times New Roman" pitchFamily="18" charset="0"/>
                <a:ea typeface="新細明體" charset="-120"/>
              </a:rPr>
              <a:t>Sum of Squares Total</a:t>
            </a:r>
          </a:p>
        </p:txBody>
      </p:sp>
      <p:sp>
        <p:nvSpPr>
          <p:cNvPr id="53255" name="Rectangle 7"/>
          <p:cNvSpPr>
            <a:spLocks noChangeArrowheads="1"/>
          </p:cNvSpPr>
          <p:nvPr/>
        </p:nvSpPr>
        <p:spPr bwMode="auto">
          <a:xfrm>
            <a:off x="4902993" y="2262405"/>
            <a:ext cx="1543050" cy="571500"/>
          </a:xfrm>
          <a:prstGeom prst="rect">
            <a:avLst/>
          </a:prstGeom>
          <a:solidFill>
            <a:srgbClr val="99CCFF"/>
          </a:solidFill>
          <a:ln w="9525" cmpd="sng">
            <a:solidFill>
              <a:schemeClr val="tx1"/>
            </a:solidFill>
            <a:miter lim="800000"/>
            <a:headEnd/>
            <a:tailEnd/>
          </a:ln>
        </p:spPr>
        <p:txBody>
          <a:bodyPr/>
          <a:lstStyle/>
          <a:p>
            <a:pPr>
              <a:spcBef>
                <a:spcPct val="20000"/>
              </a:spcBef>
              <a:buClr>
                <a:schemeClr val="tx1"/>
              </a:buClr>
              <a:buSzPct val="85000"/>
            </a:pPr>
            <a:r>
              <a:rPr lang="en-US" altLang="zh-TW" sz="1350" b="1" dirty="0">
                <a:solidFill>
                  <a:schemeClr val="tx2"/>
                </a:solidFill>
                <a:latin typeface="Times New Roman" pitchFamily="18" charset="0"/>
                <a:ea typeface="新細明體" charset="-120"/>
              </a:rPr>
              <a:t>Sum of Squares Regression</a:t>
            </a:r>
          </a:p>
        </p:txBody>
      </p:sp>
      <p:sp>
        <p:nvSpPr>
          <p:cNvPr id="53256" name="Rectangle 8"/>
          <p:cNvSpPr>
            <a:spLocks noChangeArrowheads="1"/>
          </p:cNvSpPr>
          <p:nvPr/>
        </p:nvSpPr>
        <p:spPr bwMode="auto">
          <a:xfrm>
            <a:off x="7131843" y="2262405"/>
            <a:ext cx="1543050" cy="571500"/>
          </a:xfrm>
          <a:prstGeom prst="rect">
            <a:avLst/>
          </a:prstGeom>
          <a:solidFill>
            <a:srgbClr val="00CCFF"/>
          </a:solidFill>
          <a:ln w="9525" cmpd="sng">
            <a:solidFill>
              <a:schemeClr val="tx1"/>
            </a:solidFill>
            <a:miter lim="800000"/>
            <a:headEnd/>
            <a:tailEnd/>
          </a:ln>
        </p:spPr>
        <p:txBody>
          <a:bodyPr/>
          <a:lstStyle/>
          <a:p>
            <a:pPr eaLnBrk="1" hangingPunct="1">
              <a:spcBef>
                <a:spcPct val="20000"/>
              </a:spcBef>
              <a:buClr>
                <a:schemeClr val="tx1"/>
              </a:buClr>
              <a:buSzPct val="85000"/>
              <a:buFont typeface="Wingdings" pitchFamily="2" charset="2"/>
              <a:buNone/>
            </a:pPr>
            <a:r>
              <a:rPr lang="en-US" altLang="zh-TW" sz="1350" b="1" dirty="0">
                <a:solidFill>
                  <a:schemeClr val="tx2"/>
                </a:solidFill>
                <a:latin typeface="Times New Roman" pitchFamily="18" charset="0"/>
                <a:ea typeface="新細明體" charset="-120"/>
              </a:rPr>
              <a:t>Sum of Squares Error</a:t>
            </a:r>
          </a:p>
        </p:txBody>
      </p:sp>
      <p:graphicFrame>
        <p:nvGraphicFramePr>
          <p:cNvPr id="53258" name="Object 10"/>
          <p:cNvGraphicFramePr>
            <a:graphicFrameLocks noChangeAspect="1"/>
          </p:cNvGraphicFramePr>
          <p:nvPr>
            <p:extLst>
              <p:ext uri="{D42A27DB-BD31-4B8C-83A1-F6EECF244321}">
                <p14:modId xmlns:p14="http://schemas.microsoft.com/office/powerpoint/2010/main" val="3829848235"/>
              </p:ext>
            </p:extLst>
          </p:nvPr>
        </p:nvGraphicFramePr>
        <p:xfrm>
          <a:off x="6846094" y="3062505"/>
          <a:ext cx="2145506" cy="453629"/>
        </p:xfrm>
        <a:graphic>
          <a:graphicData uri="http://schemas.openxmlformats.org/presentationml/2006/ole">
            <mc:AlternateContent xmlns:mc="http://schemas.openxmlformats.org/markup-compatibility/2006">
              <mc:Choice xmlns:v="urn:schemas-microsoft-com:vml" Requires="v">
                <p:oleObj name="Equation" r:id="rId7" imgW="1256755" imgH="266584" progId="Equation.3">
                  <p:embed/>
                </p:oleObj>
              </mc:Choice>
              <mc:Fallback>
                <p:oleObj name="Equation" r:id="rId7" imgW="1256755" imgH="266584" progId="Equation.3">
                  <p:embed/>
                  <p:pic>
                    <p:nvPicPr>
                      <p:cNvPr id="5325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6094" y="3062505"/>
                        <a:ext cx="2145506" cy="453629"/>
                      </a:xfrm>
                      <a:prstGeom prst="rect">
                        <a:avLst/>
                      </a:prstGeom>
                      <a:solidFill>
                        <a:srgbClr val="00CCFF"/>
                      </a:solidFill>
                      <a:ln w="9525">
                        <a:solidFill>
                          <a:schemeClr val="tx1"/>
                        </a:solidFill>
                        <a:miter lim="800000"/>
                        <a:headEnd/>
                        <a:tailEnd/>
                      </a:ln>
                    </p:spPr>
                  </p:pic>
                </p:oleObj>
              </mc:Fallback>
            </mc:AlternateContent>
          </a:graphicData>
        </a:graphic>
      </p:graphicFrame>
      <p:graphicFrame>
        <p:nvGraphicFramePr>
          <p:cNvPr id="53259" name="Object 11"/>
          <p:cNvGraphicFramePr>
            <a:graphicFrameLocks noChangeAspect="1"/>
          </p:cNvGraphicFramePr>
          <p:nvPr>
            <p:extLst>
              <p:ext uri="{D42A27DB-BD31-4B8C-83A1-F6EECF244321}">
                <p14:modId xmlns:p14="http://schemas.microsoft.com/office/powerpoint/2010/main" val="1261160778"/>
              </p:ext>
            </p:extLst>
          </p:nvPr>
        </p:nvGraphicFramePr>
        <p:xfrm>
          <a:off x="4673600" y="3062288"/>
          <a:ext cx="2071688" cy="436562"/>
        </p:xfrm>
        <a:graphic>
          <a:graphicData uri="http://schemas.openxmlformats.org/presentationml/2006/ole">
            <mc:AlternateContent xmlns:mc="http://schemas.openxmlformats.org/markup-compatibility/2006">
              <mc:Choice xmlns:v="urn:schemas-microsoft-com:vml" Requires="v">
                <p:oleObj name="Equation" r:id="rId9" imgW="1256755" imgH="266584" progId="Equation.3">
                  <p:embed/>
                </p:oleObj>
              </mc:Choice>
              <mc:Fallback>
                <p:oleObj name="Equation" r:id="rId9" imgW="1256755" imgH="266584" progId="Equation.3">
                  <p:embed/>
                  <p:pic>
                    <p:nvPicPr>
                      <p:cNvPr id="5325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3600" y="3062288"/>
                        <a:ext cx="2071688" cy="436562"/>
                      </a:xfrm>
                      <a:prstGeom prst="rect">
                        <a:avLst/>
                      </a:prstGeom>
                      <a:solidFill>
                        <a:srgbClr val="99CCFF"/>
                      </a:solidFill>
                      <a:ln w="9525">
                        <a:solidFill>
                          <a:schemeClr val="tx1"/>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53260" name="Rectangle 12"/>
              <p:cNvSpPr>
                <a:spLocks noChangeArrowheads="1"/>
              </p:cNvSpPr>
              <p:nvPr/>
            </p:nvSpPr>
            <p:spPr bwMode="auto">
              <a:xfrm>
                <a:off x="2628900" y="3600450"/>
                <a:ext cx="4743450" cy="1100045"/>
              </a:xfrm>
              <a:prstGeom prst="rect">
                <a:avLst/>
              </a:prstGeom>
              <a:noFill/>
              <a:ln w="9525">
                <a:noFill/>
                <a:miter lim="800000"/>
                <a:headEnd/>
                <a:tailEnd/>
              </a:ln>
              <a:effectLst/>
            </p:spPr>
            <p:txBody>
              <a:bodyPr>
                <a:spAutoFit/>
              </a:bodyPr>
              <a:lstStyle/>
              <a:p>
                <a:pPr eaLnBrk="1" hangingPunct="1"/>
                <a:r>
                  <a:rPr lang="en-US" altLang="zh-TW" sz="1350" dirty="0">
                    <a:latin typeface="Times New Roman" pitchFamily="18" charset="0"/>
                    <a:ea typeface="新細明體" charset="-120"/>
                  </a:rPr>
                  <a:t>where:</a:t>
                </a:r>
              </a:p>
              <a:p>
                <a:pPr eaLnBrk="1" hangingPunct="1">
                  <a:lnSpc>
                    <a:spcPct val="130000"/>
                  </a:lnSpc>
                </a:pPr>
                <a:r>
                  <a:rPr lang="en-US" altLang="zh-TW" sz="1350" dirty="0">
                    <a:latin typeface="Times New Roman" pitchFamily="18" charset="0"/>
                    <a:ea typeface="新細明體" charset="-120"/>
                  </a:rPr>
                  <a:t>Ȳ= Mean value of the dependent variable</a:t>
                </a:r>
              </a:p>
              <a:p>
                <a:pPr>
                  <a:lnSpc>
                    <a:spcPct val="130000"/>
                  </a:lnSpc>
                </a:pPr>
                <a14:m>
                  <m:oMath xmlns:m="http://schemas.openxmlformats.org/officeDocument/2006/math">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𝑌</m:t>
                        </m:r>
                      </m:e>
                      <m:sub>
                        <m:r>
                          <a:rPr lang="en-US" sz="1400" i="1">
                            <a:solidFill>
                              <a:srgbClr val="000000"/>
                            </a:solidFill>
                            <a:latin typeface="Cambria Math" panose="02040503050406030204" pitchFamily="18" charset="0"/>
                          </a:rPr>
                          <m:t>𝑖</m:t>
                        </m:r>
                      </m:sub>
                    </m:sSub>
                    <m:r>
                      <a:rPr lang="en-US" sz="1400" i="1">
                        <a:solidFill>
                          <a:srgbClr val="000000"/>
                        </a:solidFill>
                        <a:latin typeface="Cambria Math" panose="02040503050406030204" pitchFamily="18" charset="0"/>
                      </a:rPr>
                      <m:t> </m:t>
                    </m:r>
                  </m:oMath>
                </a14:m>
                <a:r>
                  <a:rPr lang="en-US" altLang="zh-TW" sz="1350" dirty="0">
                    <a:latin typeface="Times New Roman" pitchFamily="18" charset="0"/>
                    <a:ea typeface="新細明體" charset="-120"/>
                  </a:rPr>
                  <a:t>= Observed values of the dependent variable</a:t>
                </a:r>
              </a:p>
              <a:p>
                <a:pPr>
                  <a:lnSpc>
                    <a:spcPct val="130000"/>
                  </a:lnSpc>
                </a:pPr>
                <a14:m>
                  <m:oMath xmlns:m="http://schemas.openxmlformats.org/officeDocument/2006/math">
                    <m:sSub>
                      <m:sSubPr>
                        <m:ctrlPr>
                          <a:rPr lang="en-US" sz="1400" i="1">
                            <a:solidFill>
                              <a:srgbClr val="000000"/>
                            </a:solidFill>
                            <a:latin typeface="Cambria Math" panose="02040503050406030204" pitchFamily="18" charset="0"/>
                          </a:rPr>
                        </m:ctrlPr>
                      </m:sSubPr>
                      <m:e>
                        <m:r>
                          <a:rPr lang="en-US" sz="1400">
                            <a:solidFill>
                              <a:srgbClr val="000000"/>
                            </a:solidFill>
                            <a:latin typeface="Cambria Math" panose="02040503050406030204" pitchFamily="18" charset="0"/>
                          </a:rPr>
                          <m:t> </m:t>
                        </m:r>
                        <m:acc>
                          <m:accPr>
                            <m:chr m:val="̂"/>
                            <m:ctrlPr>
                              <a:rPr lang="en-US" sz="1400" i="1">
                                <a:solidFill>
                                  <a:srgbClr val="000000"/>
                                </a:solidFill>
                                <a:latin typeface="Cambria Math" panose="02040503050406030204" pitchFamily="18" charset="0"/>
                              </a:rPr>
                            </m:ctrlPr>
                          </m:accPr>
                          <m:e>
                            <m:r>
                              <a:rPr lang="en-US" sz="1400" i="1">
                                <a:solidFill>
                                  <a:srgbClr val="000000"/>
                                </a:solidFill>
                                <a:latin typeface="Cambria Math" panose="02040503050406030204" pitchFamily="18" charset="0"/>
                              </a:rPr>
                              <m:t>𝑌</m:t>
                            </m:r>
                          </m:e>
                        </m:acc>
                      </m:e>
                      <m:sub>
                        <m:r>
                          <a:rPr lang="en-US" sz="1400" i="1">
                            <a:solidFill>
                              <a:srgbClr val="000000"/>
                            </a:solidFill>
                            <a:latin typeface="Cambria Math" panose="02040503050406030204" pitchFamily="18" charset="0"/>
                          </a:rPr>
                          <m:t>𝑖</m:t>
                        </m:r>
                      </m:sub>
                    </m:sSub>
                    <m:r>
                      <a:rPr lang="en-US" sz="1400" i="1">
                        <a:solidFill>
                          <a:srgbClr val="000000"/>
                        </a:solidFill>
                        <a:latin typeface="Cambria Math" panose="02040503050406030204" pitchFamily="18" charset="0"/>
                      </a:rPr>
                      <m:t> </m:t>
                    </m:r>
                  </m:oMath>
                </a14:m>
                <a:r>
                  <a:rPr lang="en-US" altLang="zh-TW" sz="1350" dirty="0">
                    <a:latin typeface="Times New Roman" pitchFamily="18" charset="0"/>
                    <a:ea typeface="新細明體" charset="-120"/>
                  </a:rPr>
                  <a:t>= Predicted value of Y for the given X</a:t>
                </a:r>
                <a:r>
                  <a:rPr lang="en-US" altLang="zh-TW" sz="1350" baseline="-25000" dirty="0">
                    <a:latin typeface="Times New Roman" pitchFamily="18" charset="0"/>
                    <a:ea typeface="新細明體" charset="-120"/>
                  </a:rPr>
                  <a:t>i</a:t>
                </a:r>
                <a:r>
                  <a:rPr lang="en-US" altLang="zh-TW" sz="1350" dirty="0">
                    <a:latin typeface="Times New Roman" pitchFamily="18" charset="0"/>
                    <a:ea typeface="新細明體" charset="-120"/>
                  </a:rPr>
                  <a:t> value</a:t>
                </a:r>
              </a:p>
            </p:txBody>
          </p:sp>
        </mc:Choice>
        <mc:Fallback xmlns="">
          <p:sp>
            <p:nvSpPr>
              <p:cNvPr id="53260" name="Rectangle 12"/>
              <p:cNvSpPr>
                <a:spLocks noRot="1" noChangeAspect="1" noMove="1" noResize="1" noEditPoints="1" noAdjustHandles="1" noChangeArrowheads="1" noChangeShapeType="1" noTextEdit="1"/>
              </p:cNvSpPr>
              <p:nvPr/>
            </p:nvSpPr>
            <p:spPr bwMode="auto">
              <a:xfrm>
                <a:off x="2628900" y="3600450"/>
                <a:ext cx="4743450" cy="1100045"/>
              </a:xfrm>
              <a:prstGeom prst="rect">
                <a:avLst/>
              </a:prstGeom>
              <a:blipFill>
                <a:blip r:embed="rId11"/>
                <a:stretch>
                  <a:fillRect l="-257" t="-1111" b="-5000"/>
                </a:stretch>
              </a:blipFill>
              <a:ln w="9525">
                <a:noFill/>
                <a:miter lim="800000"/>
                <a:headEnd/>
                <a:tailEnd/>
              </a:ln>
              <a:effectLst/>
            </p:spPr>
            <p:txBody>
              <a:bodyPr/>
              <a:lstStyle/>
              <a:p>
                <a:r>
                  <a:rPr lang="en-US">
                    <a:noFill/>
                  </a:rPr>
                  <a:t> </a:t>
                </a:r>
              </a:p>
            </p:txBody>
          </p:sp>
        </mc:Fallback>
      </mc:AlternateContent>
      <p:pic>
        <p:nvPicPr>
          <p:cNvPr id="18" name="Picture 2">
            <a:extLst>
              <a:ext uri="{FF2B5EF4-FFF2-40B4-BE49-F238E27FC236}">
                <a16:creationId xmlns:a16="http://schemas.microsoft.com/office/drawing/2014/main" id="{94941EA2-7C4E-4A03-935C-16ABC22B88D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643" y="1698482"/>
            <a:ext cx="2328228" cy="201345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D10003FA-0F28-4C8D-A614-B0200B56D170}"/>
              </a:ext>
            </a:extLst>
          </p:cNvPr>
          <p:cNvCxnSpPr>
            <a:cxnSpLocks/>
          </p:cNvCxnSpPr>
          <p:nvPr/>
        </p:nvCxnSpPr>
        <p:spPr>
          <a:xfrm>
            <a:off x="379151" y="2705211"/>
            <a:ext cx="1726740"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Right Brace 4">
            <a:extLst>
              <a:ext uri="{FF2B5EF4-FFF2-40B4-BE49-F238E27FC236}">
                <a16:creationId xmlns:a16="http://schemas.microsoft.com/office/drawing/2014/main" id="{8F40C887-06F6-49A9-985B-6BDB3A9D576A}"/>
              </a:ext>
            </a:extLst>
          </p:cNvPr>
          <p:cNvSpPr/>
          <p:nvPr/>
        </p:nvSpPr>
        <p:spPr>
          <a:xfrm>
            <a:off x="1943100" y="2114550"/>
            <a:ext cx="162791" cy="5302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8B12AA2-0AC6-4145-8CA5-A9741F3E0314}"/>
              </a:ext>
            </a:extLst>
          </p:cNvPr>
          <p:cNvSpPr txBox="1"/>
          <p:nvPr/>
        </p:nvSpPr>
        <p:spPr>
          <a:xfrm>
            <a:off x="2068786" y="2162155"/>
            <a:ext cx="640441" cy="369332"/>
          </a:xfrm>
          <a:prstGeom prst="rect">
            <a:avLst/>
          </a:prstGeom>
          <a:noFill/>
        </p:spPr>
        <p:txBody>
          <a:bodyPr wrap="square" rtlCol="0">
            <a:spAutoFit/>
          </a:bodyPr>
          <a:lstStyle/>
          <a:p>
            <a:r>
              <a:rPr lang="en-US" dirty="0">
                <a:solidFill>
                  <a:srgbClr val="C00000"/>
                </a:solidFill>
              </a:rPr>
              <a:t>SSR</a:t>
            </a:r>
          </a:p>
        </p:txBody>
      </p:sp>
      <p:sp>
        <p:nvSpPr>
          <p:cNvPr id="7" name="Right Brace 6">
            <a:extLst>
              <a:ext uri="{FF2B5EF4-FFF2-40B4-BE49-F238E27FC236}">
                <a16:creationId xmlns:a16="http://schemas.microsoft.com/office/drawing/2014/main" id="{8BDA3D6F-F713-4046-A06E-7E2512F80199}"/>
              </a:ext>
            </a:extLst>
          </p:cNvPr>
          <p:cNvSpPr/>
          <p:nvPr/>
        </p:nvSpPr>
        <p:spPr>
          <a:xfrm rot="10800000">
            <a:off x="1828800" y="1809750"/>
            <a:ext cx="76200" cy="228593"/>
          </a:xfrm>
          <a:prstGeom prst="rightBrace">
            <a:avLst/>
          </a:prstGeom>
          <a:ln>
            <a:solidFill>
              <a:srgbClr val="00CC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2856AB7-7A72-43D8-86E9-0FBC515BC524}"/>
              </a:ext>
            </a:extLst>
          </p:cNvPr>
          <p:cNvSpPr txBox="1"/>
          <p:nvPr/>
        </p:nvSpPr>
        <p:spPr>
          <a:xfrm>
            <a:off x="1242521" y="1698482"/>
            <a:ext cx="552812" cy="369332"/>
          </a:xfrm>
          <a:prstGeom prst="rect">
            <a:avLst/>
          </a:prstGeom>
          <a:noFill/>
        </p:spPr>
        <p:txBody>
          <a:bodyPr wrap="square" rtlCol="0">
            <a:spAutoFit/>
          </a:bodyPr>
          <a:lstStyle/>
          <a:p>
            <a:r>
              <a:rPr lang="en-US" dirty="0">
                <a:solidFill>
                  <a:srgbClr val="00CC00"/>
                </a:solidFill>
              </a:rPr>
              <a:t>SSE</a:t>
            </a:r>
          </a:p>
        </p:txBody>
      </p:sp>
      <p:graphicFrame>
        <p:nvGraphicFramePr>
          <p:cNvPr id="32" name="Object 9">
            <a:extLst>
              <a:ext uri="{FF2B5EF4-FFF2-40B4-BE49-F238E27FC236}">
                <a16:creationId xmlns:a16="http://schemas.microsoft.com/office/drawing/2014/main" id="{E1EC96B7-DCB5-45FA-B1B1-762D8F63E992}"/>
              </a:ext>
            </a:extLst>
          </p:cNvPr>
          <p:cNvGraphicFramePr>
            <a:graphicFrameLocks noChangeAspect="1"/>
          </p:cNvGraphicFramePr>
          <p:nvPr>
            <p:extLst>
              <p:ext uri="{D42A27DB-BD31-4B8C-83A1-F6EECF244321}">
                <p14:modId xmlns:p14="http://schemas.microsoft.com/office/powerpoint/2010/main" val="604457175"/>
              </p:ext>
            </p:extLst>
          </p:nvPr>
        </p:nvGraphicFramePr>
        <p:xfrm>
          <a:off x="2479040" y="3062288"/>
          <a:ext cx="2033270" cy="432853"/>
        </p:xfrm>
        <a:graphic>
          <a:graphicData uri="http://schemas.openxmlformats.org/presentationml/2006/ole">
            <mc:AlternateContent xmlns:mc="http://schemas.openxmlformats.org/markup-compatibility/2006">
              <mc:Choice xmlns:v="urn:schemas-microsoft-com:vml" Requires="v">
                <p:oleObj name="Equation" r:id="rId13" imgW="1244060" imgH="266584" progId="Equation.3">
                  <p:embed/>
                </p:oleObj>
              </mc:Choice>
              <mc:Fallback>
                <p:oleObj name="Equation" r:id="rId13" imgW="1244060" imgH="266584" progId="Equation.3">
                  <p:embed/>
                  <p:pic>
                    <p:nvPicPr>
                      <p:cNvPr id="32" name="Object 9">
                        <a:extLst>
                          <a:ext uri="{FF2B5EF4-FFF2-40B4-BE49-F238E27FC236}">
                            <a16:creationId xmlns:a16="http://schemas.microsoft.com/office/drawing/2014/main" id="{E1EC96B7-DCB5-45FA-B1B1-762D8F63E99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9040" y="3062288"/>
                        <a:ext cx="2033270" cy="432853"/>
                      </a:xfrm>
                      <a:prstGeom prst="rect">
                        <a:avLst/>
                      </a:prstGeom>
                      <a:solidFill>
                        <a:srgbClr val="99CCFF">
                          <a:alpha val="55000"/>
                        </a:srgbClr>
                      </a:solidFill>
                      <a:ln w="9525">
                        <a:solidFill>
                          <a:schemeClr val="tx1"/>
                        </a:solidFill>
                        <a:miter lim="800000"/>
                        <a:headEnd/>
                        <a:tailEnd/>
                      </a:ln>
                    </p:spPr>
                  </p:pic>
                </p:oleObj>
              </mc:Fallback>
            </mc:AlternateContent>
          </a:graphicData>
        </a:graphic>
      </p:graphicFrame>
      <p:sp>
        <p:nvSpPr>
          <p:cNvPr id="16" name="Rectangle 15">
            <a:extLst>
              <a:ext uri="{FF2B5EF4-FFF2-40B4-BE49-F238E27FC236}">
                <a16:creationId xmlns:a16="http://schemas.microsoft.com/office/drawing/2014/main" id="{8F7754C0-5F4F-4C57-B6A2-B2568FE803BE}"/>
              </a:ext>
            </a:extLst>
          </p:cNvPr>
          <p:cNvSpPr/>
          <p:nvPr/>
        </p:nvSpPr>
        <p:spPr>
          <a:xfrm>
            <a:off x="369915" y="2363489"/>
            <a:ext cx="351378" cy="369332"/>
          </a:xfrm>
          <a:prstGeom prst="rect">
            <a:avLst/>
          </a:prstGeom>
        </p:spPr>
        <p:txBody>
          <a:bodyPr wrap="none">
            <a:spAutoFit/>
          </a:bodyPr>
          <a:lstStyle/>
          <a:p>
            <a:r>
              <a:rPr lang="en-US" altLang="zh-TW" dirty="0">
                <a:latin typeface="Times New Roman" pitchFamily="18" charset="0"/>
                <a:ea typeface="新細明體" charset="-120"/>
              </a:rPr>
              <a:t>Ȳ</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6779FB8-E504-4141-81D5-A743BCDFF114}"/>
                  </a:ext>
                </a:extLst>
              </p:cNvPr>
              <p:cNvSpPr txBox="1"/>
              <p:nvPr/>
            </p:nvSpPr>
            <p:spPr>
              <a:xfrm>
                <a:off x="6388893" y="4024597"/>
                <a:ext cx="2145506" cy="493212"/>
              </a:xfrm>
              <a:prstGeom prst="rect">
                <a:avLst/>
              </a:prstGeom>
              <a:noFill/>
            </p:spPr>
            <p:txBody>
              <a:bodyPr wrap="square">
                <a:spAutoFit/>
              </a:bodyPr>
              <a:lstStyle/>
              <a:p>
                <a14:m>
                  <m:oMath xmlns:m="http://schemas.openxmlformats.org/officeDocument/2006/math">
                    <m:sSup>
                      <m:sSupPr>
                        <m:ctrlPr>
                          <a:rPr lang="en-US" sz="2000" i="1" smtClean="0">
                            <a:latin typeface="Cambria Math" panose="02040503050406030204" pitchFamily="18" charset="0"/>
                            <a:ea typeface="Calibri" panose="020F0502020204030204" pitchFamily="34" charset="0"/>
                            <a:cs typeface="Arial" panose="020B0604020202020204" pitchFamily="34" charset="0"/>
                          </a:rPr>
                        </m:ctrlPr>
                      </m:sSupPr>
                      <m:e>
                        <m:r>
                          <a:rPr lang="en-US" sz="2000" i="1">
                            <a:latin typeface="Cambria Math" panose="02040503050406030204" pitchFamily="18" charset="0"/>
                            <a:ea typeface="Calibri" panose="020F0502020204030204" pitchFamily="34" charset="0"/>
                            <a:cs typeface="Arial" panose="020B0604020202020204" pitchFamily="34" charset="0"/>
                          </a:rPr>
                          <m:t>𝑅</m:t>
                        </m:r>
                      </m:e>
                      <m:sup>
                        <m:r>
                          <a:rPr lang="en-US" sz="2000" i="1">
                            <a:latin typeface="Cambria Math" panose="02040503050406030204" pitchFamily="18" charset="0"/>
                            <a:ea typeface="Calibri" panose="020F0502020204030204" pitchFamily="34" charset="0"/>
                            <a:cs typeface="Arial" panose="020B0604020202020204" pitchFamily="34" charset="0"/>
                          </a:rPr>
                          <m:t>2</m:t>
                        </m:r>
                      </m:sup>
                    </m:sSup>
                  </m:oMath>
                </a14:m>
                <a:r>
                  <a:rPr lang="en-US" sz="1800" dirty="0"/>
                  <a:t> =</a:t>
                </a:r>
                <a14:m>
                  <m:oMath xmlns:m="http://schemas.openxmlformats.org/officeDocument/2006/math">
                    <m:r>
                      <a:rPr lang="en-US" sz="1800" dirty="0">
                        <a:latin typeface="Cambria Math" panose="02040503050406030204" pitchFamily="18" charset="0"/>
                      </a:rPr>
                      <m:t>1</m:t>
                    </m:r>
                    <m:r>
                      <a:rPr lang="en-US" sz="1800" dirty="0">
                        <a:latin typeface="Cambria Math" panose="02040503050406030204" pitchFamily="18" charset="0"/>
                      </a:rPr>
                      <m:t> − </m:t>
                    </m:r>
                    <m:f>
                      <m:fPr>
                        <m:ctrlPr>
                          <a:rPr lang="he-IL" sz="1800" i="1" dirty="0">
                            <a:latin typeface="Cambria Math" panose="02040503050406030204" pitchFamily="18" charset="0"/>
                          </a:rPr>
                        </m:ctrlPr>
                      </m:fPr>
                      <m:num>
                        <m:r>
                          <m:rPr>
                            <m:sty m:val="p"/>
                          </m:rPr>
                          <a:rPr lang="en-US" sz="1800" dirty="0">
                            <a:latin typeface="Cambria Math" panose="02040503050406030204" pitchFamily="18" charset="0"/>
                          </a:rPr>
                          <m:t>SS</m:t>
                        </m:r>
                        <m:r>
                          <a:rPr lang="en-US" sz="1800" i="1" dirty="0">
                            <a:latin typeface="Cambria Math" panose="02040503050406030204" pitchFamily="18" charset="0"/>
                          </a:rPr>
                          <m:t>𝐸</m:t>
                        </m:r>
                      </m:num>
                      <m:den>
                        <m:r>
                          <a:rPr lang="en-US" sz="1800" dirty="0">
                            <a:latin typeface="Cambria Math" panose="02040503050406030204" pitchFamily="18" charset="0"/>
                          </a:rPr>
                          <m:t>𝑆𝑆𝑇</m:t>
                        </m:r>
                      </m:den>
                    </m:f>
                    <m:r>
                      <a:rPr lang="en-US" sz="1800" dirty="0">
                        <a:latin typeface="Cambria Math" panose="02040503050406030204" pitchFamily="18" charset="0"/>
                      </a:rPr>
                      <m:t>=</m:t>
                    </m:r>
                  </m:oMath>
                </a14:m>
                <a:r>
                  <a:rPr lang="he-IL" sz="1800" dirty="0"/>
                  <a:t> </a:t>
                </a:r>
                <a14:m>
                  <m:oMath xmlns:m="http://schemas.openxmlformats.org/officeDocument/2006/math">
                    <m:f>
                      <m:fPr>
                        <m:ctrlPr>
                          <a:rPr lang="he-IL" sz="1800" i="1" dirty="0">
                            <a:latin typeface="Cambria Math" panose="02040503050406030204" pitchFamily="18" charset="0"/>
                          </a:rPr>
                        </m:ctrlPr>
                      </m:fPr>
                      <m:num>
                        <m:r>
                          <m:rPr>
                            <m:sty m:val="p"/>
                          </m:rPr>
                          <a:rPr lang="en-US" sz="1800" dirty="0">
                            <a:latin typeface="Cambria Math" panose="02040503050406030204" pitchFamily="18" charset="0"/>
                          </a:rPr>
                          <m:t>SS</m:t>
                        </m:r>
                        <m:r>
                          <a:rPr lang="en-US" sz="1800" i="1" dirty="0">
                            <a:latin typeface="Cambria Math" panose="02040503050406030204" pitchFamily="18" charset="0"/>
                          </a:rPr>
                          <m:t>𝑅</m:t>
                        </m:r>
                      </m:num>
                      <m:den>
                        <m:r>
                          <a:rPr lang="en-US" sz="1800" dirty="0">
                            <a:latin typeface="Cambria Math" panose="02040503050406030204" pitchFamily="18" charset="0"/>
                          </a:rPr>
                          <m:t>𝑆𝑆𝑇</m:t>
                        </m:r>
                      </m:den>
                    </m:f>
                  </m:oMath>
                </a14:m>
                <a:endParaRPr lang="en-US" dirty="0"/>
              </a:p>
            </p:txBody>
          </p:sp>
        </mc:Choice>
        <mc:Fallback xmlns="">
          <p:sp>
            <p:nvSpPr>
              <p:cNvPr id="21" name="TextBox 20">
                <a:extLst>
                  <a:ext uri="{FF2B5EF4-FFF2-40B4-BE49-F238E27FC236}">
                    <a16:creationId xmlns:a16="http://schemas.microsoft.com/office/drawing/2014/main" id="{86779FB8-E504-4141-81D5-A743BCDFF114}"/>
                  </a:ext>
                </a:extLst>
              </p:cNvPr>
              <p:cNvSpPr txBox="1">
                <a:spLocks noRot="1" noChangeAspect="1" noMove="1" noResize="1" noEditPoints="1" noAdjustHandles="1" noChangeArrowheads="1" noChangeShapeType="1" noTextEdit="1"/>
              </p:cNvSpPr>
              <p:nvPr/>
            </p:nvSpPr>
            <p:spPr>
              <a:xfrm>
                <a:off x="6388893" y="4024597"/>
                <a:ext cx="2145506" cy="493212"/>
              </a:xfrm>
              <a:prstGeom prst="rect">
                <a:avLst/>
              </a:prstGeom>
              <a:blipFill>
                <a:blip r:embed="rId15"/>
                <a:stretch>
                  <a:fillRect b="-6173"/>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499A1A5-4DAD-4A72-A51B-691597E4B04F}"/>
              </a:ext>
            </a:extLst>
          </p:cNvPr>
          <p:cNvSpPr>
            <a:spLocks noGrp="1" noChangeArrowheads="1"/>
          </p:cNvSpPr>
          <p:nvPr>
            <p:ph type="title"/>
          </p:nvPr>
        </p:nvSpPr>
        <p:spPr/>
        <p:txBody>
          <a:bodyPr/>
          <a:lstStyle/>
          <a:p>
            <a:pPr eaLnBrk="1" hangingPunct="1"/>
            <a:r>
              <a:rPr lang="en-US" altLang="en-US"/>
              <a:t>Coefficient of </a:t>
            </a:r>
            <a:br>
              <a:rPr lang="en-US" altLang="en-US"/>
            </a:br>
            <a:r>
              <a:rPr lang="en-US" altLang="en-US" i="0"/>
              <a:t>Multiple</a:t>
            </a:r>
            <a:r>
              <a:rPr lang="en-US" altLang="en-US"/>
              <a:t> Determination</a:t>
            </a:r>
          </a:p>
        </p:txBody>
      </p:sp>
      <p:sp>
        <p:nvSpPr>
          <p:cNvPr id="46083" name="Rectangle 3">
            <a:extLst>
              <a:ext uri="{FF2B5EF4-FFF2-40B4-BE49-F238E27FC236}">
                <a16:creationId xmlns:a16="http://schemas.microsoft.com/office/drawing/2014/main" id="{476ED595-30F4-43E2-BDA2-F25178E79B64}"/>
              </a:ext>
            </a:extLst>
          </p:cNvPr>
          <p:cNvSpPr>
            <a:spLocks noGrp="1" noChangeArrowheads="1"/>
          </p:cNvSpPr>
          <p:nvPr>
            <p:ph type="body" idx="1"/>
          </p:nvPr>
        </p:nvSpPr>
        <p:spPr>
          <a:xfrm>
            <a:off x="304800" y="1677882"/>
            <a:ext cx="7972984" cy="2562225"/>
          </a:xfrm>
        </p:spPr>
        <p:txBody>
          <a:bodyPr>
            <a:normAutofit/>
          </a:bodyPr>
          <a:lstStyle/>
          <a:p>
            <a:pPr eaLnBrk="1" hangingPunct="1"/>
            <a:r>
              <a:rPr lang="en-US" altLang="en-US" sz="1600" dirty="0"/>
              <a:t>Proportion of total variation in </a:t>
            </a:r>
            <a:r>
              <a:rPr lang="en-US" altLang="en-US" sz="1600" i="1" dirty="0"/>
              <a:t>Y</a:t>
            </a:r>
            <a:r>
              <a:rPr lang="en-US" altLang="en-US" sz="1600" dirty="0"/>
              <a:t>  explained by all </a:t>
            </a:r>
            <a:r>
              <a:rPr lang="en-US" altLang="en-US" sz="1600" i="1" dirty="0"/>
              <a:t>X</a:t>
            </a:r>
            <a:r>
              <a:rPr lang="en-US" altLang="en-US" sz="1600" dirty="0"/>
              <a:t>  variables taken together</a:t>
            </a:r>
            <a:endParaRPr lang="en-US" altLang="en-US" dirty="0"/>
          </a:p>
          <a:p>
            <a:pPr marL="342900" lvl="1" indent="0" eaLnBrk="1" hangingPunct="1">
              <a:buNone/>
            </a:pPr>
            <a:r>
              <a:rPr lang="en-US" altLang="en-US" dirty="0"/>
              <a:t>  </a:t>
            </a:r>
          </a:p>
          <a:p>
            <a:pPr eaLnBrk="1" hangingPunct="1"/>
            <a:endParaRPr lang="en-US" altLang="en-US" dirty="0"/>
          </a:p>
          <a:p>
            <a:pPr marL="0" indent="0" eaLnBrk="1" hangingPunct="1">
              <a:buNone/>
            </a:pPr>
            <a:endParaRPr lang="en-US" altLang="en-US" dirty="0"/>
          </a:p>
          <a:p>
            <a:pPr eaLnBrk="1" hangingPunct="1"/>
            <a:r>
              <a:rPr lang="en-US" altLang="en-US" sz="1600" dirty="0"/>
              <a:t>Never decreases when a new </a:t>
            </a:r>
            <a:r>
              <a:rPr lang="en-US" altLang="en-US" sz="1600" i="1" dirty="0"/>
              <a:t>X</a:t>
            </a:r>
            <a:r>
              <a:rPr lang="en-US" altLang="en-US" sz="1600" dirty="0"/>
              <a:t>  variable is added to model - </a:t>
            </a:r>
            <a:r>
              <a:rPr lang="en-US" altLang="en-US" sz="1600" i="1" dirty="0">
                <a:solidFill>
                  <a:srgbClr val="FF0000"/>
                </a:solidFill>
              </a:rPr>
              <a:t>disadvantage when comparing models</a:t>
            </a:r>
          </a:p>
          <a:p>
            <a:pPr eaLnBrk="1" hangingPunct="1"/>
            <a:r>
              <a:rPr lang="en-US" altLang="en-US" sz="1600" dirty="0"/>
              <a:t>How can we compare which model is better: </a:t>
            </a:r>
          </a:p>
        </p:txBody>
      </p:sp>
      <mc:AlternateContent xmlns:mc="http://schemas.openxmlformats.org/markup-compatibility/2006" xmlns:a14="http://schemas.microsoft.com/office/drawing/2010/main">
        <mc:Choice Requires="a14">
          <p:sp>
            <p:nvSpPr>
              <p:cNvPr id="46084" name="Object 4">
                <a:extLst>
                  <a:ext uri="{FF2B5EF4-FFF2-40B4-BE49-F238E27FC236}">
                    <a16:creationId xmlns:a16="http://schemas.microsoft.com/office/drawing/2014/main" id="{308CD1BA-1DD2-4558-8359-C6DC050748DE}"/>
                  </a:ext>
                </a:extLst>
              </p:cNvPr>
              <p:cNvSpPr txBox="1"/>
              <p:nvPr/>
            </p:nvSpPr>
            <p:spPr bwMode="auto">
              <a:xfrm>
                <a:off x="2286000" y="2087457"/>
                <a:ext cx="4430713" cy="8715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Sup>
                        <m:sSubSupPr>
                          <m:ctrlPr>
                            <a:rPr lang="en-US"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𝑅</m:t>
                          </m:r>
                        </m:e>
                        <m:sub/>
                        <m:sup>
                          <m:r>
                            <a:rPr lang="en-US" i="1">
                              <a:solidFill>
                                <a:srgbClr val="000000"/>
                              </a:solidFill>
                              <a:latin typeface="Cambria Math" panose="02040503050406030204" pitchFamily="18" charset="0"/>
                            </a:rPr>
                            <m:t>2</m:t>
                          </m:r>
                        </m:sup>
                      </m:sSubSup>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𝑆𝑆𝑅</m:t>
                          </m:r>
                        </m:num>
                        <m:den>
                          <m:r>
                            <a:rPr lang="en-US" i="1">
                              <a:solidFill>
                                <a:srgbClr val="000000"/>
                              </a:solidFill>
                              <a:latin typeface="Cambria Math" panose="02040503050406030204" pitchFamily="18" charset="0"/>
                            </a:rPr>
                            <m:t>𝑆𝑆𝑇</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m:rPr>
                              <m:nor/>
                            </m:rPr>
                            <a:rPr lang="en-US" i="0">
                              <a:solidFill>
                                <a:srgbClr val="000000"/>
                              </a:solidFill>
                              <a:latin typeface="Cambria Math" panose="02040503050406030204" pitchFamily="18" charset="0"/>
                            </a:rPr>
                            <m:t>Explained</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Variation</m:t>
                          </m:r>
                        </m:num>
                        <m:den>
                          <m:r>
                            <m:rPr>
                              <m:nor/>
                            </m:rPr>
                            <a:rPr lang="en-US" i="0">
                              <a:solidFill>
                                <a:srgbClr val="000000"/>
                              </a:solidFill>
                              <a:latin typeface="Cambria Math" panose="02040503050406030204" pitchFamily="18" charset="0"/>
                            </a:rPr>
                            <m:t>Total</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Variation</m:t>
                          </m:r>
                        </m:den>
                      </m:f>
                    </m:oMath>
                  </m:oMathPara>
                </a14:m>
                <a:endParaRPr lang="en-US" dirty="0"/>
              </a:p>
            </p:txBody>
          </p:sp>
        </mc:Choice>
        <mc:Fallback xmlns="">
          <p:sp>
            <p:nvSpPr>
              <p:cNvPr id="46084" name="Object 4">
                <a:extLst>
                  <a:ext uri="{FF2B5EF4-FFF2-40B4-BE49-F238E27FC236}">
                    <a16:creationId xmlns:a16="http://schemas.microsoft.com/office/drawing/2014/main" id="{308CD1BA-1DD2-4558-8359-C6DC050748DE}"/>
                  </a:ext>
                </a:extLst>
              </p:cNvPr>
              <p:cNvSpPr txBox="1">
                <a:spLocks noRot="1" noChangeAspect="1" noMove="1" noResize="1" noEditPoints="1" noAdjustHandles="1" noChangeArrowheads="1" noChangeShapeType="1" noTextEdit="1"/>
              </p:cNvSpPr>
              <p:nvPr/>
            </p:nvSpPr>
            <p:spPr bwMode="auto">
              <a:xfrm>
                <a:off x="2286000" y="2087457"/>
                <a:ext cx="4430713" cy="871537"/>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bject 4">
                <a:extLst>
                  <a:ext uri="{FF2B5EF4-FFF2-40B4-BE49-F238E27FC236}">
                    <a16:creationId xmlns:a16="http://schemas.microsoft.com/office/drawing/2014/main" id="{523EF614-8F65-4725-B707-025D0FDECD9E}"/>
                  </a:ext>
                </a:extLst>
              </p:cNvPr>
              <p:cNvSpPr txBox="1"/>
              <p:nvPr/>
            </p:nvSpPr>
            <p:spPr bwMode="auto">
              <a:xfrm>
                <a:off x="5181600" y="3873499"/>
                <a:ext cx="3886200" cy="1079499"/>
              </a:xfrm>
              <a:prstGeom prst="rect">
                <a:avLst/>
              </a:prstGeom>
              <a:noFill/>
              <a:ln>
                <a:noFill/>
              </a:ln>
              <a:effectLst/>
            </p:spPr>
            <p:txBody>
              <a:bodyPr>
                <a:normAutofit fontScale="92500"/>
              </a:bodyPr>
              <a:lstStyle/>
              <a:p>
                <a:pPr/>
                <a14:m>
                  <m:oMath xmlns:m="http://schemas.openxmlformats.org/officeDocument/2006/math">
                    <m:r>
                      <m:rPr>
                        <m:nor/>
                      </m:rPr>
                      <a:rPr lang="en-US" i="0">
                        <a:solidFill>
                          <a:srgbClr val="000000"/>
                        </a:solidFill>
                        <a:latin typeface="Cambria Math" panose="02040503050406030204" pitchFamily="18" charset="0"/>
                      </a:rPr>
                      <m:t>Oil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0">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Temp</m:t>
                    </m:r>
                  </m:oMath>
                </a14:m>
                <a:r>
                  <a:rPr lang="en-US" i="0" dirty="0">
                    <a:solidFill>
                      <a:srgbClr val="000000"/>
                    </a:solidFill>
                    <a:latin typeface="Cambria Math" panose="02040503050406030204" pitchFamily="18" charset="0"/>
                  </a:rPr>
                  <a:t> (a)</a:t>
                </a:r>
                <a:br>
                  <a:rPr lang="en-US" i="0"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Oil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Insulation</m:t>
                      </m:r>
                      <m:r>
                        <m:rPr>
                          <m:nor/>
                        </m:rPr>
                        <a:rPr lang="en-US" b="0" i="0" smtClean="0">
                          <a:solidFill>
                            <a:srgbClr val="000000"/>
                          </a:solidFill>
                          <a:latin typeface="Cambria Math" panose="02040503050406030204" pitchFamily="18" charset="0"/>
                        </a:rPr>
                        <m:t> (</m:t>
                      </m:r>
                      <m:r>
                        <m:rPr>
                          <m:nor/>
                        </m:rPr>
                        <a:rPr lang="en-US" b="0" i="0" smtClean="0">
                          <a:solidFill>
                            <a:srgbClr val="000000"/>
                          </a:solidFill>
                          <a:latin typeface="Cambria Math" panose="02040503050406030204" pitchFamily="18" charset="0"/>
                        </a:rPr>
                        <m:t>b</m:t>
                      </m:r>
                      <m:r>
                        <m:rPr>
                          <m:nor/>
                        </m:rPr>
                        <a:rPr lang="en-US" b="0" i="0" smtClean="0">
                          <a:solidFill>
                            <a:srgbClr val="000000"/>
                          </a:solidFill>
                          <a:latin typeface="Cambria Math" panose="02040503050406030204" pitchFamily="18" charset="0"/>
                        </a:rPr>
                        <m:t>)</m:t>
                      </m:r>
                    </m:oMath>
                  </m:oMathPara>
                </a14:m>
                <a:endParaRPr lang="en-US" dirty="0"/>
              </a:p>
              <a:p>
                <a:pPr/>
                <a14:m>
                  <m:oMathPara xmlns:m="http://schemas.openxmlformats.org/officeDocument/2006/math">
                    <m:oMathParaPr>
                      <m:jc m:val="left"/>
                    </m:oMathParaPr>
                    <m:oMath xmlns:m="http://schemas.openxmlformats.org/officeDocument/2006/math">
                      <m:r>
                        <m:rPr>
                          <m:nor/>
                        </m:rPr>
                        <a:rPr lang="en-US" i="0" smtClean="0">
                          <a:solidFill>
                            <a:srgbClr val="000000"/>
                          </a:solidFill>
                          <a:latin typeface="Cambria Math" panose="02040503050406030204" pitchFamily="18" charset="0"/>
                        </a:rPr>
                        <m:t>Oil</m:t>
                      </m:r>
                      <m:r>
                        <m:rPr>
                          <m:nor/>
                        </m:rPr>
                        <a:rPr lang="en-US" i="0"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Temp</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Insulation</m:t>
                      </m:r>
                      <m:r>
                        <m:rPr>
                          <m:nor/>
                        </m:rPr>
                        <a:rPr lang="en-US" b="0" i="0" smtClean="0">
                          <a:solidFill>
                            <a:srgbClr val="000000"/>
                          </a:solidFill>
                          <a:latin typeface="Cambria Math" panose="02040503050406030204" pitchFamily="18" charset="0"/>
                        </a:rPr>
                        <m:t> (</m:t>
                      </m:r>
                      <m:r>
                        <m:rPr>
                          <m:nor/>
                        </m:rPr>
                        <a:rPr lang="en-US" b="0" i="0" smtClean="0">
                          <a:solidFill>
                            <a:srgbClr val="000000"/>
                          </a:solidFill>
                          <a:latin typeface="Cambria Math" panose="02040503050406030204" pitchFamily="18" charset="0"/>
                        </a:rPr>
                        <m:t>c</m:t>
                      </m:r>
                      <m:r>
                        <m:rPr>
                          <m:nor/>
                        </m:rPr>
                        <a:rPr lang="en-US" b="0" i="0" smtClean="0">
                          <a:solidFill>
                            <a:srgbClr val="000000"/>
                          </a:solidFill>
                          <a:latin typeface="Cambria Math" panose="02040503050406030204" pitchFamily="18" charset="0"/>
                        </a:rPr>
                        <m:t>)</m:t>
                      </m:r>
                    </m:oMath>
                  </m:oMathPara>
                </a14:m>
                <a:endParaRPr lang="en-US" dirty="0"/>
              </a:p>
              <a:p>
                <a:endParaRPr lang="en-US" dirty="0"/>
              </a:p>
            </p:txBody>
          </p:sp>
        </mc:Choice>
        <mc:Fallback xmlns="">
          <p:sp>
            <p:nvSpPr>
              <p:cNvPr id="4" name="Object 4">
                <a:extLst>
                  <a:ext uri="{FF2B5EF4-FFF2-40B4-BE49-F238E27FC236}">
                    <a16:creationId xmlns:a16="http://schemas.microsoft.com/office/drawing/2014/main" id="{523EF614-8F65-4725-B707-025D0FDECD9E}"/>
                  </a:ext>
                </a:extLst>
              </p:cNvPr>
              <p:cNvSpPr txBox="1">
                <a:spLocks noRot="1" noChangeAspect="1" noMove="1" noResize="1" noEditPoints="1" noAdjustHandles="1" noChangeArrowheads="1" noChangeShapeType="1" noTextEdit="1"/>
              </p:cNvSpPr>
              <p:nvPr/>
            </p:nvSpPr>
            <p:spPr bwMode="auto">
              <a:xfrm>
                <a:off x="5181600" y="3873499"/>
                <a:ext cx="3886200" cy="1079499"/>
              </a:xfrm>
              <a:prstGeom prst="rect">
                <a:avLst/>
              </a:prstGeom>
              <a:blipFill>
                <a:blip r:embed="rId5"/>
                <a:stretch>
                  <a:fillRect t="-1695"/>
                </a:stretch>
              </a:blipFill>
              <a:ln>
                <a:noFill/>
              </a:ln>
              <a:effectLst/>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C8B288F-80BB-4DA7-94FC-BD2E3A528AAA}"/>
              </a:ext>
            </a:extLst>
          </p:cNvPr>
          <p:cNvSpPr>
            <a:spLocks noGrp="1" noChangeArrowheads="1"/>
          </p:cNvSpPr>
          <p:nvPr>
            <p:ph type="title"/>
          </p:nvPr>
        </p:nvSpPr>
        <p:spPr>
          <a:xfrm>
            <a:off x="838200" y="446300"/>
            <a:ext cx="5844778" cy="857250"/>
          </a:xfrm>
        </p:spPr>
        <p:txBody>
          <a:bodyPr/>
          <a:lstStyle/>
          <a:p>
            <a:pPr eaLnBrk="1" hangingPunct="1"/>
            <a:r>
              <a:rPr lang="en-US" altLang="en-US" i="0" dirty="0"/>
              <a:t>Adjusted</a:t>
            </a:r>
            <a:r>
              <a:rPr lang="en-US" altLang="en-US" dirty="0"/>
              <a:t> Coefficient </a:t>
            </a:r>
            <a:br>
              <a:rPr lang="en-US" altLang="en-US" dirty="0"/>
            </a:br>
            <a:r>
              <a:rPr lang="en-US" altLang="en-US" dirty="0"/>
              <a:t>of Multiple Determination</a:t>
            </a:r>
          </a:p>
        </p:txBody>
      </p:sp>
      <p:sp>
        <p:nvSpPr>
          <p:cNvPr id="47107" name="Rectangle 3">
            <a:extLst>
              <a:ext uri="{FF2B5EF4-FFF2-40B4-BE49-F238E27FC236}">
                <a16:creationId xmlns:a16="http://schemas.microsoft.com/office/drawing/2014/main" id="{EF05482C-DE86-4653-83A1-ADDBE57205D2}"/>
              </a:ext>
            </a:extLst>
          </p:cNvPr>
          <p:cNvSpPr>
            <a:spLocks noGrp="1" noChangeArrowheads="1"/>
          </p:cNvSpPr>
          <p:nvPr>
            <p:ph type="body" idx="1"/>
          </p:nvPr>
        </p:nvSpPr>
        <p:spPr>
          <a:xfrm>
            <a:off x="228600" y="1885950"/>
            <a:ext cx="6057900" cy="2912419"/>
          </a:xfrm>
        </p:spPr>
        <p:txBody>
          <a:bodyPr/>
          <a:lstStyle/>
          <a:p>
            <a:pPr eaLnBrk="1" hangingPunct="1"/>
            <a:r>
              <a:rPr lang="en-US" altLang="en-US" sz="1600" dirty="0"/>
              <a:t>Proportion of variation in </a:t>
            </a:r>
            <a:r>
              <a:rPr lang="en-US" altLang="en-US" sz="1600" i="1" dirty="0"/>
              <a:t>Y</a:t>
            </a:r>
            <a:r>
              <a:rPr lang="en-US" altLang="en-US" sz="1600" dirty="0"/>
              <a:t> explained by all </a:t>
            </a:r>
            <a:r>
              <a:rPr lang="en-US" altLang="en-US" sz="1600" i="1" dirty="0"/>
              <a:t>X</a:t>
            </a:r>
            <a:r>
              <a:rPr lang="en-US" altLang="en-US" sz="1600" dirty="0"/>
              <a:t> variables adjusted for the number of </a:t>
            </a:r>
            <a:r>
              <a:rPr lang="en-US" altLang="en-US" sz="1600" i="1" dirty="0"/>
              <a:t>X </a:t>
            </a:r>
            <a:r>
              <a:rPr lang="en-US" altLang="en-US" sz="1600" dirty="0"/>
              <a:t>variables used</a:t>
            </a:r>
          </a:p>
          <a:p>
            <a:pPr lvl="1" eaLnBrk="1" hangingPunct="1"/>
            <a:r>
              <a:rPr lang="en-US" altLang="en-US" dirty="0"/>
              <a:t> </a:t>
            </a:r>
          </a:p>
          <a:p>
            <a:pPr eaLnBrk="1" hangingPunct="1"/>
            <a:endParaRPr lang="en-US" altLang="en-US" dirty="0"/>
          </a:p>
          <a:p>
            <a:pPr eaLnBrk="1" hangingPunct="1"/>
            <a:endParaRPr lang="en-US" altLang="en-US" dirty="0"/>
          </a:p>
          <a:p>
            <a:pPr lvl="1" eaLnBrk="1" hangingPunct="1"/>
            <a:r>
              <a:rPr lang="en-US" altLang="en-US" sz="1600" dirty="0"/>
              <a:t>Penalize excessive use of independent variables</a:t>
            </a:r>
          </a:p>
          <a:p>
            <a:pPr lvl="1" eaLnBrk="1" hangingPunct="1"/>
            <a:r>
              <a:rPr lang="en-US" altLang="en-US" sz="1600" dirty="0"/>
              <a:t>Smaller than</a:t>
            </a:r>
          </a:p>
          <a:p>
            <a:pPr lvl="1" eaLnBrk="1" hangingPunct="1"/>
            <a:r>
              <a:rPr lang="en-US" altLang="en-US" sz="1600" dirty="0"/>
              <a:t>Useful in comparing among models</a:t>
            </a:r>
          </a:p>
          <a:p>
            <a:pPr eaLnBrk="1" hangingPunct="1"/>
            <a:endParaRPr lang="en-US" altLang="en-US" dirty="0"/>
          </a:p>
        </p:txBody>
      </p:sp>
      <mc:AlternateContent xmlns:mc="http://schemas.openxmlformats.org/markup-compatibility/2006" xmlns:a14="http://schemas.microsoft.com/office/drawing/2010/main">
        <mc:Choice Requires="a14">
          <p:sp>
            <p:nvSpPr>
              <p:cNvPr id="47108" name="Object 4">
                <a:extLst>
                  <a:ext uri="{FF2B5EF4-FFF2-40B4-BE49-F238E27FC236}">
                    <a16:creationId xmlns:a16="http://schemas.microsoft.com/office/drawing/2014/main" id="{B9DEE302-908D-49D5-92F7-D104253ED819}"/>
                  </a:ext>
                </a:extLst>
              </p:cNvPr>
              <p:cNvSpPr txBox="1"/>
              <p:nvPr/>
            </p:nvSpPr>
            <p:spPr bwMode="auto">
              <a:xfrm>
                <a:off x="838200" y="2584765"/>
                <a:ext cx="4737100" cy="927100"/>
              </a:xfrm>
              <a:prstGeom prst="rect">
                <a:avLst/>
              </a:prstGeom>
              <a:noFill/>
              <a:ln>
                <a:noFill/>
              </a:ln>
              <a:effectLst/>
            </p:spPr>
            <p:txBody>
              <a:bodyPr>
                <a:normAutofit/>
              </a:bodyPr>
              <a:lstStyle/>
              <a:p>
                <a14:m>
                  <m:oMath xmlns:m="http://schemas.openxmlformats.org/officeDocument/2006/math">
                    <m:sSubSup>
                      <m:sSubSupPr>
                        <m:ctrlPr>
                          <a:rPr lang="en-US"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𝑅</m:t>
                        </m:r>
                      </m:e>
                      <m:sub>
                        <m:r>
                          <a:rPr lang="en-US" i="1">
                            <a:solidFill>
                              <a:srgbClr val="000000"/>
                            </a:solidFill>
                            <a:latin typeface="Cambria Math" panose="02040503050406030204" pitchFamily="18" charset="0"/>
                          </a:rPr>
                          <m:t>𝑎𝑑𝑗</m:t>
                        </m:r>
                      </m:sub>
                      <m:sup>
                        <m:r>
                          <a:rPr lang="en-US" i="1">
                            <a:solidFill>
                              <a:srgbClr val="000000"/>
                            </a:solidFill>
                            <a:latin typeface="Cambria Math" panose="02040503050406030204" pitchFamily="18" charset="0"/>
                          </a:rPr>
                          <m:t>2</m:t>
                        </m:r>
                      </m:sup>
                    </m:sSub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m:t>
                            </m:r>
                            <m:sSubSup>
                              <m:sSubSupPr>
                                <m:ctrlPr>
                                  <a:rPr lang="en-US"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𝑅</m:t>
                                </m:r>
                              </m:e>
                              <m:sub/>
                              <m:sup>
                                <m:r>
                                  <a:rPr lang="en-US" i="1">
                                    <a:solidFill>
                                      <a:srgbClr val="000000"/>
                                    </a:solidFill>
                                    <a:latin typeface="Cambria Math" panose="02040503050406030204" pitchFamily="18" charset="0"/>
                                  </a:rPr>
                                  <m:t>2</m:t>
                                </m:r>
                              </m:sup>
                            </m:sSubSup>
                          </m:e>
                        </m:d>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den>
                        </m:f>
                      </m:e>
                    </m:d>
                  </m:oMath>
                </a14:m>
                <a:r>
                  <a:rPr lang="en-US" dirty="0"/>
                  <a:t>, </a:t>
                </a:r>
                <a:r>
                  <a:rPr lang="en-US" sz="1400" dirty="0"/>
                  <a:t>n-number of observations, k number of independent variables</a:t>
                </a:r>
                <a:endParaRPr lang="en-US" dirty="0"/>
              </a:p>
            </p:txBody>
          </p:sp>
        </mc:Choice>
        <mc:Fallback xmlns="">
          <p:sp>
            <p:nvSpPr>
              <p:cNvPr id="47108" name="Object 4">
                <a:extLst>
                  <a:ext uri="{FF2B5EF4-FFF2-40B4-BE49-F238E27FC236}">
                    <a16:creationId xmlns:a16="http://schemas.microsoft.com/office/drawing/2014/main" id="{B9DEE302-908D-49D5-92F7-D104253ED819}"/>
                  </a:ext>
                </a:extLst>
              </p:cNvPr>
              <p:cNvSpPr txBox="1">
                <a:spLocks noRot="1" noChangeAspect="1" noMove="1" noResize="1" noEditPoints="1" noAdjustHandles="1" noChangeArrowheads="1" noChangeShapeType="1" noTextEdit="1"/>
              </p:cNvSpPr>
              <p:nvPr/>
            </p:nvSpPr>
            <p:spPr bwMode="auto">
              <a:xfrm>
                <a:off x="838200" y="2584765"/>
                <a:ext cx="4737100" cy="927100"/>
              </a:xfrm>
              <a:prstGeom prst="rect">
                <a:avLst/>
              </a:prstGeom>
              <a:blipFill>
                <a:blip r:embed="rId3"/>
                <a:stretch>
                  <a:fillRect l="-386"/>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109" name="Object 5">
                <a:extLst>
                  <a:ext uri="{FF2B5EF4-FFF2-40B4-BE49-F238E27FC236}">
                    <a16:creationId xmlns:a16="http://schemas.microsoft.com/office/drawing/2014/main" id="{57977FA9-0BCE-4BE0-B985-FCA6023B267A}"/>
                  </a:ext>
                </a:extLst>
              </p:cNvPr>
              <p:cNvSpPr txBox="1"/>
              <p:nvPr/>
            </p:nvSpPr>
            <p:spPr bwMode="auto">
              <a:xfrm>
                <a:off x="2133600" y="3683629"/>
                <a:ext cx="941388" cy="4714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Sup>
                        <m:sSubSupPr>
                          <m:ctrlPr>
                            <a:rPr lang="en-US"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𝑅</m:t>
                          </m:r>
                        </m:e>
                        <m:sub/>
                        <m:sup>
                          <m:r>
                            <a:rPr lang="en-US" i="1">
                              <a:solidFill>
                                <a:srgbClr val="000000"/>
                              </a:solidFill>
                              <a:latin typeface="Cambria Math" panose="02040503050406030204" pitchFamily="18" charset="0"/>
                            </a:rPr>
                            <m:t>2</m:t>
                          </m:r>
                        </m:sup>
                      </m:sSubSup>
                    </m:oMath>
                  </m:oMathPara>
                </a14:m>
                <a:endParaRPr lang="en-US" dirty="0"/>
              </a:p>
            </p:txBody>
          </p:sp>
        </mc:Choice>
        <mc:Fallback xmlns="">
          <p:sp>
            <p:nvSpPr>
              <p:cNvPr id="47109" name="Object 5">
                <a:extLst>
                  <a:ext uri="{FF2B5EF4-FFF2-40B4-BE49-F238E27FC236}">
                    <a16:creationId xmlns:a16="http://schemas.microsoft.com/office/drawing/2014/main" id="{57977FA9-0BCE-4BE0-B985-FCA6023B267A}"/>
                  </a:ext>
                </a:extLst>
              </p:cNvPr>
              <p:cNvSpPr txBox="1">
                <a:spLocks noRot="1" noChangeAspect="1" noMove="1" noResize="1" noEditPoints="1" noAdjustHandles="1" noChangeArrowheads="1" noChangeShapeType="1" noTextEdit="1"/>
              </p:cNvSpPr>
              <p:nvPr/>
            </p:nvSpPr>
            <p:spPr bwMode="auto">
              <a:xfrm>
                <a:off x="2133600" y="3683629"/>
                <a:ext cx="941388" cy="471488"/>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3">
                <a:extLst>
                  <a:ext uri="{FF2B5EF4-FFF2-40B4-BE49-F238E27FC236}">
                    <a16:creationId xmlns:a16="http://schemas.microsoft.com/office/drawing/2014/main" id="{2A8D6922-7C53-4E53-A6EE-9D965689DEE5}"/>
                  </a:ext>
                </a:extLst>
              </p:cNvPr>
              <p:cNvSpPr>
                <a:spLocks noChangeArrowheads="1"/>
              </p:cNvSpPr>
              <p:nvPr/>
            </p:nvSpPr>
            <p:spPr bwMode="auto">
              <a:xfrm>
                <a:off x="6083229" y="1515311"/>
                <a:ext cx="2837614" cy="1180517"/>
              </a:xfrm>
              <a:prstGeom prst="rect">
                <a:avLst/>
              </a:prstGeom>
              <a:solidFill>
                <a:schemeClr val="accent5">
                  <a:lumMod val="20000"/>
                  <a:lumOff val="80000"/>
                </a:schemeClr>
              </a:solidFill>
              <a:ln w="12700">
                <a:solidFill>
                  <a:schemeClr val="folHlink"/>
                </a:solidFill>
                <a:miter lim="800000"/>
                <a:headEnd/>
                <a:tailEnd/>
              </a:ln>
            </p:spPr>
            <p:txBody>
              <a:bodyPr wrap="square"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b="1" dirty="0">
                    <a:solidFill>
                      <a:schemeClr val="tx1">
                        <a:lumMod val="75000"/>
                        <a:lumOff val="25000"/>
                      </a:schemeClr>
                    </a:solidFill>
                    <a:latin typeface="+mn-lt"/>
                  </a:rPr>
                  <a:t>Quiz 3: </a:t>
                </a:r>
                <a:r>
                  <a:rPr lang="en-US" altLang="en-US" sz="1400" dirty="0">
                    <a:solidFill>
                      <a:schemeClr val="tx1">
                        <a:lumMod val="75000"/>
                        <a:lumOff val="25000"/>
                      </a:schemeClr>
                    </a:solidFill>
                    <a:latin typeface="+mn-lt"/>
                  </a:rPr>
                  <a:t>Calculate </a:t>
                </a:r>
                <a14:m>
                  <m:oMath xmlns:m="http://schemas.openxmlformats.org/officeDocument/2006/math">
                    <m:sSubSup>
                      <m:sSubSupPr>
                        <m:ctrlPr>
                          <a:rPr lang="en-US" sz="1050" i="1" smtClean="0">
                            <a:solidFill>
                              <a:srgbClr val="000000"/>
                            </a:solidFill>
                            <a:latin typeface="Cambria Math" panose="02040503050406030204" pitchFamily="18" charset="0"/>
                          </a:rPr>
                        </m:ctrlPr>
                      </m:sSubSupPr>
                      <m:e>
                        <m:r>
                          <a:rPr lang="en-US" sz="1050" b="0" i="1" smtClean="0">
                            <a:solidFill>
                              <a:srgbClr val="000000"/>
                            </a:solidFill>
                            <a:latin typeface="Cambria Math" panose="02040503050406030204" pitchFamily="18" charset="0"/>
                          </a:rPr>
                          <m:t>𝑅</m:t>
                        </m:r>
                      </m:e>
                      <m:sub/>
                      <m:sup>
                        <m:r>
                          <a:rPr lang="en-US" sz="1050" i="1">
                            <a:solidFill>
                              <a:srgbClr val="000000"/>
                            </a:solidFill>
                            <a:latin typeface="Cambria Math" panose="02040503050406030204" pitchFamily="18" charset="0"/>
                          </a:rPr>
                          <m:t>2</m:t>
                        </m:r>
                      </m:sup>
                    </m:sSubSup>
                  </m:oMath>
                </a14:m>
                <a:r>
                  <a:rPr lang="en-US" altLang="en-US" sz="1400" dirty="0">
                    <a:solidFill>
                      <a:schemeClr val="tx1">
                        <a:lumMod val="75000"/>
                        <a:lumOff val="25000"/>
                      </a:schemeClr>
                    </a:solidFill>
                    <a:latin typeface="+mn-lt"/>
                  </a:rPr>
                  <a:t> and </a:t>
                </a:r>
                <a14:m>
                  <m:oMath xmlns:m="http://schemas.openxmlformats.org/officeDocument/2006/math">
                    <m:sSubSup>
                      <m:sSubSupPr>
                        <m:ctrlPr>
                          <a:rPr lang="en-US" sz="1400" i="1">
                            <a:solidFill>
                              <a:schemeClr val="tx1">
                                <a:lumMod val="75000"/>
                                <a:lumOff val="25000"/>
                              </a:schemeClr>
                            </a:solidFill>
                            <a:latin typeface="Cambria Math" panose="02040503050406030204" pitchFamily="18" charset="0"/>
                          </a:rPr>
                        </m:ctrlPr>
                      </m:sSubSupPr>
                      <m:e>
                        <m:r>
                          <a:rPr lang="en-US" sz="1400">
                            <a:solidFill>
                              <a:schemeClr val="tx1">
                                <a:lumMod val="75000"/>
                                <a:lumOff val="25000"/>
                              </a:schemeClr>
                            </a:solidFill>
                            <a:latin typeface="Cambria Math" panose="02040503050406030204" pitchFamily="18" charset="0"/>
                          </a:rPr>
                          <m:t>𝑅</m:t>
                        </m:r>
                      </m:e>
                      <m:sub>
                        <m:r>
                          <a:rPr lang="en-US" sz="1400">
                            <a:solidFill>
                              <a:schemeClr val="tx1">
                                <a:lumMod val="75000"/>
                                <a:lumOff val="25000"/>
                              </a:schemeClr>
                            </a:solidFill>
                            <a:latin typeface="Cambria Math" panose="02040503050406030204" pitchFamily="18" charset="0"/>
                          </a:rPr>
                          <m:t>𝑎𝑑𝑗</m:t>
                        </m:r>
                      </m:sub>
                      <m:sup>
                        <m:r>
                          <a:rPr lang="en-US" sz="1400">
                            <a:solidFill>
                              <a:schemeClr val="tx1">
                                <a:lumMod val="75000"/>
                                <a:lumOff val="25000"/>
                              </a:schemeClr>
                            </a:solidFill>
                            <a:latin typeface="Cambria Math" panose="02040503050406030204" pitchFamily="18" charset="0"/>
                          </a:rPr>
                          <m:t>2</m:t>
                        </m:r>
                      </m:sup>
                    </m:sSubSup>
                    <m:r>
                      <a:rPr lang="en-US" sz="1400" b="0" i="0" smtClean="0">
                        <a:solidFill>
                          <a:schemeClr val="tx1">
                            <a:lumMod val="75000"/>
                            <a:lumOff val="25000"/>
                          </a:schemeClr>
                        </a:solidFill>
                        <a:latin typeface="Cambria Math" panose="02040503050406030204" pitchFamily="18" charset="0"/>
                      </a:rPr>
                      <m:t> </m:t>
                    </m:r>
                  </m:oMath>
                </a14:m>
                <a:r>
                  <a:rPr lang="en-US" altLang="en-US" sz="1400" dirty="0">
                    <a:solidFill>
                      <a:schemeClr val="tx1">
                        <a:lumMod val="75000"/>
                        <a:lumOff val="25000"/>
                      </a:schemeClr>
                    </a:solidFill>
                    <a:latin typeface="Aldhabi" panose="020B0604020202020204" pitchFamily="2" charset="-78"/>
                    <a:cs typeface="Aldhabi" panose="020B0604020202020204" pitchFamily="2" charset="-78"/>
                  </a:rPr>
                  <a:t> </a:t>
                </a:r>
                <a:r>
                  <a:rPr lang="en-US" altLang="en-US" sz="1400" dirty="0">
                    <a:solidFill>
                      <a:schemeClr val="tx1">
                        <a:lumMod val="75000"/>
                        <a:lumOff val="25000"/>
                      </a:schemeClr>
                    </a:solidFill>
                    <a:latin typeface="+mn-lt"/>
                    <a:cs typeface="Aldhabi" panose="020B0604020202020204" pitchFamily="2" charset="-78"/>
                  </a:rPr>
                  <a:t>for multiple regression (c) and for single regressions (a) and (b) compare them using Python</a:t>
                </a:r>
                <a:endParaRPr lang="en-US" altLang="en-US" sz="1400" dirty="0">
                  <a:solidFill>
                    <a:schemeClr val="tx1">
                      <a:lumMod val="75000"/>
                      <a:lumOff val="25000"/>
                    </a:schemeClr>
                  </a:solidFill>
                  <a:latin typeface="Aldhabi" panose="020B0604020202020204" pitchFamily="2" charset="-78"/>
                  <a:cs typeface="Aldhabi" panose="020B0604020202020204" pitchFamily="2" charset="-78"/>
                </a:endParaRPr>
              </a:p>
            </p:txBody>
          </p:sp>
        </mc:Choice>
        <mc:Fallback>
          <p:sp>
            <p:nvSpPr>
              <p:cNvPr id="7" name="Rectangle 3">
                <a:extLst>
                  <a:ext uri="{FF2B5EF4-FFF2-40B4-BE49-F238E27FC236}">
                    <a16:creationId xmlns:a16="http://schemas.microsoft.com/office/drawing/2014/main" id="{2A8D6922-7C53-4E53-A6EE-9D965689DEE5}"/>
                  </a:ext>
                </a:extLst>
              </p:cNvPr>
              <p:cNvSpPr>
                <a:spLocks noRot="1" noChangeAspect="1" noMove="1" noResize="1" noEditPoints="1" noAdjustHandles="1" noChangeArrowheads="1" noChangeShapeType="1" noTextEdit="1"/>
              </p:cNvSpPr>
              <p:nvPr/>
            </p:nvSpPr>
            <p:spPr bwMode="auto">
              <a:xfrm>
                <a:off x="6083229" y="1515311"/>
                <a:ext cx="2837614" cy="1180517"/>
              </a:xfrm>
              <a:prstGeom prst="rect">
                <a:avLst/>
              </a:prstGeom>
              <a:blipFill>
                <a:blip r:embed="rId5"/>
                <a:stretch>
                  <a:fillRect l="-1285" t="-1026" b="-4615"/>
                </a:stretch>
              </a:blipFill>
              <a:ln w="12700">
                <a:solidFill>
                  <a:schemeClr val="folHlink"/>
                </a:solidFill>
                <a:miter lim="800000"/>
                <a:headEnd/>
                <a:tailEnd/>
              </a:ln>
            </p:spPr>
            <p:txBody>
              <a:bodyPr/>
              <a:lstStyle/>
              <a:p>
                <a:r>
                  <a:rPr lang="en-US">
                    <a:noFill/>
                  </a:rPr>
                  <a:t> </a:t>
                </a:r>
              </a:p>
            </p:txBody>
          </p:sp>
        </mc:Fallback>
      </mc:AlternateContent>
      <p:sp>
        <p:nvSpPr>
          <p:cNvPr id="8" name="TextBox 7">
            <a:extLst>
              <a:ext uri="{FF2B5EF4-FFF2-40B4-BE49-F238E27FC236}">
                <a16:creationId xmlns:a16="http://schemas.microsoft.com/office/drawing/2014/main" id="{809411F3-360A-4891-BA27-111143A039AE}"/>
              </a:ext>
            </a:extLst>
          </p:cNvPr>
          <p:cNvSpPr txBox="1"/>
          <p:nvPr/>
        </p:nvSpPr>
        <p:spPr>
          <a:xfrm>
            <a:off x="4495800" y="3683629"/>
            <a:ext cx="4572000" cy="1384995"/>
          </a:xfrm>
          <a:prstGeom prst="rect">
            <a:avLst/>
          </a:prstGeom>
          <a:solidFill>
            <a:srgbClr val="FFFFCC"/>
          </a:solidFill>
        </p:spPr>
        <p:txBody>
          <a:bodyPr wrap="square">
            <a:spAutoFit/>
          </a:bodyPr>
          <a:lstStyle/>
          <a:p>
            <a:pPr marL="0" indent="0">
              <a:buNone/>
            </a:pPr>
            <a:r>
              <a:rPr lang="fr-FR" sz="1200" dirty="0" err="1">
                <a:solidFill>
                  <a:srgbClr val="000000"/>
                </a:solidFill>
                <a:latin typeface="Consolas" panose="020B0609020204030204" pitchFamily="49" charset="0"/>
              </a:rPr>
              <a:t>Yhat</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lm.predcit</a:t>
            </a:r>
            <a:r>
              <a:rPr lang="fr-FR" sz="1200" dirty="0">
                <a:solidFill>
                  <a:srgbClr val="000000"/>
                </a:solidFill>
                <a:latin typeface="Consolas" panose="020B0609020204030204" pitchFamily="49" charset="0"/>
              </a:rPr>
              <a:t>()</a:t>
            </a:r>
          </a:p>
          <a:p>
            <a:pPr marL="0" indent="0">
              <a:buNone/>
            </a:pPr>
            <a:r>
              <a:rPr lang="fr-FR" sz="1200" dirty="0" err="1">
                <a:solidFill>
                  <a:srgbClr val="000000"/>
                </a:solidFill>
                <a:latin typeface="Consolas" panose="020B0609020204030204" pitchFamily="49" charset="0"/>
              </a:rPr>
              <a:t>SS_Residual</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((y-</a:t>
            </a:r>
            <a:r>
              <a:rPr lang="fr-FR" sz="1200" dirty="0" err="1">
                <a:solidFill>
                  <a:srgbClr val="000000"/>
                </a:solidFill>
                <a:latin typeface="Consolas" panose="020B0609020204030204" pitchFamily="49" charset="0"/>
              </a:rPr>
              <a:t>yhat</a:t>
            </a:r>
            <a:r>
              <a:rPr lang="fr-FR" sz="1200" dirty="0">
                <a:solidFill>
                  <a:srgbClr val="000000"/>
                </a:solidFill>
                <a:latin typeface="Consolas" panose="020B0609020204030204" pitchFamily="49" charset="0"/>
              </a:rPr>
              <a:t>)**2)       </a:t>
            </a:r>
          </a:p>
          <a:p>
            <a:pPr marL="0" indent="0">
              <a:buNone/>
            </a:pPr>
            <a:r>
              <a:rPr lang="fr-FR" sz="1200" dirty="0" err="1">
                <a:solidFill>
                  <a:srgbClr val="000000"/>
                </a:solidFill>
                <a:latin typeface="Consolas" panose="020B0609020204030204" pitchFamily="49" charset="0"/>
              </a:rPr>
              <a:t>SS_Total</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((y-</a:t>
            </a:r>
            <a:r>
              <a:rPr lang="fr-FR" sz="1200" dirty="0" err="1">
                <a:solidFill>
                  <a:srgbClr val="000000"/>
                </a:solidFill>
                <a:latin typeface="Consolas" panose="020B0609020204030204" pitchFamily="49" charset="0"/>
              </a:rPr>
              <a:t>np.mean</a:t>
            </a:r>
            <a:r>
              <a:rPr lang="fr-FR" sz="1200" dirty="0">
                <a:solidFill>
                  <a:srgbClr val="000000"/>
                </a:solidFill>
                <a:latin typeface="Consolas" panose="020B0609020204030204" pitchFamily="49" charset="0"/>
              </a:rPr>
              <a:t>(y))**2)     </a:t>
            </a:r>
          </a:p>
          <a:p>
            <a:pPr marL="0" indent="0">
              <a:buNone/>
            </a:pPr>
            <a:r>
              <a:rPr lang="fr-FR" sz="1200" dirty="0" err="1">
                <a:solidFill>
                  <a:srgbClr val="000000"/>
                </a:solidFill>
                <a:latin typeface="Consolas" panose="020B0609020204030204" pitchFamily="49" charset="0"/>
              </a:rPr>
              <a:t>r_squared</a:t>
            </a:r>
            <a:r>
              <a:rPr lang="fr-FR" sz="1200" dirty="0">
                <a:solidFill>
                  <a:srgbClr val="000000"/>
                </a:solidFill>
                <a:latin typeface="Consolas" panose="020B0609020204030204" pitchFamily="49" charset="0"/>
              </a:rPr>
              <a:t> = 1 - (</a:t>
            </a:r>
            <a:r>
              <a:rPr lang="fr-FR" sz="1200" dirty="0" err="1">
                <a:solidFill>
                  <a:srgbClr val="000000"/>
                </a:solidFill>
                <a:latin typeface="Consolas" panose="020B0609020204030204" pitchFamily="49" charset="0"/>
              </a:rPr>
              <a:t>float</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SS_Residual</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SS_Total</a:t>
            </a:r>
            <a:endParaRPr lang="fr-FR" sz="1200" dirty="0">
              <a:solidFill>
                <a:srgbClr val="000000"/>
              </a:solidFill>
              <a:latin typeface="Consolas" panose="020B0609020204030204" pitchFamily="49" charset="0"/>
            </a:endParaRPr>
          </a:p>
          <a:p>
            <a:pPr marL="0" indent="0">
              <a:buNone/>
            </a:pPr>
            <a:r>
              <a:rPr lang="fr-FR" sz="1200" dirty="0" err="1">
                <a:solidFill>
                  <a:srgbClr val="000000"/>
                </a:solidFill>
                <a:latin typeface="Consolas" panose="020B0609020204030204" pitchFamily="49" charset="0"/>
              </a:rPr>
              <a:t>adjusted_r_squared</a:t>
            </a:r>
            <a:r>
              <a:rPr lang="fr-FR" sz="1200" dirty="0">
                <a:solidFill>
                  <a:srgbClr val="000000"/>
                </a:solidFill>
                <a:latin typeface="Consolas" panose="020B0609020204030204" pitchFamily="49" charset="0"/>
              </a:rPr>
              <a:t> = 1 - (1-r_squared)*(</a:t>
            </a:r>
            <a:r>
              <a:rPr lang="fr-FR" sz="1200" dirty="0" err="1">
                <a:solidFill>
                  <a:srgbClr val="000000"/>
                </a:solidFill>
                <a:latin typeface="Consolas" panose="020B0609020204030204" pitchFamily="49" charset="0"/>
              </a:rPr>
              <a:t>len</a:t>
            </a:r>
            <a:r>
              <a:rPr lang="fr-FR" sz="1200" dirty="0">
                <a:solidFill>
                  <a:srgbClr val="000000"/>
                </a:solidFill>
                <a:latin typeface="Consolas" panose="020B0609020204030204" pitchFamily="49" charset="0"/>
              </a:rPr>
              <a:t>(y)-1)/(</a:t>
            </a:r>
            <a:r>
              <a:rPr lang="fr-FR" sz="1200" dirty="0" err="1">
                <a:solidFill>
                  <a:srgbClr val="000000"/>
                </a:solidFill>
                <a:latin typeface="Consolas" panose="020B0609020204030204" pitchFamily="49" charset="0"/>
              </a:rPr>
              <a:t>len</a:t>
            </a:r>
            <a:r>
              <a:rPr lang="fr-FR" sz="1200" dirty="0">
                <a:solidFill>
                  <a:srgbClr val="000000"/>
                </a:solidFill>
                <a:latin typeface="Consolas" panose="020B0609020204030204" pitchFamily="49" charset="0"/>
              </a:rPr>
              <a:t>(y)-</a:t>
            </a:r>
            <a:r>
              <a:rPr lang="fr-FR" sz="1200" dirty="0" err="1">
                <a:solidFill>
                  <a:srgbClr val="000000"/>
                </a:solidFill>
                <a:latin typeface="Consolas" panose="020B0609020204030204" pitchFamily="49" charset="0"/>
              </a:rPr>
              <a:t>X.shape</a:t>
            </a:r>
            <a:r>
              <a:rPr lang="fr-FR" sz="1200" dirty="0">
                <a:solidFill>
                  <a:srgbClr val="000000"/>
                </a:solidFill>
                <a:latin typeface="Consolas" panose="020B0609020204030204" pitchFamily="49" charset="0"/>
              </a:rPr>
              <a:t>[1]-1)</a:t>
            </a:r>
          </a:p>
          <a:p>
            <a:pPr marL="0" indent="0">
              <a:buNone/>
            </a:pPr>
            <a:r>
              <a:rPr lang="fr-FR" sz="1200" dirty="0" err="1">
                <a:solidFill>
                  <a:srgbClr val="000000"/>
                </a:solidFill>
                <a:latin typeface="Consolas" panose="020B0609020204030204" pitchFamily="49" charset="0"/>
              </a:rPr>
              <a:t>print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r_squared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adjusted_r_squared</a:t>
            </a:r>
            <a:endParaRPr lang="fr-FR" sz="1200" dirty="0">
              <a:solidFill>
                <a:srgbClr val="000000"/>
              </a:solidFill>
              <a:latin typeface="Consolas" panose="020B0609020204030204"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6A306E6-FA39-4C9B-8652-D9ACEEC6092C}"/>
              </a:ext>
            </a:extLst>
          </p:cNvPr>
          <p:cNvSpPr>
            <a:spLocks noGrp="1" noChangeArrowheads="1"/>
          </p:cNvSpPr>
          <p:nvPr>
            <p:ph type="title"/>
          </p:nvPr>
        </p:nvSpPr>
        <p:spPr/>
        <p:txBody>
          <a:bodyPr/>
          <a:lstStyle/>
          <a:p>
            <a:r>
              <a:rPr lang="en-US" altLang="en-US" dirty="0"/>
              <a:t>Residual Plots: Example</a:t>
            </a:r>
          </a:p>
        </p:txBody>
      </p:sp>
      <p:graphicFrame>
        <p:nvGraphicFramePr>
          <p:cNvPr id="69636" name="Object 4">
            <a:hlinkClick r:id="" action="ppaction://ole?verb=0"/>
            <a:extLst>
              <a:ext uri="{FF2B5EF4-FFF2-40B4-BE49-F238E27FC236}">
                <a16:creationId xmlns:a16="http://schemas.microsoft.com/office/drawing/2014/main" id="{830DA828-A60F-4C23-A7CE-3F346E8E1C04}"/>
              </a:ext>
            </a:extLst>
          </p:cNvPr>
          <p:cNvGraphicFramePr>
            <a:graphicFrameLocks/>
          </p:cNvGraphicFramePr>
          <p:nvPr/>
        </p:nvGraphicFramePr>
        <p:xfrm>
          <a:off x="4486275" y="2228850"/>
          <a:ext cx="3514725" cy="2672954"/>
        </p:xfrm>
        <a:graphic>
          <a:graphicData uri="http://schemas.openxmlformats.org/presentationml/2006/ole">
            <mc:AlternateContent xmlns:mc="http://schemas.openxmlformats.org/markup-compatibility/2006">
              <mc:Choice xmlns:v="urn:schemas-microsoft-com:vml" Requires="v">
                <p:oleObj name="Worksheet" r:id="rId2" imgW="4684680" imgH="3562200" progId="Excel.Sheet.8">
                  <p:embed/>
                </p:oleObj>
              </mc:Choice>
              <mc:Fallback>
                <p:oleObj name="Worksheet" r:id="rId2" imgW="4684680" imgH="3562200" progId="Excel.Sheet.8">
                  <p:embed/>
                  <p:pic>
                    <p:nvPicPr>
                      <p:cNvPr id="69636" name="Object 4">
                        <a:hlinkClick r:id="" action="ppaction://ole?verb=0"/>
                        <a:extLst>
                          <a:ext uri="{FF2B5EF4-FFF2-40B4-BE49-F238E27FC236}">
                            <a16:creationId xmlns:a16="http://schemas.microsoft.com/office/drawing/2014/main" id="{830DA828-A60F-4C23-A7CE-3F346E8E1C0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5" y="2228850"/>
                        <a:ext cx="3514725" cy="267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8" name="Rectangle 6">
            <a:extLst>
              <a:ext uri="{FF2B5EF4-FFF2-40B4-BE49-F238E27FC236}">
                <a16:creationId xmlns:a16="http://schemas.microsoft.com/office/drawing/2014/main" id="{783B3B8D-3072-4848-92DD-50639EE0B599}"/>
              </a:ext>
            </a:extLst>
          </p:cNvPr>
          <p:cNvSpPr>
            <a:spLocks noChangeArrowheads="1"/>
          </p:cNvSpPr>
          <p:nvPr/>
        </p:nvSpPr>
        <p:spPr bwMode="auto">
          <a:xfrm>
            <a:off x="1704317" y="4061776"/>
            <a:ext cx="2514600" cy="482825"/>
          </a:xfrm>
          <a:prstGeom prst="rect">
            <a:avLst/>
          </a:prstGeom>
          <a:solidFill>
            <a:srgbClr val="FFD5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eaLnBrk="0" hangingPunct="0">
              <a:spcBef>
                <a:spcPct val="50000"/>
              </a:spcBef>
            </a:pPr>
            <a:r>
              <a:rPr lang="en-US" altLang="en-US" sz="1350" dirty="0">
                <a:latin typeface="Arial" panose="020B0604020202020204" pitchFamily="34" charset="0"/>
              </a:rPr>
              <a:t>No Discernable Pattern – random variations</a:t>
            </a:r>
          </a:p>
        </p:txBody>
      </p:sp>
      <p:graphicFrame>
        <p:nvGraphicFramePr>
          <p:cNvPr id="69639" name="Object 7">
            <a:hlinkClick r:id="" action="ppaction://ole?verb=0"/>
            <a:extLst>
              <a:ext uri="{FF2B5EF4-FFF2-40B4-BE49-F238E27FC236}">
                <a16:creationId xmlns:a16="http://schemas.microsoft.com/office/drawing/2014/main" id="{F1CF30EB-C849-45AA-9F8D-1F1662A5E6C0}"/>
              </a:ext>
            </a:extLst>
          </p:cNvPr>
          <p:cNvGraphicFramePr>
            <a:graphicFrameLocks/>
          </p:cNvGraphicFramePr>
          <p:nvPr/>
        </p:nvGraphicFramePr>
        <p:xfrm>
          <a:off x="1143000" y="1257300"/>
          <a:ext cx="3486150" cy="2514600"/>
        </p:xfrm>
        <a:graphic>
          <a:graphicData uri="http://schemas.openxmlformats.org/presentationml/2006/ole">
            <mc:AlternateContent xmlns:mc="http://schemas.openxmlformats.org/markup-compatibility/2006">
              <mc:Choice xmlns:v="urn:schemas-microsoft-com:vml" Requires="v">
                <p:oleObj name="Worksheet" r:id="rId4" imgW="5624280" imgH="4024080" progId="Excel.Sheet.8">
                  <p:embed/>
                </p:oleObj>
              </mc:Choice>
              <mc:Fallback>
                <p:oleObj name="Worksheet" r:id="rId4" imgW="5624280" imgH="4024080" progId="Excel.Sheet.8">
                  <p:embed/>
                  <p:pic>
                    <p:nvPicPr>
                      <p:cNvPr id="69639" name="Object 7">
                        <a:hlinkClick r:id="" action="ppaction://ole?verb=0"/>
                        <a:extLst>
                          <a:ext uri="{FF2B5EF4-FFF2-40B4-BE49-F238E27FC236}">
                            <a16:creationId xmlns:a16="http://schemas.microsoft.com/office/drawing/2014/main" id="{F1CF30EB-C849-45AA-9F8D-1F1662A5E6C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257300"/>
                        <a:ext cx="34861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40" name="Line 8">
            <a:extLst>
              <a:ext uri="{FF2B5EF4-FFF2-40B4-BE49-F238E27FC236}">
                <a16:creationId xmlns:a16="http://schemas.microsoft.com/office/drawing/2014/main" id="{340418EC-7A70-41D8-8911-DF0EC19ED667}"/>
              </a:ext>
            </a:extLst>
          </p:cNvPr>
          <p:cNvSpPr>
            <a:spLocks noChangeShapeType="1"/>
          </p:cNvSpPr>
          <p:nvPr/>
        </p:nvSpPr>
        <p:spPr bwMode="auto">
          <a:xfrm flipV="1">
            <a:off x="3086100" y="3600450"/>
            <a:ext cx="0" cy="40005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69641" name="Rectangle 9">
            <a:extLst>
              <a:ext uri="{FF2B5EF4-FFF2-40B4-BE49-F238E27FC236}">
                <a16:creationId xmlns:a16="http://schemas.microsoft.com/office/drawing/2014/main" id="{A61C9205-C860-4421-B761-517675AAD1D8}"/>
              </a:ext>
            </a:extLst>
          </p:cNvPr>
          <p:cNvSpPr>
            <a:spLocks noChangeArrowheads="1"/>
          </p:cNvSpPr>
          <p:nvPr/>
        </p:nvSpPr>
        <p:spPr bwMode="auto">
          <a:xfrm>
            <a:off x="5460733" y="1479627"/>
            <a:ext cx="2000250" cy="482825"/>
          </a:xfrm>
          <a:prstGeom prst="rect">
            <a:avLst/>
          </a:prstGeom>
          <a:solidFill>
            <a:srgbClr val="FFD5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eaLnBrk="0" hangingPunct="0">
              <a:spcBef>
                <a:spcPct val="50000"/>
              </a:spcBef>
            </a:pPr>
            <a:r>
              <a:rPr lang="en-US" altLang="en-US" sz="1350" dirty="0">
                <a:latin typeface="Arial" panose="020B0604020202020204" pitchFamily="34" charset="0"/>
              </a:rPr>
              <a:t>Maybe some non-linear relationship</a:t>
            </a:r>
          </a:p>
        </p:txBody>
      </p:sp>
      <p:sp>
        <p:nvSpPr>
          <p:cNvPr id="69642" name="Line 10">
            <a:extLst>
              <a:ext uri="{FF2B5EF4-FFF2-40B4-BE49-F238E27FC236}">
                <a16:creationId xmlns:a16="http://schemas.microsoft.com/office/drawing/2014/main" id="{875175FA-6419-45A2-B69A-AC6421DA51E4}"/>
              </a:ext>
            </a:extLst>
          </p:cNvPr>
          <p:cNvSpPr>
            <a:spLocks noChangeShapeType="1"/>
          </p:cNvSpPr>
          <p:nvPr/>
        </p:nvSpPr>
        <p:spPr bwMode="auto">
          <a:xfrm>
            <a:off x="6515100" y="2000250"/>
            <a:ext cx="0" cy="3429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69643" name="Arc 11">
            <a:extLst>
              <a:ext uri="{FF2B5EF4-FFF2-40B4-BE49-F238E27FC236}">
                <a16:creationId xmlns:a16="http://schemas.microsoft.com/office/drawing/2014/main" id="{2AF6AD3C-224B-49A2-A69F-0F2328538166}"/>
              </a:ext>
            </a:extLst>
          </p:cNvPr>
          <p:cNvSpPr>
            <a:spLocks/>
          </p:cNvSpPr>
          <p:nvPr/>
        </p:nvSpPr>
        <p:spPr bwMode="auto">
          <a:xfrm rot="2820887" flipV="1">
            <a:off x="5114925" y="2714625"/>
            <a:ext cx="2000250" cy="148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D8A9C7F-F5EF-4C68-ADC1-D95DD687D371}"/>
                  </a:ext>
                </a:extLst>
              </p:cNvPr>
              <p:cNvSpPr txBox="1"/>
              <p:nvPr/>
            </p:nvSpPr>
            <p:spPr>
              <a:xfrm>
                <a:off x="1899561" y="1543050"/>
                <a:ext cx="2259623" cy="307777"/>
              </a:xfrm>
              <a:prstGeom prst="rect">
                <a:avLst/>
              </a:prstGeom>
              <a:noFill/>
            </p:spPr>
            <p:txBody>
              <a:bodyPr wrap="square">
                <a:spAutoFit/>
              </a:bodyPr>
              <a:lstStyle/>
              <a:p>
                <a14:m>
                  <m:oMath xmlns:m="http://schemas.openxmlformats.org/officeDocument/2006/math">
                    <m:r>
                      <m:rPr>
                        <m:nor/>
                      </m:rPr>
                      <a:rPr lang="en-US" sz="1400" i="0" smtClean="0">
                        <a:solidFill>
                          <a:srgbClr val="000000"/>
                        </a:solidFill>
                        <a:latin typeface="Cambria Math" panose="02040503050406030204" pitchFamily="18" charset="0"/>
                      </a:rPr>
                      <m:t>Oil</m:t>
                    </m:r>
                    <m:r>
                      <m:rPr>
                        <m:nor/>
                      </m:rPr>
                      <a:rPr lang="en-US" sz="1400" i="0" smtClean="0">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m:t>
                    </m:r>
                    <m:r>
                      <a:rPr lang="en-US" sz="1400" i="0">
                        <a:solidFill>
                          <a:srgbClr val="000000"/>
                        </a:solidFill>
                        <a:latin typeface="Cambria Math" panose="02040503050406030204" pitchFamily="18" charset="0"/>
                      </a:rPr>
                      <m:t> </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𝛽</m:t>
                        </m:r>
                      </m:e>
                      <m:sub>
                        <m:r>
                          <a:rPr lang="en-US" sz="1400" i="0">
                            <a:solidFill>
                              <a:srgbClr val="000000"/>
                            </a:solidFill>
                            <a:latin typeface="Cambria Math" panose="02040503050406030204" pitchFamily="18" charset="0"/>
                          </a:rPr>
                          <m:t>0</m:t>
                        </m:r>
                      </m:sub>
                    </m:sSub>
                    <m:r>
                      <a:rPr lang="en-US" sz="1400" i="1">
                        <a:solidFill>
                          <a:srgbClr val="000000"/>
                        </a:solidFill>
                        <a:latin typeface="Cambria Math" panose="02040503050406030204" pitchFamily="18" charset="0"/>
                      </a:rPr>
                      <m:t>+</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𝛽</m:t>
                        </m:r>
                      </m:e>
                      <m:sub>
                        <m:r>
                          <a:rPr lang="en-US" sz="1400" i="1">
                            <a:solidFill>
                              <a:srgbClr val="000000"/>
                            </a:solidFill>
                            <a:latin typeface="Cambria Math" panose="02040503050406030204" pitchFamily="18" charset="0"/>
                          </a:rPr>
                          <m:t>1</m:t>
                        </m:r>
                      </m:sub>
                    </m:sSub>
                    <m:r>
                      <m:rPr>
                        <m:nor/>
                      </m:rPr>
                      <a:rPr lang="en-US" sz="1400" i="0">
                        <a:solidFill>
                          <a:srgbClr val="000000"/>
                        </a:solidFill>
                        <a:latin typeface="Cambria Math" panose="02040503050406030204" pitchFamily="18" charset="0"/>
                      </a:rPr>
                      <m:t> </m:t>
                    </m:r>
                    <m:r>
                      <m:rPr>
                        <m:nor/>
                      </m:rPr>
                      <a:rPr lang="en-US" sz="1400" i="0">
                        <a:solidFill>
                          <a:srgbClr val="000000"/>
                        </a:solidFill>
                        <a:latin typeface="Cambria Math" panose="02040503050406030204" pitchFamily="18" charset="0"/>
                      </a:rPr>
                      <m:t>Temp</m:t>
                    </m:r>
                  </m:oMath>
                </a14:m>
                <a:r>
                  <a:rPr lang="en-US" sz="1400" i="0" dirty="0">
                    <a:solidFill>
                      <a:srgbClr val="000000"/>
                    </a:solidFill>
                    <a:latin typeface="Cambria Math" panose="02040503050406030204" pitchFamily="18" charset="0"/>
                  </a:rPr>
                  <a:t> </a:t>
                </a:r>
                <a:endParaRPr lang="en-US" sz="1400" dirty="0"/>
              </a:p>
            </p:txBody>
          </p:sp>
        </mc:Choice>
        <mc:Fallback xmlns="">
          <p:sp>
            <p:nvSpPr>
              <p:cNvPr id="11" name="TextBox 10">
                <a:extLst>
                  <a:ext uri="{FF2B5EF4-FFF2-40B4-BE49-F238E27FC236}">
                    <a16:creationId xmlns:a16="http://schemas.microsoft.com/office/drawing/2014/main" id="{7D8A9C7F-F5EF-4C68-ADC1-D95DD687D371}"/>
                  </a:ext>
                </a:extLst>
              </p:cNvPr>
              <p:cNvSpPr txBox="1">
                <a:spLocks noRot="1" noChangeAspect="1" noMove="1" noResize="1" noEditPoints="1" noAdjustHandles="1" noChangeArrowheads="1" noChangeShapeType="1" noTextEdit="1"/>
              </p:cNvSpPr>
              <p:nvPr/>
            </p:nvSpPr>
            <p:spPr>
              <a:xfrm>
                <a:off x="1899561" y="1543050"/>
                <a:ext cx="2259623" cy="307777"/>
              </a:xfrm>
              <a:prstGeom prst="rect">
                <a:avLst/>
              </a:prstGeom>
              <a:blipFill>
                <a:blip r:embed="rId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0897F0D-06F3-47C7-9414-57A8BE1052A7}"/>
                  </a:ext>
                </a:extLst>
              </p:cNvPr>
              <p:cNvSpPr txBox="1"/>
              <p:nvPr/>
            </p:nvSpPr>
            <p:spPr>
              <a:xfrm>
                <a:off x="4486275" y="2469704"/>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i="0" smtClean="0">
                          <a:solidFill>
                            <a:srgbClr val="000000"/>
                          </a:solidFill>
                          <a:latin typeface="Cambria Math" panose="02040503050406030204" pitchFamily="18" charset="0"/>
                        </a:rPr>
                        <m:t>Oil</m:t>
                      </m:r>
                      <m:r>
                        <m:rPr>
                          <m:nor/>
                        </m:rPr>
                        <a:rPr lang="en-US" sz="1400" i="0" smtClean="0">
                          <a:solidFill>
                            <a:srgbClr val="000000"/>
                          </a:solidFill>
                          <a:latin typeface="Cambria Math" panose="02040503050406030204" pitchFamily="18" charset="0"/>
                        </a:rPr>
                        <m:t> </m:t>
                      </m:r>
                      <m:r>
                        <a:rPr lang="en-US" sz="1400" i="1">
                          <a:solidFill>
                            <a:srgbClr val="000000"/>
                          </a:solidFill>
                          <a:latin typeface="Cambria Math" panose="02040503050406030204" pitchFamily="18" charset="0"/>
                        </a:rPr>
                        <m:t>=</m:t>
                      </m:r>
                      <m:sSub>
                        <m:sSubPr>
                          <m:ctrlPr>
                            <a:rPr lang="en-US" sz="1400" i="1">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𝑎</m:t>
                          </m:r>
                        </m:e>
                        <m:sub>
                          <m:r>
                            <a:rPr lang="en-US" sz="1400" i="1">
                              <a:solidFill>
                                <a:srgbClr val="000000"/>
                              </a:solidFill>
                              <a:latin typeface="Cambria Math" panose="02040503050406030204" pitchFamily="18" charset="0"/>
                            </a:rPr>
                            <m:t>0</m:t>
                          </m:r>
                        </m:sub>
                      </m:sSub>
                      <m:r>
                        <a:rPr lang="en-US" sz="1400" i="1">
                          <a:solidFill>
                            <a:srgbClr val="000000"/>
                          </a:solidFill>
                          <a:latin typeface="Cambria Math" panose="02040503050406030204" pitchFamily="18" charset="0"/>
                        </a:rPr>
                        <m:t>+</m:t>
                      </m:r>
                      <m:sSub>
                        <m:sSubPr>
                          <m:ctrlPr>
                            <a:rPr lang="en-US" sz="1400" i="1">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𝑎</m:t>
                          </m:r>
                        </m:e>
                        <m:sub>
                          <m:r>
                            <a:rPr lang="en-US" sz="1400" i="1">
                              <a:solidFill>
                                <a:srgbClr val="000000"/>
                              </a:solidFill>
                              <a:latin typeface="Cambria Math" panose="02040503050406030204" pitchFamily="18" charset="0"/>
                            </a:rPr>
                            <m:t>1</m:t>
                          </m:r>
                        </m:sub>
                      </m:sSub>
                      <m:r>
                        <m:rPr>
                          <m:nor/>
                        </m:rPr>
                        <a:rPr lang="en-US" sz="1400" i="0">
                          <a:solidFill>
                            <a:srgbClr val="000000"/>
                          </a:solidFill>
                          <a:latin typeface="Cambria Math" panose="02040503050406030204" pitchFamily="18" charset="0"/>
                        </a:rPr>
                        <m:t> </m:t>
                      </m:r>
                      <m:r>
                        <m:rPr>
                          <m:nor/>
                        </m:rPr>
                        <a:rPr lang="en-US" sz="1400" i="0">
                          <a:solidFill>
                            <a:srgbClr val="000000"/>
                          </a:solidFill>
                          <a:latin typeface="Cambria Math" panose="02040503050406030204" pitchFamily="18" charset="0"/>
                        </a:rPr>
                        <m:t>Insulation</m:t>
                      </m:r>
                      <m:r>
                        <m:rPr>
                          <m:nor/>
                        </m:rPr>
                        <a:rPr lang="en-US" sz="1400" b="0" i="0" smtClean="0">
                          <a:solidFill>
                            <a:srgbClr val="000000"/>
                          </a:solidFill>
                          <a:latin typeface="Cambria Math" panose="02040503050406030204" pitchFamily="18" charset="0"/>
                        </a:rPr>
                        <m:t> </m:t>
                      </m:r>
                    </m:oMath>
                  </m:oMathPara>
                </a14:m>
                <a:endParaRPr lang="en-US" sz="1400" dirty="0"/>
              </a:p>
            </p:txBody>
          </p:sp>
        </mc:Choice>
        <mc:Fallback xmlns="">
          <p:sp>
            <p:nvSpPr>
              <p:cNvPr id="13" name="TextBox 12">
                <a:extLst>
                  <a:ext uri="{FF2B5EF4-FFF2-40B4-BE49-F238E27FC236}">
                    <a16:creationId xmlns:a16="http://schemas.microsoft.com/office/drawing/2014/main" id="{C0897F0D-06F3-47C7-9414-57A8BE1052A7}"/>
                  </a:ext>
                </a:extLst>
              </p:cNvPr>
              <p:cNvSpPr txBox="1">
                <a:spLocks noRot="1" noChangeAspect="1" noMove="1" noResize="1" noEditPoints="1" noAdjustHandles="1" noChangeArrowheads="1" noChangeShapeType="1" noTextEdit="1"/>
              </p:cNvSpPr>
              <p:nvPr/>
            </p:nvSpPr>
            <p:spPr>
              <a:xfrm>
                <a:off x="4486275" y="2469704"/>
                <a:ext cx="4572000" cy="307777"/>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E59F-2E1B-422E-89DC-7056BD03D09E}"/>
              </a:ext>
            </a:extLst>
          </p:cNvPr>
          <p:cNvSpPr>
            <a:spLocks noGrp="1"/>
          </p:cNvSpPr>
          <p:nvPr>
            <p:ph type="title"/>
          </p:nvPr>
        </p:nvSpPr>
        <p:spPr/>
        <p:txBody>
          <a:bodyPr/>
          <a:lstStyle/>
          <a:p>
            <a:r>
              <a:rPr lang="en-US" dirty="0"/>
              <a:t>When to use polynomial regression</a:t>
            </a:r>
          </a:p>
        </p:txBody>
      </p:sp>
      <p:pic>
        <p:nvPicPr>
          <p:cNvPr id="40962" name="Picture 2" descr="ML Polynomial Regression">
            <a:extLst>
              <a:ext uri="{FF2B5EF4-FFF2-40B4-BE49-F238E27FC236}">
                <a16:creationId xmlns:a16="http://schemas.microsoft.com/office/drawing/2014/main" id="{9A0C91E4-4E64-4335-A74F-02A3A2822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6215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812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Polynomial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66216" y="1952625"/>
                <a:ext cx="4239184" cy="3190875"/>
              </a:xfrm>
            </p:spPr>
            <p:txBody>
              <a:bodyPr>
                <a:normAutofit/>
              </a:bodyPr>
              <a:lstStyle/>
              <a:p>
                <a:r>
                  <a:rPr lang="en-US" sz="1800" dirty="0"/>
                  <a:t>The simplest non-linear model we can consider, for a dependent variable </a:t>
                </a:r>
                <a:r>
                  <a:rPr lang="en-US" sz="1800" i="1" dirty="0"/>
                  <a:t>Y</a:t>
                </a:r>
                <a:r>
                  <a:rPr lang="en-US" sz="1800" dirty="0"/>
                  <a:t> and an independent variable  </a:t>
                </a:r>
                <a:r>
                  <a:rPr lang="en-US" sz="1800" i="1" dirty="0"/>
                  <a:t>X</a:t>
                </a:r>
                <a:r>
                  <a:rPr lang="en-US" sz="1800" dirty="0"/>
                  <a:t>, is a polynomial model of degree </a:t>
                </a:r>
                <a:r>
                  <a:rPr lang="en-US" sz="1800" i="1" dirty="0"/>
                  <a:t>M</a:t>
                </a:r>
                <a:r>
                  <a:rPr lang="en-US" sz="1800" dirty="0"/>
                  <a:t>,</a:t>
                </a:r>
              </a:p>
              <a:p>
                <a:endParaRPr lang="en-US" sz="1800" dirty="0"/>
              </a:p>
              <a:p>
                <a:r>
                  <a:rPr lang="en-US" sz="1800" dirty="0"/>
                  <a:t>Polynomial regression is a special case of linear regression - we treat each </a:t>
                </a:r>
                <a14:m>
                  <m:oMath xmlns:m="http://schemas.openxmlformats.org/officeDocument/2006/math">
                    <m:sSup>
                      <m:sSupPr>
                        <m:ctrlPr>
                          <a:rPr lang="en-US" sz="1800" i="1">
                            <a:latin typeface="Cambria Math" panose="02040503050406030204" pitchFamily="18" charset="0"/>
                          </a:rPr>
                        </m:ctrlPr>
                      </m:sSupPr>
                      <m:e>
                        <m:r>
                          <a:rPr lang="en-US" sz="1800" i="1">
                            <a:latin typeface="Cambria Math" charset="0"/>
                          </a:rPr>
                          <m:t>𝑥</m:t>
                        </m:r>
                      </m:e>
                      <m:sup>
                        <m:r>
                          <a:rPr lang="en-US" sz="1800" i="1">
                            <a:latin typeface="Cambria Math" charset="0"/>
                          </a:rPr>
                          <m:t>𝑚</m:t>
                        </m:r>
                      </m:sup>
                    </m:sSup>
                  </m:oMath>
                </a14:m>
                <a:r>
                  <a:rPr lang="en-US" sz="1800" dirty="0"/>
                  <a:t> as a separate independent variable. </a:t>
                </a:r>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66216" y="1952625"/>
                <a:ext cx="4239184" cy="3190875"/>
              </a:xfrm>
              <a:blipFill>
                <a:blip r:embed="rId5"/>
                <a:stretch>
                  <a:fillRect l="-287" t="-954" r="-2299"/>
                </a:stretch>
              </a:blipFill>
            </p:spPr>
            <p:txBody>
              <a:bodyPr/>
              <a:lstStyle/>
              <a:p>
                <a:r>
                  <a:rPr lang="en-US">
                    <a:noFill/>
                  </a:rPr>
                  <a:t> </a:t>
                </a:r>
              </a:p>
            </p:txBody>
          </p:sp>
        </mc:Fallback>
      </mc:AlternateContent>
      <p:pic>
        <p:nvPicPr>
          <p:cNvPr id="4" name="Picture 3"/>
          <p:cNvPicPr>
            <a:picLocks noChangeAspect="1"/>
          </p:cNvPicPr>
          <p:nvPr/>
        </p:nvPicPr>
        <p:blipFill>
          <a:blip r:embed="rId6"/>
          <a:stretch>
            <a:fillRect/>
          </a:stretch>
        </p:blipFill>
        <p:spPr>
          <a:xfrm>
            <a:off x="406400" y="3391852"/>
            <a:ext cx="4724400" cy="312420"/>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CA818E1-D2D4-4630-8176-C5CCCF5DDE0E}"/>
                  </a:ext>
                </a:extLst>
              </p:cNvPr>
              <p:cNvSpPr txBox="1">
                <a:spLocks/>
              </p:cNvSpPr>
              <p:nvPr/>
            </p:nvSpPr>
            <p:spPr>
              <a:xfrm>
                <a:off x="5410200" y="2038350"/>
                <a:ext cx="3581400" cy="2295525"/>
              </a:xfrm>
              <a:prstGeom prst="rect">
                <a:avLst/>
              </a:prstGeom>
              <a:solidFill>
                <a:schemeClr val="accent5">
                  <a:lumMod val="20000"/>
                  <a:lumOff val="80000"/>
                </a:schemeClr>
              </a:solidFill>
            </p:spPr>
            <p:txBody>
              <a:bodyPr vert="horz" lIns="91440" tIns="45720" rIns="91440" bIns="45720" rtlCol="0">
                <a:normAutofit fontScale="925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pPr marL="0" indent="0">
                  <a:buFont typeface="Wingdings 3" charset="2"/>
                  <a:buNone/>
                </a:pPr>
                <a:r>
                  <a:rPr lang="en-US" b="1" dirty="0"/>
                  <a:t>Quiz 4</a:t>
                </a:r>
                <a:r>
                  <a:rPr lang="en-US" dirty="0"/>
                  <a:t>: Check if adding quadratic term for insulation improves :</a:t>
                </a:r>
              </a:p>
              <a:p>
                <a:pPr marL="0" indent="0">
                  <a:buFont typeface="Wingdings 3" charset="2"/>
                  <a:buNone/>
                </a:pPr>
                <a:r>
                  <a:rPr lang="en-US" dirty="0"/>
                  <a:t>a) model (b)</a:t>
                </a:r>
              </a:p>
              <a:p>
                <a:pPr marL="0" indent="0">
                  <a:buFont typeface="Wingdings 3" charset="2"/>
                  <a:buNone/>
                </a:pPr>
                <a:r>
                  <a:rPr lang="en-US" dirty="0">
                    <a:solidFill>
                      <a:srgbClr val="000000"/>
                    </a:solidFill>
                  </a:rPr>
                  <a:t>		</a:t>
                </a:r>
                <a14:m>
                  <m:oMath xmlns:m="http://schemas.openxmlformats.org/officeDocument/2006/math">
                    <m:r>
                      <m:rPr>
                        <m:nor/>
                      </m:rPr>
                      <a:rPr lang="en-US" smtClean="0">
                        <a:solidFill>
                          <a:srgbClr val="000000"/>
                        </a:solidFill>
                        <a:latin typeface="Cambria Math" panose="02040503050406030204" pitchFamily="18" charset="0"/>
                      </a:rPr>
                      <m:t>Oil</m:t>
                    </m:r>
                    <m:r>
                      <m:rPr>
                        <m:nor/>
                      </m:rPr>
                      <a:rPr lang="en-US"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Insulation</m:t>
                    </m:r>
                    <m:r>
                      <m:rPr>
                        <m:nor/>
                      </m:rPr>
                      <a:rPr lang="en-US" smtClean="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smtClean="0">
                            <a:solidFill>
                              <a:srgbClr val="000000"/>
                            </a:solidFill>
                            <a:latin typeface="Cambria Math" panose="02040503050406030204" pitchFamily="18" charset="0"/>
                          </a:rPr>
                          <m:t>2</m:t>
                        </m:r>
                      </m:sub>
                    </m:sSub>
                    <m:r>
                      <m:rPr>
                        <m:nor/>
                      </m:rPr>
                      <a:rPr lang="en-US">
                        <a:solidFill>
                          <a:srgbClr val="000000"/>
                        </a:solidFill>
                        <a:latin typeface="Cambria Math" panose="02040503050406030204" pitchFamily="18" charset="0"/>
                      </a:rPr>
                      <m:t>Insulation</m:t>
                    </m:r>
                    <m:r>
                      <m:rPr>
                        <m:nor/>
                      </m:rPr>
                      <a:rPr lang="en-US">
                        <a:solidFill>
                          <a:srgbClr val="000000"/>
                        </a:solidFill>
                        <a:latin typeface="Cambria Math" panose="02040503050406030204" pitchFamily="18" charset="0"/>
                      </a:rPr>
                      <m:t> </m:t>
                    </m:r>
                  </m:oMath>
                </a14:m>
                <a:r>
                  <a:rPr lang="en-US" baseline="30000" dirty="0"/>
                  <a:t>2</a:t>
                </a:r>
              </a:p>
              <a:p>
                <a:pPr marL="0" indent="0">
                  <a:buFont typeface="Wingdings 3" charset="2"/>
                  <a:buNone/>
                </a:pPr>
                <a:r>
                  <a:rPr lang="en-US" dirty="0"/>
                  <a:t>b) model (c)</a:t>
                </a:r>
              </a:p>
              <a:p>
                <a:pPr marL="0" indent="0">
                  <a:buFont typeface="Wingdings 3" charset="2"/>
                  <a:buNone/>
                </a:pPr>
                <a:r>
                  <a:rPr lang="en-US" dirty="0"/>
                  <a:t>		</a:t>
                </a:r>
                <a:r>
                  <a:rPr lang="en-US" dirty="0">
                    <a:solidFill>
                      <a:srgbClr val="000000"/>
                    </a:solidFill>
                  </a:rPr>
                  <a:t> </a:t>
                </a:r>
                <a14:m>
                  <m:oMath xmlns:m="http://schemas.openxmlformats.org/officeDocument/2006/math">
                    <m:r>
                      <m:rPr>
                        <m:nor/>
                      </m:rPr>
                      <a:rPr lang="en-US" smtClean="0">
                        <a:solidFill>
                          <a:srgbClr val="000000"/>
                        </a:solidFill>
                        <a:latin typeface="Cambria Math" panose="02040503050406030204" pitchFamily="18" charset="0"/>
                      </a:rPr>
                      <m:t>Oil</m:t>
                    </m:r>
                    <m:r>
                      <m:rPr>
                        <m:nor/>
                      </m:rPr>
                      <a:rPr lang="en-US"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Temp</m:t>
                        </m:r>
                        <m:r>
                          <a:rPr lang="en-US"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𝛽</m:t>
                        </m:r>
                      </m:e>
                      <m:sub>
                        <m:r>
                          <a:rPr lang="en-US" i="1" smtClean="0">
                            <a:solidFill>
                              <a:srgbClr val="000000"/>
                            </a:solidFill>
                            <a:latin typeface="Cambria Math" panose="02040503050406030204" pitchFamily="18" charset="0"/>
                          </a:rPr>
                          <m:t>2</m:t>
                        </m:r>
                      </m:sub>
                    </m:sSub>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Insulation</m:t>
                    </m:r>
                    <m:r>
                      <m:rPr>
                        <m:nor/>
                      </m:rPr>
                      <a:rPr lang="en-US" smtClean="0">
                        <a:solidFill>
                          <a:srgbClr val="000000"/>
                        </a:solidFill>
                        <a:latin typeface="Cambria Math" panose="02040503050406030204" pitchFamily="18" charset="0"/>
                      </a:rPr>
                      <m:t> +</m:t>
                    </m:r>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smtClean="0">
                            <a:solidFill>
                              <a:srgbClr val="000000"/>
                            </a:solidFill>
                            <a:latin typeface="Cambria Math" panose="02040503050406030204" pitchFamily="18" charset="0"/>
                          </a:rPr>
                          <m:t>3</m:t>
                        </m:r>
                      </m:sub>
                    </m:sSub>
                    <m:r>
                      <m:rPr>
                        <m:nor/>
                      </m:rPr>
                      <a:rPr lang="en-US">
                        <a:solidFill>
                          <a:srgbClr val="000000"/>
                        </a:solidFill>
                        <a:latin typeface="Cambria Math" panose="02040503050406030204" pitchFamily="18" charset="0"/>
                      </a:rPr>
                      <m:t>Insulation</m:t>
                    </m:r>
                    <m:r>
                      <m:rPr>
                        <m:nor/>
                      </m:rPr>
                      <a:rPr lang="en-US">
                        <a:solidFill>
                          <a:srgbClr val="000000"/>
                        </a:solidFill>
                        <a:latin typeface="Cambria Math" panose="02040503050406030204" pitchFamily="18" charset="0"/>
                      </a:rPr>
                      <m:t> </m:t>
                    </m:r>
                  </m:oMath>
                </a14:m>
                <a:r>
                  <a:rPr lang="en-US" baseline="30000" dirty="0"/>
                  <a:t>2</a:t>
                </a:r>
                <a:endParaRPr lang="en-US" dirty="0"/>
              </a:p>
              <a:p>
                <a:pPr marL="0" indent="0">
                  <a:buFont typeface="Wingdings 3" charset="2"/>
                  <a:buNone/>
                </a:pPr>
                <a:r>
                  <a:rPr lang="en-US" b="1" dirty="0"/>
                  <a:t>Hint: </a:t>
                </a:r>
                <a:r>
                  <a:rPr lang="en-US" dirty="0"/>
                  <a:t>use adjusted R</a:t>
                </a:r>
                <a:r>
                  <a:rPr lang="en-US" baseline="30000" dirty="0"/>
                  <a:t>2</a:t>
                </a:r>
                <a:r>
                  <a:rPr lang="en-US" dirty="0"/>
                  <a:t> to compare the models	</a:t>
                </a:r>
              </a:p>
              <a:p>
                <a:pPr marL="0" indent="0">
                  <a:buFont typeface="Wingdings 3" charset="2"/>
                  <a:buNone/>
                </a:pPr>
                <a:endParaRPr lang="en-US" dirty="0"/>
              </a:p>
            </p:txBody>
          </p:sp>
        </mc:Choice>
        <mc:Fallback xmlns="">
          <p:sp>
            <p:nvSpPr>
              <p:cNvPr id="7" name="Content Placeholder 2">
                <a:extLst>
                  <a:ext uri="{FF2B5EF4-FFF2-40B4-BE49-F238E27FC236}">
                    <a16:creationId xmlns:a16="http://schemas.microsoft.com/office/drawing/2014/main" id="{ACA818E1-D2D4-4630-8176-C5CCCF5DDE0E}"/>
                  </a:ext>
                </a:extLst>
              </p:cNvPr>
              <p:cNvSpPr txBox="1">
                <a:spLocks noRot="1" noChangeAspect="1" noMove="1" noResize="1" noEditPoints="1" noAdjustHandles="1" noChangeArrowheads="1" noChangeShapeType="1" noTextEdit="1"/>
              </p:cNvSpPr>
              <p:nvPr/>
            </p:nvSpPr>
            <p:spPr>
              <a:xfrm>
                <a:off x="5410200" y="2038350"/>
                <a:ext cx="3581400" cy="2295525"/>
              </a:xfrm>
              <a:prstGeom prst="rect">
                <a:avLst/>
              </a:prstGeom>
              <a:blipFill>
                <a:blip r:embed="rId7"/>
                <a:stretch>
                  <a:fillRect l="-17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1838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C989-5161-43AC-B92B-7804DDC018D6}"/>
              </a:ext>
            </a:extLst>
          </p:cNvPr>
          <p:cNvSpPr>
            <a:spLocks noGrp="1"/>
          </p:cNvSpPr>
          <p:nvPr>
            <p:ph type="title"/>
          </p:nvPr>
        </p:nvSpPr>
        <p:spPr/>
        <p:txBody>
          <a:bodyPr/>
          <a:lstStyle/>
          <a:p>
            <a:r>
              <a:rPr lang="en-US" dirty="0"/>
              <a:t>Risk of using polynomial regression of higher order: overfitting vs underfitting</a:t>
            </a:r>
          </a:p>
        </p:txBody>
      </p:sp>
      <p:pic>
        <p:nvPicPr>
          <p:cNvPr id="41986" name="Picture 2" descr="Underfitting vs. Overfitting — scikit-learn 0.15-git documentation">
            <a:extLst>
              <a:ext uri="{FF2B5EF4-FFF2-40B4-BE49-F238E27FC236}">
                <a16:creationId xmlns:a16="http://schemas.microsoft.com/office/drawing/2014/main" id="{3D2A6D9D-ABAA-4279-A6F4-66263727D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92"/>
          <a:stretch/>
        </p:blipFill>
        <p:spPr bwMode="auto">
          <a:xfrm>
            <a:off x="76200" y="1885950"/>
            <a:ext cx="9067800" cy="2819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E1154F-2E6C-463E-B996-564D83AE1F90}"/>
              </a:ext>
            </a:extLst>
          </p:cNvPr>
          <p:cNvSpPr txBox="1"/>
          <p:nvPr/>
        </p:nvSpPr>
        <p:spPr>
          <a:xfrm>
            <a:off x="869603" y="4629150"/>
            <a:ext cx="1600200" cy="369332"/>
          </a:xfrm>
          <a:prstGeom prst="rect">
            <a:avLst/>
          </a:prstGeom>
          <a:noFill/>
        </p:spPr>
        <p:txBody>
          <a:bodyPr wrap="square" rtlCol="0">
            <a:spAutoFit/>
          </a:bodyPr>
          <a:lstStyle/>
          <a:p>
            <a:r>
              <a:rPr lang="en-US" dirty="0"/>
              <a:t>underfitting</a:t>
            </a:r>
          </a:p>
        </p:txBody>
      </p:sp>
      <p:sp>
        <p:nvSpPr>
          <p:cNvPr id="7" name="TextBox 6">
            <a:extLst>
              <a:ext uri="{FF2B5EF4-FFF2-40B4-BE49-F238E27FC236}">
                <a16:creationId xmlns:a16="http://schemas.microsoft.com/office/drawing/2014/main" id="{9F5996B5-C2F8-4C8F-9D6E-607194A1335F}"/>
              </a:ext>
            </a:extLst>
          </p:cNvPr>
          <p:cNvSpPr txBox="1"/>
          <p:nvPr/>
        </p:nvSpPr>
        <p:spPr>
          <a:xfrm>
            <a:off x="6400800" y="4629150"/>
            <a:ext cx="1600200" cy="369332"/>
          </a:xfrm>
          <a:prstGeom prst="rect">
            <a:avLst/>
          </a:prstGeom>
          <a:noFill/>
        </p:spPr>
        <p:txBody>
          <a:bodyPr wrap="square" rtlCol="0">
            <a:spAutoFit/>
          </a:bodyPr>
          <a:lstStyle/>
          <a:p>
            <a:r>
              <a:rPr lang="en-US" dirty="0"/>
              <a:t>overfitting</a:t>
            </a:r>
          </a:p>
        </p:txBody>
      </p:sp>
    </p:spTree>
    <p:extLst>
      <p:ext uri="{BB962C8B-B14F-4D97-AF65-F5344CB8AC3E}">
        <p14:creationId xmlns:p14="http://schemas.microsoft.com/office/powerpoint/2010/main" val="1474028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CA07-433E-4092-ABBD-928B57C09B63}"/>
              </a:ext>
            </a:extLst>
          </p:cNvPr>
          <p:cNvSpPr>
            <a:spLocks noGrp="1"/>
          </p:cNvSpPr>
          <p:nvPr>
            <p:ph type="title"/>
          </p:nvPr>
        </p:nvSpPr>
        <p:spPr/>
        <p:txBody>
          <a:bodyPr/>
          <a:lstStyle/>
          <a:p>
            <a:r>
              <a:rPr lang="en-US" dirty="0"/>
              <a:t>Overfitting vs underfitting</a:t>
            </a:r>
          </a:p>
        </p:txBody>
      </p:sp>
      <p:graphicFrame>
        <p:nvGraphicFramePr>
          <p:cNvPr id="10" name="Content Placeholder 2">
            <a:extLst>
              <a:ext uri="{FF2B5EF4-FFF2-40B4-BE49-F238E27FC236}">
                <a16:creationId xmlns:a16="http://schemas.microsoft.com/office/drawing/2014/main" id="{10B989A3-3428-4965-8561-42BABB91D743}"/>
              </a:ext>
            </a:extLst>
          </p:cNvPr>
          <p:cNvGraphicFramePr>
            <a:graphicFrameLocks noGrp="1"/>
          </p:cNvGraphicFramePr>
          <p:nvPr>
            <p:ph idx="1"/>
            <p:extLst>
              <p:ext uri="{D42A27DB-BD31-4B8C-83A1-F6EECF244321}">
                <p14:modId xmlns:p14="http://schemas.microsoft.com/office/powerpoint/2010/main" val="1994813296"/>
              </p:ext>
            </p:extLst>
          </p:nvPr>
        </p:nvGraphicFramePr>
        <p:xfrm>
          <a:off x="866216" y="1952625"/>
          <a:ext cx="7210984" cy="256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8814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D258F1-815E-4187-979A-F6BE19C63D1E}"/>
              </a:ext>
            </a:extLst>
          </p:cNvPr>
          <p:cNvSpPr>
            <a:spLocks noGrp="1"/>
          </p:cNvSpPr>
          <p:nvPr>
            <p:ph type="title"/>
          </p:nvPr>
        </p:nvSpPr>
        <p:spPr/>
        <p:txBody>
          <a:bodyPr/>
          <a:lstStyle/>
          <a:p>
            <a:pPr marL="0" indent="0">
              <a:buNone/>
            </a:pPr>
            <a:r>
              <a:rPr lang="en-US" sz="2800" dirty="0"/>
              <a:t>So we learned today:</a:t>
            </a:r>
          </a:p>
        </p:txBody>
      </p:sp>
      <p:sp>
        <p:nvSpPr>
          <p:cNvPr id="4" name="Content Placeholder 3">
            <a:extLst>
              <a:ext uri="{FF2B5EF4-FFF2-40B4-BE49-F238E27FC236}">
                <a16:creationId xmlns:a16="http://schemas.microsoft.com/office/drawing/2014/main" id="{BBC7AB4B-F8A6-4ECD-86DF-DDB24A10D0D7}"/>
              </a:ext>
            </a:extLst>
          </p:cNvPr>
          <p:cNvSpPr>
            <a:spLocks noGrp="1"/>
          </p:cNvSpPr>
          <p:nvPr>
            <p:ph idx="1"/>
          </p:nvPr>
        </p:nvSpPr>
        <p:spPr>
          <a:xfrm>
            <a:off x="843356" y="1657350"/>
            <a:ext cx="7591984" cy="3276600"/>
          </a:xfrm>
        </p:spPr>
        <p:txBody>
          <a:bodyPr>
            <a:normAutofit/>
          </a:bodyPr>
          <a:lstStyle/>
          <a:p>
            <a:r>
              <a:rPr lang="en-US" sz="1600" dirty="0"/>
              <a:t>Multiple linear regression</a:t>
            </a:r>
          </a:p>
          <a:p>
            <a:r>
              <a:rPr lang="en-US" sz="1600" dirty="0"/>
              <a:t>How to evaluate if multiple linear regression is better than simple</a:t>
            </a:r>
          </a:p>
          <a:p>
            <a:r>
              <a:rPr lang="en-US" sz="1600" dirty="0"/>
              <a:t>Polynomial regression, overfitting risk </a:t>
            </a:r>
          </a:p>
          <a:p>
            <a:pPr marL="0" indent="0">
              <a:buNone/>
            </a:pPr>
            <a:endParaRPr lang="en-US" sz="1600" dirty="0"/>
          </a:p>
        </p:txBody>
      </p:sp>
    </p:spTree>
    <p:extLst>
      <p:ext uri="{BB962C8B-B14F-4D97-AF65-F5344CB8AC3E}">
        <p14:creationId xmlns:p14="http://schemas.microsoft.com/office/powerpoint/2010/main" val="2775134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 name="Rectangle 10">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15">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useBgFill="1">
          <p:nvSpPr>
            <p:cNvPr id="17" name="Rectangle 16">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5" name="Title 4">
            <a:extLst>
              <a:ext uri="{FF2B5EF4-FFF2-40B4-BE49-F238E27FC236}">
                <a16:creationId xmlns:a16="http://schemas.microsoft.com/office/drawing/2014/main" id="{6C814F18-3DE5-486D-B1E1-5176329C443B}"/>
              </a:ext>
            </a:extLst>
          </p:cNvPr>
          <p:cNvSpPr>
            <a:spLocks noGrp="1"/>
          </p:cNvSpPr>
          <p:nvPr>
            <p:ph type="title"/>
          </p:nvPr>
        </p:nvSpPr>
        <p:spPr>
          <a:xfrm>
            <a:off x="1262378" y="877329"/>
            <a:ext cx="6619243" cy="2152621"/>
          </a:xfrm>
        </p:spPr>
        <p:txBody>
          <a:bodyPr vert="horz" lIns="91440" tIns="45720" rIns="91440" bIns="45720" rtlCol="0" anchor="b">
            <a:normAutofit/>
          </a:bodyPr>
          <a:lstStyle/>
          <a:p>
            <a:pPr algn="ctr" defTabSz="457200"/>
            <a:r>
              <a:rPr lang="en-US" sz="5400">
                <a:solidFill>
                  <a:schemeClr val="tx1"/>
                </a:solidFill>
              </a:rPr>
              <a:t>Thank you!</a:t>
            </a:r>
          </a:p>
        </p:txBody>
      </p:sp>
      <p:cxnSp>
        <p:nvCxnSpPr>
          <p:cNvPr id="25" name="Straight Connector 19">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18686" y="3125166"/>
            <a:ext cx="5066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9133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50">
            <a:extLst>
              <a:ext uri="{FF2B5EF4-FFF2-40B4-BE49-F238E27FC236}">
                <a16:creationId xmlns:a16="http://schemas.microsoft.com/office/drawing/2014/main" id="{C4EDFFAF-5CB3-47C4-B7F4-19A22AB36AFF}"/>
              </a:ext>
            </a:extLst>
          </p:cNvPr>
          <p:cNvSpPr>
            <a:spLocks noGrp="1" noChangeArrowheads="1"/>
          </p:cNvSpPr>
          <p:nvPr>
            <p:ph type="title"/>
          </p:nvPr>
        </p:nvSpPr>
        <p:spPr/>
        <p:txBody>
          <a:bodyPr/>
          <a:lstStyle/>
          <a:p>
            <a:pPr defTabSz="639366"/>
            <a:r>
              <a:rPr lang="en-US" altLang="en-US" dirty="0"/>
              <a:t>Purpose of Regression Analysis</a:t>
            </a:r>
          </a:p>
        </p:txBody>
      </p:sp>
      <p:sp>
        <p:nvSpPr>
          <p:cNvPr id="3075" name="Rectangle 2051">
            <a:extLst>
              <a:ext uri="{FF2B5EF4-FFF2-40B4-BE49-F238E27FC236}">
                <a16:creationId xmlns:a16="http://schemas.microsoft.com/office/drawing/2014/main" id="{BA868433-BA5B-46EB-A19C-3DC9541BCEC6}"/>
              </a:ext>
            </a:extLst>
          </p:cNvPr>
          <p:cNvSpPr>
            <a:spLocks noGrp="1" noChangeArrowheads="1"/>
          </p:cNvSpPr>
          <p:nvPr>
            <p:ph type="body" idx="1"/>
          </p:nvPr>
        </p:nvSpPr>
        <p:spPr>
          <a:xfrm>
            <a:off x="990600" y="1885950"/>
            <a:ext cx="7315200" cy="2971800"/>
          </a:xfrm>
        </p:spPr>
        <p:txBody>
          <a:bodyPr>
            <a:normAutofit fontScale="77500" lnSpcReduction="20000"/>
          </a:bodyPr>
          <a:lstStyle/>
          <a:p>
            <a:pPr marL="220266" indent="-201216" defTabSz="639366"/>
            <a:r>
              <a:rPr lang="en-US" sz="2550" b="0" i="0" dirty="0">
                <a:solidFill>
                  <a:srgbClr val="222222"/>
                </a:solidFill>
                <a:effectLst/>
              </a:rPr>
              <a:t>The </a:t>
            </a:r>
            <a:r>
              <a:rPr lang="en-US" sz="2550" dirty="0">
                <a:solidFill>
                  <a:srgbClr val="222222"/>
                </a:solidFill>
              </a:rPr>
              <a:t>dependent</a:t>
            </a:r>
            <a:r>
              <a:rPr lang="en-US" sz="2550" b="0" i="0" dirty="0">
                <a:solidFill>
                  <a:srgbClr val="222222"/>
                </a:solidFill>
                <a:effectLst/>
              </a:rPr>
              <a:t> features are called the </a:t>
            </a:r>
            <a:r>
              <a:rPr lang="en-US" sz="2550" b="1" i="0" dirty="0">
                <a:solidFill>
                  <a:srgbClr val="222222"/>
                </a:solidFill>
                <a:effectLst/>
              </a:rPr>
              <a:t>dependent variables</a:t>
            </a:r>
            <a:r>
              <a:rPr lang="en-US" sz="2550" b="0" i="0" dirty="0">
                <a:solidFill>
                  <a:srgbClr val="222222"/>
                </a:solidFill>
                <a:effectLst/>
              </a:rPr>
              <a:t>, </a:t>
            </a:r>
            <a:r>
              <a:rPr lang="en-US" sz="2550" b="1" i="0" dirty="0">
                <a:solidFill>
                  <a:srgbClr val="222222"/>
                </a:solidFill>
                <a:effectLst/>
              </a:rPr>
              <a:t>outputs</a:t>
            </a:r>
            <a:r>
              <a:rPr lang="en-US" sz="2550" b="0" i="0" dirty="0">
                <a:solidFill>
                  <a:srgbClr val="222222"/>
                </a:solidFill>
                <a:effectLst/>
              </a:rPr>
              <a:t>, or </a:t>
            </a:r>
            <a:r>
              <a:rPr lang="en-US" sz="2550" b="1" i="0" dirty="0">
                <a:solidFill>
                  <a:srgbClr val="222222"/>
                </a:solidFill>
                <a:effectLst/>
              </a:rPr>
              <a:t>responses</a:t>
            </a:r>
            <a:r>
              <a:rPr lang="en-US" sz="2550" b="0" i="0" dirty="0">
                <a:solidFill>
                  <a:srgbClr val="222222"/>
                </a:solidFill>
                <a:effectLst/>
              </a:rPr>
              <a:t>.</a:t>
            </a:r>
          </a:p>
          <a:p>
            <a:pPr algn="l"/>
            <a:r>
              <a:rPr lang="en-US" sz="2400" b="0" i="0" dirty="0">
                <a:solidFill>
                  <a:srgbClr val="222222"/>
                </a:solidFill>
                <a:effectLst/>
              </a:rPr>
              <a:t>The independent features are called the </a:t>
            </a:r>
            <a:r>
              <a:rPr lang="en-US" sz="2400" b="1" i="0" dirty="0">
                <a:solidFill>
                  <a:srgbClr val="222222"/>
                </a:solidFill>
                <a:effectLst/>
              </a:rPr>
              <a:t>independent variables</a:t>
            </a:r>
            <a:r>
              <a:rPr lang="en-US" sz="2400" b="0" i="0" dirty="0">
                <a:solidFill>
                  <a:srgbClr val="222222"/>
                </a:solidFill>
                <a:effectLst/>
              </a:rPr>
              <a:t>, </a:t>
            </a:r>
            <a:r>
              <a:rPr lang="en-US" sz="2400" b="1" i="0" dirty="0">
                <a:solidFill>
                  <a:srgbClr val="222222"/>
                </a:solidFill>
                <a:effectLst/>
              </a:rPr>
              <a:t>inputs</a:t>
            </a:r>
            <a:r>
              <a:rPr lang="en-US" sz="2400" b="0" i="0" dirty="0">
                <a:solidFill>
                  <a:srgbClr val="222222"/>
                </a:solidFill>
                <a:effectLst/>
              </a:rPr>
              <a:t>, or </a:t>
            </a:r>
            <a:r>
              <a:rPr lang="en-US" sz="2400" b="1" i="0" dirty="0">
                <a:solidFill>
                  <a:srgbClr val="222222"/>
                </a:solidFill>
                <a:effectLst/>
              </a:rPr>
              <a:t>predictors</a:t>
            </a:r>
            <a:r>
              <a:rPr lang="en-US" sz="2400" b="0" i="0" dirty="0">
                <a:solidFill>
                  <a:srgbClr val="222222"/>
                </a:solidFill>
                <a:effectLst/>
              </a:rPr>
              <a:t>.</a:t>
            </a:r>
          </a:p>
          <a:p>
            <a:pPr marL="240506" indent="-240506" defTabSz="639366"/>
            <a:r>
              <a:rPr lang="en-US" altLang="en-US" sz="2400" dirty="0">
                <a:solidFill>
                  <a:srgbClr val="222222"/>
                </a:solidFill>
              </a:rPr>
              <a:t>Regression analysis is used primarily to</a:t>
            </a:r>
          </a:p>
          <a:p>
            <a:pPr marL="520304" lvl="1" indent="-201216" defTabSz="639366"/>
            <a:r>
              <a:rPr lang="en-US" altLang="en-US" sz="2400" dirty="0">
                <a:solidFill>
                  <a:srgbClr val="222222"/>
                </a:solidFill>
              </a:rPr>
              <a:t>predicts the value of a dependent variable based on the value of at least one independent variable</a:t>
            </a:r>
          </a:p>
          <a:p>
            <a:pPr marL="520304" lvl="1" indent="-201216" defTabSz="639366"/>
            <a:r>
              <a:rPr lang="en-US" altLang="en-US" sz="2400" dirty="0">
                <a:solidFill>
                  <a:srgbClr val="222222"/>
                </a:solidFill>
              </a:rPr>
              <a:t>answer whether and how some phenomenon influences the other or how several variables are related</a:t>
            </a:r>
          </a:p>
          <a:p>
            <a:pPr algn="l"/>
            <a:endParaRPr lang="en-US" sz="2400" b="0" i="0" dirty="0">
              <a:solidFill>
                <a:srgbClr val="222222"/>
              </a:solidFill>
              <a:effectLst/>
              <a:latin typeface="source sans pro" panose="020B0503030403020204" pitchFamily="34" charset="0"/>
            </a:endParaRPr>
          </a:p>
          <a:p>
            <a:pPr marL="220266" indent="-201216" defTabSz="639366"/>
            <a:endParaRPr lang="en-US" alt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050">
            <a:extLst>
              <a:ext uri="{FF2B5EF4-FFF2-40B4-BE49-F238E27FC236}">
                <a16:creationId xmlns:a16="http://schemas.microsoft.com/office/drawing/2014/main" id="{143C6641-1A30-4F83-88E9-154AFAE16E26}"/>
              </a:ext>
            </a:extLst>
          </p:cNvPr>
          <p:cNvSpPr>
            <a:spLocks noGrp="1" noChangeArrowheads="1"/>
          </p:cNvSpPr>
          <p:nvPr>
            <p:ph type="title"/>
          </p:nvPr>
        </p:nvSpPr>
        <p:spPr/>
        <p:txBody>
          <a:bodyPr/>
          <a:lstStyle/>
          <a:p>
            <a:pPr defTabSz="639366"/>
            <a:r>
              <a:rPr lang="en-US" altLang="en-US"/>
              <a:t>Types of Regression Models</a:t>
            </a:r>
          </a:p>
        </p:txBody>
      </p:sp>
      <p:pic>
        <p:nvPicPr>
          <p:cNvPr id="4099" name="Picture 2051">
            <a:extLst>
              <a:ext uri="{FF2B5EF4-FFF2-40B4-BE49-F238E27FC236}">
                <a16:creationId xmlns:a16="http://schemas.microsoft.com/office/drawing/2014/main" id="{5A9D8BBC-82B8-4A32-B159-2E3CCE450935}"/>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518047"/>
            <a:ext cx="31432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052">
            <a:extLst>
              <a:ext uri="{FF2B5EF4-FFF2-40B4-BE49-F238E27FC236}">
                <a16:creationId xmlns:a16="http://schemas.microsoft.com/office/drawing/2014/main" id="{64C5D091-FF21-441B-9213-578F08F91514}"/>
              </a:ext>
            </a:extLst>
          </p:cNvPr>
          <p:cNvSpPr>
            <a:spLocks noChangeArrowheads="1"/>
          </p:cNvSpPr>
          <p:nvPr/>
        </p:nvSpPr>
        <p:spPr bwMode="auto">
          <a:xfrm>
            <a:off x="1396604" y="1514475"/>
            <a:ext cx="3151584" cy="155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pic>
        <p:nvPicPr>
          <p:cNvPr id="4101" name="Picture 2053">
            <a:extLst>
              <a:ext uri="{FF2B5EF4-FFF2-40B4-BE49-F238E27FC236}">
                <a16:creationId xmlns:a16="http://schemas.microsoft.com/office/drawing/2014/main" id="{E11CF03D-1071-42DF-8B9C-476F520067D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206" y="1575197"/>
            <a:ext cx="3200400" cy="1485900"/>
          </a:xfrm>
          <a:prstGeom prst="rect">
            <a:avLst/>
          </a:prstGeom>
          <a:solidFill>
            <a:schemeClr val="accent1"/>
          </a:solidFill>
          <a:ln w="9525">
            <a:solidFill>
              <a:schemeClr val="bg1"/>
            </a:solidFill>
            <a:miter lim="800000"/>
            <a:headEnd/>
            <a:tailEnd/>
          </a:ln>
        </p:spPr>
      </p:pic>
      <p:sp>
        <p:nvSpPr>
          <p:cNvPr id="4102" name="Rectangle 2054">
            <a:extLst>
              <a:ext uri="{FF2B5EF4-FFF2-40B4-BE49-F238E27FC236}">
                <a16:creationId xmlns:a16="http://schemas.microsoft.com/office/drawing/2014/main" id="{F2293808-0489-4834-985B-EA8924578AB2}"/>
              </a:ext>
            </a:extLst>
          </p:cNvPr>
          <p:cNvSpPr>
            <a:spLocks noChangeArrowheads="1"/>
          </p:cNvSpPr>
          <p:nvPr/>
        </p:nvSpPr>
        <p:spPr bwMode="auto">
          <a:xfrm>
            <a:off x="4694635" y="1571625"/>
            <a:ext cx="3208734" cy="149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pic>
        <p:nvPicPr>
          <p:cNvPr id="4103" name="Picture 2055">
            <a:extLst>
              <a:ext uri="{FF2B5EF4-FFF2-40B4-BE49-F238E27FC236}">
                <a16:creationId xmlns:a16="http://schemas.microsoft.com/office/drawing/2014/main" id="{8ECCD0D0-0EE8-44B9-83AC-0258BFDC1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029" y="3314700"/>
            <a:ext cx="30861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2056">
            <a:extLst>
              <a:ext uri="{FF2B5EF4-FFF2-40B4-BE49-F238E27FC236}">
                <a16:creationId xmlns:a16="http://schemas.microsoft.com/office/drawing/2014/main" id="{83F7D55F-A0F1-4873-864A-22D4AF758DB0}"/>
              </a:ext>
            </a:extLst>
          </p:cNvPr>
          <p:cNvSpPr>
            <a:spLocks noChangeArrowheads="1"/>
          </p:cNvSpPr>
          <p:nvPr/>
        </p:nvSpPr>
        <p:spPr bwMode="auto">
          <a:xfrm>
            <a:off x="1364457" y="3311129"/>
            <a:ext cx="3094435" cy="160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pic>
        <p:nvPicPr>
          <p:cNvPr id="4105" name="Picture 2057">
            <a:extLst>
              <a:ext uri="{FF2B5EF4-FFF2-40B4-BE49-F238E27FC236}">
                <a16:creationId xmlns:a16="http://schemas.microsoft.com/office/drawing/2014/main" id="{6860EC02-611E-46FF-9C18-07A28758F8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9879" y="3371850"/>
            <a:ext cx="3200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Rectangle 2058">
            <a:extLst>
              <a:ext uri="{FF2B5EF4-FFF2-40B4-BE49-F238E27FC236}">
                <a16:creationId xmlns:a16="http://schemas.microsoft.com/office/drawing/2014/main" id="{F5DE381E-0F03-47BB-BEB9-F30AA82774B5}"/>
              </a:ext>
            </a:extLst>
          </p:cNvPr>
          <p:cNvSpPr>
            <a:spLocks noChangeArrowheads="1"/>
          </p:cNvSpPr>
          <p:nvPr/>
        </p:nvSpPr>
        <p:spPr bwMode="auto">
          <a:xfrm>
            <a:off x="4736307" y="3368279"/>
            <a:ext cx="3208735" cy="155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4107" name="Rectangle 2059">
            <a:extLst>
              <a:ext uri="{FF2B5EF4-FFF2-40B4-BE49-F238E27FC236}">
                <a16:creationId xmlns:a16="http://schemas.microsoft.com/office/drawing/2014/main" id="{E9F32A49-7EC4-45AF-97EE-8F45DEFAA5A2}"/>
              </a:ext>
            </a:extLst>
          </p:cNvPr>
          <p:cNvSpPr>
            <a:spLocks noChangeArrowheads="1"/>
          </p:cNvSpPr>
          <p:nvPr/>
        </p:nvSpPr>
        <p:spPr bwMode="auto">
          <a:xfrm>
            <a:off x="1539479" y="1257301"/>
            <a:ext cx="2921794" cy="34432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a:solidFill>
                  <a:schemeClr val="tx1"/>
                </a:solidFill>
                <a:latin typeface="Times New Roman" panose="02020603050405020304" pitchFamily="18" charset="0"/>
              </a:rPr>
              <a:t>Positive Linear Relationship</a:t>
            </a:r>
          </a:p>
        </p:txBody>
      </p:sp>
      <p:sp>
        <p:nvSpPr>
          <p:cNvPr id="4108" name="Rectangle 2060">
            <a:extLst>
              <a:ext uri="{FF2B5EF4-FFF2-40B4-BE49-F238E27FC236}">
                <a16:creationId xmlns:a16="http://schemas.microsoft.com/office/drawing/2014/main" id="{9CC37140-B7C2-4257-A90B-21217FECAC43}"/>
              </a:ext>
            </a:extLst>
          </p:cNvPr>
          <p:cNvSpPr>
            <a:spLocks noChangeArrowheads="1"/>
          </p:cNvSpPr>
          <p:nvPr/>
        </p:nvSpPr>
        <p:spPr bwMode="auto">
          <a:xfrm>
            <a:off x="1421607" y="3082529"/>
            <a:ext cx="3036094" cy="34432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a:solidFill>
                  <a:schemeClr val="tx1"/>
                </a:solidFill>
                <a:latin typeface="Times New Roman" panose="02020603050405020304" pitchFamily="18" charset="0"/>
              </a:rPr>
              <a:t>Negative Linear Relationship</a:t>
            </a:r>
          </a:p>
        </p:txBody>
      </p:sp>
      <p:sp>
        <p:nvSpPr>
          <p:cNvPr id="4109" name="Rectangle 2061">
            <a:extLst>
              <a:ext uri="{FF2B5EF4-FFF2-40B4-BE49-F238E27FC236}">
                <a16:creationId xmlns:a16="http://schemas.microsoft.com/office/drawing/2014/main" id="{E548DECF-9301-4734-998E-1E4E73278456}"/>
              </a:ext>
            </a:extLst>
          </p:cNvPr>
          <p:cNvSpPr>
            <a:spLocks noChangeArrowheads="1"/>
          </p:cNvSpPr>
          <p:nvPr/>
        </p:nvSpPr>
        <p:spPr bwMode="auto">
          <a:xfrm>
            <a:off x="4968479" y="1257301"/>
            <a:ext cx="2693194" cy="34432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a:solidFill>
                  <a:schemeClr val="tx1"/>
                </a:solidFill>
                <a:latin typeface="Times New Roman" panose="02020603050405020304" pitchFamily="18" charset="0"/>
              </a:rPr>
              <a:t>Relationship NOT Linear</a:t>
            </a:r>
          </a:p>
        </p:txBody>
      </p:sp>
      <p:sp>
        <p:nvSpPr>
          <p:cNvPr id="4110" name="Rectangle 2062">
            <a:extLst>
              <a:ext uri="{FF2B5EF4-FFF2-40B4-BE49-F238E27FC236}">
                <a16:creationId xmlns:a16="http://schemas.microsoft.com/office/drawing/2014/main" id="{8DDC4AE0-6670-4351-9B36-40323CF0CD5D}"/>
              </a:ext>
            </a:extLst>
          </p:cNvPr>
          <p:cNvSpPr>
            <a:spLocks noChangeArrowheads="1"/>
          </p:cNvSpPr>
          <p:nvPr/>
        </p:nvSpPr>
        <p:spPr bwMode="auto">
          <a:xfrm>
            <a:off x="5593557" y="3082529"/>
            <a:ext cx="1835944" cy="34432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a:solidFill>
                  <a:schemeClr val="tx1"/>
                </a:solidFill>
                <a:latin typeface="Times New Roman" panose="02020603050405020304" pitchFamily="18" charset="0"/>
              </a:rPr>
              <a:t>No Relationship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397970-3B1C-41A8-9091-BD3DCF30B59B}"/>
              </a:ext>
            </a:extLst>
          </p:cNvPr>
          <p:cNvSpPr>
            <a:spLocks noGrp="1"/>
          </p:cNvSpPr>
          <p:nvPr>
            <p:ph type="title"/>
          </p:nvPr>
        </p:nvSpPr>
        <p:spPr/>
        <p:txBody>
          <a:bodyPr/>
          <a:lstStyle/>
          <a:p>
            <a:r>
              <a:rPr lang="en-US" dirty="0"/>
              <a:t>Recall: Simple Linear Regression</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DE915227-B43D-45C9-9032-705BF5182694}"/>
                  </a:ext>
                </a:extLst>
              </p:cNvPr>
              <p:cNvSpPr>
                <a:spLocks noGrp="1"/>
              </p:cNvSpPr>
              <p:nvPr>
                <p:ph sz="half" idx="2"/>
              </p:nvPr>
            </p:nvSpPr>
            <p:spPr>
              <a:xfrm>
                <a:off x="5181600" y="1952626"/>
                <a:ext cx="3881786" cy="2562225"/>
              </a:xfrm>
            </p:spPr>
            <p:txBody>
              <a:bodyPr>
                <a:normAutofit fontScale="92500" lnSpcReduction="20000"/>
              </a:bodyPr>
              <a:lstStyle/>
              <a:p>
                <a:pPr algn="l" fontAlgn="base">
                  <a:buFont typeface="Arial" panose="020B0604020202020204" pitchFamily="34" charset="0"/>
                  <a:buChar char="•"/>
                </a:pPr>
                <a:r>
                  <a:rPr lang="en-US" sz="1600" b="0" i="0" dirty="0">
                    <a:solidFill>
                      <a:srgbClr val="303030"/>
                    </a:solidFill>
                    <a:effectLst/>
                    <a:latin typeface="Arimo"/>
                  </a:rPr>
                  <a:t>Y is a dependent variable (output, response)</a:t>
                </a:r>
              </a:p>
              <a:p>
                <a:pPr algn="l" fontAlgn="base">
                  <a:buFont typeface="Arial" panose="020B0604020202020204" pitchFamily="34" charset="0"/>
                  <a:buChar char="•"/>
                </a:pPr>
                <a:r>
                  <a:rPr lang="en-US" sz="1600" b="0" i="0" dirty="0">
                    <a:solidFill>
                      <a:srgbClr val="303030"/>
                    </a:solidFill>
                    <a:effectLst/>
                    <a:latin typeface="Arimo"/>
                  </a:rPr>
                  <a:t>X is an independent variable (input, predictor)</a:t>
                </a:r>
              </a:p>
              <a:p>
                <a:pPr algn="l" fontAlgn="base">
                  <a:buFont typeface="Arial" panose="020B0604020202020204" pitchFamily="34" charset="0"/>
                  <a:buChar char="•"/>
                </a:pPr>
                <a:r>
                  <a:rPr lang="en-US" sz="1600" b="0" i="0" dirty="0">
                    <a:solidFill>
                      <a:srgbClr val="303030"/>
                    </a:solidFill>
                    <a:effectLst/>
                    <a:latin typeface="Arimo"/>
                  </a:rPr>
                  <a:t>β</a:t>
                </a:r>
                <a:r>
                  <a:rPr lang="en-US" sz="1600" b="0" i="0" baseline="-25000" dirty="0">
                    <a:solidFill>
                      <a:srgbClr val="303030"/>
                    </a:solidFill>
                    <a:effectLst/>
                    <a:latin typeface="Arimo"/>
                  </a:rPr>
                  <a:t>0</a:t>
                </a:r>
                <a:r>
                  <a:rPr lang="en-US" sz="1600" b="0" i="0" dirty="0">
                    <a:solidFill>
                      <a:srgbClr val="303030"/>
                    </a:solidFill>
                    <a:effectLst/>
                    <a:latin typeface="Arimo"/>
                  </a:rPr>
                  <a:t> and β</a:t>
                </a:r>
                <a:r>
                  <a:rPr lang="en-US" sz="1600" b="0" i="0" baseline="-25000" dirty="0">
                    <a:solidFill>
                      <a:srgbClr val="303030"/>
                    </a:solidFill>
                    <a:effectLst/>
                    <a:latin typeface="Arimo"/>
                  </a:rPr>
                  <a:t>1</a:t>
                </a:r>
                <a:r>
                  <a:rPr lang="en-US" sz="1600" b="0" i="0" dirty="0">
                    <a:solidFill>
                      <a:srgbClr val="303030"/>
                    </a:solidFill>
                    <a:effectLst/>
                    <a:latin typeface="Arimo"/>
                  </a:rPr>
                  <a:t> are the regression coefficients.</a:t>
                </a:r>
              </a:p>
              <a:p>
                <a:pPr algn="l" fontAlgn="base">
                  <a:buFont typeface="Arial" panose="020B0604020202020204" pitchFamily="34" charset="0"/>
                  <a:buChar char="•"/>
                </a:pPr>
                <a:r>
                  <a:rPr lang="en-US" sz="1600" b="0" i="0" dirty="0">
                    <a:solidFill>
                      <a:srgbClr val="303030"/>
                    </a:solidFill>
                    <a:effectLst/>
                    <a:latin typeface="Arimo"/>
                  </a:rPr>
                  <a:t>β</a:t>
                </a:r>
                <a:r>
                  <a:rPr lang="en-US" sz="1600" b="0" i="0" baseline="-25000" dirty="0">
                    <a:solidFill>
                      <a:srgbClr val="303030"/>
                    </a:solidFill>
                    <a:effectLst/>
                    <a:latin typeface="Arimo"/>
                  </a:rPr>
                  <a:t>0</a:t>
                </a:r>
                <a:r>
                  <a:rPr lang="en-US" sz="1600" b="0" i="0" dirty="0">
                    <a:solidFill>
                      <a:srgbClr val="303030"/>
                    </a:solidFill>
                    <a:effectLst/>
                    <a:latin typeface="Arimo"/>
                  </a:rPr>
                  <a:t> is the </a:t>
                </a:r>
                <a:r>
                  <a:rPr lang="en-US" sz="1600" b="1" i="0" dirty="0">
                    <a:solidFill>
                      <a:srgbClr val="303030"/>
                    </a:solidFill>
                    <a:effectLst/>
                    <a:latin typeface="Arimo"/>
                  </a:rPr>
                  <a:t>intercept</a:t>
                </a:r>
                <a:r>
                  <a:rPr lang="en-US" sz="1600" b="0" i="0" dirty="0">
                    <a:solidFill>
                      <a:srgbClr val="303030"/>
                    </a:solidFill>
                    <a:effectLst/>
                    <a:latin typeface="Arimo"/>
                  </a:rPr>
                  <a:t> or the bias that fixes the offset to a line.</a:t>
                </a:r>
              </a:p>
              <a:p>
                <a:pPr algn="l" fontAlgn="base">
                  <a:buFont typeface="Arial" panose="020B0604020202020204" pitchFamily="34" charset="0"/>
                  <a:buChar char="•"/>
                </a:pPr>
                <a:r>
                  <a:rPr lang="en-US" sz="1600" b="0" i="0" dirty="0">
                    <a:solidFill>
                      <a:srgbClr val="303030"/>
                    </a:solidFill>
                    <a:effectLst/>
                    <a:latin typeface="Arimo"/>
                  </a:rPr>
                  <a:t>β</a:t>
                </a:r>
                <a:r>
                  <a:rPr lang="en-US" sz="1600" b="0" i="0" baseline="-25000" dirty="0">
                    <a:solidFill>
                      <a:srgbClr val="303030"/>
                    </a:solidFill>
                    <a:effectLst/>
                    <a:latin typeface="Arimo"/>
                  </a:rPr>
                  <a:t>1</a:t>
                </a:r>
                <a:r>
                  <a:rPr lang="en-US" sz="1600" b="0" i="0" dirty="0">
                    <a:solidFill>
                      <a:srgbClr val="303030"/>
                    </a:solidFill>
                    <a:effectLst/>
                    <a:latin typeface="Arimo"/>
                  </a:rPr>
                  <a:t> is the </a:t>
                </a:r>
                <a:r>
                  <a:rPr lang="en-US" sz="1600" b="1" i="0" dirty="0">
                    <a:solidFill>
                      <a:schemeClr val="tx1">
                        <a:lumMod val="85000"/>
                        <a:lumOff val="15000"/>
                      </a:schemeClr>
                    </a:solidFill>
                    <a:effectLst/>
                    <a:latin typeface="Arimo"/>
                  </a:rPr>
                  <a:t>slope</a:t>
                </a:r>
                <a:r>
                  <a:rPr lang="en-US" sz="1600" b="0" i="0" dirty="0">
                    <a:solidFill>
                      <a:srgbClr val="303030"/>
                    </a:solidFill>
                    <a:effectLst/>
                    <a:latin typeface="Arimo"/>
                  </a:rPr>
                  <a:t> or weight that specifies the factor by which X has an impact on Y.</a:t>
                </a:r>
              </a:p>
              <a:p>
                <a:pPr fontAlgn="base">
                  <a:buFont typeface="Arial" panose="020B0604020202020204" pitchFamily="34" charset="0"/>
                  <a:buChar char="•"/>
                </a:pPr>
                <a14:m>
                  <m:oMath xmlns:m="http://schemas.openxmlformats.org/officeDocument/2006/math">
                    <m:r>
                      <m:rPr>
                        <m:sty m:val="p"/>
                      </m:rPr>
                      <a:rPr lang="el-GR" sz="1600" i="1" smtClean="0">
                        <a:latin typeface="Cambria Math" panose="02040503050406030204" pitchFamily="18" charset="0"/>
                      </a:rPr>
                      <m:t>ε</m:t>
                    </m:r>
                  </m:oMath>
                </a14:m>
                <a:r>
                  <a:rPr lang="en-US" sz="1600" b="0" i="0" dirty="0">
                    <a:solidFill>
                      <a:srgbClr val="303030"/>
                    </a:solidFill>
                    <a:effectLst/>
                    <a:latin typeface="Arimo"/>
                  </a:rPr>
                  <a:t> – random deviations (noise)</a:t>
                </a:r>
              </a:p>
              <a:p>
                <a:pPr fontAlgn="base">
                  <a:buFont typeface="Arial" panose="020B0604020202020204" pitchFamily="34" charset="0"/>
                  <a:buChar char="•"/>
                </a:pPr>
                <a14:m>
                  <m:oMath xmlns:m="http://schemas.openxmlformats.org/officeDocument/2006/math">
                    <m:r>
                      <a:rPr lang="en-US" sz="1600" i="1">
                        <a:latin typeface="Cambria Math" panose="02040503050406030204" pitchFamily="18" charset="0"/>
                      </a:rPr>
                      <m:t>Ŷ</m:t>
                    </m:r>
                  </m:oMath>
                </a14:m>
                <a:r>
                  <a:rPr lang="en-US" sz="1600" b="0" i="0" dirty="0">
                    <a:solidFill>
                      <a:srgbClr val="303030"/>
                    </a:solidFill>
                    <a:effectLst/>
                    <a:latin typeface="Arimo"/>
                  </a:rPr>
                  <a:t>- prediction using the model</a:t>
                </a:r>
              </a:p>
              <a:p>
                <a:pPr algn="l" fontAlgn="base">
                  <a:buFont typeface="Arial" panose="020B0604020202020204" pitchFamily="34" charset="0"/>
                  <a:buChar char="•"/>
                </a:pPr>
                <a:endParaRPr lang="en-US" sz="1600" b="0" i="0" dirty="0">
                  <a:solidFill>
                    <a:srgbClr val="303030"/>
                  </a:solidFill>
                  <a:effectLst/>
                  <a:latin typeface="Arimo"/>
                </a:endParaRPr>
              </a:p>
              <a:p>
                <a:endParaRPr lang="en-US" dirty="0"/>
              </a:p>
            </p:txBody>
          </p:sp>
        </mc:Choice>
        <mc:Fallback xmlns="">
          <p:sp>
            <p:nvSpPr>
              <p:cNvPr id="11" name="Content Placeholder 10">
                <a:extLst>
                  <a:ext uri="{FF2B5EF4-FFF2-40B4-BE49-F238E27FC236}">
                    <a16:creationId xmlns:a16="http://schemas.microsoft.com/office/drawing/2014/main" id="{DE915227-B43D-45C9-9032-705BF5182694}"/>
                  </a:ext>
                </a:extLst>
              </p:cNvPr>
              <p:cNvSpPr>
                <a:spLocks noGrp="1" noRot="1" noChangeAspect="1" noMove="1" noResize="1" noEditPoints="1" noAdjustHandles="1" noChangeArrowheads="1" noChangeShapeType="1" noTextEdit="1"/>
              </p:cNvSpPr>
              <p:nvPr>
                <p:ph sz="half" idx="2"/>
              </p:nvPr>
            </p:nvSpPr>
            <p:spPr>
              <a:xfrm>
                <a:off x="5181600" y="1952626"/>
                <a:ext cx="3881786" cy="2562225"/>
              </a:xfrm>
              <a:blipFill>
                <a:blip r:embed="rId5"/>
                <a:stretch>
                  <a:fillRect t="-1900" b="-1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B44508-527B-42EE-A72C-87A4A497A489}"/>
                  </a:ext>
                </a:extLst>
              </p:cNvPr>
              <p:cNvSpPr txBox="1"/>
              <p:nvPr/>
            </p:nvSpPr>
            <p:spPr>
              <a:xfrm>
                <a:off x="5410200" y="4514851"/>
                <a:ext cx="2667000" cy="3809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Ŷ</m:t>
                      </m:r>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𝛽</m:t>
                          </m:r>
                        </m:e>
                        <m:sub>
                          <m:r>
                            <a:rPr lang="en-US" sz="2400" i="0">
                              <a:latin typeface="Cambria Math" panose="02040503050406030204" pitchFamily="18" charset="0"/>
                            </a:rPr>
                            <m:t>0</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𝛽</m:t>
                          </m:r>
                        </m:e>
                        <m:sub>
                          <m:r>
                            <a:rPr lang="en-US" sz="2400" i="0">
                              <a:latin typeface="Cambria Math" panose="02040503050406030204" pitchFamily="18" charset="0"/>
                            </a:rPr>
                            <m:t>1</m:t>
                          </m:r>
                        </m:sub>
                      </m:sSub>
                      <m:r>
                        <a:rPr lang="en-US" sz="2400" b="0" i="1" smtClean="0">
                          <a:latin typeface="Cambria Math" panose="02040503050406030204" pitchFamily="18" charset="0"/>
                        </a:rPr>
                        <m:t>𝑋</m:t>
                      </m:r>
                    </m:oMath>
                  </m:oMathPara>
                </a14:m>
                <a:endParaRPr lang="en-US" sz="2400" dirty="0"/>
              </a:p>
            </p:txBody>
          </p:sp>
        </mc:Choice>
        <mc:Fallback xmlns="">
          <p:sp>
            <p:nvSpPr>
              <p:cNvPr id="8" name="TextBox 7">
                <a:extLst>
                  <a:ext uri="{FF2B5EF4-FFF2-40B4-BE49-F238E27FC236}">
                    <a16:creationId xmlns:a16="http://schemas.microsoft.com/office/drawing/2014/main" id="{75B44508-527B-42EE-A72C-87A4A497A489}"/>
                  </a:ext>
                </a:extLst>
              </p:cNvPr>
              <p:cNvSpPr txBox="1">
                <a:spLocks noRot="1" noChangeAspect="1" noMove="1" noResize="1" noEditPoints="1" noAdjustHandles="1" noChangeArrowheads="1" noChangeShapeType="1" noTextEdit="1"/>
              </p:cNvSpPr>
              <p:nvPr/>
            </p:nvSpPr>
            <p:spPr>
              <a:xfrm>
                <a:off x="5410200" y="4514851"/>
                <a:ext cx="2667000" cy="380938"/>
              </a:xfrm>
              <a:prstGeom prst="rect">
                <a:avLst/>
              </a:prstGeom>
              <a:blipFill>
                <a:blip r:embed="rId6"/>
                <a:stretch>
                  <a:fillRect/>
                </a:stretch>
              </a:blipFill>
            </p:spPr>
            <p:txBody>
              <a:bodyPr/>
              <a:lstStyle/>
              <a:p>
                <a:r>
                  <a:rPr lang="en-US">
                    <a:noFill/>
                  </a:rPr>
                  <a:t> </a:t>
                </a:r>
              </a:p>
            </p:txBody>
          </p:sp>
        </mc:Fallback>
      </mc:AlternateContent>
      <p:sp>
        <p:nvSpPr>
          <p:cNvPr id="13" name="Line 4">
            <a:extLst>
              <a:ext uri="{FF2B5EF4-FFF2-40B4-BE49-F238E27FC236}">
                <a16:creationId xmlns:a16="http://schemas.microsoft.com/office/drawing/2014/main" id="{53C1B443-AB79-45D8-8E9E-5FFD6F67133C}"/>
              </a:ext>
            </a:extLst>
          </p:cNvPr>
          <p:cNvSpPr>
            <a:spLocks noChangeShapeType="1"/>
          </p:cNvSpPr>
          <p:nvPr/>
        </p:nvSpPr>
        <p:spPr bwMode="auto">
          <a:xfrm>
            <a:off x="1865317" y="2429851"/>
            <a:ext cx="6209" cy="8411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4" name="Freeform 6">
            <a:extLst>
              <a:ext uri="{FF2B5EF4-FFF2-40B4-BE49-F238E27FC236}">
                <a16:creationId xmlns:a16="http://schemas.microsoft.com/office/drawing/2014/main" id="{B707B480-8A58-4F7A-B46E-64D8FB281069}"/>
              </a:ext>
            </a:extLst>
          </p:cNvPr>
          <p:cNvSpPr>
            <a:spLocks/>
          </p:cNvSpPr>
          <p:nvPr/>
        </p:nvSpPr>
        <p:spPr bwMode="auto">
          <a:xfrm>
            <a:off x="1956685" y="3596557"/>
            <a:ext cx="253700" cy="242499"/>
          </a:xfrm>
          <a:custGeom>
            <a:avLst/>
            <a:gdLst>
              <a:gd name="T0" fmla="*/ 0 w 286"/>
              <a:gd name="T1" fmla="*/ 2147483646 h 286"/>
              <a:gd name="T2" fmla="*/ 2147483646 w 286"/>
              <a:gd name="T3" fmla="*/ 2147483646 h 286"/>
              <a:gd name="T4" fmla="*/ 2147483646 w 286"/>
              <a:gd name="T5" fmla="*/ 2147483646 h 286"/>
              <a:gd name="T6" fmla="*/ 2147483646 w 286"/>
              <a:gd name="T7" fmla="*/ 2147483646 h 286"/>
              <a:gd name="T8" fmla="*/ 2147483646 w 286"/>
              <a:gd name="T9" fmla="*/ 2147483646 h 286"/>
              <a:gd name="T10" fmla="*/ 2147483646 w 286"/>
              <a:gd name="T11" fmla="*/ 0 h 286"/>
              <a:gd name="T12" fmla="*/ 2147483646 w 286"/>
              <a:gd name="T13" fmla="*/ 2147483646 h 286"/>
              <a:gd name="T14" fmla="*/ 2147483646 w 286"/>
              <a:gd name="T15" fmla="*/ 2147483646 h 286"/>
              <a:gd name="T16" fmla="*/ 2147483646 w 286"/>
              <a:gd name="T17" fmla="*/ 2147483646 h 286"/>
              <a:gd name="T18" fmla="*/ 2147483646 w 286"/>
              <a:gd name="T19" fmla="*/ 2147483646 h 286"/>
              <a:gd name="T20" fmla="*/ 2147483646 w 286"/>
              <a:gd name="T21" fmla="*/ 2147483646 h 286"/>
              <a:gd name="T22" fmla="*/ 2147483646 w 286"/>
              <a:gd name="T23" fmla="*/ 2147483646 h 286"/>
              <a:gd name="T24" fmla="*/ 2147483646 w 286"/>
              <a:gd name="T25" fmla="*/ 2147483646 h 286"/>
              <a:gd name="T26" fmla="*/ 2147483646 w 286"/>
              <a:gd name="T27" fmla="*/ 2147483646 h 286"/>
              <a:gd name="T28" fmla="*/ 2147483646 w 286"/>
              <a:gd name="T29" fmla="*/ 2147483646 h 286"/>
              <a:gd name="T30" fmla="*/ 2147483646 w 286"/>
              <a:gd name="T31" fmla="*/ 2147483646 h 286"/>
              <a:gd name="T32" fmla="*/ 2147483646 w 286"/>
              <a:gd name="T33" fmla="*/ 2147483646 h 286"/>
              <a:gd name="T34" fmla="*/ 2147483646 w 286"/>
              <a:gd name="T35" fmla="*/ 2147483646 h 286"/>
              <a:gd name="T36" fmla="*/ 2147483646 w 286"/>
              <a:gd name="T37" fmla="*/ 2147483646 h 286"/>
              <a:gd name="T38" fmla="*/ 2147483646 w 286"/>
              <a:gd name="T39" fmla="*/ 2147483646 h 286"/>
              <a:gd name="T40" fmla="*/ 0 w 286"/>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6"/>
              <a:gd name="T64" fmla="*/ 0 h 286"/>
              <a:gd name="T65" fmla="*/ 286 w 286"/>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sz="1350"/>
          </a:p>
        </p:txBody>
      </p:sp>
      <p:sp>
        <p:nvSpPr>
          <p:cNvPr id="15" name="Rectangle 7">
            <a:extLst>
              <a:ext uri="{FF2B5EF4-FFF2-40B4-BE49-F238E27FC236}">
                <a16:creationId xmlns:a16="http://schemas.microsoft.com/office/drawing/2014/main" id="{E382DD3C-3E8D-4E28-AAE5-5F8EE2B1051E}"/>
              </a:ext>
            </a:extLst>
          </p:cNvPr>
          <p:cNvSpPr>
            <a:spLocks noChangeArrowheads="1"/>
          </p:cNvSpPr>
          <p:nvPr/>
        </p:nvSpPr>
        <p:spPr bwMode="auto">
          <a:xfrm>
            <a:off x="2351427" y="3627929"/>
            <a:ext cx="102900" cy="4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16" name="Rectangle 8">
            <a:extLst>
              <a:ext uri="{FF2B5EF4-FFF2-40B4-BE49-F238E27FC236}">
                <a16:creationId xmlns:a16="http://schemas.microsoft.com/office/drawing/2014/main" id="{1D0D1C98-DCD8-4DAD-A9F2-8A0DB3F96877}"/>
              </a:ext>
            </a:extLst>
          </p:cNvPr>
          <p:cNvSpPr>
            <a:spLocks noChangeArrowheads="1"/>
          </p:cNvSpPr>
          <p:nvPr/>
        </p:nvSpPr>
        <p:spPr bwMode="auto">
          <a:xfrm>
            <a:off x="338682" y="2131393"/>
            <a:ext cx="274093" cy="343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700" b="1">
                <a:solidFill>
                  <a:schemeClr val="tx1"/>
                </a:solidFill>
              </a:rPr>
              <a:t>Y</a:t>
            </a:r>
          </a:p>
        </p:txBody>
      </p:sp>
      <p:sp>
        <p:nvSpPr>
          <p:cNvPr id="17" name="Rectangle 9">
            <a:extLst>
              <a:ext uri="{FF2B5EF4-FFF2-40B4-BE49-F238E27FC236}">
                <a16:creationId xmlns:a16="http://schemas.microsoft.com/office/drawing/2014/main" id="{456E7A22-9732-49D1-B97E-A6E9157FBBF3}"/>
              </a:ext>
            </a:extLst>
          </p:cNvPr>
          <p:cNvSpPr>
            <a:spLocks noChangeArrowheads="1"/>
          </p:cNvSpPr>
          <p:nvPr/>
        </p:nvSpPr>
        <p:spPr bwMode="auto">
          <a:xfrm>
            <a:off x="4618760" y="3747483"/>
            <a:ext cx="274093" cy="343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700" b="1">
                <a:solidFill>
                  <a:schemeClr val="tx1"/>
                </a:solidFill>
              </a:rPr>
              <a:t>X</a:t>
            </a:r>
          </a:p>
        </p:txBody>
      </p:sp>
      <p:sp>
        <p:nvSpPr>
          <p:cNvPr id="18" name="Freeform 10">
            <a:extLst>
              <a:ext uri="{FF2B5EF4-FFF2-40B4-BE49-F238E27FC236}">
                <a16:creationId xmlns:a16="http://schemas.microsoft.com/office/drawing/2014/main" id="{ED58467B-1AC3-4CD9-B44C-031E8A9ADD05}"/>
              </a:ext>
            </a:extLst>
          </p:cNvPr>
          <p:cNvSpPr>
            <a:spLocks/>
          </p:cNvSpPr>
          <p:nvPr/>
        </p:nvSpPr>
        <p:spPr bwMode="auto">
          <a:xfrm>
            <a:off x="4000477" y="2619780"/>
            <a:ext cx="254587" cy="242499"/>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sz="1350"/>
          </a:p>
        </p:txBody>
      </p:sp>
      <p:sp>
        <p:nvSpPr>
          <p:cNvPr id="19" name="Freeform 11">
            <a:extLst>
              <a:ext uri="{FF2B5EF4-FFF2-40B4-BE49-F238E27FC236}">
                <a16:creationId xmlns:a16="http://schemas.microsoft.com/office/drawing/2014/main" id="{4A937FBD-D293-408F-89B7-8683F8B41A43}"/>
              </a:ext>
            </a:extLst>
          </p:cNvPr>
          <p:cNvSpPr>
            <a:spLocks/>
          </p:cNvSpPr>
          <p:nvPr/>
        </p:nvSpPr>
        <p:spPr bwMode="auto">
          <a:xfrm>
            <a:off x="1012850" y="3273508"/>
            <a:ext cx="254587" cy="243346"/>
          </a:xfrm>
          <a:custGeom>
            <a:avLst/>
            <a:gdLst>
              <a:gd name="T0" fmla="*/ 0 w 287"/>
              <a:gd name="T1" fmla="*/ 2147483646 h 287"/>
              <a:gd name="T2" fmla="*/ 2147483646 w 287"/>
              <a:gd name="T3" fmla="*/ 2147483646 h 287"/>
              <a:gd name="T4" fmla="*/ 2147483646 w 287"/>
              <a:gd name="T5" fmla="*/ 2147483646 h 287"/>
              <a:gd name="T6" fmla="*/ 2147483646 w 287"/>
              <a:gd name="T7" fmla="*/ 2147483646 h 287"/>
              <a:gd name="T8" fmla="*/ 2147483646 w 287"/>
              <a:gd name="T9" fmla="*/ 2147483646 h 287"/>
              <a:gd name="T10" fmla="*/ 2147483646 w 287"/>
              <a:gd name="T11" fmla="*/ 0 h 287"/>
              <a:gd name="T12" fmla="*/ 2147483646 w 287"/>
              <a:gd name="T13" fmla="*/ 2147483646 h 287"/>
              <a:gd name="T14" fmla="*/ 2147483646 w 287"/>
              <a:gd name="T15" fmla="*/ 2147483646 h 287"/>
              <a:gd name="T16" fmla="*/ 2147483646 w 287"/>
              <a:gd name="T17" fmla="*/ 2147483646 h 287"/>
              <a:gd name="T18" fmla="*/ 2147483646 w 287"/>
              <a:gd name="T19" fmla="*/ 2147483646 h 287"/>
              <a:gd name="T20" fmla="*/ 2147483646 w 287"/>
              <a:gd name="T21" fmla="*/ 2147483646 h 287"/>
              <a:gd name="T22" fmla="*/ 2147483646 w 287"/>
              <a:gd name="T23" fmla="*/ 2147483646 h 287"/>
              <a:gd name="T24" fmla="*/ 2147483646 w 287"/>
              <a:gd name="T25" fmla="*/ 2147483646 h 287"/>
              <a:gd name="T26" fmla="*/ 2147483646 w 287"/>
              <a:gd name="T27" fmla="*/ 2147483646 h 287"/>
              <a:gd name="T28" fmla="*/ 2147483646 w 287"/>
              <a:gd name="T29" fmla="*/ 2147483646 h 287"/>
              <a:gd name="T30" fmla="*/ 2147483646 w 287"/>
              <a:gd name="T31" fmla="*/ 2147483646 h 287"/>
              <a:gd name="T32" fmla="*/ 2147483646 w 287"/>
              <a:gd name="T33" fmla="*/ 2147483646 h 287"/>
              <a:gd name="T34" fmla="*/ 2147483646 w 287"/>
              <a:gd name="T35" fmla="*/ 2147483646 h 287"/>
              <a:gd name="T36" fmla="*/ 2147483646 w 287"/>
              <a:gd name="T37" fmla="*/ 2147483646 h 287"/>
              <a:gd name="T38" fmla="*/ 2147483646 w 287"/>
              <a:gd name="T39" fmla="*/ 2147483646 h 287"/>
              <a:gd name="T40" fmla="*/ 0 w 287"/>
              <a:gd name="T41" fmla="*/ 2147483646 h 2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7"/>
              <a:gd name="T65" fmla="*/ 287 w 287"/>
              <a:gd name="T66" fmla="*/ 287 h 2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sz="1350"/>
          </a:p>
        </p:txBody>
      </p:sp>
      <p:sp>
        <p:nvSpPr>
          <p:cNvPr id="20" name="Rectangle 12">
            <a:extLst>
              <a:ext uri="{FF2B5EF4-FFF2-40B4-BE49-F238E27FC236}">
                <a16:creationId xmlns:a16="http://schemas.microsoft.com/office/drawing/2014/main" id="{B8AB1EDE-7413-4D1D-A80C-CF470D1641B8}"/>
              </a:ext>
            </a:extLst>
          </p:cNvPr>
          <p:cNvSpPr>
            <a:spLocks noChangeArrowheads="1"/>
          </p:cNvSpPr>
          <p:nvPr/>
        </p:nvSpPr>
        <p:spPr bwMode="auto">
          <a:xfrm>
            <a:off x="1368562" y="3414260"/>
            <a:ext cx="102900" cy="4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21" name="Freeform 13">
            <a:extLst>
              <a:ext uri="{FF2B5EF4-FFF2-40B4-BE49-F238E27FC236}">
                <a16:creationId xmlns:a16="http://schemas.microsoft.com/office/drawing/2014/main" id="{A969ACC1-4F40-4C8F-B39B-3115E5E8D7D4}"/>
              </a:ext>
            </a:extLst>
          </p:cNvPr>
          <p:cNvSpPr>
            <a:spLocks/>
          </p:cNvSpPr>
          <p:nvPr/>
        </p:nvSpPr>
        <p:spPr bwMode="auto">
          <a:xfrm>
            <a:off x="3617266" y="2823275"/>
            <a:ext cx="254587" cy="242499"/>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sz="1350"/>
          </a:p>
        </p:txBody>
      </p:sp>
      <p:sp>
        <p:nvSpPr>
          <p:cNvPr id="22" name="Freeform 14">
            <a:extLst>
              <a:ext uri="{FF2B5EF4-FFF2-40B4-BE49-F238E27FC236}">
                <a16:creationId xmlns:a16="http://schemas.microsoft.com/office/drawing/2014/main" id="{E4563256-1384-4C62-8EC4-4CA7E9A73D20}"/>
              </a:ext>
            </a:extLst>
          </p:cNvPr>
          <p:cNvSpPr>
            <a:spLocks/>
          </p:cNvSpPr>
          <p:nvPr/>
        </p:nvSpPr>
        <p:spPr bwMode="auto">
          <a:xfrm>
            <a:off x="806165" y="2832603"/>
            <a:ext cx="254587" cy="242499"/>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sz="1350"/>
          </a:p>
        </p:txBody>
      </p:sp>
      <p:sp>
        <p:nvSpPr>
          <p:cNvPr id="23" name="Rectangle 15">
            <a:extLst>
              <a:ext uri="{FF2B5EF4-FFF2-40B4-BE49-F238E27FC236}">
                <a16:creationId xmlns:a16="http://schemas.microsoft.com/office/drawing/2014/main" id="{E6F39D57-1B07-4DD1-B460-5D09B0745510}"/>
              </a:ext>
            </a:extLst>
          </p:cNvPr>
          <p:cNvSpPr>
            <a:spLocks noChangeArrowheads="1"/>
          </p:cNvSpPr>
          <p:nvPr/>
        </p:nvSpPr>
        <p:spPr bwMode="auto">
          <a:xfrm>
            <a:off x="1165424" y="2972506"/>
            <a:ext cx="102900" cy="4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24" name="Freeform 16">
            <a:extLst>
              <a:ext uri="{FF2B5EF4-FFF2-40B4-BE49-F238E27FC236}">
                <a16:creationId xmlns:a16="http://schemas.microsoft.com/office/drawing/2014/main" id="{50284B63-C1F7-47F4-AC43-A2B049B17721}"/>
              </a:ext>
            </a:extLst>
          </p:cNvPr>
          <p:cNvSpPr>
            <a:spLocks/>
          </p:cNvSpPr>
          <p:nvPr/>
        </p:nvSpPr>
        <p:spPr bwMode="auto">
          <a:xfrm>
            <a:off x="1734032" y="2252642"/>
            <a:ext cx="254587" cy="242499"/>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sz="1350"/>
          </a:p>
        </p:txBody>
      </p:sp>
      <p:sp>
        <p:nvSpPr>
          <p:cNvPr id="25" name="Rectangle 17">
            <a:extLst>
              <a:ext uri="{FF2B5EF4-FFF2-40B4-BE49-F238E27FC236}">
                <a16:creationId xmlns:a16="http://schemas.microsoft.com/office/drawing/2014/main" id="{3D1D85DA-63D7-4104-B6F7-27388DBBB912}"/>
              </a:ext>
            </a:extLst>
          </p:cNvPr>
          <p:cNvSpPr>
            <a:spLocks noChangeArrowheads="1"/>
          </p:cNvSpPr>
          <p:nvPr/>
        </p:nvSpPr>
        <p:spPr bwMode="auto">
          <a:xfrm>
            <a:off x="1813868" y="2376435"/>
            <a:ext cx="102900" cy="4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26" name="Rectangle 18">
            <a:extLst>
              <a:ext uri="{FF2B5EF4-FFF2-40B4-BE49-F238E27FC236}">
                <a16:creationId xmlns:a16="http://schemas.microsoft.com/office/drawing/2014/main" id="{2CC3D5AF-F65F-4EF2-A30B-EB6877D9150B}"/>
              </a:ext>
            </a:extLst>
          </p:cNvPr>
          <p:cNvSpPr>
            <a:spLocks noChangeArrowheads="1"/>
          </p:cNvSpPr>
          <p:nvPr/>
        </p:nvSpPr>
        <p:spPr bwMode="auto">
          <a:xfrm>
            <a:off x="1813868" y="2408654"/>
            <a:ext cx="102900" cy="4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27" name="Rectangle 19">
            <a:extLst>
              <a:ext uri="{FF2B5EF4-FFF2-40B4-BE49-F238E27FC236}">
                <a16:creationId xmlns:a16="http://schemas.microsoft.com/office/drawing/2014/main" id="{5DDB80DF-77E1-48B6-8782-7396B4ABA33C}"/>
              </a:ext>
            </a:extLst>
          </p:cNvPr>
          <p:cNvSpPr>
            <a:spLocks noChangeArrowheads="1"/>
          </p:cNvSpPr>
          <p:nvPr/>
        </p:nvSpPr>
        <p:spPr bwMode="auto">
          <a:xfrm>
            <a:off x="2093292" y="2392544"/>
            <a:ext cx="102900" cy="4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28" name="Freeform 20">
            <a:extLst>
              <a:ext uri="{FF2B5EF4-FFF2-40B4-BE49-F238E27FC236}">
                <a16:creationId xmlns:a16="http://schemas.microsoft.com/office/drawing/2014/main" id="{A6635D80-1E71-4161-9852-13732C041F4B}"/>
              </a:ext>
            </a:extLst>
          </p:cNvPr>
          <p:cNvSpPr>
            <a:spLocks/>
          </p:cNvSpPr>
          <p:nvPr/>
        </p:nvSpPr>
        <p:spPr bwMode="auto">
          <a:xfrm>
            <a:off x="679314" y="2375587"/>
            <a:ext cx="3881786" cy="1671204"/>
          </a:xfrm>
          <a:custGeom>
            <a:avLst/>
            <a:gdLst>
              <a:gd name="T0" fmla="*/ 0 w 4376"/>
              <a:gd name="T1" fmla="*/ 0 h 1971"/>
              <a:gd name="T2" fmla="*/ 0 w 4376"/>
              <a:gd name="T3" fmla="*/ 2147483646 h 1971"/>
              <a:gd name="T4" fmla="*/ 2147483646 w 4376"/>
              <a:gd name="T5" fmla="*/ 2147483646 h 1971"/>
              <a:gd name="T6" fmla="*/ 0 60000 65536"/>
              <a:gd name="T7" fmla="*/ 0 60000 65536"/>
              <a:gd name="T8" fmla="*/ 0 60000 65536"/>
              <a:gd name="T9" fmla="*/ 0 w 4376"/>
              <a:gd name="T10" fmla="*/ 0 h 1971"/>
              <a:gd name="T11" fmla="*/ 4376 w 4376"/>
              <a:gd name="T12" fmla="*/ 1971 h 1971"/>
            </a:gdLst>
            <a:ahLst/>
            <a:cxnLst>
              <a:cxn ang="T6">
                <a:pos x="T0" y="T1"/>
              </a:cxn>
              <a:cxn ang="T7">
                <a:pos x="T2" y="T3"/>
              </a:cxn>
              <a:cxn ang="T8">
                <a:pos x="T4" y="T5"/>
              </a:cxn>
            </a:cxnLst>
            <a:rect l="T9" t="T10" r="T11" b="T12"/>
            <a:pathLst>
              <a:path w="4376" h="1971">
                <a:moveTo>
                  <a:pt x="0" y="0"/>
                </a:moveTo>
                <a:lnTo>
                  <a:pt x="0" y="1970"/>
                </a:lnTo>
                <a:lnTo>
                  <a:pt x="4375" y="1970"/>
                </a:lnTo>
              </a:path>
            </a:pathLst>
          </a:custGeom>
          <a:noFill/>
          <a:ln w="762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29" name="Line 21">
            <a:extLst>
              <a:ext uri="{FF2B5EF4-FFF2-40B4-BE49-F238E27FC236}">
                <a16:creationId xmlns:a16="http://schemas.microsoft.com/office/drawing/2014/main" id="{518E137B-5530-4420-A728-C85A2100B8A4}"/>
              </a:ext>
            </a:extLst>
          </p:cNvPr>
          <p:cNvSpPr>
            <a:spLocks noChangeShapeType="1"/>
          </p:cNvSpPr>
          <p:nvPr/>
        </p:nvSpPr>
        <p:spPr bwMode="auto">
          <a:xfrm>
            <a:off x="676654" y="2252642"/>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22">
            <a:extLst>
              <a:ext uri="{FF2B5EF4-FFF2-40B4-BE49-F238E27FC236}">
                <a16:creationId xmlns:a16="http://schemas.microsoft.com/office/drawing/2014/main" id="{F719F958-2B48-4906-BA36-5497D80F4EF2}"/>
              </a:ext>
            </a:extLst>
          </p:cNvPr>
          <p:cNvSpPr>
            <a:spLocks noChangeShapeType="1"/>
          </p:cNvSpPr>
          <p:nvPr/>
        </p:nvSpPr>
        <p:spPr bwMode="auto">
          <a:xfrm>
            <a:off x="676654" y="2420525"/>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23">
            <a:extLst>
              <a:ext uri="{FF2B5EF4-FFF2-40B4-BE49-F238E27FC236}">
                <a16:creationId xmlns:a16="http://schemas.microsoft.com/office/drawing/2014/main" id="{EDF7FE46-295B-45C9-B45F-C70CFD3129FE}"/>
              </a:ext>
            </a:extLst>
          </p:cNvPr>
          <p:cNvSpPr>
            <a:spLocks noChangeShapeType="1"/>
          </p:cNvSpPr>
          <p:nvPr/>
        </p:nvSpPr>
        <p:spPr bwMode="auto">
          <a:xfrm>
            <a:off x="676654" y="2588408"/>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Line 24">
            <a:extLst>
              <a:ext uri="{FF2B5EF4-FFF2-40B4-BE49-F238E27FC236}">
                <a16:creationId xmlns:a16="http://schemas.microsoft.com/office/drawing/2014/main" id="{D927121B-C92A-463E-B757-CBC559B7C717}"/>
              </a:ext>
            </a:extLst>
          </p:cNvPr>
          <p:cNvSpPr>
            <a:spLocks noChangeShapeType="1"/>
          </p:cNvSpPr>
          <p:nvPr/>
        </p:nvSpPr>
        <p:spPr bwMode="auto">
          <a:xfrm>
            <a:off x="676654" y="2752901"/>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3" name="Line 25">
            <a:extLst>
              <a:ext uri="{FF2B5EF4-FFF2-40B4-BE49-F238E27FC236}">
                <a16:creationId xmlns:a16="http://schemas.microsoft.com/office/drawing/2014/main" id="{4B6009D4-4EA3-4EA3-A9B7-AFF1C11AF5CC}"/>
              </a:ext>
            </a:extLst>
          </p:cNvPr>
          <p:cNvSpPr>
            <a:spLocks noChangeShapeType="1"/>
          </p:cNvSpPr>
          <p:nvPr/>
        </p:nvSpPr>
        <p:spPr bwMode="auto">
          <a:xfrm>
            <a:off x="676654" y="2921632"/>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Line 26">
            <a:extLst>
              <a:ext uri="{FF2B5EF4-FFF2-40B4-BE49-F238E27FC236}">
                <a16:creationId xmlns:a16="http://schemas.microsoft.com/office/drawing/2014/main" id="{E314652E-F180-4324-98E1-F69349091DEB}"/>
              </a:ext>
            </a:extLst>
          </p:cNvPr>
          <p:cNvSpPr>
            <a:spLocks noChangeShapeType="1"/>
          </p:cNvSpPr>
          <p:nvPr/>
        </p:nvSpPr>
        <p:spPr bwMode="auto">
          <a:xfrm>
            <a:off x="676654" y="3089515"/>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5" name="Line 27">
            <a:extLst>
              <a:ext uri="{FF2B5EF4-FFF2-40B4-BE49-F238E27FC236}">
                <a16:creationId xmlns:a16="http://schemas.microsoft.com/office/drawing/2014/main" id="{B42C3615-951C-481F-A48F-E7BE8BF4F24E}"/>
              </a:ext>
            </a:extLst>
          </p:cNvPr>
          <p:cNvSpPr>
            <a:spLocks noChangeShapeType="1"/>
          </p:cNvSpPr>
          <p:nvPr/>
        </p:nvSpPr>
        <p:spPr bwMode="auto">
          <a:xfrm>
            <a:off x="676654" y="3254007"/>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6" name="Line 28">
            <a:extLst>
              <a:ext uri="{FF2B5EF4-FFF2-40B4-BE49-F238E27FC236}">
                <a16:creationId xmlns:a16="http://schemas.microsoft.com/office/drawing/2014/main" id="{6E9FA1FF-DA3C-43A7-A37A-2DDA39F30C2C}"/>
              </a:ext>
            </a:extLst>
          </p:cNvPr>
          <p:cNvSpPr>
            <a:spLocks noChangeShapeType="1"/>
          </p:cNvSpPr>
          <p:nvPr/>
        </p:nvSpPr>
        <p:spPr bwMode="auto">
          <a:xfrm>
            <a:off x="676654" y="3421890"/>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7" name="Line 29">
            <a:extLst>
              <a:ext uri="{FF2B5EF4-FFF2-40B4-BE49-F238E27FC236}">
                <a16:creationId xmlns:a16="http://schemas.microsoft.com/office/drawing/2014/main" id="{13772EE2-9422-47DE-94F5-1D6DA3209079}"/>
              </a:ext>
            </a:extLst>
          </p:cNvPr>
          <p:cNvSpPr>
            <a:spLocks noChangeShapeType="1"/>
          </p:cNvSpPr>
          <p:nvPr/>
        </p:nvSpPr>
        <p:spPr bwMode="auto">
          <a:xfrm>
            <a:off x="676654" y="3586382"/>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8" name="Line 30">
            <a:extLst>
              <a:ext uri="{FF2B5EF4-FFF2-40B4-BE49-F238E27FC236}">
                <a16:creationId xmlns:a16="http://schemas.microsoft.com/office/drawing/2014/main" id="{3D544B96-2B27-43AC-8F2D-C24DEBE66837}"/>
              </a:ext>
            </a:extLst>
          </p:cNvPr>
          <p:cNvSpPr>
            <a:spLocks noChangeShapeType="1"/>
          </p:cNvSpPr>
          <p:nvPr/>
        </p:nvSpPr>
        <p:spPr bwMode="auto">
          <a:xfrm>
            <a:off x="676654" y="3755113"/>
            <a:ext cx="887" cy="0"/>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9" name="Rectangle 31">
            <a:extLst>
              <a:ext uri="{FF2B5EF4-FFF2-40B4-BE49-F238E27FC236}">
                <a16:creationId xmlns:a16="http://schemas.microsoft.com/office/drawing/2014/main" id="{500EA121-B26E-4A3F-A2AC-16F3E008203D}"/>
              </a:ext>
            </a:extLst>
          </p:cNvPr>
          <p:cNvSpPr>
            <a:spLocks noChangeArrowheads="1"/>
          </p:cNvSpPr>
          <p:nvPr/>
        </p:nvSpPr>
        <p:spPr bwMode="auto">
          <a:xfrm>
            <a:off x="597705" y="3040337"/>
            <a:ext cx="51449" cy="9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40" name="Rectangle 32">
            <a:extLst>
              <a:ext uri="{FF2B5EF4-FFF2-40B4-BE49-F238E27FC236}">
                <a16:creationId xmlns:a16="http://schemas.microsoft.com/office/drawing/2014/main" id="{8D8025EC-1D87-4E46-B2B6-F3BFC81B29D7}"/>
              </a:ext>
            </a:extLst>
          </p:cNvPr>
          <p:cNvSpPr>
            <a:spLocks noChangeArrowheads="1"/>
          </p:cNvSpPr>
          <p:nvPr/>
        </p:nvSpPr>
        <p:spPr bwMode="auto">
          <a:xfrm>
            <a:off x="2590047" y="4069683"/>
            <a:ext cx="102900" cy="4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41" name="Arc 34">
            <a:extLst>
              <a:ext uri="{FF2B5EF4-FFF2-40B4-BE49-F238E27FC236}">
                <a16:creationId xmlns:a16="http://schemas.microsoft.com/office/drawing/2014/main" id="{78ED6968-4C26-41EC-A1C3-1BB1987FF19E}"/>
              </a:ext>
            </a:extLst>
          </p:cNvPr>
          <p:cNvSpPr>
            <a:spLocks/>
          </p:cNvSpPr>
          <p:nvPr/>
        </p:nvSpPr>
        <p:spPr bwMode="auto">
          <a:xfrm rot="4839923" flipH="1">
            <a:off x="2179205" y="1683705"/>
            <a:ext cx="282349" cy="979317"/>
          </a:xfrm>
          <a:custGeom>
            <a:avLst/>
            <a:gdLst>
              <a:gd name="T0" fmla="*/ 0 w 21544"/>
              <a:gd name="T1" fmla="*/ 2147483646 h 18480"/>
              <a:gd name="T2" fmla="*/ 2147483646 w 21544"/>
              <a:gd name="T3" fmla="*/ 0 h 18480"/>
              <a:gd name="T4" fmla="*/ 2147483646 w 21544"/>
              <a:gd name="T5" fmla="*/ 2147483646 h 18480"/>
              <a:gd name="T6" fmla="*/ 0 60000 65536"/>
              <a:gd name="T7" fmla="*/ 0 60000 65536"/>
              <a:gd name="T8" fmla="*/ 0 60000 65536"/>
              <a:gd name="T9" fmla="*/ 0 w 21544"/>
              <a:gd name="T10" fmla="*/ 0 h 18480"/>
              <a:gd name="T11" fmla="*/ 21544 w 21544"/>
              <a:gd name="T12" fmla="*/ 18480 h 18480"/>
            </a:gdLst>
            <a:ahLst/>
            <a:cxnLst>
              <a:cxn ang="T6">
                <a:pos x="T0" y="T1"/>
              </a:cxn>
              <a:cxn ang="T7">
                <a:pos x="T2" y="T3"/>
              </a:cxn>
              <a:cxn ang="T8">
                <a:pos x="T4" y="T5"/>
              </a:cxn>
            </a:cxnLst>
            <a:rect l="T9" t="T10" r="T11" b="T12"/>
            <a:pathLst>
              <a:path w="21544" h="18480" fill="none" extrusionOk="0">
                <a:moveTo>
                  <a:pt x="-1" y="16928"/>
                </a:moveTo>
                <a:cubicBezTo>
                  <a:pt x="502" y="9939"/>
                  <a:pt x="4366" y="3627"/>
                  <a:pt x="10361" y="-1"/>
                </a:cubicBezTo>
              </a:path>
              <a:path w="21544" h="18480" stroke="0" extrusionOk="0">
                <a:moveTo>
                  <a:pt x="-1" y="16928"/>
                </a:moveTo>
                <a:cubicBezTo>
                  <a:pt x="502" y="9939"/>
                  <a:pt x="4366" y="3627"/>
                  <a:pt x="10361" y="-1"/>
                </a:cubicBezTo>
                <a:lnTo>
                  <a:pt x="21544" y="18480"/>
                </a:lnTo>
                <a:lnTo>
                  <a:pt x="-1" y="16928"/>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42" name="Rectangle 35">
            <a:extLst>
              <a:ext uri="{FF2B5EF4-FFF2-40B4-BE49-F238E27FC236}">
                <a16:creationId xmlns:a16="http://schemas.microsoft.com/office/drawing/2014/main" id="{FFE9F9C3-C8BA-482E-9490-8B011CBEE13D}"/>
              </a:ext>
            </a:extLst>
          </p:cNvPr>
          <p:cNvSpPr>
            <a:spLocks noChangeArrowheads="1"/>
          </p:cNvSpPr>
          <p:nvPr/>
        </p:nvSpPr>
        <p:spPr bwMode="auto">
          <a:xfrm>
            <a:off x="972046" y="4168039"/>
            <a:ext cx="1453009" cy="2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chemeClr val="tx1"/>
                </a:solidFill>
              </a:rPr>
              <a:t>Observed Value</a:t>
            </a:r>
          </a:p>
        </p:txBody>
      </p:sp>
      <p:sp>
        <p:nvSpPr>
          <p:cNvPr id="43" name="Arc 36">
            <a:extLst>
              <a:ext uri="{FF2B5EF4-FFF2-40B4-BE49-F238E27FC236}">
                <a16:creationId xmlns:a16="http://schemas.microsoft.com/office/drawing/2014/main" id="{0B6788FB-BA12-4BAE-B4B3-AEE1E41D5A9A}"/>
              </a:ext>
            </a:extLst>
          </p:cNvPr>
          <p:cNvSpPr>
            <a:spLocks/>
          </p:cNvSpPr>
          <p:nvPr/>
        </p:nvSpPr>
        <p:spPr bwMode="auto">
          <a:xfrm rot="5400000">
            <a:off x="1742989" y="3845078"/>
            <a:ext cx="464648" cy="188058"/>
          </a:xfrm>
          <a:custGeom>
            <a:avLst/>
            <a:gdLst>
              <a:gd name="T0" fmla="*/ 0 w 26165"/>
              <a:gd name="T1" fmla="*/ 448151928 h 21600"/>
              <a:gd name="T2" fmla="*/ 2147483646 w 26165"/>
              <a:gd name="T3" fmla="*/ 2147483646 h 21600"/>
              <a:gd name="T4" fmla="*/ 2147483646 w 26165"/>
              <a:gd name="T5" fmla="*/ 2147483646 h 21600"/>
              <a:gd name="T6" fmla="*/ 0 60000 65536"/>
              <a:gd name="T7" fmla="*/ 0 60000 65536"/>
              <a:gd name="T8" fmla="*/ 0 60000 65536"/>
              <a:gd name="T9" fmla="*/ 0 w 26165"/>
              <a:gd name="T10" fmla="*/ 0 h 21600"/>
              <a:gd name="T11" fmla="*/ 26165 w 26165"/>
              <a:gd name="T12" fmla="*/ 21600 h 21600"/>
            </a:gdLst>
            <a:ahLst/>
            <a:cxnLst>
              <a:cxn ang="T6">
                <a:pos x="T0" y="T1"/>
              </a:cxn>
              <a:cxn ang="T7">
                <a:pos x="T2" y="T3"/>
              </a:cxn>
              <a:cxn ang="T8">
                <a:pos x="T4" y="T5"/>
              </a:cxn>
            </a:cxnLst>
            <a:rect l="T9" t="T10" r="T11" b="T12"/>
            <a:pathLst>
              <a:path w="26165" h="21600" fill="none" extrusionOk="0">
                <a:moveTo>
                  <a:pt x="-1" y="487"/>
                </a:moveTo>
                <a:cubicBezTo>
                  <a:pt x="1499" y="163"/>
                  <a:pt x="3030" y="-1"/>
                  <a:pt x="4565" y="0"/>
                </a:cubicBezTo>
                <a:cubicBezTo>
                  <a:pt x="16494" y="0"/>
                  <a:pt x="26165" y="9670"/>
                  <a:pt x="26165" y="21600"/>
                </a:cubicBezTo>
              </a:path>
              <a:path w="26165" h="21600" stroke="0" extrusionOk="0">
                <a:moveTo>
                  <a:pt x="-1" y="487"/>
                </a:moveTo>
                <a:cubicBezTo>
                  <a:pt x="1499" y="163"/>
                  <a:pt x="3030" y="-1"/>
                  <a:pt x="4565" y="0"/>
                </a:cubicBezTo>
                <a:cubicBezTo>
                  <a:pt x="16494" y="0"/>
                  <a:pt x="26165" y="9670"/>
                  <a:pt x="26165" y="21600"/>
                </a:cubicBezTo>
                <a:lnTo>
                  <a:pt x="4565" y="21600"/>
                </a:lnTo>
                <a:lnTo>
                  <a:pt x="-1" y="487"/>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mc:AlternateContent xmlns:mc="http://schemas.openxmlformats.org/markup-compatibility/2006" xmlns:a14="http://schemas.microsoft.com/office/drawing/2010/main">
        <mc:Choice Requires="a14">
          <p:sp>
            <p:nvSpPr>
              <p:cNvPr id="44" name="Object 38">
                <a:extLst>
                  <a:ext uri="{FF2B5EF4-FFF2-40B4-BE49-F238E27FC236}">
                    <a16:creationId xmlns:a16="http://schemas.microsoft.com/office/drawing/2014/main" id="{6053CE8B-671A-4570-905C-0DDAE5914D42}"/>
                  </a:ext>
                </a:extLst>
              </p:cNvPr>
              <p:cNvSpPr txBox="1"/>
              <p:nvPr/>
            </p:nvSpPr>
            <p:spPr bwMode="auto">
              <a:xfrm>
                <a:off x="2100025" y="2632646"/>
                <a:ext cx="405082" cy="45926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𝜀</m:t>
                          </m:r>
                        </m:e>
                        <m:sub>
                          <m:r>
                            <a:rPr lang="en-US" sz="2400" i="1">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44" name="Object 38">
                <a:extLst>
                  <a:ext uri="{FF2B5EF4-FFF2-40B4-BE49-F238E27FC236}">
                    <a16:creationId xmlns:a16="http://schemas.microsoft.com/office/drawing/2014/main" id="{6053CE8B-671A-4570-905C-0DDAE5914D42}"/>
                  </a:ext>
                </a:extLst>
              </p:cNvPr>
              <p:cNvSpPr txBox="1">
                <a:spLocks noRot="1" noChangeAspect="1" noMove="1" noResize="1" noEditPoints="1" noAdjustHandles="1" noChangeArrowheads="1" noChangeShapeType="1" noTextEdit="1"/>
              </p:cNvSpPr>
              <p:nvPr/>
            </p:nvSpPr>
            <p:spPr bwMode="auto">
              <a:xfrm>
                <a:off x="2100025" y="2632646"/>
                <a:ext cx="405082" cy="459266"/>
              </a:xfrm>
              <a:prstGeom prst="rect">
                <a:avLst/>
              </a:prstGeom>
              <a:blipFill>
                <a:blip r:embed="rId7"/>
                <a:stretch>
                  <a:fillRect b="-5333"/>
                </a:stretch>
              </a:blipFill>
              <a:ln>
                <a:noFill/>
              </a:ln>
              <a:effectLst/>
            </p:spPr>
            <p:txBody>
              <a:bodyPr/>
              <a:lstStyle/>
              <a:p>
                <a:r>
                  <a:rPr lang="en-US">
                    <a:noFill/>
                  </a:rPr>
                  <a:t> </a:t>
                </a:r>
              </a:p>
            </p:txBody>
          </p:sp>
        </mc:Fallback>
      </mc:AlternateContent>
      <p:sp>
        <p:nvSpPr>
          <p:cNvPr id="45" name="AutoShape 39">
            <a:extLst>
              <a:ext uri="{FF2B5EF4-FFF2-40B4-BE49-F238E27FC236}">
                <a16:creationId xmlns:a16="http://schemas.microsoft.com/office/drawing/2014/main" id="{CADD8065-C1DC-4AC0-9F44-AFC3CA06AB52}"/>
              </a:ext>
            </a:extLst>
          </p:cNvPr>
          <p:cNvSpPr>
            <a:spLocks/>
          </p:cNvSpPr>
          <p:nvPr/>
        </p:nvSpPr>
        <p:spPr bwMode="auto">
          <a:xfrm>
            <a:off x="535611" y="3755113"/>
            <a:ext cx="58545" cy="289133"/>
          </a:xfrm>
          <a:prstGeom prst="leftBrace">
            <a:avLst>
              <a:gd name="adj1" fmla="val 133333"/>
              <a:gd name="adj2" fmla="val 50000"/>
            </a:avLst>
          </a:pr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graphicFrame>
        <p:nvGraphicFramePr>
          <p:cNvPr id="46" name="Object 40">
            <a:extLst>
              <a:ext uri="{FF2B5EF4-FFF2-40B4-BE49-F238E27FC236}">
                <a16:creationId xmlns:a16="http://schemas.microsoft.com/office/drawing/2014/main" id="{90BB6156-1224-46E7-B133-49D3F9DB6FA0}"/>
              </a:ext>
            </a:extLst>
          </p:cNvPr>
          <p:cNvGraphicFramePr>
            <a:graphicFrameLocks noChangeAspect="1"/>
          </p:cNvGraphicFramePr>
          <p:nvPr>
            <p:extLst>
              <p:ext uri="{D42A27DB-BD31-4B8C-83A1-F6EECF244321}">
                <p14:modId xmlns:p14="http://schemas.microsoft.com/office/powerpoint/2010/main" val="2415480065"/>
              </p:ext>
            </p:extLst>
          </p:nvPr>
        </p:nvGraphicFramePr>
        <p:xfrm>
          <a:off x="152400" y="3732220"/>
          <a:ext cx="337084" cy="386641"/>
        </p:xfrm>
        <a:graphic>
          <a:graphicData uri="http://schemas.openxmlformats.org/presentationml/2006/ole">
            <mc:AlternateContent xmlns:mc="http://schemas.openxmlformats.org/markup-compatibility/2006">
              <mc:Choice xmlns:v="urn:schemas-microsoft-com:vml" Requires="v">
                <p:oleObj name="Equation" r:id="rId8" imgW="190500" imgH="228600" progId="Equation.DSMT4">
                  <p:embed/>
                </p:oleObj>
              </mc:Choice>
              <mc:Fallback>
                <p:oleObj name="Equation" r:id="rId8" imgW="190500" imgH="228600" progId="Equation.DSMT4">
                  <p:embed/>
                  <p:pic>
                    <p:nvPicPr>
                      <p:cNvPr id="46" name="Object 40">
                        <a:extLst>
                          <a:ext uri="{FF2B5EF4-FFF2-40B4-BE49-F238E27FC236}">
                            <a16:creationId xmlns:a16="http://schemas.microsoft.com/office/drawing/2014/main" id="{90BB6156-1224-46E7-B133-49D3F9DB6F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3732220"/>
                        <a:ext cx="337084" cy="38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Line 41">
            <a:extLst>
              <a:ext uri="{FF2B5EF4-FFF2-40B4-BE49-F238E27FC236}">
                <a16:creationId xmlns:a16="http://schemas.microsoft.com/office/drawing/2014/main" id="{AC090201-4D87-4E61-B014-96D4F4A3C027}"/>
              </a:ext>
            </a:extLst>
          </p:cNvPr>
          <p:cNvSpPr>
            <a:spLocks noChangeShapeType="1"/>
          </p:cNvSpPr>
          <p:nvPr/>
        </p:nvSpPr>
        <p:spPr bwMode="auto">
          <a:xfrm>
            <a:off x="3957581" y="2461224"/>
            <a:ext cx="936738"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8" name="Line 42">
            <a:extLst>
              <a:ext uri="{FF2B5EF4-FFF2-40B4-BE49-F238E27FC236}">
                <a16:creationId xmlns:a16="http://schemas.microsoft.com/office/drawing/2014/main" id="{59722ABE-BB61-4D50-8A0F-9F1B0DBF7692}"/>
              </a:ext>
            </a:extLst>
          </p:cNvPr>
          <p:cNvSpPr>
            <a:spLocks noChangeShapeType="1"/>
          </p:cNvSpPr>
          <p:nvPr/>
        </p:nvSpPr>
        <p:spPr bwMode="auto">
          <a:xfrm>
            <a:off x="4892852" y="2056736"/>
            <a:ext cx="0" cy="3968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aphicFrame>
        <p:nvGraphicFramePr>
          <p:cNvPr id="49" name="Object 43">
            <a:extLst>
              <a:ext uri="{FF2B5EF4-FFF2-40B4-BE49-F238E27FC236}">
                <a16:creationId xmlns:a16="http://schemas.microsoft.com/office/drawing/2014/main" id="{AE30B091-E5D2-4A0A-8546-29D24568115A}"/>
              </a:ext>
            </a:extLst>
          </p:cNvPr>
          <p:cNvGraphicFramePr>
            <a:graphicFrameLocks noChangeAspect="1"/>
          </p:cNvGraphicFramePr>
          <p:nvPr>
            <p:extLst>
              <p:ext uri="{D42A27DB-BD31-4B8C-83A1-F6EECF244321}">
                <p14:modId xmlns:p14="http://schemas.microsoft.com/office/powerpoint/2010/main" val="341849773"/>
              </p:ext>
            </p:extLst>
          </p:nvPr>
        </p:nvGraphicFramePr>
        <p:xfrm>
          <a:off x="4902175" y="2107353"/>
          <a:ext cx="279425" cy="325592"/>
        </p:xfrm>
        <a:graphic>
          <a:graphicData uri="http://schemas.openxmlformats.org/presentationml/2006/ole">
            <mc:AlternateContent xmlns:mc="http://schemas.openxmlformats.org/markup-compatibility/2006">
              <mc:Choice xmlns:v="urn:schemas-microsoft-com:vml" Requires="v">
                <p:oleObj name="Equation" r:id="rId10" imgW="177569" imgH="215619" progId="Equation.DSMT4">
                  <p:embed/>
                </p:oleObj>
              </mc:Choice>
              <mc:Fallback>
                <p:oleObj name="Equation" r:id="rId10" imgW="177569" imgH="215619" progId="Equation.DSMT4">
                  <p:embed/>
                  <p:pic>
                    <p:nvPicPr>
                      <p:cNvPr id="49" name="Object 43">
                        <a:extLst>
                          <a:ext uri="{FF2B5EF4-FFF2-40B4-BE49-F238E27FC236}">
                            <a16:creationId xmlns:a16="http://schemas.microsoft.com/office/drawing/2014/main" id="{AE30B091-E5D2-4A0A-8546-29D2456811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02175" y="2107353"/>
                        <a:ext cx="279425" cy="325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50" name="Object 44">
                <a:extLst>
                  <a:ext uri="{FF2B5EF4-FFF2-40B4-BE49-F238E27FC236}">
                    <a16:creationId xmlns:a16="http://schemas.microsoft.com/office/drawing/2014/main" id="{85159069-1772-4B2E-82D1-1860C29EB760}"/>
                  </a:ext>
                </a:extLst>
              </p:cNvPr>
              <p:cNvSpPr txBox="1"/>
              <p:nvPr/>
            </p:nvSpPr>
            <p:spPr bwMode="auto">
              <a:xfrm>
                <a:off x="2782534" y="1736553"/>
                <a:ext cx="1558568" cy="378727"/>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𝜀</m:t>
                          </m:r>
                        </m:e>
                        <m:sub>
                          <m:r>
                            <a:rPr lang="en-US" i="1">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50" name="Object 44">
                <a:extLst>
                  <a:ext uri="{FF2B5EF4-FFF2-40B4-BE49-F238E27FC236}">
                    <a16:creationId xmlns:a16="http://schemas.microsoft.com/office/drawing/2014/main" id="{85159069-1772-4B2E-82D1-1860C29EB760}"/>
                  </a:ext>
                </a:extLst>
              </p:cNvPr>
              <p:cNvSpPr txBox="1">
                <a:spLocks noRot="1" noChangeAspect="1" noMove="1" noResize="1" noEditPoints="1" noAdjustHandles="1" noChangeArrowheads="1" noChangeShapeType="1" noTextEdit="1"/>
              </p:cNvSpPr>
              <p:nvPr/>
            </p:nvSpPr>
            <p:spPr bwMode="auto">
              <a:xfrm>
                <a:off x="2782534" y="1736553"/>
                <a:ext cx="1558568" cy="378727"/>
              </a:xfrm>
              <a:prstGeom prst="rect">
                <a:avLst/>
              </a:prstGeom>
              <a:blipFill>
                <a:blip r:embed="rId12"/>
                <a:stretch>
                  <a:fillRect/>
                </a:stretch>
              </a:blipFill>
              <a:ln>
                <a:noFill/>
              </a:ln>
              <a:effectLst/>
            </p:spPr>
            <p:txBody>
              <a:bodyPr/>
              <a:lstStyle/>
              <a:p>
                <a:r>
                  <a:rPr lang="en-US">
                    <a:noFill/>
                  </a:rPr>
                  <a:t> </a:t>
                </a:r>
              </a:p>
            </p:txBody>
          </p:sp>
        </mc:Fallback>
      </mc:AlternateContent>
      <p:sp>
        <p:nvSpPr>
          <p:cNvPr id="51" name="Line 45">
            <a:extLst>
              <a:ext uri="{FF2B5EF4-FFF2-40B4-BE49-F238E27FC236}">
                <a16:creationId xmlns:a16="http://schemas.microsoft.com/office/drawing/2014/main" id="{92CF157B-E941-443B-9F9B-0E475A04EB79}"/>
              </a:ext>
            </a:extLst>
          </p:cNvPr>
          <p:cNvSpPr>
            <a:spLocks noChangeShapeType="1"/>
          </p:cNvSpPr>
          <p:nvPr/>
        </p:nvSpPr>
        <p:spPr bwMode="auto">
          <a:xfrm flipV="1">
            <a:off x="764472" y="2049994"/>
            <a:ext cx="4172743" cy="1668660"/>
          </a:xfrm>
          <a:prstGeom prst="line">
            <a:avLst/>
          </a:prstGeom>
          <a:noFill/>
          <a:ln w="57150">
            <a:solidFill>
              <a:srgbClr val="FF9966"/>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mc:AlternateContent xmlns:mc="http://schemas.openxmlformats.org/markup-compatibility/2006" xmlns:a14="http://schemas.microsoft.com/office/drawing/2010/main">
        <mc:Choice Requires="a14">
          <p:sp>
            <p:nvSpPr>
              <p:cNvPr id="52" name="Object 46">
                <a:extLst>
                  <a:ext uri="{FF2B5EF4-FFF2-40B4-BE49-F238E27FC236}">
                    <a16:creationId xmlns:a16="http://schemas.microsoft.com/office/drawing/2014/main" id="{F6ECB1CB-C06C-4A17-B804-244813B2E11C}"/>
                  </a:ext>
                </a:extLst>
              </p:cNvPr>
              <p:cNvSpPr txBox="1"/>
              <p:nvPr/>
            </p:nvSpPr>
            <p:spPr bwMode="auto">
              <a:xfrm>
                <a:off x="2595370" y="3451849"/>
                <a:ext cx="1319949" cy="309199"/>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52" name="Object 46">
                <a:extLst>
                  <a:ext uri="{FF2B5EF4-FFF2-40B4-BE49-F238E27FC236}">
                    <a16:creationId xmlns:a16="http://schemas.microsoft.com/office/drawing/2014/main" id="{F6ECB1CB-C06C-4A17-B804-244813B2E11C}"/>
                  </a:ext>
                </a:extLst>
              </p:cNvPr>
              <p:cNvSpPr txBox="1">
                <a:spLocks noRot="1" noChangeAspect="1" noMove="1" noResize="1" noEditPoints="1" noAdjustHandles="1" noChangeArrowheads="1" noChangeShapeType="1" noTextEdit="1"/>
              </p:cNvSpPr>
              <p:nvPr/>
            </p:nvSpPr>
            <p:spPr bwMode="auto">
              <a:xfrm>
                <a:off x="2595370" y="3451849"/>
                <a:ext cx="1319949" cy="309199"/>
              </a:xfrm>
              <a:prstGeom prst="rect">
                <a:avLst/>
              </a:prstGeom>
              <a:blipFill>
                <a:blip r:embed="rId13"/>
                <a:stretch>
                  <a:fillRect b="-5882"/>
                </a:stretch>
              </a:blipFill>
              <a:ln>
                <a:noFill/>
              </a:ln>
              <a:effectLst/>
            </p:spPr>
            <p:txBody>
              <a:bodyPr/>
              <a:lstStyle/>
              <a:p>
                <a:r>
                  <a:rPr lang="en-US">
                    <a:noFill/>
                  </a:rPr>
                  <a:t> </a:t>
                </a:r>
              </a:p>
            </p:txBody>
          </p:sp>
        </mc:Fallback>
      </mc:AlternateContent>
      <p:sp>
        <p:nvSpPr>
          <p:cNvPr id="53" name="Arc 47">
            <a:extLst>
              <a:ext uri="{FF2B5EF4-FFF2-40B4-BE49-F238E27FC236}">
                <a16:creationId xmlns:a16="http://schemas.microsoft.com/office/drawing/2014/main" id="{C5264663-98C6-4B05-9981-73C3B5FD0F35}"/>
              </a:ext>
            </a:extLst>
          </p:cNvPr>
          <p:cNvSpPr>
            <a:spLocks/>
          </p:cNvSpPr>
          <p:nvPr/>
        </p:nvSpPr>
        <p:spPr bwMode="auto">
          <a:xfrm rot="18270784">
            <a:off x="2178280" y="3051250"/>
            <a:ext cx="280654" cy="638685"/>
          </a:xfrm>
          <a:custGeom>
            <a:avLst/>
            <a:gdLst>
              <a:gd name="T0" fmla="*/ 2147483646 w 21600"/>
              <a:gd name="T1" fmla="*/ 2147483646 h 28991"/>
              <a:gd name="T2" fmla="*/ 2147483646 w 21600"/>
              <a:gd name="T3" fmla="*/ 0 h 28991"/>
              <a:gd name="T4" fmla="*/ 2147483646 w 21600"/>
              <a:gd name="T5" fmla="*/ 2147483646 h 28991"/>
              <a:gd name="T6" fmla="*/ 0 60000 65536"/>
              <a:gd name="T7" fmla="*/ 0 60000 65536"/>
              <a:gd name="T8" fmla="*/ 0 60000 65536"/>
              <a:gd name="T9" fmla="*/ 0 w 21600"/>
              <a:gd name="T10" fmla="*/ 0 h 28991"/>
              <a:gd name="T11" fmla="*/ 21600 w 21600"/>
              <a:gd name="T12" fmla="*/ 28991 h 28991"/>
            </a:gdLst>
            <a:ahLst/>
            <a:cxnLst>
              <a:cxn ang="T6">
                <a:pos x="T0" y="T1"/>
              </a:cxn>
              <a:cxn ang="T7">
                <a:pos x="T2" y="T3"/>
              </a:cxn>
              <a:cxn ang="T8">
                <a:pos x="T4" y="T5"/>
              </a:cxn>
            </a:cxnLst>
            <a:rect l="T9" t="T10" r="T11" b="T12"/>
            <a:pathLst>
              <a:path w="21600" h="28991" fill="none" extrusionOk="0">
                <a:moveTo>
                  <a:pt x="7133" y="28991"/>
                </a:moveTo>
                <a:cubicBezTo>
                  <a:pt x="2592" y="24895"/>
                  <a:pt x="0" y="19066"/>
                  <a:pt x="0" y="12951"/>
                </a:cubicBezTo>
                <a:cubicBezTo>
                  <a:pt x="-1" y="8281"/>
                  <a:pt x="1513" y="3736"/>
                  <a:pt x="4313" y="-1"/>
                </a:cubicBezTo>
              </a:path>
              <a:path w="21600" h="28991" stroke="0" extrusionOk="0">
                <a:moveTo>
                  <a:pt x="7133" y="28991"/>
                </a:moveTo>
                <a:cubicBezTo>
                  <a:pt x="2592" y="24895"/>
                  <a:pt x="0" y="19066"/>
                  <a:pt x="0" y="12951"/>
                </a:cubicBezTo>
                <a:cubicBezTo>
                  <a:pt x="-1" y="8281"/>
                  <a:pt x="1513" y="3736"/>
                  <a:pt x="4313" y="-1"/>
                </a:cubicBezTo>
                <a:lnTo>
                  <a:pt x="21600" y="12951"/>
                </a:lnTo>
                <a:lnTo>
                  <a:pt x="7133" y="28991"/>
                </a:lnTo>
                <a:close/>
              </a:path>
            </a:pathLst>
          </a:custGeom>
          <a:noFill/>
          <a:ln w="12700" cap="rnd">
            <a:solidFill>
              <a:srgbClr val="FF99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4" name="AutoShape 48">
            <a:extLst>
              <a:ext uri="{FF2B5EF4-FFF2-40B4-BE49-F238E27FC236}">
                <a16:creationId xmlns:a16="http://schemas.microsoft.com/office/drawing/2014/main" id="{8E5DB91D-FF91-47A3-AAF1-DB974ED18E9E}"/>
              </a:ext>
            </a:extLst>
          </p:cNvPr>
          <p:cNvSpPr>
            <a:spLocks/>
          </p:cNvSpPr>
          <p:nvPr/>
        </p:nvSpPr>
        <p:spPr bwMode="auto">
          <a:xfrm>
            <a:off x="1924751" y="2456984"/>
            <a:ext cx="159671" cy="797023"/>
          </a:xfrm>
          <a:prstGeom prst="rightBrace">
            <a:avLst>
              <a:gd name="adj1" fmla="val 416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350">
              <a:solidFill>
                <a:schemeClr val="tx1"/>
              </a:solidFill>
            </a:endParaRPr>
          </a:p>
        </p:txBody>
      </p:sp>
      <p:sp>
        <p:nvSpPr>
          <p:cNvPr id="55" name="Arc 58">
            <a:extLst>
              <a:ext uri="{FF2B5EF4-FFF2-40B4-BE49-F238E27FC236}">
                <a16:creationId xmlns:a16="http://schemas.microsoft.com/office/drawing/2014/main" id="{58233281-3D7E-4437-BE9D-DF85077A122D}"/>
              </a:ext>
            </a:extLst>
          </p:cNvPr>
          <p:cNvSpPr>
            <a:spLocks/>
          </p:cNvSpPr>
          <p:nvPr/>
        </p:nvSpPr>
        <p:spPr bwMode="auto">
          <a:xfrm rot="3000124">
            <a:off x="894314" y="3691817"/>
            <a:ext cx="936078" cy="255474"/>
          </a:xfrm>
          <a:custGeom>
            <a:avLst/>
            <a:gdLst>
              <a:gd name="T0" fmla="*/ 0 w 20827"/>
              <a:gd name="T1" fmla="*/ 1015485883 h 21600"/>
              <a:gd name="T2" fmla="*/ 2147483646 w 20827"/>
              <a:gd name="T3" fmla="*/ 2147483646 h 21600"/>
              <a:gd name="T4" fmla="*/ 2147483646 w 20827"/>
              <a:gd name="T5" fmla="*/ 2147483646 h 21600"/>
              <a:gd name="T6" fmla="*/ 0 60000 65536"/>
              <a:gd name="T7" fmla="*/ 0 60000 65536"/>
              <a:gd name="T8" fmla="*/ 0 60000 65536"/>
              <a:gd name="T9" fmla="*/ 0 w 20827"/>
              <a:gd name="T10" fmla="*/ 0 h 21600"/>
              <a:gd name="T11" fmla="*/ 20827 w 20827"/>
              <a:gd name="T12" fmla="*/ 21600 h 21600"/>
            </a:gdLst>
            <a:ahLst/>
            <a:cxnLst>
              <a:cxn ang="T6">
                <a:pos x="T0" y="T1"/>
              </a:cxn>
              <a:cxn ang="T7">
                <a:pos x="T2" y="T3"/>
              </a:cxn>
              <a:cxn ang="T8">
                <a:pos x="T4" y="T5"/>
              </a:cxn>
            </a:cxnLst>
            <a:rect l="T9" t="T10" r="T11" b="T12"/>
            <a:pathLst>
              <a:path w="20827" h="21600" fill="none" extrusionOk="0">
                <a:moveTo>
                  <a:pt x="0" y="239"/>
                </a:moveTo>
                <a:cubicBezTo>
                  <a:pt x="1060" y="79"/>
                  <a:pt x="2132" y="-1"/>
                  <a:pt x="3205" y="0"/>
                </a:cubicBezTo>
                <a:cubicBezTo>
                  <a:pt x="10208" y="0"/>
                  <a:pt x="16777" y="3395"/>
                  <a:pt x="20827" y="9108"/>
                </a:cubicBezTo>
              </a:path>
              <a:path w="20827" h="21600" stroke="0" extrusionOk="0">
                <a:moveTo>
                  <a:pt x="0" y="239"/>
                </a:moveTo>
                <a:cubicBezTo>
                  <a:pt x="1060" y="79"/>
                  <a:pt x="2132" y="-1"/>
                  <a:pt x="3205" y="0"/>
                </a:cubicBezTo>
                <a:cubicBezTo>
                  <a:pt x="10208" y="0"/>
                  <a:pt x="16777" y="3395"/>
                  <a:pt x="20827" y="9108"/>
                </a:cubicBezTo>
                <a:lnTo>
                  <a:pt x="3205" y="21600"/>
                </a:lnTo>
                <a:lnTo>
                  <a:pt x="0" y="239"/>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Tree>
    <p:extLst>
      <p:ext uri="{BB962C8B-B14F-4D97-AF65-F5344CB8AC3E}">
        <p14:creationId xmlns:p14="http://schemas.microsoft.com/office/powerpoint/2010/main" val="360512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a:t>
            </a:r>
          </a:p>
        </p:txBody>
      </p:sp>
      <p:sp>
        <p:nvSpPr>
          <p:cNvPr id="3" name="Content Placeholder 2"/>
          <p:cNvSpPr>
            <a:spLocks noGrp="1"/>
          </p:cNvSpPr>
          <p:nvPr>
            <p:ph idx="1"/>
          </p:nvPr>
        </p:nvSpPr>
        <p:spPr>
          <a:xfrm>
            <a:off x="866216" y="1952625"/>
            <a:ext cx="5991784" cy="3190875"/>
          </a:xfrm>
        </p:spPr>
        <p:txBody>
          <a:bodyPr>
            <a:normAutofit fontScale="77500" lnSpcReduction="20000"/>
          </a:bodyPr>
          <a:lstStyle/>
          <a:p>
            <a:r>
              <a:rPr lang="en-US" sz="2600" dirty="0"/>
              <a:t>If you must guess someone's height, would you rather be told</a:t>
            </a:r>
          </a:p>
          <a:p>
            <a:pPr lvl="1">
              <a:buFont typeface="Arial" charset="0"/>
              <a:buChar char="•"/>
            </a:pPr>
            <a:r>
              <a:rPr lang="en-US" sz="2200" dirty="0"/>
              <a:t>Their weight, only</a:t>
            </a:r>
          </a:p>
          <a:p>
            <a:pPr lvl="1">
              <a:buFont typeface="Arial" charset="0"/>
              <a:buChar char="•"/>
            </a:pPr>
            <a:r>
              <a:rPr lang="en-US" sz="2200" dirty="0"/>
              <a:t>Their weight and gender</a:t>
            </a:r>
          </a:p>
          <a:p>
            <a:pPr lvl="1">
              <a:buFont typeface="Arial" charset="0"/>
              <a:buChar char="•"/>
            </a:pPr>
            <a:r>
              <a:rPr lang="en-US" sz="2200" dirty="0"/>
              <a:t>Their weight, gender, and income</a:t>
            </a:r>
          </a:p>
          <a:p>
            <a:pPr lvl="1">
              <a:buFont typeface="Arial" charset="0"/>
              <a:buChar char="•"/>
            </a:pPr>
            <a:r>
              <a:rPr lang="en-US" sz="2200" dirty="0"/>
              <a:t>Their weight, gender, income, and favorite number</a:t>
            </a:r>
          </a:p>
          <a:p>
            <a:pPr lvl="1">
              <a:buFont typeface="Arial" charset="0"/>
              <a:buChar char="•"/>
            </a:pPr>
            <a:endParaRPr lang="en-US" dirty="0"/>
          </a:p>
          <a:p>
            <a:r>
              <a:rPr lang="en-US" sz="2400" b="1" i="0" dirty="0">
                <a:solidFill>
                  <a:srgbClr val="222222"/>
                </a:solidFill>
                <a:effectLst/>
              </a:rPr>
              <a:t>Multiple or multivariate </a:t>
            </a:r>
            <a:r>
              <a:rPr lang="en-US" sz="2400" b="0" i="0" dirty="0">
                <a:solidFill>
                  <a:srgbClr val="222222"/>
                </a:solidFill>
                <a:effectLst/>
              </a:rPr>
              <a:t>linear regression is a case of linear regression with two or more independent variables.</a:t>
            </a:r>
          </a:p>
        </p:txBody>
      </p:sp>
      <p:sp>
        <p:nvSpPr>
          <p:cNvPr id="6" name="TextBox 5">
            <a:extLst>
              <a:ext uri="{FF2B5EF4-FFF2-40B4-BE49-F238E27FC236}">
                <a16:creationId xmlns:a16="http://schemas.microsoft.com/office/drawing/2014/main" id="{D058E56F-F14B-4DCD-88CD-47DF6FA89ED3}"/>
              </a:ext>
            </a:extLst>
          </p:cNvPr>
          <p:cNvSpPr txBox="1"/>
          <p:nvPr/>
        </p:nvSpPr>
        <p:spPr>
          <a:xfrm>
            <a:off x="6781800" y="1733550"/>
            <a:ext cx="2105584" cy="3323987"/>
          </a:xfrm>
          <a:prstGeom prst="rect">
            <a:avLst/>
          </a:prstGeom>
          <a:solidFill>
            <a:srgbClr val="CCFFFF"/>
          </a:solidFill>
        </p:spPr>
        <p:txBody>
          <a:bodyPr wrap="square">
            <a:spAutoFit/>
          </a:bodyPr>
          <a:lstStyle/>
          <a:p>
            <a:r>
              <a:rPr lang="en-US" sz="1400" dirty="0"/>
              <a:t>Of course, you'd always want as much data about a person as possible. Even though height and favorite number may not be strongly related, at worst you could just ignore the information on favorite number. We want our models to be able to take in lots of data as they make their predictions</a:t>
            </a:r>
          </a:p>
        </p:txBody>
      </p:sp>
    </p:spTree>
    <p:extLst>
      <p:ext uri="{BB962C8B-B14F-4D97-AF65-F5344CB8AC3E}">
        <p14:creationId xmlns:p14="http://schemas.microsoft.com/office/powerpoint/2010/main" val="204219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Multilinear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74854" y="1800225"/>
                <a:ext cx="4330546" cy="1191391"/>
              </a:xfrm>
            </p:spPr>
            <p:txBody>
              <a:bodyPr>
                <a:normAutofit fontScale="25000" lnSpcReduction="20000"/>
              </a:bodyPr>
              <a:lstStyle/>
              <a:p>
                <a:pPr>
                  <a:spcAft>
                    <a:spcPts val="1350"/>
                  </a:spcAft>
                </a:pPr>
                <a:r>
                  <a:rPr lang="en-US" sz="7200" dirty="0">
                    <a:latin typeface="Karla" charset="0"/>
                    <a:ea typeface="Karla" charset="0"/>
                    <a:cs typeface="Karla" charset="0"/>
                  </a:rPr>
                  <a:t>In practice, it is unlikely that any dependent  variable Y depends only on one independent </a:t>
                </a:r>
                <a14:m>
                  <m:oMath xmlns:m="http://schemas.openxmlformats.org/officeDocument/2006/math">
                    <m:r>
                      <a:rPr lang="en-US" sz="7200" i="1">
                        <a:latin typeface="Cambria Math" charset="0"/>
                        <a:ea typeface="Karla" charset="0"/>
                        <a:cs typeface="Karla" charset="0"/>
                      </a:rPr>
                      <m:t>𝑋</m:t>
                    </m:r>
                  </m:oMath>
                </a14:m>
                <a:r>
                  <a:rPr lang="en-US" sz="7200" dirty="0">
                    <a:latin typeface="Karla" charset="0"/>
                    <a:ea typeface="Karla" charset="0"/>
                    <a:cs typeface="Karla" charset="0"/>
                  </a:rPr>
                  <a:t>. Rather, we expect that is a function of multiple independent </a:t>
                </a:r>
                <a14:m>
                  <m:oMath xmlns:m="http://schemas.openxmlformats.org/officeDocument/2006/math">
                    <m:sSub>
                      <m:sSubPr>
                        <m:ctrlPr>
                          <a:rPr lang="en-US" sz="7200" i="1">
                            <a:latin typeface="Cambria Math" panose="02040503050406030204" pitchFamily="18" charset="0"/>
                            <a:ea typeface="Karla" charset="0"/>
                            <a:cs typeface="Karla" charset="0"/>
                          </a:rPr>
                        </m:ctrlPr>
                      </m:sSubPr>
                      <m:e>
                        <m:r>
                          <a:rPr lang="en-US" sz="7200" i="1">
                            <a:latin typeface="Cambria Math" charset="0"/>
                            <a:ea typeface="Karla" charset="0"/>
                            <a:cs typeface="Karla" charset="0"/>
                          </a:rPr>
                          <m:t>𝑋</m:t>
                        </m:r>
                      </m:e>
                      <m:sub>
                        <m:r>
                          <a:rPr lang="en-US" sz="7200" i="1">
                            <a:latin typeface="Cambria Math" charset="0"/>
                            <a:ea typeface="Karla" charset="0"/>
                            <a:cs typeface="Karla" charset="0"/>
                          </a:rPr>
                          <m:t>1</m:t>
                        </m:r>
                      </m:sub>
                    </m:sSub>
                    <m:r>
                      <a:rPr lang="en-US" sz="7200" i="1">
                        <a:latin typeface="Cambria Math" charset="0"/>
                        <a:ea typeface="Karla" charset="0"/>
                        <a:cs typeface="Karla" charset="0"/>
                      </a:rPr>
                      <m:t>,…,</m:t>
                    </m:r>
                    <m:sSub>
                      <m:sSubPr>
                        <m:ctrlPr>
                          <a:rPr lang="en-US" sz="7200" i="1">
                            <a:latin typeface="Cambria Math" panose="02040503050406030204" pitchFamily="18" charset="0"/>
                            <a:ea typeface="Karla" charset="0"/>
                            <a:cs typeface="Karla" charset="0"/>
                          </a:rPr>
                        </m:ctrlPr>
                      </m:sSubPr>
                      <m:e>
                        <m:r>
                          <a:rPr lang="en-US" sz="7200" i="1">
                            <a:latin typeface="Cambria Math" charset="0"/>
                            <a:ea typeface="Karla" charset="0"/>
                            <a:cs typeface="Karla" charset="0"/>
                          </a:rPr>
                          <m:t>𝑋</m:t>
                        </m:r>
                      </m:e>
                      <m:sub>
                        <m:r>
                          <a:rPr lang="en-US" sz="7200" b="0" i="1" smtClean="0">
                            <a:latin typeface="Cambria Math" panose="02040503050406030204" pitchFamily="18" charset="0"/>
                            <a:ea typeface="Karla" charset="0"/>
                            <a:cs typeface="Karla" charset="0"/>
                          </a:rPr>
                          <m:t>𝑘</m:t>
                        </m:r>
                      </m:sub>
                    </m:sSub>
                    <m:r>
                      <a:rPr lang="en-US" sz="7200" b="0" i="0" smtClean="0">
                        <a:latin typeface="Cambria Math" panose="02040503050406030204" pitchFamily="18" charset="0"/>
                        <a:ea typeface="Karla" charset="0"/>
                        <a:cs typeface="Karla" charset="0"/>
                      </a:rPr>
                      <m:t>:</m:t>
                    </m:r>
                  </m:oMath>
                </a14:m>
                <a:r>
                  <a:rPr lang="en-US" sz="7200" dirty="0"/>
                  <a:t> </a:t>
                </a:r>
              </a:p>
              <a:p>
                <a:endParaRPr lang="en-US" sz="1800" dirty="0">
                  <a:latin typeface="Karla" charset="0"/>
                  <a:ea typeface="Karla" charset="0"/>
                  <a:cs typeface="Karla" charset="0"/>
                </a:endParaRPr>
              </a:p>
              <a:p>
                <a:endParaRPr lang="en-US" sz="1800" dirty="0">
                  <a:latin typeface="Karla" charset="0"/>
                  <a:ea typeface="Karla" charset="0"/>
                  <a:cs typeface="Karla" charset="0"/>
                </a:endParaRPr>
              </a:p>
              <a:p>
                <a:endParaRPr lang="en-US" sz="1800" dirty="0">
                  <a:latin typeface="Karla" charset="0"/>
                  <a:ea typeface="Karla" charset="0"/>
                  <a:cs typeface="Karla" charset="0"/>
                </a:endParaRPr>
              </a:p>
              <a:p>
                <a:endParaRPr lang="en-US" sz="1800" dirty="0">
                  <a:latin typeface="Karla" charset="0"/>
                  <a:ea typeface="Karla" charset="0"/>
                  <a:cs typeface="Karla" charset="0"/>
                </a:endParaRPr>
              </a:p>
              <a:p>
                <a:endParaRPr lang="en-US" sz="1800" dirty="0">
                  <a:latin typeface="Karla" charset="0"/>
                  <a:ea typeface="Karla" charset="0"/>
                  <a:cs typeface="Karla" charset="0"/>
                </a:endParaRPr>
              </a:p>
              <a:p>
                <a:endParaRPr lang="en-US" sz="1800" dirty="0">
                  <a:latin typeface="Karla" charset="0"/>
                  <a:ea typeface="Karla" charset="0"/>
                  <a:cs typeface="Karla" charset="0"/>
                </a:endParaRPr>
              </a:p>
              <a:p>
                <a:endParaRPr lang="en-US" sz="1800" dirty="0">
                  <a:latin typeface="Karla" charset="0"/>
                  <a:ea typeface="Karla" charset="0"/>
                  <a:cs typeface="Karla" charset="0"/>
                </a:endParaRPr>
              </a:p>
              <a:p>
                <a:endParaRPr lang="en-US" sz="1800" dirty="0">
                  <a:latin typeface="Karla" charset="0"/>
                  <a:ea typeface="Karla" charset="0"/>
                  <a:cs typeface="Karla" charset="0"/>
                </a:endParaRPr>
              </a:p>
              <a:p>
                <a:endParaRPr lang="en-US" sz="1800" dirty="0">
                  <a:latin typeface="Karla" charset="0"/>
                  <a:ea typeface="Karla" charset="0"/>
                  <a:cs typeface="Karla" charset="0"/>
                </a:endParaRPr>
              </a:p>
              <a:p>
                <a:endParaRPr lang="en-US" sz="1800" dirty="0">
                  <a:latin typeface="Karla" charset="0"/>
                  <a:ea typeface="Karla" charset="0"/>
                  <a:cs typeface="Karla" charset="0"/>
                </a:endParaRPr>
              </a:p>
              <a:p>
                <a:r>
                  <a:rPr lang="en-US" sz="1800" dirty="0">
                    <a:latin typeface="Karla" charset="0"/>
                    <a:ea typeface="Karla" charset="0"/>
                    <a:cs typeface="Karla" charset="0"/>
                  </a:rPr>
                  <a:t> </a:t>
                </a:r>
              </a:p>
              <a:p>
                <a:endParaRPr lang="en-US" sz="1800" dirty="0">
                  <a:latin typeface="Karla" charset="0"/>
                  <a:ea typeface="Karla" charset="0"/>
                  <a:cs typeface="Karla"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74854" y="1800225"/>
                <a:ext cx="4330546" cy="1191391"/>
              </a:xfrm>
              <a:blipFill>
                <a:blip r:embed="rId7"/>
                <a:stretch>
                  <a:fillRect l="-281" t="-6633" r="-1969" b="-162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19">
                <a:extLst>
                  <a:ext uri="{FF2B5EF4-FFF2-40B4-BE49-F238E27FC236}">
                    <a16:creationId xmlns:a16="http://schemas.microsoft.com/office/drawing/2014/main" id="{0639B669-8342-46C9-8A6A-FD358117D942}"/>
                  </a:ext>
                </a:extLst>
              </p:cNvPr>
              <p:cNvSpPr txBox="1"/>
              <p:nvPr/>
            </p:nvSpPr>
            <p:spPr bwMode="auto">
              <a:xfrm>
                <a:off x="0" y="3090436"/>
                <a:ext cx="4495800" cy="4572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000" i="1">
                          <a:solidFill>
                            <a:srgbClr val="000000"/>
                          </a:solidFill>
                          <a:latin typeface="Cambria Math" panose="02040503050406030204" pitchFamily="18" charset="0"/>
                        </a:rPr>
                        <m:t>𝑌</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1</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smtClean="0">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2</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𝑘</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𝑘</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𝜀</m:t>
                      </m:r>
                    </m:oMath>
                  </m:oMathPara>
                </a14:m>
                <a:endParaRPr lang="en-US" sz="2000" dirty="0"/>
              </a:p>
            </p:txBody>
          </p:sp>
        </mc:Choice>
        <mc:Fallback xmlns="">
          <p:sp>
            <p:nvSpPr>
              <p:cNvPr id="5" name="Object 19">
                <a:extLst>
                  <a:ext uri="{FF2B5EF4-FFF2-40B4-BE49-F238E27FC236}">
                    <a16:creationId xmlns:a16="http://schemas.microsoft.com/office/drawing/2014/main" id="{0639B669-8342-46C9-8A6A-FD358117D942}"/>
                  </a:ext>
                </a:extLst>
              </p:cNvPr>
              <p:cNvSpPr txBox="1">
                <a:spLocks noRot="1" noChangeAspect="1" noMove="1" noResize="1" noEditPoints="1" noAdjustHandles="1" noChangeArrowheads="1" noChangeShapeType="1" noTextEdit="1"/>
              </p:cNvSpPr>
              <p:nvPr/>
            </p:nvSpPr>
            <p:spPr bwMode="auto">
              <a:xfrm>
                <a:off x="0" y="3090436"/>
                <a:ext cx="4495800" cy="457200"/>
              </a:xfrm>
              <a:prstGeom prst="rect">
                <a:avLst/>
              </a:prstGeom>
              <a:blipFill>
                <a:blip r:embed="rId8"/>
                <a:stretch>
                  <a:fillRect b="-2667"/>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bject 19">
                <a:extLst>
                  <a:ext uri="{FF2B5EF4-FFF2-40B4-BE49-F238E27FC236}">
                    <a16:creationId xmlns:a16="http://schemas.microsoft.com/office/drawing/2014/main" id="{9379B7DE-FCAB-4545-B51A-BEA6C9600E03}"/>
                  </a:ext>
                </a:extLst>
              </p:cNvPr>
              <p:cNvSpPr txBox="1"/>
              <p:nvPr/>
            </p:nvSpPr>
            <p:spPr bwMode="auto">
              <a:xfrm>
                <a:off x="0" y="3722928"/>
                <a:ext cx="5638800" cy="4572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Ŷ</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1</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smtClean="0">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2</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𝑘</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𝑘</m:t>
                          </m:r>
                        </m:sub>
                      </m:sSub>
                    </m:oMath>
                  </m:oMathPara>
                </a14:m>
                <a:endParaRPr lang="en-US" sz="2000" dirty="0"/>
              </a:p>
            </p:txBody>
          </p:sp>
        </mc:Choice>
        <mc:Fallback xmlns="">
          <p:sp>
            <p:nvSpPr>
              <p:cNvPr id="9" name="Object 19">
                <a:extLst>
                  <a:ext uri="{FF2B5EF4-FFF2-40B4-BE49-F238E27FC236}">
                    <a16:creationId xmlns:a16="http://schemas.microsoft.com/office/drawing/2014/main" id="{9379B7DE-FCAB-4545-B51A-BEA6C9600E03}"/>
                  </a:ext>
                </a:extLst>
              </p:cNvPr>
              <p:cNvSpPr txBox="1">
                <a:spLocks noRot="1" noChangeAspect="1" noMove="1" noResize="1" noEditPoints="1" noAdjustHandles="1" noChangeArrowheads="1" noChangeShapeType="1" noTextEdit="1"/>
              </p:cNvSpPr>
              <p:nvPr/>
            </p:nvSpPr>
            <p:spPr bwMode="auto">
              <a:xfrm>
                <a:off x="0" y="3722928"/>
                <a:ext cx="5638800" cy="457200"/>
              </a:xfrm>
              <a:prstGeom prst="rect">
                <a:avLst/>
              </a:prstGeom>
              <a:blipFill>
                <a:blip r:embed="rId9"/>
                <a:stretch>
                  <a:fillRect l="-324" b="-4000"/>
                </a:stretch>
              </a:blipFill>
              <a:ln>
                <a:noFill/>
              </a:ln>
              <a:effectLst/>
            </p:spPr>
            <p:txBody>
              <a:bodyPr/>
              <a:lstStyle/>
              <a:p>
                <a:r>
                  <a:rPr lang="en-US">
                    <a:noFill/>
                  </a:rPr>
                  <a:t> </a:t>
                </a:r>
              </a:p>
            </p:txBody>
          </p:sp>
        </mc:Fallback>
      </mc:AlternateContent>
      <p:graphicFrame>
        <p:nvGraphicFramePr>
          <p:cNvPr id="12" name="Object 4">
            <a:hlinkClick r:id="" action="ppaction://ole?verb=0"/>
            <a:extLst>
              <a:ext uri="{FF2B5EF4-FFF2-40B4-BE49-F238E27FC236}">
                <a16:creationId xmlns:a16="http://schemas.microsoft.com/office/drawing/2014/main" id="{31857247-940E-4D2A-9B90-E1E35008AADF}"/>
              </a:ext>
            </a:extLst>
          </p:cNvPr>
          <p:cNvGraphicFramePr>
            <a:graphicFrameLocks/>
          </p:cNvGraphicFramePr>
          <p:nvPr>
            <p:extLst>
              <p:ext uri="{D42A27DB-BD31-4B8C-83A1-F6EECF244321}">
                <p14:modId xmlns:p14="http://schemas.microsoft.com/office/powerpoint/2010/main" val="1530111013"/>
              </p:ext>
            </p:extLst>
          </p:nvPr>
        </p:nvGraphicFramePr>
        <p:xfrm>
          <a:off x="4112860" y="1955668"/>
          <a:ext cx="4601766" cy="2953278"/>
        </p:xfrm>
        <a:graphic>
          <a:graphicData uri="http://schemas.openxmlformats.org/presentationml/2006/ole">
            <mc:AlternateContent xmlns:mc="http://schemas.openxmlformats.org/markup-compatibility/2006">
              <mc:Choice xmlns:v="urn:schemas-microsoft-com:vml" Requires="v">
                <p:oleObj name="VISIO" r:id="rId10" imgW="3793555" imgH="1964834" progId="Visio.Drawing.5">
                  <p:embed/>
                </p:oleObj>
              </mc:Choice>
              <mc:Fallback>
                <p:oleObj name="VISIO" r:id="rId10" imgW="3793555" imgH="1964834" progId="Visio.Drawing.5">
                  <p:embed/>
                  <p:pic>
                    <p:nvPicPr>
                      <p:cNvPr id="12" name="Object 4">
                        <a:hlinkClick r:id="" action="ppaction://ole?verb=0"/>
                        <a:extLst>
                          <a:ext uri="{FF2B5EF4-FFF2-40B4-BE49-F238E27FC236}">
                            <a16:creationId xmlns:a16="http://schemas.microsoft.com/office/drawing/2014/main" id="{31857247-940E-4D2A-9B90-E1E35008AADF}"/>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2860" y="1955668"/>
                        <a:ext cx="4601766" cy="2953278"/>
                      </a:xfrm>
                      <a:prstGeom prst="rect">
                        <a:avLst/>
                      </a:prstGeom>
                      <a:noFill/>
                      <a:ln>
                        <a:noFill/>
                      </a:ln>
                      <a:effectLst>
                        <a:outerShdw dist="35921" dir="2700000" algn="ctr" rotWithShape="0">
                          <a:schemeClr val="bg2"/>
                        </a:outerShdw>
                      </a:effectLst>
                    </p:spPr>
                  </p:pic>
                </p:oleObj>
              </mc:Fallback>
            </mc:AlternateContent>
          </a:graphicData>
        </a:graphic>
      </p:graphicFrame>
      <mc:AlternateContent xmlns:mc="http://schemas.openxmlformats.org/markup-compatibility/2006" xmlns:a14="http://schemas.microsoft.com/office/drawing/2010/main">
        <mc:Choice Requires="a14">
          <p:sp>
            <p:nvSpPr>
              <p:cNvPr id="14" name="Object 19">
                <a:extLst>
                  <a:ext uri="{FF2B5EF4-FFF2-40B4-BE49-F238E27FC236}">
                    <a16:creationId xmlns:a16="http://schemas.microsoft.com/office/drawing/2014/main" id="{3F8625B0-82A1-4A6F-9A73-19884E74ACE9}"/>
                  </a:ext>
                </a:extLst>
              </p:cNvPr>
              <p:cNvSpPr txBox="1"/>
              <p:nvPr/>
            </p:nvSpPr>
            <p:spPr bwMode="auto">
              <a:xfrm>
                <a:off x="6354706" y="4613194"/>
                <a:ext cx="2819400" cy="511256"/>
              </a:xfrm>
              <a:prstGeom prst="rect">
                <a:avLst/>
              </a:prstGeom>
              <a:solidFill>
                <a:schemeClr val="bg1"/>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Ŷ</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1</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smtClean="0">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𝛽</m:t>
                          </m:r>
                        </m:e>
                        <m:sub>
                          <m:r>
                            <a:rPr lang="en-US" sz="2000" i="1">
                              <a:solidFill>
                                <a:srgbClr val="000000"/>
                              </a:solidFill>
                              <a:latin typeface="Cambria Math" panose="02040503050406030204" pitchFamily="18" charset="0"/>
                            </a:rPr>
                            <m:t>2</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2</m:t>
                          </m:r>
                        </m:sub>
                      </m:sSub>
                    </m:oMath>
                  </m:oMathPara>
                </a14:m>
                <a:endParaRPr lang="en-US" sz="2000" dirty="0"/>
              </a:p>
            </p:txBody>
          </p:sp>
        </mc:Choice>
        <mc:Fallback xmlns="">
          <p:sp>
            <p:nvSpPr>
              <p:cNvPr id="14" name="Object 19">
                <a:extLst>
                  <a:ext uri="{FF2B5EF4-FFF2-40B4-BE49-F238E27FC236}">
                    <a16:creationId xmlns:a16="http://schemas.microsoft.com/office/drawing/2014/main" id="{3F8625B0-82A1-4A6F-9A73-19884E74ACE9}"/>
                  </a:ext>
                </a:extLst>
              </p:cNvPr>
              <p:cNvSpPr txBox="1">
                <a:spLocks noRot="1" noChangeAspect="1" noMove="1" noResize="1" noEditPoints="1" noAdjustHandles="1" noChangeArrowheads="1" noChangeShapeType="1" noTextEdit="1"/>
              </p:cNvSpPr>
              <p:nvPr/>
            </p:nvSpPr>
            <p:spPr bwMode="auto">
              <a:xfrm>
                <a:off x="6354706" y="4613194"/>
                <a:ext cx="2819400" cy="511256"/>
              </a:xfrm>
              <a:prstGeom prst="rect">
                <a:avLst/>
              </a:prstGeom>
              <a:blipFill>
                <a:blip r:embed="rId12"/>
                <a:stretch>
                  <a:fillRect l="-648"/>
                </a:stretch>
              </a:blipFill>
              <a:ln>
                <a:noFill/>
              </a:ln>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9548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D6E4C8D-9F14-49A9-855E-4C1F84FD694E}"/>
              </a:ext>
            </a:extLst>
          </p:cNvPr>
          <p:cNvSpPr>
            <a:spLocks noGrp="1" noChangeArrowheads="1"/>
          </p:cNvSpPr>
          <p:nvPr>
            <p:ph type="title"/>
          </p:nvPr>
        </p:nvSpPr>
        <p:spPr/>
        <p:txBody>
          <a:bodyPr/>
          <a:lstStyle/>
          <a:p>
            <a:pPr eaLnBrk="1" hangingPunct="1"/>
            <a:r>
              <a:rPr lang="en-US" altLang="en-US"/>
              <a:t>Multiple Regression Model: Example</a:t>
            </a:r>
          </a:p>
        </p:txBody>
      </p:sp>
      <p:graphicFrame>
        <p:nvGraphicFramePr>
          <p:cNvPr id="43011" name="Object 3">
            <a:hlinkClick r:id="" action="ppaction://ole?verb=0"/>
            <a:extLst>
              <a:ext uri="{FF2B5EF4-FFF2-40B4-BE49-F238E27FC236}">
                <a16:creationId xmlns:a16="http://schemas.microsoft.com/office/drawing/2014/main" id="{28B41E27-61A0-45BB-ACDD-067D0E9A3665}"/>
              </a:ext>
            </a:extLst>
          </p:cNvPr>
          <p:cNvGraphicFramePr>
            <a:graphicFrameLocks/>
          </p:cNvGraphicFramePr>
          <p:nvPr>
            <p:extLst>
              <p:ext uri="{D42A27DB-BD31-4B8C-83A1-F6EECF244321}">
                <p14:modId xmlns:p14="http://schemas.microsoft.com/office/powerpoint/2010/main" val="3301807819"/>
              </p:ext>
            </p:extLst>
          </p:nvPr>
        </p:nvGraphicFramePr>
        <p:xfrm>
          <a:off x="5987653" y="1300658"/>
          <a:ext cx="2662238" cy="3705225"/>
        </p:xfrm>
        <a:graphic>
          <a:graphicData uri="http://schemas.openxmlformats.org/presentationml/2006/ole">
            <mc:AlternateContent xmlns:mc="http://schemas.openxmlformats.org/markup-compatibility/2006">
              <mc:Choice xmlns:v="urn:schemas-microsoft-com:vml" Requires="v">
                <p:oleObj name="Worksheet" r:id="rId2" imgW="1972056" imgH="2600554" progId="Excel.Sheet.8">
                  <p:embed/>
                </p:oleObj>
              </mc:Choice>
              <mc:Fallback>
                <p:oleObj name="Worksheet" r:id="rId2" imgW="1972056" imgH="2600554" progId="Excel.Sheet.8">
                  <p:embed/>
                  <p:pic>
                    <p:nvPicPr>
                      <p:cNvPr id="43011" name="Object 3">
                        <a:hlinkClick r:id="" action="ppaction://ole?verb=0"/>
                        <a:extLst>
                          <a:ext uri="{FF2B5EF4-FFF2-40B4-BE49-F238E27FC236}">
                            <a16:creationId xmlns:a16="http://schemas.microsoft.com/office/drawing/2014/main" id="{28B41E27-61A0-45BB-ACDD-067D0E9A366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653" y="1300658"/>
                        <a:ext cx="2662238"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3" name="Object 5">
            <a:hlinkClick r:id="" action="ppaction://ole?verb=0"/>
            <a:extLst>
              <a:ext uri="{FF2B5EF4-FFF2-40B4-BE49-F238E27FC236}">
                <a16:creationId xmlns:a16="http://schemas.microsoft.com/office/drawing/2014/main" id="{C132170F-6B6F-4BEF-B838-ED609B716F6B}"/>
              </a:ext>
            </a:extLst>
          </p:cNvPr>
          <p:cNvGraphicFramePr>
            <a:graphicFrameLocks/>
          </p:cNvGraphicFramePr>
          <p:nvPr>
            <p:extLst>
              <p:ext uri="{D42A27DB-BD31-4B8C-83A1-F6EECF244321}">
                <p14:modId xmlns:p14="http://schemas.microsoft.com/office/powerpoint/2010/main" val="3569419545"/>
              </p:ext>
            </p:extLst>
          </p:nvPr>
        </p:nvGraphicFramePr>
        <p:xfrm>
          <a:off x="2401785" y="3266081"/>
          <a:ext cx="3581400" cy="1779985"/>
        </p:xfrm>
        <a:graphic>
          <a:graphicData uri="http://schemas.openxmlformats.org/presentationml/2006/ole">
            <mc:AlternateContent xmlns:mc="http://schemas.openxmlformats.org/markup-compatibility/2006">
              <mc:Choice xmlns:v="urn:schemas-microsoft-com:vml" Requires="v">
                <p:oleObj name="Clip" r:id="rId4" imgW="4775200" imgH="2373313" progId="MS_ClipArt_Gallery.5">
                  <p:embed/>
                </p:oleObj>
              </mc:Choice>
              <mc:Fallback>
                <p:oleObj name="Clip" r:id="rId4" imgW="4775200" imgH="2373313" progId="MS_ClipArt_Gallery.5">
                  <p:embed/>
                  <p:pic>
                    <p:nvPicPr>
                      <p:cNvPr id="43013" name="Object 5">
                        <a:hlinkClick r:id="" action="ppaction://ole?verb=0"/>
                        <a:extLst>
                          <a:ext uri="{FF2B5EF4-FFF2-40B4-BE49-F238E27FC236}">
                            <a16:creationId xmlns:a16="http://schemas.microsoft.com/office/drawing/2014/main" id="{C132170F-6B6F-4BEF-B838-ED609B716F6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1785" y="3266081"/>
                        <a:ext cx="3581400" cy="177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5" name="Rectangle 9">
            <a:extLst>
              <a:ext uri="{FF2B5EF4-FFF2-40B4-BE49-F238E27FC236}">
                <a16:creationId xmlns:a16="http://schemas.microsoft.com/office/drawing/2014/main" id="{940FA4ED-4369-4576-B59D-BD60754FB424}"/>
              </a:ext>
            </a:extLst>
          </p:cNvPr>
          <p:cNvSpPr>
            <a:spLocks noChangeArrowheads="1"/>
          </p:cNvSpPr>
          <p:nvPr/>
        </p:nvSpPr>
        <p:spPr bwMode="auto">
          <a:xfrm>
            <a:off x="573359" y="1737692"/>
            <a:ext cx="5165978" cy="1175323"/>
          </a:xfrm>
          <a:prstGeom prst="rect">
            <a:avLst/>
          </a:prstGeom>
          <a:solidFill>
            <a:srgbClr val="FFFFCC"/>
          </a:solidFill>
          <a:ln w="12700">
            <a:solidFill>
              <a:schemeClr val="folHlink"/>
            </a:solidFill>
            <a:miter lim="800000"/>
            <a:headEnd/>
            <a:tailEnd/>
          </a:ln>
        </p:spPr>
        <p:txBody>
          <a:bodyPr wrap="square"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dirty="0">
                <a:solidFill>
                  <a:schemeClr val="tx1"/>
                </a:solidFill>
                <a:latin typeface="Times New Roman" panose="02020603050405020304" pitchFamily="18" charset="0"/>
              </a:rPr>
              <a:t>Develop a model for estimating heating oil used for a single-family home in the month of January based on average temperature [in </a:t>
            </a:r>
            <a:r>
              <a:rPr lang="en-US" sz="1800" b="1" dirty="0">
                <a:solidFill>
                  <a:schemeClr val="tx1"/>
                </a:solidFill>
                <a:latin typeface="Times New Roman" panose="02020603050405020304" pitchFamily="18" charset="0"/>
              </a:rPr>
              <a:t>Fahrenheit</a:t>
            </a:r>
            <a:r>
              <a:rPr lang="en-US" altLang="en-US" sz="1800" b="1" dirty="0">
                <a:solidFill>
                  <a:schemeClr val="tx1"/>
                </a:solidFill>
                <a:latin typeface="Times New Roman" panose="02020603050405020304" pitchFamily="18" charset="0"/>
              </a:rPr>
              <a:t>] and amount of insulation* [in inches].</a:t>
            </a:r>
          </a:p>
        </p:txBody>
      </p:sp>
      <p:sp>
        <p:nvSpPr>
          <p:cNvPr id="2" name="TextBox 1">
            <a:extLst>
              <a:ext uri="{FF2B5EF4-FFF2-40B4-BE49-F238E27FC236}">
                <a16:creationId xmlns:a16="http://schemas.microsoft.com/office/drawing/2014/main" id="{A2570E8B-F058-4FA6-BCF7-C4E538149172}"/>
              </a:ext>
            </a:extLst>
          </p:cNvPr>
          <p:cNvSpPr txBox="1"/>
          <p:nvPr/>
        </p:nvSpPr>
        <p:spPr>
          <a:xfrm>
            <a:off x="5838846" y="2968604"/>
            <a:ext cx="525045" cy="369332"/>
          </a:xfrm>
          <a:prstGeom prst="rect">
            <a:avLst/>
          </a:prstGeom>
          <a:noFill/>
        </p:spPr>
        <p:txBody>
          <a:bodyPr wrap="square" rtlCol="0">
            <a:spAutoFit/>
          </a:bodyPr>
          <a:lstStyle/>
          <a:p>
            <a:r>
              <a:rPr lang="en-US" dirty="0"/>
              <a:t>Y=</a:t>
            </a:r>
          </a:p>
        </p:txBody>
      </p:sp>
      <p:sp>
        <p:nvSpPr>
          <p:cNvPr id="3" name="TextBox 2">
            <a:extLst>
              <a:ext uri="{FF2B5EF4-FFF2-40B4-BE49-F238E27FC236}">
                <a16:creationId xmlns:a16="http://schemas.microsoft.com/office/drawing/2014/main" id="{A180A2B4-56FF-4169-A203-3439699AA596}"/>
              </a:ext>
            </a:extLst>
          </p:cNvPr>
          <p:cNvSpPr txBox="1"/>
          <p:nvPr/>
        </p:nvSpPr>
        <p:spPr>
          <a:xfrm>
            <a:off x="6930649" y="2968604"/>
            <a:ext cx="525045" cy="369332"/>
          </a:xfrm>
          <a:prstGeom prst="rect">
            <a:avLst/>
          </a:prstGeom>
          <a:noFill/>
        </p:spPr>
        <p:txBody>
          <a:bodyPr wrap="square" rtlCol="0">
            <a:spAutoFit/>
          </a:bodyPr>
          <a:lstStyle/>
          <a:p>
            <a:r>
              <a:rPr lang="en-US" dirty="0"/>
              <a:t>X=</a:t>
            </a:r>
          </a:p>
        </p:txBody>
      </p:sp>
      <p:sp>
        <p:nvSpPr>
          <p:cNvPr id="4" name="Left Bracket 3">
            <a:extLst>
              <a:ext uri="{FF2B5EF4-FFF2-40B4-BE49-F238E27FC236}">
                <a16:creationId xmlns:a16="http://schemas.microsoft.com/office/drawing/2014/main" id="{8AB58983-7114-424F-816F-E9E0E194821D}"/>
              </a:ext>
            </a:extLst>
          </p:cNvPr>
          <p:cNvSpPr/>
          <p:nvPr/>
        </p:nvSpPr>
        <p:spPr>
          <a:xfrm>
            <a:off x="7391400" y="1581150"/>
            <a:ext cx="121464" cy="3424733"/>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a:extLst>
              <a:ext uri="{FF2B5EF4-FFF2-40B4-BE49-F238E27FC236}">
                <a16:creationId xmlns:a16="http://schemas.microsoft.com/office/drawing/2014/main" id="{75D32F06-58D1-4C27-85F0-6D7895787E26}"/>
              </a:ext>
            </a:extLst>
          </p:cNvPr>
          <p:cNvSpPr/>
          <p:nvPr/>
        </p:nvSpPr>
        <p:spPr>
          <a:xfrm>
            <a:off x="8534400" y="1504950"/>
            <a:ext cx="152400" cy="3500933"/>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7A360989-884D-430E-BE86-48A008393E68}"/>
              </a:ext>
            </a:extLst>
          </p:cNvPr>
          <p:cNvSpPr txBox="1"/>
          <p:nvPr/>
        </p:nvSpPr>
        <p:spPr>
          <a:xfrm>
            <a:off x="345898" y="3035944"/>
            <a:ext cx="1891883" cy="830997"/>
          </a:xfrm>
          <a:prstGeom prst="rect">
            <a:avLst/>
          </a:prstGeom>
          <a:noFill/>
        </p:spPr>
        <p:txBody>
          <a:bodyPr wrap="square">
            <a:spAutoFit/>
          </a:bodyPr>
          <a:lstStyle/>
          <a:p>
            <a:r>
              <a:rPr lang="en-US" sz="1200" dirty="0">
                <a:solidFill>
                  <a:srgbClr val="202122"/>
                </a:solidFill>
                <a:latin typeface="Arial" panose="020B0604020202020204" pitchFamily="34" charset="0"/>
              </a:rPr>
              <a:t>*T</a:t>
            </a:r>
            <a:r>
              <a:rPr lang="en-US" sz="1200" b="0" i="0" dirty="0">
                <a:solidFill>
                  <a:srgbClr val="202122"/>
                </a:solidFill>
                <a:effectLst/>
                <a:latin typeface="Arial" panose="020B0604020202020204" pitchFamily="34" charset="0"/>
              </a:rPr>
              <a:t>hermal insulation added to buildings for comfort and energy efficiency</a:t>
            </a:r>
            <a:endParaRPr lang="en-US" sz="1200" dirty="0"/>
          </a:p>
        </p:txBody>
      </p:sp>
      <p:pic>
        <p:nvPicPr>
          <p:cNvPr id="7" name="Picture 6">
            <a:extLst>
              <a:ext uri="{FF2B5EF4-FFF2-40B4-BE49-F238E27FC236}">
                <a16:creationId xmlns:a16="http://schemas.microsoft.com/office/drawing/2014/main" id="{565F5983-3C67-4351-89D1-87B419BD40FB}"/>
              </a:ext>
            </a:extLst>
          </p:cNvPr>
          <p:cNvPicPr>
            <a:picLocks noChangeAspect="1"/>
          </p:cNvPicPr>
          <p:nvPr/>
        </p:nvPicPr>
        <p:blipFill>
          <a:blip r:embed="rId6"/>
          <a:stretch>
            <a:fillRect/>
          </a:stretch>
        </p:blipFill>
        <p:spPr>
          <a:xfrm>
            <a:off x="409692" y="3883017"/>
            <a:ext cx="1628775" cy="10604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D2CE139-35F2-48E0-B203-D678B2E4195A}"/>
              </a:ext>
            </a:extLst>
          </p:cNvPr>
          <p:cNvSpPr>
            <a:spLocks noGrp="1" noChangeArrowheads="1"/>
          </p:cNvSpPr>
          <p:nvPr>
            <p:ph type="title"/>
          </p:nvPr>
        </p:nvSpPr>
        <p:spPr/>
        <p:txBody>
          <a:bodyPr/>
          <a:lstStyle/>
          <a:p>
            <a:pPr eaLnBrk="1" hangingPunct="1"/>
            <a:r>
              <a:rPr lang="en-US" altLang="en-US" dirty="0"/>
              <a:t>Simple and Multiple </a:t>
            </a:r>
            <a:br>
              <a:rPr lang="en-US" altLang="en-US" dirty="0"/>
            </a:br>
            <a:r>
              <a:rPr lang="en-US" altLang="en-US" dirty="0"/>
              <a:t>Regression Compared: Example</a:t>
            </a:r>
          </a:p>
        </p:txBody>
      </p:sp>
      <p:sp>
        <p:nvSpPr>
          <p:cNvPr id="39939" name="Rectangle 3">
            <a:extLst>
              <a:ext uri="{FF2B5EF4-FFF2-40B4-BE49-F238E27FC236}">
                <a16:creationId xmlns:a16="http://schemas.microsoft.com/office/drawing/2014/main" id="{40ABF557-56D9-4987-B2D8-0883ABDE0BC3}"/>
              </a:ext>
            </a:extLst>
          </p:cNvPr>
          <p:cNvSpPr>
            <a:spLocks noGrp="1" noChangeArrowheads="1"/>
          </p:cNvSpPr>
          <p:nvPr>
            <p:ph type="body" idx="1"/>
          </p:nvPr>
        </p:nvSpPr>
        <p:spPr>
          <a:xfrm>
            <a:off x="76200" y="1726223"/>
            <a:ext cx="6619244" cy="2562225"/>
          </a:xfrm>
        </p:spPr>
        <p:txBody>
          <a:bodyPr>
            <a:normAutofit/>
          </a:bodyPr>
          <a:lstStyle/>
          <a:p>
            <a:pPr eaLnBrk="1" hangingPunct="1"/>
            <a:r>
              <a:rPr lang="en-US" altLang="en-US" sz="1800" dirty="0"/>
              <a:t>Two simple regressions:</a:t>
            </a:r>
          </a:p>
          <a:p>
            <a:pPr marL="342900" lvl="1" indent="0" eaLnBrk="1" hangingPunct="1">
              <a:buNone/>
            </a:pPr>
            <a:endParaRPr lang="en-US" altLang="en-US" dirty="0"/>
          </a:p>
          <a:p>
            <a:pPr marL="342900" lvl="1" indent="0" eaLnBrk="1" hangingPunct="1">
              <a:buNone/>
            </a:pPr>
            <a:endParaRPr lang="en-US" altLang="en-US" dirty="0"/>
          </a:p>
          <a:p>
            <a:pPr marL="342900" lvl="1" indent="0" eaLnBrk="1" hangingPunct="1">
              <a:buNone/>
            </a:pPr>
            <a:r>
              <a:rPr lang="en-US" altLang="en-US" dirty="0"/>
              <a:t> </a:t>
            </a:r>
          </a:p>
          <a:p>
            <a:pPr eaLnBrk="1" hangingPunct="1"/>
            <a:endParaRPr lang="en-US" altLang="en-US" dirty="0"/>
          </a:p>
          <a:p>
            <a:pPr eaLnBrk="1" hangingPunct="1"/>
            <a:r>
              <a:rPr lang="en-US" altLang="en-US" sz="1800" dirty="0"/>
              <a:t>Multiple regression:</a:t>
            </a:r>
          </a:p>
          <a:p>
            <a:pPr lvl="1" eaLnBrk="1" hangingPunct="1"/>
            <a:endParaRPr lang="en-US" altLang="en-US" dirty="0"/>
          </a:p>
          <a:p>
            <a:pPr marL="342900" lvl="1" indent="0" eaLnBrk="1" hangingPunct="1">
              <a:buNone/>
            </a:pPr>
            <a:endParaRPr lang="en-US" altLang="en-US" dirty="0"/>
          </a:p>
        </p:txBody>
      </p:sp>
      <mc:AlternateContent xmlns:mc="http://schemas.openxmlformats.org/markup-compatibility/2006" xmlns:a14="http://schemas.microsoft.com/office/drawing/2010/main">
        <mc:Choice Requires="a14">
          <p:sp>
            <p:nvSpPr>
              <p:cNvPr id="39940" name="Object 4">
                <a:extLst>
                  <a:ext uri="{FF2B5EF4-FFF2-40B4-BE49-F238E27FC236}">
                    <a16:creationId xmlns:a16="http://schemas.microsoft.com/office/drawing/2014/main" id="{4FC53CD2-DF5A-4E98-861A-86194ECECB88}"/>
                  </a:ext>
                </a:extLst>
              </p:cNvPr>
              <p:cNvSpPr txBox="1"/>
              <p:nvPr/>
            </p:nvSpPr>
            <p:spPr bwMode="auto">
              <a:xfrm>
                <a:off x="320820" y="2139021"/>
                <a:ext cx="3486150" cy="914400"/>
              </a:xfrm>
              <a:prstGeom prst="rect">
                <a:avLst/>
              </a:prstGeom>
              <a:noFill/>
              <a:ln>
                <a:noFill/>
              </a:ln>
              <a:effectLst/>
            </p:spPr>
            <p:txBody>
              <a:bodyPr>
                <a:normAutofit/>
              </a:bodyPr>
              <a:lstStyle/>
              <a:p>
                <a:pPr/>
                <a14:m>
                  <m:oMath xmlns:m="http://schemas.openxmlformats.org/officeDocument/2006/math">
                    <m:r>
                      <m:rPr>
                        <m:nor/>
                      </m:rPr>
                      <a:rPr lang="en-US" i="0">
                        <a:solidFill>
                          <a:srgbClr val="000000"/>
                        </a:solidFill>
                        <a:latin typeface="Cambria Math" panose="02040503050406030204" pitchFamily="18" charset="0"/>
                      </a:rPr>
                      <m:t>Oil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0">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Temp</m:t>
                    </m:r>
                  </m:oMath>
                </a14:m>
                <a:r>
                  <a:rPr lang="en-US" i="0" dirty="0">
                    <a:solidFill>
                      <a:srgbClr val="000000"/>
                    </a:solidFill>
                    <a:latin typeface="Cambria Math" panose="02040503050406030204" pitchFamily="18" charset="0"/>
                  </a:rPr>
                  <a:t> (a)</a:t>
                </a:r>
                <a:br>
                  <a:rPr lang="en-US" i="0"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Oil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Insulation</m:t>
                      </m:r>
                      <m:r>
                        <m:rPr>
                          <m:nor/>
                        </m:rPr>
                        <a:rPr lang="en-US" b="0" i="0" smtClean="0">
                          <a:solidFill>
                            <a:srgbClr val="000000"/>
                          </a:solidFill>
                          <a:latin typeface="Cambria Math" panose="02040503050406030204" pitchFamily="18" charset="0"/>
                        </a:rPr>
                        <m:t> (</m:t>
                      </m:r>
                      <m:r>
                        <m:rPr>
                          <m:nor/>
                        </m:rPr>
                        <a:rPr lang="en-US" b="0" i="0" smtClean="0">
                          <a:solidFill>
                            <a:srgbClr val="000000"/>
                          </a:solidFill>
                          <a:latin typeface="Cambria Math" panose="02040503050406030204" pitchFamily="18" charset="0"/>
                        </a:rPr>
                        <m:t>b</m:t>
                      </m:r>
                      <m:r>
                        <m:rPr>
                          <m:nor/>
                        </m:rPr>
                        <a:rPr lang="en-US" b="0" i="0" smtClean="0">
                          <a:solidFill>
                            <a:srgbClr val="000000"/>
                          </a:solidFill>
                          <a:latin typeface="Cambria Math" panose="02040503050406030204" pitchFamily="18" charset="0"/>
                        </a:rPr>
                        <m:t>)</m:t>
                      </m:r>
                    </m:oMath>
                  </m:oMathPara>
                </a14:m>
                <a:endParaRPr lang="en-US" dirty="0"/>
              </a:p>
            </p:txBody>
          </p:sp>
        </mc:Choice>
        <mc:Fallback xmlns="">
          <p:sp>
            <p:nvSpPr>
              <p:cNvPr id="39940" name="Object 4">
                <a:extLst>
                  <a:ext uri="{FF2B5EF4-FFF2-40B4-BE49-F238E27FC236}">
                    <a16:creationId xmlns:a16="http://schemas.microsoft.com/office/drawing/2014/main" id="{4FC53CD2-DF5A-4E98-861A-86194ECECB88}"/>
                  </a:ext>
                </a:extLst>
              </p:cNvPr>
              <p:cNvSpPr txBox="1">
                <a:spLocks noRot="1" noChangeAspect="1" noMove="1" noResize="1" noEditPoints="1" noAdjustHandles="1" noChangeArrowheads="1" noChangeShapeType="1" noTextEdit="1"/>
              </p:cNvSpPr>
              <p:nvPr/>
            </p:nvSpPr>
            <p:spPr bwMode="auto">
              <a:xfrm>
                <a:off x="320820" y="2139021"/>
                <a:ext cx="3486150" cy="914400"/>
              </a:xfrm>
              <a:prstGeom prst="rect">
                <a:avLst/>
              </a:prstGeom>
              <a:blipFill>
                <a:blip r:embed="rId5"/>
                <a:stretch>
                  <a:fillRect t="-4667"/>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941" name="Object 5">
                <a:extLst>
                  <a:ext uri="{FF2B5EF4-FFF2-40B4-BE49-F238E27FC236}">
                    <a16:creationId xmlns:a16="http://schemas.microsoft.com/office/drawing/2014/main" id="{A04C1008-8D38-498D-B42D-C516847D2131}"/>
                  </a:ext>
                </a:extLst>
              </p:cNvPr>
              <p:cNvSpPr txBox="1"/>
              <p:nvPr/>
            </p:nvSpPr>
            <p:spPr bwMode="auto">
              <a:xfrm>
                <a:off x="91440" y="3853473"/>
                <a:ext cx="4857750" cy="4349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Oil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Temp</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Insulation</m:t>
                      </m:r>
                      <m:r>
                        <m:rPr>
                          <m:nor/>
                        </m:rPr>
                        <a:rPr lang="en-US" b="0" i="0" smtClean="0">
                          <a:solidFill>
                            <a:srgbClr val="000000"/>
                          </a:solidFill>
                          <a:latin typeface="Cambria Math" panose="02040503050406030204" pitchFamily="18" charset="0"/>
                        </a:rPr>
                        <m:t> (</m:t>
                      </m:r>
                      <m:r>
                        <m:rPr>
                          <m:nor/>
                        </m:rPr>
                        <a:rPr lang="en-US" b="0" i="0" smtClean="0">
                          <a:solidFill>
                            <a:srgbClr val="000000"/>
                          </a:solidFill>
                          <a:latin typeface="Cambria Math" panose="02040503050406030204" pitchFamily="18" charset="0"/>
                        </a:rPr>
                        <m:t>c</m:t>
                      </m:r>
                      <m:r>
                        <m:rPr>
                          <m:nor/>
                        </m:rPr>
                        <a:rPr lang="en-US" b="0" i="0" smtClean="0">
                          <a:solidFill>
                            <a:srgbClr val="000000"/>
                          </a:solidFill>
                          <a:latin typeface="Cambria Math" panose="02040503050406030204" pitchFamily="18" charset="0"/>
                        </a:rPr>
                        <m:t>)</m:t>
                      </m:r>
                    </m:oMath>
                  </m:oMathPara>
                </a14:m>
                <a:endParaRPr lang="en-US" dirty="0"/>
              </a:p>
            </p:txBody>
          </p:sp>
        </mc:Choice>
        <mc:Fallback xmlns="">
          <p:sp>
            <p:nvSpPr>
              <p:cNvPr id="39941" name="Object 5">
                <a:extLst>
                  <a:ext uri="{FF2B5EF4-FFF2-40B4-BE49-F238E27FC236}">
                    <a16:creationId xmlns:a16="http://schemas.microsoft.com/office/drawing/2014/main" id="{A04C1008-8D38-498D-B42D-C516847D2131}"/>
                  </a:ext>
                </a:extLst>
              </p:cNvPr>
              <p:cNvSpPr txBox="1">
                <a:spLocks noRot="1" noChangeAspect="1" noMove="1" noResize="1" noEditPoints="1" noAdjustHandles="1" noChangeArrowheads="1" noChangeShapeType="1" noTextEdit="1"/>
              </p:cNvSpPr>
              <p:nvPr/>
            </p:nvSpPr>
            <p:spPr bwMode="auto">
              <a:xfrm>
                <a:off x="91440" y="3853473"/>
                <a:ext cx="4857750" cy="434975"/>
              </a:xfrm>
              <a:prstGeom prst="rect">
                <a:avLst/>
              </a:prstGeom>
              <a:blipFill>
                <a:blip r:embed="rId6"/>
                <a:stretch>
                  <a:fillRect/>
                </a:stretch>
              </a:blipFill>
              <a:ln>
                <a:noFill/>
              </a:ln>
              <a:effectLst/>
            </p:spPr>
            <p:txBody>
              <a:bodyPr/>
              <a:lstStyle/>
              <a:p>
                <a:r>
                  <a:rPr lang="en-US">
                    <a:noFill/>
                  </a:rPr>
                  <a:t> </a:t>
                </a:r>
              </a:p>
            </p:txBody>
          </p:sp>
        </mc:Fallback>
      </mc:AlternateContent>
      <p:sp>
        <p:nvSpPr>
          <p:cNvPr id="7" name="TextBox 6">
            <a:extLst>
              <a:ext uri="{FF2B5EF4-FFF2-40B4-BE49-F238E27FC236}">
                <a16:creationId xmlns:a16="http://schemas.microsoft.com/office/drawing/2014/main" id="{94431015-E56A-4AA0-8E57-C3F76A9368D8}"/>
              </a:ext>
            </a:extLst>
          </p:cNvPr>
          <p:cNvSpPr txBox="1"/>
          <p:nvPr/>
        </p:nvSpPr>
        <p:spPr>
          <a:xfrm>
            <a:off x="4343400" y="1809750"/>
            <a:ext cx="4572000" cy="3231654"/>
          </a:xfrm>
          <a:prstGeom prst="rect">
            <a:avLst/>
          </a:prstGeom>
          <a:solidFill>
            <a:srgbClr val="FFFFCC"/>
          </a:solidFill>
        </p:spPr>
        <p:txBody>
          <a:bodyPr wrap="square">
            <a:spAutoFit/>
          </a:bodyPr>
          <a:lstStyle/>
          <a:p>
            <a:pPr marL="0" indent="0">
              <a:buNone/>
            </a:pPr>
            <a:r>
              <a:rPr lang="en-US" sz="1200" dirty="0">
                <a:solidFill>
                  <a:srgbClr val="0000FF"/>
                </a:solidFill>
                <a:latin typeface="Consolas" panose="020B0609020204030204" pitchFamily="49" charset="0"/>
              </a:rPr>
              <a:t>Use the same python code for single and multiple regression</a:t>
            </a:r>
          </a:p>
          <a:p>
            <a:pPr marL="0" indent="0">
              <a:buNone/>
            </a:pPr>
            <a:r>
              <a:rPr lang="en-US" sz="1200" dirty="0">
                <a:solidFill>
                  <a:srgbClr val="0000FF"/>
                </a:solidFill>
                <a:latin typeface="Consolas" panose="020B0609020204030204" pitchFamily="49" charset="0"/>
              </a:rPr>
              <a:t>-for single regression: </a:t>
            </a:r>
          </a:p>
          <a:p>
            <a:pPr marL="0" indent="0">
              <a:buNone/>
            </a:pPr>
            <a:r>
              <a:rPr lang="en-US" sz="1200" dirty="0" err="1">
                <a:solidFill>
                  <a:srgbClr val="0000FF"/>
                </a:solidFill>
                <a:latin typeface="Consolas" panose="020B0609020204030204" pitchFamily="49" charset="0"/>
              </a:rPr>
              <a:t>X.shape</a:t>
            </a:r>
            <a:r>
              <a:rPr lang="en-US" sz="1200" dirty="0">
                <a:solidFill>
                  <a:srgbClr val="0000FF"/>
                </a:solidFill>
                <a:latin typeface="Consolas" panose="020B0609020204030204" pitchFamily="49" charset="0"/>
              </a:rPr>
              <a:t> = [num of observations,1] </a:t>
            </a:r>
          </a:p>
          <a:p>
            <a:pPr marL="0" indent="0">
              <a:buNone/>
            </a:pPr>
            <a:r>
              <a:rPr lang="en-US" sz="1200" dirty="0">
                <a:solidFill>
                  <a:srgbClr val="0000FF"/>
                </a:solidFill>
                <a:latin typeface="Consolas" panose="020B0609020204030204" pitchFamily="49" charset="0"/>
              </a:rPr>
              <a:t>-for multiple regression (2 independent variables):</a:t>
            </a:r>
          </a:p>
          <a:p>
            <a:r>
              <a:rPr lang="en-US" sz="1200" dirty="0" err="1">
                <a:solidFill>
                  <a:srgbClr val="0000FF"/>
                </a:solidFill>
                <a:latin typeface="Consolas" panose="020B0609020204030204" pitchFamily="49" charset="0"/>
              </a:rPr>
              <a:t>X.shape</a:t>
            </a:r>
            <a:r>
              <a:rPr lang="en-US" sz="1200" dirty="0">
                <a:solidFill>
                  <a:srgbClr val="0000FF"/>
                </a:solidFill>
                <a:latin typeface="Consolas" panose="020B0609020204030204" pitchFamily="49" charset="0"/>
              </a:rPr>
              <a:t> = [num of observations,2] </a:t>
            </a:r>
          </a:p>
          <a:p>
            <a:pPr marL="0" indent="0">
              <a:buNone/>
            </a:pPr>
            <a:endParaRPr lang="en-US" sz="1200" dirty="0">
              <a:solidFill>
                <a:srgbClr val="0000FF"/>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sklearn.linear_model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import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LinearRegression</a:t>
            </a:r>
            <a:endParaRPr lang="en-US" sz="1200" dirty="0">
              <a:solidFill>
                <a:srgbClr val="000000"/>
              </a:solidFill>
              <a:latin typeface="Consolas" panose="020B0609020204030204" pitchFamily="49" charset="0"/>
            </a:endParaRPr>
          </a:p>
          <a:p>
            <a:pPr marL="0" indent="0">
              <a:buNone/>
            </a:pPr>
            <a:r>
              <a:rPr lang="en-US" sz="1200" dirty="0" err="1">
                <a:solidFill>
                  <a:srgbClr val="000000"/>
                </a:solidFill>
                <a:latin typeface="Consolas" panose="020B0609020204030204" pitchFamily="49" charset="0"/>
              </a:rPr>
              <a:t>lm</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LinearRegression</a:t>
            </a:r>
            <a:r>
              <a:rPr lang="en-US" sz="1200" dirty="0">
                <a:solidFill>
                  <a:srgbClr val="000000"/>
                </a:solidFill>
                <a:latin typeface="Consolas" panose="020B0609020204030204" pitchFamily="49" charset="0"/>
              </a:rPr>
              <a:t>() </a:t>
            </a:r>
          </a:p>
          <a:p>
            <a:pPr marL="0" indent="0">
              <a:buNone/>
            </a:pPr>
            <a:r>
              <a:rPr lang="en-US" sz="1200" dirty="0" err="1">
                <a:solidFill>
                  <a:srgbClr val="000000"/>
                </a:solidFill>
                <a:latin typeface="Consolas" panose="020B0609020204030204" pitchFamily="49" charset="0"/>
              </a:rPr>
              <a:t>lm.fit</a:t>
            </a:r>
            <a:r>
              <a:rPr lang="en-US" sz="1200" dirty="0">
                <a:solidFill>
                  <a:srgbClr val="000000"/>
                </a:solidFill>
                <a:latin typeface="Consolas" panose="020B0609020204030204" pitchFamily="49" charset="0"/>
              </a:rPr>
              <a:t>(X, Y)</a:t>
            </a:r>
          </a:p>
          <a:p>
            <a:r>
              <a:rPr lang="fr-FR" sz="1200" dirty="0">
                <a:solidFill>
                  <a:srgbClr val="000000"/>
                </a:solidFill>
                <a:latin typeface="Consolas" panose="020B0609020204030204" pitchFamily="49" charset="0"/>
              </a:rPr>
              <a:t>b0=</a:t>
            </a:r>
            <a:r>
              <a:rPr lang="fr-FR" sz="1200" dirty="0" err="1">
                <a:solidFill>
                  <a:srgbClr val="000000"/>
                </a:solidFill>
                <a:latin typeface="Consolas" panose="020B0609020204030204" pitchFamily="49" charset="0"/>
              </a:rPr>
              <a:t>lm.intercept</a:t>
            </a:r>
            <a:r>
              <a:rPr lang="fr-FR" sz="1200" dirty="0">
                <a:solidFill>
                  <a:srgbClr val="000000"/>
                </a:solidFill>
                <a:latin typeface="Consolas" panose="020B0609020204030204" pitchFamily="49" charset="0"/>
              </a:rPr>
              <a:t>_</a:t>
            </a:r>
          </a:p>
          <a:p>
            <a:r>
              <a:rPr lang="en-US" sz="1200" dirty="0">
                <a:solidFill>
                  <a:srgbClr val="0000FF"/>
                </a:solidFill>
                <a:latin typeface="Consolas" panose="020B0609020204030204" pitchFamily="49" charset="0"/>
              </a:rPr>
              <a:t>#for single regression </a:t>
            </a:r>
          </a:p>
          <a:p>
            <a:pPr marL="0" indent="0">
              <a:buNone/>
            </a:pPr>
            <a:r>
              <a:rPr lang="fr-FR" sz="1200" dirty="0">
                <a:solidFill>
                  <a:srgbClr val="000000"/>
                </a:solidFill>
                <a:latin typeface="Consolas" panose="020B0609020204030204" pitchFamily="49" charset="0"/>
              </a:rPr>
              <a:t>b1=</a:t>
            </a:r>
            <a:r>
              <a:rPr lang="fr-FR" sz="1200" dirty="0" err="1">
                <a:solidFill>
                  <a:srgbClr val="000000"/>
                </a:solidFill>
                <a:latin typeface="Consolas" panose="020B0609020204030204" pitchFamily="49" charset="0"/>
              </a:rPr>
              <a:t>lm.coef</a:t>
            </a:r>
            <a:r>
              <a:rPr lang="fr-FR" sz="1200" dirty="0">
                <a:solidFill>
                  <a:srgbClr val="000000"/>
                </a:solidFill>
                <a:latin typeface="Consolas" panose="020B0609020204030204" pitchFamily="49" charset="0"/>
              </a:rPr>
              <a:t>_ </a:t>
            </a:r>
          </a:p>
          <a:p>
            <a:r>
              <a:rPr lang="en-US" sz="1200" dirty="0">
                <a:solidFill>
                  <a:srgbClr val="0000FF"/>
                </a:solidFill>
                <a:latin typeface="Consolas" panose="020B0609020204030204" pitchFamily="49" charset="0"/>
              </a:rPr>
              <a:t>#for multiple regression (2 independent variables):</a:t>
            </a:r>
          </a:p>
          <a:p>
            <a:pPr marL="0" indent="0">
              <a:buNone/>
            </a:pPr>
            <a:r>
              <a:rPr lang="fr-FR" sz="1200" dirty="0">
                <a:solidFill>
                  <a:srgbClr val="000000"/>
                </a:solidFill>
                <a:latin typeface="Consolas" panose="020B0609020204030204" pitchFamily="49" charset="0"/>
              </a:rPr>
              <a:t>b1= </a:t>
            </a:r>
            <a:r>
              <a:rPr lang="fr-FR" sz="1200" dirty="0" err="1">
                <a:solidFill>
                  <a:srgbClr val="000000"/>
                </a:solidFill>
                <a:latin typeface="Consolas" panose="020B0609020204030204" pitchFamily="49" charset="0"/>
              </a:rPr>
              <a:t>lm.coef</a:t>
            </a:r>
            <a:r>
              <a:rPr lang="fr-FR" sz="1200" dirty="0">
                <a:solidFill>
                  <a:srgbClr val="000000"/>
                </a:solidFill>
                <a:latin typeface="Consolas" panose="020B0609020204030204" pitchFamily="49" charset="0"/>
              </a:rPr>
              <a:t>_[0]</a:t>
            </a:r>
          </a:p>
          <a:p>
            <a:pPr marL="0" indent="0">
              <a:buNone/>
            </a:pPr>
            <a:r>
              <a:rPr lang="fr-FR" sz="1200" dirty="0">
                <a:solidFill>
                  <a:srgbClr val="000000"/>
                </a:solidFill>
                <a:latin typeface="Consolas" panose="020B0609020204030204" pitchFamily="49" charset="0"/>
              </a:rPr>
              <a:t>b2= </a:t>
            </a:r>
            <a:r>
              <a:rPr lang="fr-FR" sz="1200" dirty="0" err="1">
                <a:solidFill>
                  <a:srgbClr val="000000"/>
                </a:solidFill>
                <a:latin typeface="Consolas" panose="020B0609020204030204" pitchFamily="49" charset="0"/>
              </a:rPr>
              <a:t>lm.coef</a:t>
            </a:r>
            <a:r>
              <a:rPr lang="fr-FR" sz="1200" dirty="0">
                <a:solidFill>
                  <a:srgbClr val="000000"/>
                </a:solidFill>
                <a:latin typeface="Consolas" panose="020B0609020204030204" pitchFamily="49" charset="0"/>
              </a:rPr>
              <a:t>_[1]</a:t>
            </a:r>
          </a:p>
          <a:p>
            <a:pPr marL="0" indent="0">
              <a:buNone/>
            </a:pPr>
            <a:r>
              <a:rPr lang="fr-FR" sz="1200" dirty="0" err="1">
                <a:solidFill>
                  <a:srgbClr val="000000"/>
                </a:solidFill>
                <a:latin typeface="Consolas" panose="020B0609020204030204" pitchFamily="49" charset="0"/>
              </a:rPr>
              <a:t>Yhat</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lm.predcit</a:t>
            </a:r>
            <a:r>
              <a:rPr lang="fr-FR" sz="1200" dirty="0">
                <a:solidFill>
                  <a:srgbClr val="000000"/>
                </a:solidFill>
                <a:latin typeface="Consolas" panose="020B0609020204030204" pitchFamily="49" charset="0"/>
              </a:rPr>
              <a:t>()</a:t>
            </a:r>
          </a:p>
        </p:txBody>
      </p:sp>
      <p:sp>
        <p:nvSpPr>
          <p:cNvPr id="9" name="Content Placeholder 2">
            <a:extLst>
              <a:ext uri="{FF2B5EF4-FFF2-40B4-BE49-F238E27FC236}">
                <a16:creationId xmlns:a16="http://schemas.microsoft.com/office/drawing/2014/main" id="{E35D5D25-79A4-44DC-9A96-2656B8103CD0}"/>
              </a:ext>
            </a:extLst>
          </p:cNvPr>
          <p:cNvSpPr txBox="1">
            <a:spLocks/>
          </p:cNvSpPr>
          <p:nvPr/>
        </p:nvSpPr>
        <p:spPr>
          <a:xfrm>
            <a:off x="350128" y="4329467"/>
            <a:ext cx="3035694" cy="710441"/>
          </a:xfrm>
          <a:prstGeom prst="rect">
            <a:avLst/>
          </a:prstGeom>
          <a:solidFill>
            <a:schemeClr val="accent5">
              <a:lumMod val="20000"/>
              <a:lumOff val="80000"/>
            </a:schemeClr>
          </a:solidFill>
        </p:spPr>
        <p:txBody>
          <a:bodyPr vert="horz" lIns="91440" tIns="45720" rIns="91440" bIns="45720" rtlCol="0">
            <a:normAutofit lnSpcReduction="100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pPr marL="0" indent="0">
              <a:buFont typeface="Wingdings 3" charset="2"/>
              <a:buNone/>
            </a:pPr>
            <a:r>
              <a:rPr lang="en-US" sz="1400" b="1" dirty="0"/>
              <a:t>Quiz 1: </a:t>
            </a:r>
            <a:r>
              <a:rPr lang="en-US" sz="1400" dirty="0"/>
              <a:t>Calculate coefficients for equations a, b and c, compare between them</a:t>
            </a:r>
          </a:p>
          <a:p>
            <a:pPr marL="0" indent="0">
              <a:buFont typeface="Wingdings 3" charset="2"/>
              <a:buNone/>
            </a:pPr>
            <a:endParaRPr lang="en-US" sz="1400" dirty="0"/>
          </a:p>
          <a:p>
            <a:pPr marL="342900" lvl="1" indent="0">
              <a:buFont typeface="Wingdings 3" charset="2"/>
              <a:buNone/>
            </a:pPr>
            <a:endParaRPr lang="en-US" sz="1250" dirty="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73FE5D73-E942-4D5F-9473-385E790497B0}"/>
              </a:ext>
            </a:extLst>
          </p:cNvPr>
          <p:cNvSpPr>
            <a:spLocks noGrp="1" noChangeArrowheads="1"/>
          </p:cNvSpPr>
          <p:nvPr>
            <p:ph type="title"/>
          </p:nvPr>
        </p:nvSpPr>
        <p:spPr/>
        <p:txBody>
          <a:bodyPr/>
          <a:lstStyle/>
          <a:p>
            <a:pPr eaLnBrk="1" hangingPunct="1"/>
            <a:r>
              <a:rPr lang="en-US" altLang="en-US" dirty="0"/>
              <a:t>Sample Multiple Regression Equation: Example</a:t>
            </a:r>
          </a:p>
        </p:txBody>
      </p:sp>
      <mc:AlternateContent xmlns:mc="http://schemas.openxmlformats.org/markup-compatibility/2006" xmlns:a14="http://schemas.microsoft.com/office/drawing/2010/main">
        <mc:Choice Requires="a14">
          <p:sp>
            <p:nvSpPr>
              <p:cNvPr id="44038" name="Rectangle 6">
                <a:extLst>
                  <a:ext uri="{FF2B5EF4-FFF2-40B4-BE49-F238E27FC236}">
                    <a16:creationId xmlns:a16="http://schemas.microsoft.com/office/drawing/2014/main" id="{560EE140-7F71-4E53-AE8E-B11E83C70987}"/>
                  </a:ext>
                </a:extLst>
              </p:cNvPr>
              <p:cNvSpPr>
                <a:spLocks noChangeArrowheads="1"/>
              </p:cNvSpPr>
              <p:nvPr/>
            </p:nvSpPr>
            <p:spPr bwMode="auto">
              <a:xfrm>
                <a:off x="271817" y="2880658"/>
                <a:ext cx="2395183" cy="2006319"/>
              </a:xfrm>
              <a:prstGeom prst="rect">
                <a:avLst/>
              </a:prstGeom>
              <a:solidFill>
                <a:srgbClr val="FFD5FF"/>
              </a:solidFill>
              <a:ln>
                <a:noFill/>
              </a:ln>
              <a:extLst>
                <a:ext uri="{91240B29-F687-4F45-9708-019B960494DF}">
                  <a14:hiddenLine w="12700">
                    <a:solidFill>
                      <a:srgbClr val="000000"/>
                    </a:solidFill>
                    <a:miter lim="800000"/>
                    <a:headEnd/>
                    <a:tailEnd/>
                  </a14:hiddenLine>
                </a:ext>
              </a:extLst>
            </p:spPr>
            <p:txBody>
              <a:bodyPr wrap="square"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dirty="0">
                    <a:solidFill>
                      <a:schemeClr val="tx1"/>
                    </a:solidFill>
                    <a:latin typeface="Times New Roman" panose="02020603050405020304" pitchFamily="18" charset="0"/>
                  </a:rPr>
                  <a:t>For each degree increase in temperature, the estimated average amount of heating oil used is decreased by </a:t>
                </a:r>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𝑏</m:t>
                        </m:r>
                      </m:e>
                      <m:sub>
                        <m:r>
                          <a:rPr lang="en-US" sz="1800" i="1">
                            <a:solidFill>
                              <a:srgbClr val="000000"/>
                            </a:solidFill>
                            <a:latin typeface="Cambria Math" panose="02040503050406030204" pitchFamily="18" charset="0"/>
                          </a:rPr>
                          <m:t>1</m:t>
                        </m:r>
                      </m:sub>
                    </m:sSub>
                  </m:oMath>
                </a14:m>
                <a:r>
                  <a:rPr lang="en-US" altLang="en-US" sz="1800" dirty="0">
                    <a:solidFill>
                      <a:schemeClr val="tx1"/>
                    </a:solidFill>
                    <a:latin typeface="Times New Roman" panose="02020603050405020304" pitchFamily="18" charset="0"/>
                  </a:rPr>
                  <a:t> gallons, holding insulation constant.</a:t>
                </a:r>
              </a:p>
            </p:txBody>
          </p:sp>
        </mc:Choice>
        <mc:Fallback xmlns="">
          <p:sp>
            <p:nvSpPr>
              <p:cNvPr id="44038" name="Rectangle 6">
                <a:extLst>
                  <a:ext uri="{FF2B5EF4-FFF2-40B4-BE49-F238E27FC236}">
                    <a16:creationId xmlns:a16="http://schemas.microsoft.com/office/drawing/2014/main" id="{560EE140-7F71-4E53-AE8E-B11E83C70987}"/>
                  </a:ext>
                </a:extLst>
              </p:cNvPr>
              <p:cNvSpPr>
                <a:spLocks noRot="1" noChangeAspect="1" noMove="1" noResize="1" noEditPoints="1" noAdjustHandles="1" noChangeArrowheads="1" noChangeShapeType="1" noTextEdit="1"/>
              </p:cNvSpPr>
              <p:nvPr/>
            </p:nvSpPr>
            <p:spPr bwMode="auto">
              <a:xfrm>
                <a:off x="271817" y="2880658"/>
                <a:ext cx="2395183" cy="2006319"/>
              </a:xfrm>
              <a:prstGeom prst="rect">
                <a:avLst/>
              </a:prstGeom>
              <a:blipFill>
                <a:blip r:embed="rId4"/>
                <a:stretch>
                  <a:fillRect l="-3308" t="-2432" r="-2545" b="-4559"/>
                </a:stretch>
              </a:blip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44039" name="Line 7">
            <a:extLst>
              <a:ext uri="{FF2B5EF4-FFF2-40B4-BE49-F238E27FC236}">
                <a16:creationId xmlns:a16="http://schemas.microsoft.com/office/drawing/2014/main" id="{ECC9FDBE-A484-496A-AD0E-FAEBCD5682BE}"/>
              </a:ext>
            </a:extLst>
          </p:cNvPr>
          <p:cNvSpPr>
            <a:spLocks noChangeShapeType="1"/>
          </p:cNvSpPr>
          <p:nvPr/>
        </p:nvSpPr>
        <p:spPr bwMode="auto">
          <a:xfrm flipV="1">
            <a:off x="1524000" y="2368530"/>
            <a:ext cx="1219201" cy="512127"/>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mc:AlternateContent xmlns:mc="http://schemas.openxmlformats.org/markup-compatibility/2006" xmlns:a14="http://schemas.microsoft.com/office/drawing/2010/main">
        <mc:Choice Requires="a14">
          <p:sp>
            <p:nvSpPr>
              <p:cNvPr id="44040" name="Rectangle 8">
                <a:extLst>
                  <a:ext uri="{FF2B5EF4-FFF2-40B4-BE49-F238E27FC236}">
                    <a16:creationId xmlns:a16="http://schemas.microsoft.com/office/drawing/2014/main" id="{D9E7AA94-17D8-4B8E-8344-C244B3CB757C}"/>
                  </a:ext>
                </a:extLst>
              </p:cNvPr>
              <p:cNvSpPr>
                <a:spLocks noChangeArrowheads="1"/>
              </p:cNvSpPr>
              <p:nvPr/>
            </p:nvSpPr>
            <p:spPr bwMode="auto">
              <a:xfrm>
                <a:off x="3157779" y="2880657"/>
                <a:ext cx="2276827" cy="2006319"/>
              </a:xfrm>
              <a:prstGeom prst="rect">
                <a:avLst/>
              </a:prstGeom>
              <a:solidFill>
                <a:srgbClr val="CCCCFF"/>
              </a:solidFill>
              <a:ln>
                <a:noFill/>
              </a:ln>
              <a:extLst>
                <a:ext uri="{91240B29-F687-4F45-9708-019B960494DF}">
                  <a14:hiddenLine w="12700">
                    <a:solidFill>
                      <a:srgbClr val="000000"/>
                    </a:solidFill>
                    <a:miter lim="800000"/>
                    <a:headEnd/>
                    <a:tailEnd/>
                  </a14:hiddenLine>
                </a:ext>
              </a:extLst>
            </p:spPr>
            <p:txBody>
              <a:bodyPr wrap="square"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dirty="0">
                    <a:solidFill>
                      <a:schemeClr val="tx1"/>
                    </a:solidFill>
                    <a:latin typeface="Times New Roman" panose="02020603050405020304" pitchFamily="18" charset="0"/>
                  </a:rPr>
                  <a:t>For each increase in one inch of insulation, the estimated average use of heating oil is decreased by </a:t>
                </a:r>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𝑏</m:t>
                        </m:r>
                      </m:e>
                      <m:sub>
                        <m:r>
                          <a:rPr lang="en-US" sz="1800" i="1">
                            <a:solidFill>
                              <a:srgbClr val="000000"/>
                            </a:solidFill>
                            <a:latin typeface="Cambria Math" panose="02040503050406030204" pitchFamily="18" charset="0"/>
                          </a:rPr>
                          <m:t>2</m:t>
                        </m:r>
                      </m:sub>
                    </m:sSub>
                  </m:oMath>
                </a14:m>
                <a:r>
                  <a:rPr lang="en-US" altLang="en-US" sz="1800" dirty="0">
                    <a:solidFill>
                      <a:schemeClr val="tx1"/>
                    </a:solidFill>
                    <a:latin typeface="Times New Roman" panose="02020603050405020304" pitchFamily="18" charset="0"/>
                  </a:rPr>
                  <a:t> gallons, holding temperature constant.</a:t>
                </a:r>
              </a:p>
            </p:txBody>
          </p:sp>
        </mc:Choice>
        <mc:Fallback xmlns="">
          <p:sp>
            <p:nvSpPr>
              <p:cNvPr id="44040" name="Rectangle 8">
                <a:extLst>
                  <a:ext uri="{FF2B5EF4-FFF2-40B4-BE49-F238E27FC236}">
                    <a16:creationId xmlns:a16="http://schemas.microsoft.com/office/drawing/2014/main" id="{D9E7AA94-17D8-4B8E-8344-C244B3CB757C}"/>
                  </a:ext>
                </a:extLst>
              </p:cNvPr>
              <p:cNvSpPr>
                <a:spLocks noRot="1" noChangeAspect="1" noMove="1" noResize="1" noEditPoints="1" noAdjustHandles="1" noChangeArrowheads="1" noChangeShapeType="1" noTextEdit="1"/>
              </p:cNvSpPr>
              <p:nvPr/>
            </p:nvSpPr>
            <p:spPr bwMode="auto">
              <a:xfrm>
                <a:off x="3157779" y="2880657"/>
                <a:ext cx="2276827" cy="2006319"/>
              </a:xfrm>
              <a:prstGeom prst="rect">
                <a:avLst/>
              </a:prstGeom>
              <a:blipFill>
                <a:blip r:embed="rId5"/>
                <a:stretch>
                  <a:fillRect l="-3209" t="-2432" r="-1604" b="-4559"/>
                </a:stretch>
              </a:blip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44041" name="Line 9">
            <a:extLst>
              <a:ext uri="{FF2B5EF4-FFF2-40B4-BE49-F238E27FC236}">
                <a16:creationId xmlns:a16="http://schemas.microsoft.com/office/drawing/2014/main" id="{3AA8EDD7-65C8-4C3E-9A9D-48E3FE6AC925}"/>
              </a:ext>
            </a:extLst>
          </p:cNvPr>
          <p:cNvSpPr>
            <a:spLocks noChangeShapeType="1"/>
          </p:cNvSpPr>
          <p:nvPr/>
        </p:nvSpPr>
        <p:spPr bwMode="auto">
          <a:xfrm flipH="1" flipV="1">
            <a:off x="4108843" y="2329330"/>
            <a:ext cx="304800" cy="476461"/>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mc:AlternateContent xmlns:mc="http://schemas.openxmlformats.org/markup-compatibility/2006" xmlns:a14="http://schemas.microsoft.com/office/drawing/2010/main">
        <mc:Choice Requires="a14">
          <p:sp>
            <p:nvSpPr>
              <p:cNvPr id="44042" name="Object 10">
                <a:extLst>
                  <a:ext uri="{FF2B5EF4-FFF2-40B4-BE49-F238E27FC236}">
                    <a16:creationId xmlns:a16="http://schemas.microsoft.com/office/drawing/2014/main" id="{D9B8F477-4387-4996-9D5A-EAD869CFDF19}"/>
                  </a:ext>
                </a:extLst>
              </p:cNvPr>
              <p:cNvSpPr txBox="1"/>
              <p:nvPr/>
            </p:nvSpPr>
            <p:spPr bwMode="auto">
              <a:xfrm>
                <a:off x="762000" y="1817206"/>
                <a:ext cx="5778500" cy="7080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sz="3200" i="1">
                              <a:solidFill>
                                <a:srgbClr val="000000"/>
                              </a:solidFill>
                              <a:latin typeface="Cambria Math" panose="02040503050406030204" pitchFamily="18" charset="0"/>
                            </a:rPr>
                          </m:ctrlPr>
                        </m:sSubPr>
                        <m:e>
                          <m:acc>
                            <m:accPr>
                              <m:chr m:val="̂"/>
                              <m:ctrlPr>
                                <a:rPr lang="en-US" sz="3200" i="1">
                                  <a:solidFill>
                                    <a:srgbClr val="000000"/>
                                  </a:solidFill>
                                  <a:latin typeface="Cambria Math" panose="02040503050406030204" pitchFamily="18" charset="0"/>
                                </a:rPr>
                              </m:ctrlPr>
                            </m:accPr>
                            <m:e>
                              <m:r>
                                <a:rPr lang="en-US" sz="3200" i="1">
                                  <a:solidFill>
                                    <a:srgbClr val="000000"/>
                                  </a:solidFill>
                                  <a:latin typeface="Cambria Math" panose="02040503050406030204" pitchFamily="18" charset="0"/>
                                </a:rPr>
                                <m:t>𝑌</m:t>
                              </m:r>
                            </m:e>
                          </m:acc>
                        </m:e>
                        <m:sub>
                          <m:r>
                            <a:rPr lang="en-US" sz="3200" i="1">
                              <a:solidFill>
                                <a:srgbClr val="000000"/>
                              </a:solidFill>
                              <a:latin typeface="Cambria Math" panose="02040503050406030204" pitchFamily="18" charset="0"/>
                            </a:rPr>
                            <m:t>𝑖</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𝑏</m:t>
                          </m:r>
                        </m:e>
                        <m:sub>
                          <m:r>
                            <a:rPr lang="en-US" sz="3200" i="1">
                              <a:solidFill>
                                <a:srgbClr val="000000"/>
                              </a:solidFill>
                              <a:latin typeface="Cambria Math" panose="02040503050406030204" pitchFamily="18" charset="0"/>
                            </a:rPr>
                            <m:t>0</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𝑏</m:t>
                          </m:r>
                        </m:e>
                        <m:sub>
                          <m:r>
                            <a:rPr lang="en-US" sz="3200" i="1">
                              <a:solidFill>
                                <a:srgbClr val="000000"/>
                              </a:solidFill>
                              <a:latin typeface="Cambria Math" panose="02040503050406030204" pitchFamily="18" charset="0"/>
                            </a:rPr>
                            <m:t>1</m:t>
                          </m:r>
                        </m:sub>
                      </m:sSub>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𝑋</m:t>
                          </m:r>
                        </m:e>
                        <m:sub>
                          <m:r>
                            <a:rPr lang="en-US" sz="3200" i="1">
                              <a:solidFill>
                                <a:srgbClr val="000000"/>
                              </a:solidFill>
                              <a:latin typeface="Cambria Math" panose="02040503050406030204" pitchFamily="18" charset="0"/>
                            </a:rPr>
                            <m:t>1</m:t>
                          </m:r>
                          <m:r>
                            <a:rPr lang="en-US" sz="3200" i="1">
                              <a:solidFill>
                                <a:srgbClr val="000000"/>
                              </a:solidFill>
                              <a:latin typeface="Cambria Math" panose="02040503050406030204" pitchFamily="18" charset="0"/>
                            </a:rPr>
                            <m:t>𝑖</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𝑏</m:t>
                          </m:r>
                        </m:e>
                        <m:sub>
                          <m:r>
                            <a:rPr lang="en-US" sz="3200" i="1">
                              <a:solidFill>
                                <a:srgbClr val="000000"/>
                              </a:solidFill>
                              <a:latin typeface="Cambria Math" panose="02040503050406030204" pitchFamily="18" charset="0"/>
                            </a:rPr>
                            <m:t>2</m:t>
                          </m:r>
                        </m:sub>
                      </m:sSub>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𝑋</m:t>
                          </m:r>
                        </m:e>
                        <m:sub>
                          <m:r>
                            <a:rPr lang="en-US" sz="3200" i="1">
                              <a:solidFill>
                                <a:srgbClr val="000000"/>
                              </a:solidFill>
                              <a:latin typeface="Cambria Math" panose="02040503050406030204" pitchFamily="18" charset="0"/>
                            </a:rPr>
                            <m:t>2</m:t>
                          </m:r>
                          <m:r>
                            <a:rPr lang="en-US" sz="3200" i="1">
                              <a:solidFill>
                                <a:srgbClr val="000000"/>
                              </a:solidFill>
                              <a:latin typeface="Cambria Math" panose="02040503050406030204" pitchFamily="18" charset="0"/>
                            </a:rPr>
                            <m:t>𝑖</m:t>
                          </m:r>
                        </m:sub>
                      </m:sSub>
                    </m:oMath>
                  </m:oMathPara>
                </a14:m>
                <a:endParaRPr lang="en-US" sz="3200" dirty="0"/>
              </a:p>
            </p:txBody>
          </p:sp>
        </mc:Choice>
        <mc:Fallback xmlns="">
          <p:sp>
            <p:nvSpPr>
              <p:cNvPr id="44042" name="Object 10">
                <a:extLst>
                  <a:ext uri="{FF2B5EF4-FFF2-40B4-BE49-F238E27FC236}">
                    <a16:creationId xmlns:a16="http://schemas.microsoft.com/office/drawing/2014/main" id="{D9B8F477-4387-4996-9D5A-EAD869CFDF19}"/>
                  </a:ext>
                </a:extLst>
              </p:cNvPr>
              <p:cNvSpPr txBox="1">
                <a:spLocks noRot="1" noChangeAspect="1" noMove="1" noResize="1" noEditPoints="1" noAdjustHandles="1" noChangeArrowheads="1" noChangeShapeType="1" noTextEdit="1"/>
              </p:cNvSpPr>
              <p:nvPr/>
            </p:nvSpPr>
            <p:spPr bwMode="auto">
              <a:xfrm>
                <a:off x="762000" y="1817206"/>
                <a:ext cx="5778500" cy="708025"/>
              </a:xfrm>
              <a:prstGeom prst="rect">
                <a:avLst/>
              </a:prstGeom>
              <a:blipFill>
                <a:blip r:embed="rId6"/>
                <a:stretch>
                  <a:fillRect/>
                </a:stretch>
              </a:blipFill>
              <a:ln>
                <a:noFill/>
              </a:ln>
              <a:effectLst/>
            </p:spPr>
            <p:txBody>
              <a:bodyPr/>
              <a:lstStyle/>
              <a:p>
                <a:r>
                  <a:rPr lang="en-US">
                    <a:noFill/>
                  </a:rPr>
                  <a:t> </a:t>
                </a:r>
              </a:p>
            </p:txBody>
          </p:sp>
        </mc:Fallback>
      </mc:AlternateContent>
      <p:sp>
        <p:nvSpPr>
          <p:cNvPr id="5" name="Rectangle 3">
            <a:extLst>
              <a:ext uri="{FF2B5EF4-FFF2-40B4-BE49-F238E27FC236}">
                <a16:creationId xmlns:a16="http://schemas.microsoft.com/office/drawing/2014/main" id="{32120F4B-BAE1-4D69-AB6F-E1F7FE679EF4}"/>
              </a:ext>
            </a:extLst>
          </p:cNvPr>
          <p:cNvSpPr>
            <a:spLocks noChangeArrowheads="1"/>
          </p:cNvSpPr>
          <p:nvPr/>
        </p:nvSpPr>
        <p:spPr bwMode="auto">
          <a:xfrm>
            <a:off x="5925386" y="1885950"/>
            <a:ext cx="2837614" cy="1144545"/>
          </a:xfrm>
          <a:prstGeom prst="rect">
            <a:avLst/>
          </a:prstGeom>
          <a:solidFill>
            <a:schemeClr val="accent5">
              <a:lumMod val="20000"/>
              <a:lumOff val="80000"/>
            </a:schemeClr>
          </a:solidFill>
          <a:ln w="12700">
            <a:solidFill>
              <a:schemeClr val="folHlink"/>
            </a:solidFill>
            <a:miter lim="800000"/>
            <a:headEnd/>
            <a:tailEnd/>
          </a:ln>
        </p:spPr>
        <p:txBody>
          <a:bodyPr wrap="square" lIns="67866" tIns="33338" rIns="67866" bIns="33338">
            <a:spAutoFit/>
          </a:bodyPr>
          <a:lstStyle>
            <a:lvl1pPr>
              <a:spcBef>
                <a:spcPct val="20000"/>
              </a:spcBef>
              <a:buChar char="•"/>
              <a:defRPr sz="2800">
                <a:solidFill>
                  <a:srgbClr val="0707F9"/>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b="1" dirty="0">
                <a:solidFill>
                  <a:schemeClr val="tx1">
                    <a:lumMod val="75000"/>
                    <a:lumOff val="25000"/>
                  </a:schemeClr>
                </a:solidFill>
                <a:latin typeface="+mn-lt"/>
              </a:rPr>
              <a:t>Quiz 2: </a:t>
            </a:r>
            <a:r>
              <a:rPr lang="en-US" altLang="en-US" sz="1400" dirty="0">
                <a:solidFill>
                  <a:schemeClr val="tx1">
                    <a:lumMod val="75000"/>
                    <a:lumOff val="25000"/>
                  </a:schemeClr>
                </a:solidFill>
                <a:latin typeface="+mn-lt"/>
              </a:rPr>
              <a:t>Predict the amount of heating oil used for a home if the average temperature is 30 degrees and the insulation is 6 inches using models </a:t>
            </a:r>
            <a:r>
              <a:rPr lang="en-US" altLang="en-US" sz="1400" dirty="0" err="1">
                <a:solidFill>
                  <a:schemeClr val="tx1">
                    <a:lumMod val="75000"/>
                    <a:lumOff val="25000"/>
                  </a:schemeClr>
                </a:solidFill>
                <a:latin typeface="+mn-lt"/>
              </a:rPr>
              <a:t>a,b</a:t>
            </a:r>
            <a:r>
              <a:rPr lang="en-US" altLang="en-US" sz="1400" dirty="0">
                <a:solidFill>
                  <a:schemeClr val="tx1">
                    <a:lumMod val="75000"/>
                    <a:lumOff val="25000"/>
                  </a:schemeClr>
                </a:solidFill>
                <a:latin typeface="+mn-lt"/>
              </a:rPr>
              <a:t> and c</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ags/tag2.xml><?xml version="1.0" encoding="utf-8"?>
<p:tagLst xmlns:a="http://schemas.openxmlformats.org/drawingml/2006/main" xmlns:r="http://schemas.openxmlformats.org/officeDocument/2006/relationships" xmlns:p="http://schemas.openxmlformats.org/presentationml/2006/main">
  <p:tag name="TIMING" val="|20"/>
</p:tagLst>
</file>

<file path=ppt/tags/tag3.xml><?xml version="1.0" encoding="utf-8"?>
<p:tagLst xmlns:a="http://schemas.openxmlformats.org/drawingml/2006/main" xmlns:r="http://schemas.openxmlformats.org/officeDocument/2006/relationships" xmlns:p="http://schemas.openxmlformats.org/presentationml/2006/main">
  <p:tag name="TIMING" val="|101.3|31.4"/>
</p:tagLst>
</file>

<file path=ppt/tags/tag4.xml><?xml version="1.0" encoding="utf-8"?>
<p:tagLst xmlns:a="http://schemas.openxmlformats.org/drawingml/2006/main" xmlns:r="http://schemas.openxmlformats.org/officeDocument/2006/relationships" xmlns:p="http://schemas.openxmlformats.org/presentationml/2006/main">
  <p:tag name="TIMING" val="|6.9|9.9|1"/>
</p:tagLst>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1353</Words>
  <Application>Microsoft Office PowerPoint</Application>
  <PresentationFormat>On-screen Show (16:9)</PresentationFormat>
  <Paragraphs>163</Paragraphs>
  <Slides>19</Slides>
  <Notes>5</Notes>
  <HiddenSlides>0</HiddenSlides>
  <MMClips>0</MMClips>
  <ScaleCrop>false</ScaleCrop>
  <HeadingPairs>
    <vt:vector size="8" baseType="variant">
      <vt:variant>
        <vt:lpstr>Fonts Used</vt:lpstr>
      </vt:variant>
      <vt:variant>
        <vt:i4>13</vt:i4>
      </vt:variant>
      <vt:variant>
        <vt:lpstr>Theme</vt:lpstr>
      </vt:variant>
      <vt:variant>
        <vt:i4>6</vt:i4>
      </vt:variant>
      <vt:variant>
        <vt:lpstr>Embedded OLE Servers</vt:lpstr>
      </vt:variant>
      <vt:variant>
        <vt:i4>4</vt:i4>
      </vt:variant>
      <vt:variant>
        <vt:lpstr>Slide Titles</vt:lpstr>
      </vt:variant>
      <vt:variant>
        <vt:i4>19</vt:i4>
      </vt:variant>
    </vt:vector>
  </HeadingPairs>
  <TitlesOfParts>
    <vt:vector size="42" baseType="lpstr">
      <vt:lpstr>Aldhabi</vt:lpstr>
      <vt:lpstr>Arial</vt:lpstr>
      <vt:lpstr>Arimo</vt:lpstr>
      <vt:lpstr>Calibri</vt:lpstr>
      <vt:lpstr>Cambria Math</vt:lpstr>
      <vt:lpstr>Century Gothic</vt:lpstr>
      <vt:lpstr>Consolas</vt:lpstr>
      <vt:lpstr>Karla</vt:lpstr>
      <vt:lpstr>Lantinghei TC Extralight</vt:lpstr>
      <vt:lpstr>source sans pro</vt:lpstr>
      <vt:lpstr>Times New Roman</vt:lpstr>
      <vt:lpstr>Wingdings</vt:lpstr>
      <vt:lpstr>Wingdings 3</vt:lpstr>
      <vt:lpstr>1_Lecture</vt:lpstr>
      <vt:lpstr>2_Office Theme</vt:lpstr>
      <vt:lpstr>3_Office Theme</vt:lpstr>
      <vt:lpstr>2_Lecture</vt:lpstr>
      <vt:lpstr>4_Office Theme</vt:lpstr>
      <vt:lpstr>יונים - חדר ישיבות</vt:lpstr>
      <vt:lpstr>Equation</vt:lpstr>
      <vt:lpstr>VISIO</vt:lpstr>
      <vt:lpstr>Worksheet</vt:lpstr>
      <vt:lpstr>Clip</vt:lpstr>
      <vt:lpstr>Multiple and polynomial  regression  Lesson 3 by Anna Levant</vt:lpstr>
      <vt:lpstr>Purpose of Regression Analysis</vt:lpstr>
      <vt:lpstr>Types of Regression Models</vt:lpstr>
      <vt:lpstr>Recall: Simple Linear Regression</vt:lpstr>
      <vt:lpstr>Multiple Linear Regression </vt:lpstr>
      <vt:lpstr>Multilinear Models</vt:lpstr>
      <vt:lpstr>Multiple Regression Model: Example</vt:lpstr>
      <vt:lpstr>Simple and Multiple  Regression Compared: Example</vt:lpstr>
      <vt:lpstr>Sample Multiple Regression Equation: Example</vt:lpstr>
      <vt:lpstr>Recall:  Measures of Variation</vt:lpstr>
      <vt:lpstr>Coefficient of  Multiple Determination</vt:lpstr>
      <vt:lpstr>Adjusted Coefficient  of Multiple Determination</vt:lpstr>
      <vt:lpstr>Residual Plots: Example</vt:lpstr>
      <vt:lpstr>When to use polynomial regression</vt:lpstr>
      <vt:lpstr>General Polynomial Regression</vt:lpstr>
      <vt:lpstr>Risk of using polynomial regression of higher order: overfitting vs underfitting</vt:lpstr>
      <vt:lpstr>Overfitting vs underfitting</vt:lpstr>
      <vt:lpstr>So we learned today: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and polynomial  regression  Week 5 by Anna Levant</dc:title>
  <dc:creator>Boris Levant</dc:creator>
  <cp:lastModifiedBy>Anna Levant</cp:lastModifiedBy>
  <cp:revision>3</cp:revision>
  <dcterms:created xsi:type="dcterms:W3CDTF">2020-11-15T22:59:42Z</dcterms:created>
  <dcterms:modified xsi:type="dcterms:W3CDTF">2022-10-31T15:52:52Z</dcterms:modified>
</cp:coreProperties>
</file>