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7" r:id="rId4"/>
    <p:sldMasterId id="2147483751" r:id="rId5"/>
    <p:sldMasterId id="2147483764" r:id="rId6"/>
  </p:sldMasterIdLst>
  <p:notesMasterIdLst>
    <p:notesMasterId r:id="rId36"/>
  </p:notesMasterIdLst>
  <p:sldIdLst>
    <p:sldId id="640" r:id="rId7"/>
    <p:sldId id="969" r:id="rId8"/>
    <p:sldId id="970" r:id="rId9"/>
    <p:sldId id="971" r:id="rId10"/>
    <p:sldId id="972" r:id="rId11"/>
    <p:sldId id="973" r:id="rId12"/>
    <p:sldId id="974" r:id="rId13"/>
    <p:sldId id="975" r:id="rId14"/>
    <p:sldId id="977" r:id="rId15"/>
    <p:sldId id="978" r:id="rId16"/>
    <p:sldId id="812" r:id="rId17"/>
    <p:sldId id="855" r:id="rId18"/>
    <p:sldId id="856" r:id="rId19"/>
    <p:sldId id="858" r:id="rId20"/>
    <p:sldId id="857" r:id="rId21"/>
    <p:sldId id="859" r:id="rId22"/>
    <p:sldId id="822" r:id="rId23"/>
    <p:sldId id="967" r:id="rId24"/>
    <p:sldId id="760" r:id="rId25"/>
    <p:sldId id="809" r:id="rId26"/>
    <p:sldId id="860" r:id="rId27"/>
    <p:sldId id="861" r:id="rId28"/>
    <p:sldId id="862" r:id="rId29"/>
    <p:sldId id="964" r:id="rId30"/>
    <p:sldId id="963" r:id="rId31"/>
    <p:sldId id="965" r:id="rId32"/>
    <p:sldId id="668" r:id="rId33"/>
    <p:sldId id="689" r:id="rId34"/>
    <p:sldId id="966" r:id="rId35"/>
  </p:sldIdLst>
  <p:sldSz cx="9144000" cy="5143500" type="screen16x9"/>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5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is Levant" initials="BL" lastIdx="2" clrIdx="0">
    <p:extLst>
      <p:ext uri="{19B8F6BF-5375-455C-9EA6-DF929625EA0E}">
        <p15:presenceInfo xmlns:p15="http://schemas.microsoft.com/office/powerpoint/2012/main" userId="19e3f08da7eb9b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00CC00"/>
    <a:srgbClr val="CCFFCC"/>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autoAdjust="0"/>
    <p:restoredTop sz="76759" autoAdjust="0"/>
  </p:normalViewPr>
  <p:slideViewPr>
    <p:cSldViewPr>
      <p:cViewPr varScale="1">
        <p:scale>
          <a:sx n="87" d="100"/>
          <a:sy n="87" d="100"/>
        </p:scale>
        <p:origin x="1565" y="77"/>
      </p:cViewPr>
      <p:guideLst>
        <p:guide orient="horz" pos="2820"/>
        <p:guide pos="25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8500"/>
            <a:ext cx="6196013"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673916B-D2F7-E340-96C7-8D932FD23B5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18996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8365066" y="4819650"/>
            <a:ext cx="7620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689323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13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685137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651061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279325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8400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120147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8474020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623203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135169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450379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192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11/1/2022</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2569588"/>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1629372"/>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34E6425-0181-43F2-84FC-787E803FD2F8}"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5398045"/>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3754427"/>
      </p:ext>
    </p:extLst>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4201524"/>
      </p:ext>
    </p:extLst>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260272"/>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8447438"/>
      </p:ext>
    </p:extLst>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6E86A4C-8E40-4F87-A4F0-01A0687C5742}" type="datetimeFigureOut">
              <a:rPr lang="en-US" dirty="0"/>
              <a:t>11/1/2022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8192492"/>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he-IL"/>
              <a:t>לחץ על הסמל כדי להוסיף תמונה</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5E72C73-2D91-4E12-BA25-F0AA0C03599B}" type="datetimeFigureOut">
              <a:rPr lang="en-US" dirty="0"/>
              <a:t>11/1/2022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6914929"/>
      </p:ext>
    </p:extLst>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923A1CC3-2375-41D4-9E03-427CAF2A4C1A}" type="datetimeFigureOut">
              <a:rPr lang="en-US" dirty="0"/>
              <a:t>11/1/2022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22811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כותרת וכיתוב">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he-IL"/>
              <a:t>לחץ כדי לערוך סגנון כותרת של תבנית בסיס</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FF16868-8199-4C2C-A5B1-63AEE139F88E}"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5766805"/>
      </p:ext>
    </p:extLst>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ציטוט עם כיתוב">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he-IL"/>
              <a:t>לחץ כדי לערוך סגנון כותרת של תבנית בסיס</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AAD9FF7F-6988-44CC-821B-644E70CD2F73}"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4689083"/>
      </p:ext>
    </p:extLst>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כרטיס שם">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5C12C299-16B2-4475-990D-751901EACC14}"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082421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9654060"/>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he-IL"/>
              <a:t>לחץ כדי לערוך סגנונות טקסט של תבנית בסיס</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he-IL"/>
              <a:t>לחץ על הסמל כדי להוסיף תמונה</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he-IL"/>
              <a:t>לחץ כדי לערוך סגנונות טקסט של תבנית בסיס</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11/1/2022</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0911852"/>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69735"/>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11/1/2022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0539048"/>
      </p:ext>
    </p:extLst>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8360"/>
            <a:ext cx="8229600" cy="854869"/>
          </a:xfrm>
        </p:spPr>
        <p:txBody>
          <a:bodyPr/>
          <a:lstStyle/>
          <a:p>
            <a:r>
              <a:rPr lang="en-US"/>
              <a:t>Click to edit Master title style</a:t>
            </a:r>
          </a:p>
        </p:txBody>
      </p:sp>
      <p:sp>
        <p:nvSpPr>
          <p:cNvPr id="3" name="Text Placeholder 2"/>
          <p:cNvSpPr>
            <a:spLocks noGrp="1"/>
          </p:cNvSpPr>
          <p:nvPr>
            <p:ph type="body" sz="half" idx="1"/>
          </p:nvPr>
        </p:nvSpPr>
        <p:spPr>
          <a:xfrm>
            <a:off x="457200" y="1200150"/>
            <a:ext cx="4038600" cy="3398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80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6B89B058-0EF6-4D4C-AF66-4D0DA03CC299}"/>
              </a:ext>
            </a:extLst>
          </p:cNvPr>
          <p:cNvSpPr>
            <a:spLocks noGrp="1" noChangeArrowheads="1"/>
          </p:cNvSpPr>
          <p:nvPr>
            <p:ph type="ftr" sz="quarter" idx="10"/>
          </p:nvPr>
        </p:nvSpPr>
        <p:spPr>
          <a:ln/>
        </p:spPr>
        <p:txBody>
          <a:bodyPr/>
          <a:lstStyle>
            <a:lvl1pPr>
              <a:defRPr/>
            </a:lvl1pPr>
          </a:lstStyle>
          <a:p>
            <a:pPr>
              <a:defRPr/>
            </a:pPr>
            <a:r>
              <a:rPr lang="en-US" altLang="en-US"/>
              <a:t>CS583, Bing Liu, UIC</a:t>
            </a:r>
          </a:p>
        </p:txBody>
      </p:sp>
      <p:sp>
        <p:nvSpPr>
          <p:cNvPr id="6" name="Rectangle 6">
            <a:extLst>
              <a:ext uri="{FF2B5EF4-FFF2-40B4-BE49-F238E27FC236}">
                <a16:creationId xmlns:a16="http://schemas.microsoft.com/office/drawing/2014/main" id="{8089B25D-88F0-4990-932C-E9BD3CA4FEB9}"/>
              </a:ext>
            </a:extLst>
          </p:cNvPr>
          <p:cNvSpPr>
            <a:spLocks noGrp="1" noChangeArrowheads="1"/>
          </p:cNvSpPr>
          <p:nvPr>
            <p:ph type="sldNum" sz="quarter" idx="11"/>
          </p:nvPr>
        </p:nvSpPr>
        <p:spPr>
          <a:ln/>
        </p:spPr>
        <p:txBody>
          <a:bodyPr/>
          <a:lstStyle>
            <a:lvl1pPr>
              <a:defRPr/>
            </a:lvl1pPr>
          </a:lstStyle>
          <a:p>
            <a:fld id="{FDBE940B-039E-4A19-A285-A63CD2D6D163}" type="slidenum">
              <a:rPr lang="en-US" altLang="en-US"/>
              <a:pPr/>
              <a:t>‹#›</a:t>
            </a:fld>
            <a:endParaRPr lang="en-US" altLang="en-US"/>
          </a:p>
        </p:txBody>
      </p:sp>
    </p:spTree>
    <p:extLst>
      <p:ext uri="{BB962C8B-B14F-4D97-AF65-F5344CB8AC3E}">
        <p14:creationId xmlns:p14="http://schemas.microsoft.com/office/powerpoint/2010/main" val="268134545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18" Type="http://schemas.openxmlformats.org/officeDocument/2006/relationships/slideLayout" Target="../slideLayouts/slideLayout77.xml"/><Relationship Id="rId3" Type="http://schemas.openxmlformats.org/officeDocument/2006/relationships/slideLayout" Target="../slideLayouts/slideLayout62.xml"/><Relationship Id="rId21" Type="http://schemas.openxmlformats.org/officeDocument/2006/relationships/image" Target="../media/image4.tiff"/><Relationship Id="rId7" Type="http://schemas.openxmlformats.org/officeDocument/2006/relationships/slideLayout" Target="../slideLayouts/slideLayout66.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image" Target="../media/image3.jpeg"/><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10" Type="http://schemas.openxmlformats.org/officeDocument/2006/relationships/slideLayout" Target="../slideLayouts/slideLayout69.xml"/><Relationship Id="rId19" Type="http://schemas.openxmlformats.org/officeDocument/2006/relationships/theme" Target="../theme/theme6.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7" name="TextBox 6"/>
          <p:cNvSpPr txBox="1"/>
          <p:nvPr userDrawn="1"/>
        </p:nvSpPr>
        <p:spPr>
          <a:xfrm>
            <a:off x="8495978" y="4942417"/>
            <a:ext cx="707245" cy="230832"/>
          </a:xfrm>
          <a:prstGeom prst="rect">
            <a:avLst/>
          </a:prstGeom>
          <a:noFill/>
        </p:spPr>
        <p:txBody>
          <a:bodyPr wrap="none" rtlCol="0">
            <a:spAutoFit/>
          </a:bodyPr>
          <a:lstStyle/>
          <a:p>
            <a:r>
              <a:rPr lang="en-US" sz="900" dirty="0">
                <a:solidFill>
                  <a:prstClr val="black"/>
                </a:solidFill>
              </a:rPr>
              <a:t>Andrew Ng</a:t>
            </a: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11/1/2022</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dirty="0">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 </a:t>
            </a:r>
          </a:p>
          <a:p>
            <a:r>
              <a:rPr lang="en-US" sz="1400" dirty="0">
                <a:solidFill>
                  <a:prstClr val="black"/>
                </a:solidFill>
              </a:rPr>
              <a:t>buttons is:</a:t>
            </a:r>
          </a:p>
          <a:p>
            <a:r>
              <a:rPr lang="en-US" sz="1400" dirty="0">
                <a:solidFill>
                  <a:prstClr val="black"/>
                </a:solidFill>
              </a:rPr>
              <a:t>13</a:t>
            </a:r>
          </a:p>
          <a:p>
            <a:r>
              <a:rPr lang="en-US" sz="1400" dirty="0">
                <a:solidFill>
                  <a:prstClr val="black"/>
                </a:solidFill>
              </a:rPr>
              <a:t>24</a:t>
            </a:r>
          </a:p>
        </p:txBody>
      </p:sp>
      <p:pic>
        <p:nvPicPr>
          <p:cNvPr id="10"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9319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32461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2560320"/>
            <a:ext cx="259492" cy="25603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Users\Tarun Singh\Desktop\unPng.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024128" y="1874520"/>
            <a:ext cx="259492"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50875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11/1/2022</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fld id="{D57F1E4F-1CFF-5643-939E-217C01CDF565}" type="slidenum">
              <a:rPr lang="en-US" dirty="0"/>
              <a:pPr/>
              <a:t>‹#›</a:t>
            </a:fld>
            <a:endParaRPr lang="en-US" dirty="0"/>
          </a:p>
        </p:txBody>
      </p:sp>
      <p:sp>
        <p:nvSpPr>
          <p:cNvPr id="22" name="TextBox 15">
            <a:extLst>
              <a:ext uri="{FF2B5EF4-FFF2-40B4-BE49-F238E27FC236}">
                <a16:creationId xmlns:a16="http://schemas.microsoft.com/office/drawing/2014/main" id="{1B38A444-2C3D-45E2-AD2A-B4F53353173D}"/>
              </a:ext>
            </a:extLst>
          </p:cNvPr>
          <p:cNvSpPr txBox="1"/>
          <p:nvPr userDrawn="1"/>
        </p:nvSpPr>
        <p:spPr>
          <a:xfrm rot="5400000">
            <a:off x="8181450" y="3515381"/>
            <a:ext cx="1370915" cy="300082"/>
          </a:xfrm>
          <a:prstGeom prst="rect">
            <a:avLst/>
          </a:prstGeom>
          <a:noFill/>
        </p:spPr>
        <p:txBody>
          <a:bodyPr wrap="square" rtlCol="0">
            <a:spAutoFit/>
          </a:bodyPr>
          <a:lstStyle/>
          <a:p>
            <a:r>
              <a:rPr lang="en-US" sz="1350" b="0" i="0" dirty="0">
                <a:solidFill>
                  <a:schemeClr val="bg1"/>
                </a:solidFill>
                <a:latin typeface="Lantinghei TC Extralight" panose="03000509000000000000" pitchFamily="66" charset="-120"/>
                <a:ea typeface="Lantinghei TC Extralight" panose="03000509000000000000" pitchFamily="66" charset="-120"/>
              </a:rPr>
              <a:t>24-Sep-2019</a:t>
            </a:r>
          </a:p>
        </p:txBody>
      </p:sp>
      <p:pic>
        <p:nvPicPr>
          <p:cNvPr id="23" name="Picture 17">
            <a:extLst>
              <a:ext uri="{FF2B5EF4-FFF2-40B4-BE49-F238E27FC236}">
                <a16:creationId xmlns:a16="http://schemas.microsoft.com/office/drawing/2014/main" id="{1FA00BAF-3E35-48B4-9ECD-C8E7182F1C06}"/>
              </a:ext>
            </a:extLst>
          </p:cNvPr>
          <p:cNvPicPr>
            <a:picLocks noChangeAspect="1"/>
          </p:cNvPicPr>
          <p:nvPr userDrawn="1"/>
        </p:nvPicPr>
        <p:blipFill>
          <a:blip r:embed="rId21"/>
          <a:stretch>
            <a:fillRect/>
          </a:stretch>
        </p:blipFill>
        <p:spPr>
          <a:xfrm>
            <a:off x="8669111" y="116342"/>
            <a:ext cx="389164" cy="875619"/>
          </a:xfrm>
          <a:prstGeom prst="rect">
            <a:avLst/>
          </a:prstGeom>
        </p:spPr>
      </p:pic>
      <p:sp>
        <p:nvSpPr>
          <p:cNvPr id="24" name="TextBox 18">
            <a:extLst>
              <a:ext uri="{FF2B5EF4-FFF2-40B4-BE49-F238E27FC236}">
                <a16:creationId xmlns:a16="http://schemas.microsoft.com/office/drawing/2014/main" id="{E820B346-39C1-4D1A-938E-DE2295996582}"/>
              </a:ext>
            </a:extLst>
          </p:cNvPr>
          <p:cNvSpPr txBox="1"/>
          <p:nvPr userDrawn="1"/>
        </p:nvSpPr>
        <p:spPr>
          <a:xfrm>
            <a:off x="8589538" y="4682918"/>
            <a:ext cx="554462" cy="300082"/>
          </a:xfrm>
          <a:prstGeom prst="rect">
            <a:avLst/>
          </a:prstGeom>
          <a:noFill/>
        </p:spPr>
        <p:txBody>
          <a:bodyPr wrap="square" rtlCol="0">
            <a:spAutoFit/>
          </a:bodyPr>
          <a:lstStyle/>
          <a:p>
            <a:pPr algn="ctr"/>
            <a:fld id="{7DB88FC5-C8A9-0D40-8DFA-E9A72D00FE25}" type="slidenum">
              <a:rPr lang="en-US" sz="1350" b="0" i="0" smtClean="0">
                <a:solidFill>
                  <a:schemeClr val="bg1"/>
                </a:solidFill>
                <a:latin typeface="Lantinghei TC Extralight" panose="03000509000000000000" pitchFamily="66" charset="-120"/>
                <a:ea typeface="Lantinghei TC Extralight" panose="03000509000000000000" pitchFamily="66" charset="-120"/>
              </a:rPr>
              <a:pPr algn="ctr"/>
              <a:t>‹#›</a:t>
            </a:fld>
            <a:endParaRPr lang="en-US" sz="1350" b="0" i="0" dirty="0">
              <a:solidFill>
                <a:schemeClr val="bg1"/>
              </a:solidFill>
              <a:latin typeface="Lantinghei TC Extralight" panose="03000509000000000000" pitchFamily="66" charset="-120"/>
              <a:ea typeface="Lantinghei TC Extralight" panose="03000509000000000000" pitchFamily="66" charset="-120"/>
            </a:endParaRPr>
          </a:p>
        </p:txBody>
      </p:sp>
    </p:spTree>
    <p:extLst>
      <p:ext uri="{BB962C8B-B14F-4D97-AF65-F5344CB8AC3E}">
        <p14:creationId xmlns:p14="http://schemas.microsoft.com/office/powerpoint/2010/main" val="417281884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Lst>
  <p:hf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 Id="rId6" Type="http://schemas.openxmlformats.org/officeDocument/2006/relationships/image" Target="../media/image12.png"/><Relationship Id="rId5" Type="http://schemas.openxmlformats.org/officeDocument/2006/relationships/slide" Target="slide1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1.xml"/><Relationship Id="rId6" Type="http://schemas.openxmlformats.org/officeDocument/2006/relationships/image" Target="../media/image12.png"/><Relationship Id="rId5" Type="http://schemas.openxmlformats.org/officeDocument/2006/relationships/slide" Target="slide15.xml"/></Relationships>
</file>

<file path=ppt/slides/_rels/slide1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9.png"/><Relationship Id="rId1" Type="http://schemas.openxmlformats.org/officeDocument/2006/relationships/slideLayout" Target="../slideLayouts/slideLayout63.x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7.xml"/></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6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83" name="Group 72">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74" name="Rectangle 73">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84" name="Rectangle 76">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9" name="Rectangle 78">
            <a:extLst>
              <a:ext uri="{FF2B5EF4-FFF2-40B4-BE49-F238E27FC236}">
                <a16:creationId xmlns:a16="http://schemas.microsoft.com/office/drawing/2014/main" id="{491A5E26-1F21-459D-8C03-ADB057B090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Machine Learning for Marketing - IE Exponential Learning Blog">
            <a:extLst>
              <a:ext uri="{FF2B5EF4-FFF2-40B4-BE49-F238E27FC236}">
                <a16:creationId xmlns:a16="http://schemas.microsoft.com/office/drawing/2014/main" id="{8A8D2FED-794F-4762-B68A-AE2B0B2B6DE7}"/>
              </a:ext>
            </a:extLst>
          </p:cNvPr>
          <p:cNvPicPr>
            <a:picLocks noChangeAspect="1" noChangeArrowheads="1"/>
          </p:cNvPicPr>
          <p:nvPr/>
        </p:nvPicPr>
        <p:blipFill rotWithShape="1">
          <a:blip r:embed="rId4" cstate="print">
            <a:alphaModFix amt="40000"/>
            <a:extLst>
              <a:ext uri="{28A0092B-C50C-407E-A947-70E740481C1C}">
                <a14:useLocalDpi xmlns:a14="http://schemas.microsoft.com/office/drawing/2010/main" val="0"/>
              </a:ext>
            </a:extLst>
          </a:blip>
          <a:srcRect t="1972" b="6936"/>
          <a:stretch/>
        </p:blipFill>
        <p:spPr bwMode="auto">
          <a:xfrm>
            <a:off x="0" y="-28468"/>
            <a:ext cx="9143980" cy="51434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idx="4294967295"/>
          </p:nvPr>
        </p:nvSpPr>
        <p:spPr>
          <a:xfrm>
            <a:off x="5638800" y="209550"/>
            <a:ext cx="3276600" cy="2971800"/>
          </a:xfrm>
        </p:spPr>
        <p:txBody>
          <a:bodyPr vert="horz" lIns="91440" tIns="45720" rIns="91440" bIns="45720" rtlCol="0" anchor="b">
            <a:normAutofit/>
          </a:bodyPr>
          <a:lstStyle/>
          <a:p>
            <a:pPr defTabSz="457200">
              <a:lnSpc>
                <a:spcPct val="90000"/>
              </a:lnSpc>
            </a:pPr>
            <a:r>
              <a:rPr lang="en-US" sz="3400" dirty="0">
                <a:solidFill>
                  <a:schemeClr val="tx1"/>
                </a:solidFill>
              </a:rPr>
              <a:t>Basic practice in ML</a:t>
            </a:r>
            <a:br>
              <a:rPr lang="en-US" sz="3400" dirty="0">
                <a:solidFill>
                  <a:schemeClr val="tx1"/>
                </a:solidFill>
              </a:rPr>
            </a:br>
            <a:br>
              <a:rPr lang="en-US" sz="3400" dirty="0">
                <a:solidFill>
                  <a:schemeClr val="tx1"/>
                </a:solidFill>
              </a:rPr>
            </a:br>
            <a:r>
              <a:rPr lang="en-US" sz="1600">
                <a:solidFill>
                  <a:schemeClr val="tx1"/>
                </a:solidFill>
              </a:rPr>
              <a:t>Lecture 4</a:t>
            </a:r>
            <a:br>
              <a:rPr lang="en-US" sz="1600" dirty="0">
                <a:solidFill>
                  <a:schemeClr val="tx1"/>
                </a:solidFill>
              </a:rPr>
            </a:br>
            <a:r>
              <a:rPr lang="en-US" sz="1600" dirty="0">
                <a:solidFill>
                  <a:schemeClr val="tx1"/>
                </a:solidFill>
              </a:rPr>
              <a:t>by Anna Levant</a:t>
            </a:r>
            <a:endParaRPr lang="en-US" sz="3400"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4AB05-F681-45F1-7078-F9E679661AEF}"/>
              </a:ext>
            </a:extLst>
          </p:cNvPr>
          <p:cNvSpPr>
            <a:spLocks noGrp="1"/>
          </p:cNvSpPr>
          <p:nvPr>
            <p:ph type="title"/>
          </p:nvPr>
        </p:nvSpPr>
        <p:spPr>
          <a:xfrm>
            <a:off x="866216" y="730251"/>
            <a:ext cx="6982384" cy="530223"/>
          </a:xfrm>
        </p:spPr>
        <p:txBody>
          <a:bodyPr/>
          <a:lstStyle/>
          <a:p>
            <a:r>
              <a:rPr lang="en-US" dirty="0"/>
              <a:t>How to avoid overfitting of the model?</a:t>
            </a:r>
            <a:endParaRPr lang="en-IL" dirty="0"/>
          </a:p>
        </p:txBody>
      </p:sp>
      <p:sp>
        <p:nvSpPr>
          <p:cNvPr id="3" name="Content Placeholder 2">
            <a:extLst>
              <a:ext uri="{FF2B5EF4-FFF2-40B4-BE49-F238E27FC236}">
                <a16:creationId xmlns:a16="http://schemas.microsoft.com/office/drawing/2014/main" id="{962D3B20-2EFB-7B09-02FF-88DDD4680FB8}"/>
              </a:ext>
            </a:extLst>
          </p:cNvPr>
          <p:cNvSpPr>
            <a:spLocks noGrp="1"/>
          </p:cNvSpPr>
          <p:nvPr>
            <p:ph idx="1"/>
          </p:nvPr>
        </p:nvSpPr>
        <p:spPr>
          <a:xfrm>
            <a:off x="404518" y="2038350"/>
            <a:ext cx="2186282" cy="2562225"/>
          </a:xfrm>
        </p:spPr>
        <p:txBody>
          <a:bodyPr/>
          <a:lstStyle/>
          <a:p>
            <a:r>
              <a:rPr lang="en-US" dirty="0"/>
              <a:t>Use the set we didn’t see before to validate the model</a:t>
            </a:r>
            <a:endParaRPr lang="en-IL" dirty="0"/>
          </a:p>
        </p:txBody>
      </p:sp>
      <p:pic>
        <p:nvPicPr>
          <p:cNvPr id="1026" name="Picture 2" descr="Overfitting and Regularization — SoftwareFly">
            <a:extLst>
              <a:ext uri="{FF2B5EF4-FFF2-40B4-BE49-F238E27FC236}">
                <a16:creationId xmlns:a16="http://schemas.microsoft.com/office/drawing/2014/main" id="{FDEC3963-E46D-5924-625C-044C47305C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41" r="6741"/>
          <a:stretch/>
        </p:blipFill>
        <p:spPr bwMode="auto">
          <a:xfrm>
            <a:off x="2971800" y="1867733"/>
            <a:ext cx="5867400" cy="290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57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3352F9E-1CFE-4DE8-ACBA-4D70A1614957}"/>
              </a:ext>
            </a:extLst>
          </p:cNvPr>
          <p:cNvSpPr>
            <a:spLocks noGrp="1" noChangeArrowheads="1"/>
          </p:cNvSpPr>
          <p:nvPr>
            <p:ph type="title"/>
          </p:nvPr>
        </p:nvSpPr>
        <p:spPr/>
        <p:txBody>
          <a:bodyPr/>
          <a:lstStyle/>
          <a:p>
            <a:pPr eaLnBrk="1" hangingPunct="1"/>
            <a:r>
              <a:rPr lang="en-US" altLang="en-US"/>
              <a:t>Fundamental assumption of learning</a:t>
            </a:r>
          </a:p>
        </p:txBody>
      </p:sp>
      <p:sp>
        <p:nvSpPr>
          <p:cNvPr id="18437" name="Rectangle 3">
            <a:extLst>
              <a:ext uri="{FF2B5EF4-FFF2-40B4-BE49-F238E27FC236}">
                <a16:creationId xmlns:a16="http://schemas.microsoft.com/office/drawing/2014/main" id="{1465866D-022D-4163-8834-B23F40DF41D1}"/>
              </a:ext>
            </a:extLst>
          </p:cNvPr>
          <p:cNvSpPr>
            <a:spLocks noGrp="1" noChangeArrowheads="1"/>
          </p:cNvSpPr>
          <p:nvPr>
            <p:ph type="body" idx="1"/>
          </p:nvPr>
        </p:nvSpPr>
        <p:spPr>
          <a:xfrm>
            <a:off x="609600" y="1657350"/>
            <a:ext cx="8001000" cy="3754040"/>
          </a:xfrm>
        </p:spPr>
        <p:txBody>
          <a:bodyPr>
            <a:normAutofit/>
          </a:bodyPr>
          <a:lstStyle/>
          <a:p>
            <a:pPr eaLnBrk="1" hangingPunct="1">
              <a:lnSpc>
                <a:spcPct val="90000"/>
              </a:lnSpc>
              <a:buFont typeface="Wingdings" panose="05000000000000000000" pitchFamily="2" charset="2"/>
              <a:buNone/>
            </a:pPr>
            <a:r>
              <a:rPr lang="en-US" altLang="ja-JP" sz="2000" dirty="0">
                <a:solidFill>
                  <a:srgbClr val="FF0000"/>
                </a:solidFill>
                <a:ea typeface="MS PGothic" panose="020B0600070205080204" pitchFamily="34" charset="-128"/>
              </a:rPr>
              <a:t>Assumption: </a:t>
            </a:r>
            <a:r>
              <a:rPr lang="en-US" altLang="ja-JP" sz="2000" dirty="0">
                <a:solidFill>
                  <a:srgbClr val="3333CC"/>
                </a:solidFill>
                <a:ea typeface="MS PGothic" panose="020B0600070205080204" pitchFamily="34" charset="-128"/>
              </a:rPr>
              <a:t>The distribution of training examples is </a:t>
            </a:r>
            <a:r>
              <a:rPr lang="en-US" altLang="ja-JP" sz="2000" dirty="0">
                <a:solidFill>
                  <a:schemeClr val="accent2"/>
                </a:solidFill>
                <a:ea typeface="MS PGothic" panose="020B0600070205080204" pitchFamily="34" charset="-128"/>
              </a:rPr>
              <a:t>identical</a:t>
            </a:r>
            <a:r>
              <a:rPr lang="en-US" altLang="ja-JP" sz="2000" dirty="0">
                <a:solidFill>
                  <a:srgbClr val="3333CC"/>
                </a:solidFill>
                <a:ea typeface="MS PGothic" panose="020B0600070205080204" pitchFamily="34" charset="-128"/>
              </a:rPr>
              <a:t> to the distribution of test examples (including future unseen examples).</a:t>
            </a:r>
            <a:r>
              <a:rPr lang="en-US" altLang="ja-JP" sz="2000" dirty="0">
                <a:ea typeface="MS PGothic" panose="020B0600070205080204" pitchFamily="34" charset="-128"/>
              </a:rPr>
              <a:t> </a:t>
            </a:r>
          </a:p>
          <a:p>
            <a:pPr marL="0" indent="0">
              <a:lnSpc>
                <a:spcPct val="90000"/>
              </a:lnSpc>
              <a:spcBef>
                <a:spcPct val="0"/>
              </a:spcBef>
              <a:buNone/>
            </a:pPr>
            <a:endParaRPr lang="en-US" altLang="ja-JP" sz="2000" dirty="0">
              <a:ea typeface="MS PGothic" panose="020B0600070205080204" pitchFamily="34" charset="-128"/>
            </a:endParaRPr>
          </a:p>
          <a:p>
            <a:pPr eaLnBrk="1" hangingPunct="1">
              <a:lnSpc>
                <a:spcPct val="90000"/>
              </a:lnSpc>
            </a:pPr>
            <a:r>
              <a:rPr lang="en-US" altLang="ja-JP" sz="2000" dirty="0">
                <a:ea typeface="MS PGothic" panose="020B0600070205080204" pitchFamily="34" charset="-128"/>
              </a:rPr>
              <a:t>In practice, this assumption is often violated to certain degree. </a:t>
            </a:r>
          </a:p>
          <a:p>
            <a:pPr eaLnBrk="1" hangingPunct="1">
              <a:lnSpc>
                <a:spcPct val="90000"/>
              </a:lnSpc>
            </a:pPr>
            <a:r>
              <a:rPr lang="en-US" altLang="ja-JP" sz="2000" dirty="0">
                <a:ea typeface="MS PGothic" panose="020B0600070205080204" pitchFamily="34" charset="-128"/>
              </a:rPr>
              <a:t>Strong violations will clearly result in poor classification accuracy. </a:t>
            </a:r>
          </a:p>
          <a:p>
            <a:pPr eaLnBrk="1" hangingPunct="1">
              <a:lnSpc>
                <a:spcPct val="90000"/>
              </a:lnSpc>
            </a:pPr>
            <a:r>
              <a:rPr lang="en-US" altLang="ja-JP" sz="2000" dirty="0">
                <a:solidFill>
                  <a:srgbClr val="3333CC"/>
                </a:solidFill>
                <a:ea typeface="MS PGothic" panose="020B0600070205080204" pitchFamily="34" charset="-128"/>
              </a:rPr>
              <a:t>To achieve good accuracy on the test data, training examples must be sufficiently representative of the test data</a:t>
            </a:r>
            <a:r>
              <a:rPr lang="en-US" altLang="ja-JP" sz="2000" dirty="0">
                <a:ea typeface="MS PGothic" panose="020B0600070205080204" pitchFamily="34" charset="-128"/>
              </a:rPr>
              <a:t>. </a:t>
            </a:r>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8096B181-B36E-4514-AF11-8AB06949386C}"/>
              </a:ext>
            </a:extLst>
          </p:cNvPr>
          <p:cNvSpPr>
            <a:spLocks noGrp="1" noChangeArrowheads="1"/>
          </p:cNvSpPr>
          <p:nvPr>
            <p:ph type="title"/>
          </p:nvPr>
        </p:nvSpPr>
        <p:spPr>
          <a:xfrm>
            <a:off x="533400" y="666750"/>
            <a:ext cx="6571060" cy="530223"/>
          </a:xfrm>
        </p:spPr>
        <p:txBody>
          <a:bodyPr/>
          <a:lstStyle/>
          <a:p>
            <a:pPr eaLnBrk="1" hangingPunct="1"/>
            <a:r>
              <a:rPr lang="en-US" altLang="en-US" dirty="0">
                <a:solidFill>
                  <a:schemeClr val="bg1"/>
                </a:solidFill>
              </a:rPr>
              <a:t>Evaluation methods: </a:t>
            </a:r>
            <a:r>
              <a:rPr lang="en-US" altLang="en-US" sz="2800" dirty="0">
                <a:solidFill>
                  <a:schemeClr val="bg1"/>
                </a:solidFill>
              </a:rPr>
              <a:t>Holdout set</a:t>
            </a:r>
            <a:endParaRPr lang="en-US" altLang="en-US" dirty="0">
              <a:solidFill>
                <a:schemeClr val="bg1"/>
              </a:solidFill>
            </a:endParaRPr>
          </a:p>
        </p:txBody>
      </p:sp>
      <p:sp>
        <p:nvSpPr>
          <p:cNvPr id="49157" name="Rectangle 3">
            <a:extLst>
              <a:ext uri="{FF2B5EF4-FFF2-40B4-BE49-F238E27FC236}">
                <a16:creationId xmlns:a16="http://schemas.microsoft.com/office/drawing/2014/main" id="{1A4E53A2-1DD5-47BC-9D8A-AC77E76C31CE}"/>
              </a:ext>
            </a:extLst>
          </p:cNvPr>
          <p:cNvSpPr>
            <a:spLocks noGrp="1" noChangeArrowheads="1"/>
          </p:cNvSpPr>
          <p:nvPr>
            <p:ph type="body" idx="1"/>
          </p:nvPr>
        </p:nvSpPr>
        <p:spPr>
          <a:xfrm>
            <a:off x="609600" y="1733550"/>
            <a:ext cx="8382000" cy="3752850"/>
          </a:xfrm>
        </p:spPr>
        <p:txBody>
          <a:bodyPr>
            <a:normAutofit/>
          </a:bodyPr>
          <a:lstStyle/>
          <a:p>
            <a:pPr eaLnBrk="1" hangingPunct="1">
              <a:lnSpc>
                <a:spcPct val="90000"/>
              </a:lnSpc>
            </a:pPr>
            <a:r>
              <a:rPr lang="en-US" altLang="en-US" sz="1950" b="1" dirty="0">
                <a:solidFill>
                  <a:srgbClr val="FF0000"/>
                </a:solidFill>
              </a:rPr>
              <a:t>Holdout set</a:t>
            </a:r>
            <a:r>
              <a:rPr lang="en-US" altLang="en-US" sz="1950" dirty="0"/>
              <a:t>: </a:t>
            </a:r>
            <a:r>
              <a:rPr lang="en-US" altLang="ja-JP" sz="1950" dirty="0">
                <a:ea typeface="MS PGothic" panose="020B0600070205080204" pitchFamily="34" charset="-128"/>
              </a:rPr>
              <a:t>The available data set </a:t>
            </a:r>
            <a:r>
              <a:rPr lang="en-US" altLang="ja-JP" sz="1950" i="1" dirty="0">
                <a:ea typeface="MS PGothic" panose="020B0600070205080204" pitchFamily="34" charset="-128"/>
              </a:rPr>
              <a:t>D</a:t>
            </a:r>
            <a:r>
              <a:rPr lang="en-US" altLang="ja-JP" sz="1950" dirty="0">
                <a:ea typeface="MS PGothic" panose="020B0600070205080204" pitchFamily="34" charset="-128"/>
              </a:rPr>
              <a:t> is divided into two disjoint subsets, </a:t>
            </a:r>
          </a:p>
          <a:p>
            <a:pPr lvl="1" eaLnBrk="1" hangingPunct="1">
              <a:lnSpc>
                <a:spcPct val="90000"/>
              </a:lnSpc>
            </a:pPr>
            <a:r>
              <a:rPr lang="en-US" altLang="ja-JP" sz="1650" dirty="0">
                <a:ea typeface="MS PGothic" panose="020B0600070205080204" pitchFamily="34" charset="-128"/>
              </a:rPr>
              <a:t>the </a:t>
            </a:r>
            <a:r>
              <a:rPr lang="en-US" altLang="ja-JP" sz="1650" i="1" dirty="0">
                <a:ea typeface="MS PGothic" panose="020B0600070205080204" pitchFamily="34" charset="-128"/>
              </a:rPr>
              <a:t>training set</a:t>
            </a:r>
            <a:r>
              <a:rPr lang="en-US" altLang="ja-JP" sz="1650" dirty="0">
                <a:ea typeface="MS PGothic" panose="020B0600070205080204" pitchFamily="34" charset="-128"/>
              </a:rPr>
              <a:t> </a:t>
            </a:r>
            <a:r>
              <a:rPr lang="en-US" altLang="ja-JP" sz="1650" i="1" dirty="0" err="1">
                <a:ea typeface="MS PGothic" panose="020B0600070205080204" pitchFamily="34" charset="-128"/>
              </a:rPr>
              <a:t>D</a:t>
            </a:r>
            <a:r>
              <a:rPr lang="en-US" altLang="ja-JP" sz="1650" i="1" baseline="-25000" dirty="0" err="1">
                <a:ea typeface="MS PGothic" panose="020B0600070205080204" pitchFamily="34" charset="-128"/>
              </a:rPr>
              <a:t>train</a:t>
            </a:r>
            <a:r>
              <a:rPr lang="en-US" altLang="ja-JP" sz="1650" dirty="0">
                <a:ea typeface="MS PGothic" panose="020B0600070205080204" pitchFamily="34" charset="-128"/>
              </a:rPr>
              <a:t> (for learning a model)</a:t>
            </a:r>
          </a:p>
          <a:p>
            <a:pPr lvl="1" eaLnBrk="1" hangingPunct="1">
              <a:lnSpc>
                <a:spcPct val="90000"/>
              </a:lnSpc>
            </a:pPr>
            <a:r>
              <a:rPr lang="en-US" altLang="ja-JP" sz="1650" dirty="0">
                <a:ea typeface="MS PGothic" panose="020B0600070205080204" pitchFamily="34" charset="-128"/>
              </a:rPr>
              <a:t>the </a:t>
            </a:r>
            <a:r>
              <a:rPr lang="en-US" altLang="ja-JP" sz="1650" i="1" dirty="0">
                <a:ea typeface="MS PGothic" panose="020B0600070205080204" pitchFamily="34" charset="-128"/>
              </a:rPr>
              <a:t>test set</a:t>
            </a:r>
            <a:r>
              <a:rPr lang="en-US" altLang="ja-JP" sz="1650" dirty="0">
                <a:ea typeface="MS PGothic" panose="020B0600070205080204" pitchFamily="34" charset="-128"/>
              </a:rPr>
              <a:t> </a:t>
            </a:r>
            <a:r>
              <a:rPr lang="en-US" altLang="ja-JP" sz="1650" i="1" dirty="0" err="1">
                <a:ea typeface="MS PGothic" panose="020B0600070205080204" pitchFamily="34" charset="-128"/>
              </a:rPr>
              <a:t>D</a:t>
            </a:r>
            <a:r>
              <a:rPr lang="en-US" altLang="ja-JP" sz="1650" i="1" baseline="-25000" dirty="0" err="1">
                <a:ea typeface="MS PGothic" panose="020B0600070205080204" pitchFamily="34" charset="-128"/>
              </a:rPr>
              <a:t>test</a:t>
            </a:r>
            <a:r>
              <a:rPr lang="en-US" altLang="ja-JP" sz="1650" i="1" baseline="-25000" dirty="0">
                <a:ea typeface="MS PGothic" panose="020B0600070205080204" pitchFamily="34" charset="-128"/>
              </a:rPr>
              <a:t> </a:t>
            </a:r>
            <a:r>
              <a:rPr lang="en-US" altLang="ja-JP" sz="1650" dirty="0">
                <a:ea typeface="MS PGothic" panose="020B0600070205080204" pitchFamily="34" charset="-128"/>
              </a:rPr>
              <a:t>(for testing the model)</a:t>
            </a:r>
          </a:p>
          <a:p>
            <a:pPr eaLnBrk="1" hangingPunct="1">
              <a:lnSpc>
                <a:spcPct val="90000"/>
              </a:lnSpc>
            </a:pPr>
            <a:r>
              <a:rPr lang="en-US" altLang="ja-JP" sz="1950" b="1" dirty="0">
                <a:solidFill>
                  <a:srgbClr val="3333CC"/>
                </a:solidFill>
                <a:ea typeface="MS PGothic" panose="020B0600070205080204" pitchFamily="34" charset="-128"/>
              </a:rPr>
              <a:t>Important:</a:t>
            </a:r>
            <a:r>
              <a:rPr lang="en-US" altLang="ja-JP" sz="1950" dirty="0">
                <a:ea typeface="MS PGothic" panose="020B0600070205080204" pitchFamily="34" charset="-128"/>
              </a:rPr>
              <a:t> training set should not be used in testing and the test set should not be used in learning. </a:t>
            </a:r>
          </a:p>
          <a:p>
            <a:pPr lvl="1" eaLnBrk="1" hangingPunct="1">
              <a:lnSpc>
                <a:spcPct val="90000"/>
              </a:lnSpc>
            </a:pPr>
            <a:r>
              <a:rPr lang="en-US" altLang="ja-JP" sz="1650" dirty="0">
                <a:ea typeface="MS PGothic" panose="020B0600070205080204" pitchFamily="34" charset="-128"/>
              </a:rPr>
              <a:t>Unseen test set provides a unbiased estimate of real model performance</a:t>
            </a:r>
          </a:p>
          <a:p>
            <a:pPr eaLnBrk="1" hangingPunct="1">
              <a:lnSpc>
                <a:spcPct val="90000"/>
              </a:lnSpc>
            </a:pPr>
            <a:r>
              <a:rPr lang="en-US" altLang="ja-JP" sz="1950" dirty="0">
                <a:ea typeface="MS PGothic" panose="020B0600070205080204" pitchFamily="34" charset="-128"/>
              </a:rPr>
              <a:t>The test set is also called the </a:t>
            </a:r>
            <a:r>
              <a:rPr lang="en-US" altLang="ja-JP" sz="1950" dirty="0">
                <a:solidFill>
                  <a:srgbClr val="3333CC"/>
                </a:solidFill>
                <a:ea typeface="MS PGothic" panose="020B0600070205080204" pitchFamily="34" charset="-128"/>
              </a:rPr>
              <a:t>holdout set</a:t>
            </a:r>
            <a:r>
              <a:rPr lang="en-US" altLang="ja-JP" sz="1950" dirty="0">
                <a:ea typeface="MS PGothic" panose="020B0600070205080204" pitchFamily="34" charset="-128"/>
              </a:rPr>
              <a:t>. (the examples in the original data set </a:t>
            </a:r>
            <a:r>
              <a:rPr lang="en-US" altLang="ja-JP" sz="1950" i="1" dirty="0">
                <a:ea typeface="MS PGothic" panose="020B0600070205080204" pitchFamily="34" charset="-128"/>
              </a:rPr>
              <a:t>D</a:t>
            </a:r>
            <a:r>
              <a:rPr lang="en-US" altLang="ja-JP" sz="1950" dirty="0">
                <a:ea typeface="MS PGothic" panose="020B0600070205080204" pitchFamily="34" charset="-128"/>
              </a:rPr>
              <a:t> are all labeled )</a:t>
            </a:r>
          </a:p>
          <a:p>
            <a:pPr eaLnBrk="1" hangingPunct="1">
              <a:lnSpc>
                <a:spcPct val="90000"/>
              </a:lnSpc>
            </a:pPr>
            <a:r>
              <a:rPr lang="en-US" altLang="ja-JP" sz="1950" dirty="0">
                <a:ea typeface="MS PGothic" panose="020B0600070205080204" pitchFamily="34" charset="-128"/>
              </a:rPr>
              <a:t>This method is mainly used when the data set </a:t>
            </a:r>
            <a:r>
              <a:rPr lang="en-US" altLang="ja-JP" sz="1950" i="1" dirty="0">
                <a:ea typeface="MS PGothic" panose="020B0600070205080204" pitchFamily="34" charset="-128"/>
              </a:rPr>
              <a:t>D</a:t>
            </a:r>
            <a:r>
              <a:rPr lang="en-US" altLang="ja-JP" sz="1950" dirty="0">
                <a:ea typeface="MS PGothic" panose="020B0600070205080204" pitchFamily="34" charset="-128"/>
              </a:rPr>
              <a:t> is large. </a:t>
            </a:r>
            <a:endParaRPr lang="en-US" altLang="en-US" sz="19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a:extLst>
              <a:ext uri="{FF2B5EF4-FFF2-40B4-BE49-F238E27FC236}">
                <a16:creationId xmlns:a16="http://schemas.microsoft.com/office/drawing/2014/main" id="{220E8D7E-92A3-4383-BCBC-2E06F4BA1595}"/>
              </a:ext>
            </a:extLst>
          </p:cNvPr>
          <p:cNvSpPr>
            <a:spLocks noGrp="1" noChangeArrowheads="1"/>
          </p:cNvSpPr>
          <p:nvPr>
            <p:ph type="title"/>
          </p:nvPr>
        </p:nvSpPr>
        <p:spPr>
          <a:xfrm>
            <a:off x="457200" y="666750"/>
            <a:ext cx="7831299" cy="530223"/>
          </a:xfrm>
        </p:spPr>
        <p:txBody>
          <a:bodyPr/>
          <a:lstStyle/>
          <a:p>
            <a:pPr eaLnBrk="1" hangingPunct="1"/>
            <a:r>
              <a:rPr lang="en-US" altLang="en-US" dirty="0"/>
              <a:t>Evaluation methods: </a:t>
            </a:r>
            <a:r>
              <a:rPr lang="en-US" altLang="en-US" sz="2800" dirty="0">
                <a:solidFill>
                  <a:schemeClr val="bg1"/>
                </a:solidFill>
              </a:rPr>
              <a:t>n-fold cross-validation</a:t>
            </a:r>
            <a:endParaRPr lang="en-US" altLang="en-US" dirty="0">
              <a:solidFill>
                <a:schemeClr val="bg1"/>
              </a:solidFill>
            </a:endParaRPr>
          </a:p>
        </p:txBody>
      </p:sp>
      <p:sp>
        <p:nvSpPr>
          <p:cNvPr id="50181" name="Rectangle 3">
            <a:extLst>
              <a:ext uri="{FF2B5EF4-FFF2-40B4-BE49-F238E27FC236}">
                <a16:creationId xmlns:a16="http://schemas.microsoft.com/office/drawing/2014/main" id="{857FD77C-0EFF-49DD-B2A5-73A30DEC7456}"/>
              </a:ext>
            </a:extLst>
          </p:cNvPr>
          <p:cNvSpPr>
            <a:spLocks noGrp="1" noChangeArrowheads="1"/>
          </p:cNvSpPr>
          <p:nvPr>
            <p:ph type="body" idx="1"/>
          </p:nvPr>
        </p:nvSpPr>
        <p:spPr>
          <a:xfrm>
            <a:off x="457200" y="1733550"/>
            <a:ext cx="5943600" cy="3835004"/>
          </a:xfrm>
        </p:spPr>
        <p:txBody>
          <a:bodyPr>
            <a:normAutofit/>
          </a:bodyPr>
          <a:lstStyle/>
          <a:p>
            <a:pPr eaLnBrk="1" hangingPunct="1"/>
            <a:r>
              <a:rPr lang="en-US" altLang="en-US" sz="1600" b="1" dirty="0">
                <a:solidFill>
                  <a:srgbClr val="FF0000"/>
                </a:solidFill>
              </a:rPr>
              <a:t>n-fold cross-validation</a:t>
            </a:r>
            <a:r>
              <a:rPr lang="en-US" altLang="en-US" sz="1600" dirty="0"/>
              <a:t>: T</a:t>
            </a:r>
            <a:r>
              <a:rPr lang="en-US" altLang="ja-JP" sz="1600" dirty="0">
                <a:ea typeface="MS PGothic" panose="020B0600070205080204" pitchFamily="34" charset="-128"/>
              </a:rPr>
              <a:t>he available data is partitioned into </a:t>
            </a:r>
            <a:r>
              <a:rPr lang="en-US" altLang="ja-JP" sz="1600" i="1" dirty="0">
                <a:ea typeface="MS PGothic" panose="020B0600070205080204" pitchFamily="34" charset="-128"/>
              </a:rPr>
              <a:t>n</a:t>
            </a:r>
            <a:r>
              <a:rPr lang="en-US" altLang="ja-JP" sz="1600" dirty="0">
                <a:ea typeface="MS PGothic" panose="020B0600070205080204" pitchFamily="34" charset="-128"/>
              </a:rPr>
              <a:t> equal-size disjoint subsets. </a:t>
            </a:r>
          </a:p>
          <a:p>
            <a:pPr eaLnBrk="1" hangingPunct="1"/>
            <a:r>
              <a:rPr lang="en-US" altLang="ja-JP" sz="1600" dirty="0">
                <a:ea typeface="MS PGothic" panose="020B0600070205080204" pitchFamily="34" charset="-128"/>
              </a:rPr>
              <a:t>Use each subset as the test set and combine the rest </a:t>
            </a:r>
            <a:r>
              <a:rPr lang="en-US" altLang="ja-JP" sz="1600" i="1" dirty="0">
                <a:ea typeface="MS PGothic" panose="020B0600070205080204" pitchFamily="34" charset="-128"/>
              </a:rPr>
              <a:t>n</a:t>
            </a:r>
            <a:r>
              <a:rPr lang="en-US" altLang="ja-JP" sz="1600" dirty="0">
                <a:ea typeface="MS PGothic" panose="020B0600070205080204" pitchFamily="34" charset="-128"/>
              </a:rPr>
              <a:t>-1 subsets as the training set to learn a classifier. </a:t>
            </a:r>
          </a:p>
          <a:p>
            <a:pPr eaLnBrk="1" hangingPunct="1"/>
            <a:r>
              <a:rPr lang="en-US" altLang="ja-JP" sz="1600" dirty="0">
                <a:ea typeface="MS PGothic" panose="020B0600070205080204" pitchFamily="34" charset="-128"/>
              </a:rPr>
              <a:t>The procedure is run </a:t>
            </a:r>
            <a:r>
              <a:rPr lang="en-US" altLang="ja-JP" sz="1600" i="1" dirty="0">
                <a:ea typeface="MS PGothic" panose="020B0600070205080204" pitchFamily="34" charset="-128"/>
              </a:rPr>
              <a:t>n</a:t>
            </a:r>
            <a:r>
              <a:rPr lang="en-US" altLang="ja-JP" sz="1600" dirty="0">
                <a:ea typeface="MS PGothic" panose="020B0600070205080204" pitchFamily="34" charset="-128"/>
              </a:rPr>
              <a:t> times, which give </a:t>
            </a:r>
            <a:r>
              <a:rPr lang="en-US" altLang="ja-JP" sz="1600" i="1" dirty="0">
                <a:ea typeface="MS PGothic" panose="020B0600070205080204" pitchFamily="34" charset="-128"/>
              </a:rPr>
              <a:t>n</a:t>
            </a:r>
            <a:r>
              <a:rPr lang="en-US" altLang="ja-JP" sz="1600" dirty="0">
                <a:ea typeface="MS PGothic" panose="020B0600070205080204" pitchFamily="34" charset="-128"/>
              </a:rPr>
              <a:t> accuracies. </a:t>
            </a:r>
          </a:p>
          <a:p>
            <a:pPr eaLnBrk="1" hangingPunct="1"/>
            <a:r>
              <a:rPr lang="en-US" altLang="ja-JP" sz="1600" dirty="0">
                <a:ea typeface="MS PGothic" panose="020B0600070205080204" pitchFamily="34" charset="-128"/>
              </a:rPr>
              <a:t>The final estimated accuracy of learning is the average of the </a:t>
            </a:r>
            <a:r>
              <a:rPr lang="en-US" altLang="ja-JP" sz="1600" i="1" dirty="0">
                <a:ea typeface="MS PGothic" panose="020B0600070205080204" pitchFamily="34" charset="-128"/>
              </a:rPr>
              <a:t>n</a:t>
            </a:r>
            <a:r>
              <a:rPr lang="en-US" altLang="ja-JP" sz="1600" dirty="0">
                <a:ea typeface="MS PGothic" panose="020B0600070205080204" pitchFamily="34" charset="-128"/>
              </a:rPr>
              <a:t> accuracies. </a:t>
            </a:r>
          </a:p>
          <a:p>
            <a:pPr eaLnBrk="1" hangingPunct="1"/>
            <a:r>
              <a:rPr lang="en-US" altLang="ja-JP" sz="1600" dirty="0">
                <a:ea typeface="MS PGothic" panose="020B0600070205080204" pitchFamily="34" charset="-128"/>
              </a:rPr>
              <a:t>10-fold and 5-fold cross-validations are commonly used. </a:t>
            </a:r>
            <a:r>
              <a:rPr lang="en-US" altLang="en-US" sz="1600" dirty="0"/>
              <a:t> </a:t>
            </a:r>
          </a:p>
          <a:p>
            <a:pPr eaLnBrk="1" hangingPunct="1"/>
            <a:r>
              <a:rPr lang="en-US" altLang="en-US" sz="1600" dirty="0"/>
              <a:t>This method is used when the available data is not large. </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44E1597-5B71-4B94-8085-0EE0FA54EA8C}"/>
                  </a:ext>
                </a:extLst>
              </p:cNvPr>
              <p:cNvGraphicFramePr>
                <a:graphicFrameLocks noChangeAspect="1"/>
              </p:cNvGraphicFramePr>
              <p:nvPr>
                <p:extLst>
                  <p:ext uri="{D42A27DB-BD31-4B8C-83A1-F6EECF244321}">
                    <p14:modId xmlns:p14="http://schemas.microsoft.com/office/powerpoint/2010/main" val="3290824508"/>
                  </p:ext>
                </p:extLst>
              </p:nvPr>
            </p:nvGraphicFramePr>
            <p:xfrm>
              <a:off x="6705600" y="2365177"/>
              <a:ext cx="2286000" cy="1285875"/>
            </p:xfrm>
            <a:graphic>
              <a:graphicData uri="http://schemas.microsoft.com/office/powerpoint/2016/slidezoom">
                <pslz:sldZm>
                  <pslz:sldZmObj sldId="857" cId="937249483">
                    <pslz:zmPr id="{DDD62291-0711-4BD2-9B09-835CDDEC5ED3}" returnToParent="0" transitionDur="1000">
                      <p166:blipFill xmlns:p166="http://schemas.microsoft.com/office/powerpoint/2016/6/main">
                        <a:blip r:embed="rId2"/>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 name="Slide Zoom 2">
                <a:hlinkClick r:id="rId5" action="ppaction://hlinksldjump"/>
                <a:extLst>
                  <a:ext uri="{FF2B5EF4-FFF2-40B4-BE49-F238E27FC236}">
                    <a16:creationId xmlns:a16="http://schemas.microsoft.com/office/drawing/2014/main" id="{744E1597-5B71-4B94-8085-0EE0FA54EA8C}"/>
                  </a:ext>
                </a:extLst>
              </p:cNvPr>
              <p:cNvPicPr>
                <a:picLocks noGrp="1" noRot="1" noChangeAspect="1" noMove="1" noResize="1" noEditPoints="1" noAdjustHandles="1" noChangeArrowheads="1" noChangeShapeType="1"/>
              </p:cNvPicPr>
              <p:nvPr/>
            </p:nvPicPr>
            <p:blipFill>
              <a:blip r:embed="rId6"/>
              <a:stretch>
                <a:fillRect/>
              </a:stretch>
            </p:blipFill>
            <p:spPr>
              <a:xfrm>
                <a:off x="6705600" y="2365177"/>
                <a:ext cx="2286000" cy="1285875"/>
              </a:xfrm>
              <a:prstGeom prst="rect">
                <a:avLst/>
              </a:prstGeom>
              <a:ln w="3175">
                <a:solidFill>
                  <a:prstClr val="ltGray"/>
                </a:solidFill>
              </a:ln>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E06D1935-D178-46EA-A0F8-836B8EC0DC9B}"/>
              </a:ext>
            </a:extLst>
          </p:cNvPr>
          <p:cNvSpPr>
            <a:spLocks noGrp="1" noChangeArrowheads="1"/>
          </p:cNvSpPr>
          <p:nvPr>
            <p:ph type="title"/>
          </p:nvPr>
        </p:nvSpPr>
        <p:spPr/>
        <p:txBody>
          <a:bodyPr/>
          <a:lstStyle/>
          <a:p>
            <a:pPr eaLnBrk="1" hangingPunct="1"/>
            <a:r>
              <a:rPr lang="en-US" altLang="en-US" dirty="0"/>
              <a:t>Evaluation methods: leave one out</a:t>
            </a:r>
          </a:p>
        </p:txBody>
      </p:sp>
      <p:sp>
        <p:nvSpPr>
          <p:cNvPr id="51205" name="Rectangle 3">
            <a:extLst>
              <a:ext uri="{FF2B5EF4-FFF2-40B4-BE49-F238E27FC236}">
                <a16:creationId xmlns:a16="http://schemas.microsoft.com/office/drawing/2014/main" id="{A7055DAE-0B2D-4FDA-A3FD-C4F68C53B6AF}"/>
              </a:ext>
            </a:extLst>
          </p:cNvPr>
          <p:cNvSpPr>
            <a:spLocks noGrp="1" noChangeArrowheads="1"/>
          </p:cNvSpPr>
          <p:nvPr>
            <p:ph type="body" idx="1"/>
          </p:nvPr>
        </p:nvSpPr>
        <p:spPr>
          <a:xfrm>
            <a:off x="685800" y="1809750"/>
            <a:ext cx="6172200" cy="2819400"/>
          </a:xfrm>
        </p:spPr>
        <p:txBody>
          <a:bodyPr>
            <a:normAutofit/>
          </a:bodyPr>
          <a:lstStyle/>
          <a:p>
            <a:pPr eaLnBrk="1" hangingPunct="1"/>
            <a:r>
              <a:rPr lang="en-US" altLang="en-US" sz="1800" b="1" dirty="0">
                <a:solidFill>
                  <a:srgbClr val="FF0000"/>
                </a:solidFill>
              </a:rPr>
              <a:t>Leave-one-out cross-validation</a:t>
            </a:r>
            <a:r>
              <a:rPr lang="en-US" altLang="en-US" sz="1800" dirty="0"/>
              <a:t>: This method is used when the data set is very small. </a:t>
            </a:r>
          </a:p>
          <a:p>
            <a:pPr eaLnBrk="1" hangingPunct="1"/>
            <a:r>
              <a:rPr lang="en-US" altLang="en-US" sz="1800" dirty="0"/>
              <a:t>It is a special case of cross-validation</a:t>
            </a:r>
          </a:p>
          <a:p>
            <a:pPr eaLnBrk="1" hangingPunct="1"/>
            <a:r>
              <a:rPr lang="en-US" altLang="ja-JP" sz="1800" dirty="0">
                <a:ea typeface="MS PGothic" panose="020B0600070205080204" pitchFamily="34" charset="-128"/>
              </a:rPr>
              <a:t>Each fold of the cross validation has only </a:t>
            </a:r>
            <a:r>
              <a:rPr lang="en-US" altLang="ja-JP" sz="1800" dirty="0">
                <a:solidFill>
                  <a:srgbClr val="3333CC"/>
                </a:solidFill>
                <a:ea typeface="MS PGothic" panose="020B0600070205080204" pitchFamily="34" charset="-128"/>
              </a:rPr>
              <a:t>a single test example</a:t>
            </a:r>
            <a:r>
              <a:rPr lang="en-US" altLang="ja-JP" sz="1800" dirty="0">
                <a:ea typeface="MS PGothic" panose="020B0600070205080204" pitchFamily="34" charset="-128"/>
              </a:rPr>
              <a:t> and all the rest of the data is used in training. </a:t>
            </a:r>
          </a:p>
          <a:p>
            <a:pPr eaLnBrk="1" hangingPunct="1"/>
            <a:r>
              <a:rPr lang="en-US" altLang="ja-JP" sz="1800" dirty="0">
                <a:ea typeface="MS PGothic" panose="020B0600070205080204" pitchFamily="34" charset="-128"/>
              </a:rPr>
              <a:t>If the original data has </a:t>
            </a:r>
            <a:r>
              <a:rPr lang="en-US" altLang="ja-JP" sz="1800" i="1" dirty="0">
                <a:ea typeface="MS PGothic" panose="020B0600070205080204" pitchFamily="34" charset="-128"/>
              </a:rPr>
              <a:t>m</a:t>
            </a:r>
            <a:r>
              <a:rPr lang="en-US" altLang="ja-JP" sz="1800" dirty="0">
                <a:ea typeface="MS PGothic" panose="020B0600070205080204" pitchFamily="34" charset="-128"/>
              </a:rPr>
              <a:t> examples, this is </a:t>
            </a:r>
            <a:r>
              <a:rPr lang="en-US" altLang="ja-JP" sz="1800" i="1" dirty="0">
                <a:solidFill>
                  <a:srgbClr val="3333CC"/>
                </a:solidFill>
                <a:ea typeface="MS PGothic" panose="020B0600070205080204" pitchFamily="34" charset="-128"/>
              </a:rPr>
              <a:t>m</a:t>
            </a:r>
            <a:r>
              <a:rPr lang="en-US" altLang="ja-JP" sz="1800" dirty="0">
                <a:solidFill>
                  <a:srgbClr val="3333CC"/>
                </a:solidFill>
                <a:ea typeface="MS PGothic" panose="020B0600070205080204" pitchFamily="34" charset="-128"/>
              </a:rPr>
              <a:t>-fold cross-validation</a:t>
            </a:r>
            <a:r>
              <a:rPr lang="en-US" altLang="ja-JP" sz="1800" dirty="0">
                <a:ea typeface="MS PGothic" panose="020B0600070205080204" pitchFamily="34" charset="-128"/>
              </a:rPr>
              <a:t> </a:t>
            </a:r>
            <a:endParaRPr lang="en-US" altLang="en-US" sz="1800" dirty="0"/>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E91AE4CB-C70E-4664-ACFA-7C0D79D5E629}"/>
                  </a:ext>
                </a:extLst>
              </p:cNvPr>
              <p:cNvGraphicFramePr>
                <a:graphicFrameLocks noChangeAspect="1"/>
              </p:cNvGraphicFramePr>
              <p:nvPr>
                <p:extLst>
                  <p:ext uri="{D42A27DB-BD31-4B8C-83A1-F6EECF244321}">
                    <p14:modId xmlns:p14="http://schemas.microsoft.com/office/powerpoint/2010/main" val="2912187423"/>
                  </p:ext>
                </p:extLst>
              </p:nvPr>
            </p:nvGraphicFramePr>
            <p:xfrm>
              <a:off x="6705600" y="2419350"/>
              <a:ext cx="2286000" cy="1285875"/>
            </p:xfrm>
            <a:graphic>
              <a:graphicData uri="http://schemas.microsoft.com/office/powerpoint/2016/slidezoom">
                <pslz:sldZm>
                  <pslz:sldZmObj sldId="857" cId="937249483">
                    <pslz:zmPr id="{77FF921C-AEDD-495F-9ED5-3E5C5D921294}" returnToParent="0" transitionDur="1000">
                      <p166:blipFill xmlns:p166="http://schemas.microsoft.com/office/powerpoint/2016/6/main">
                        <a:blip r:embed="rId2"/>
                        <a:stretch>
                          <a:fillRect/>
                        </a:stretch>
                      </p166:blipFill>
                      <p166:spPr xmlns:p166="http://schemas.microsoft.com/office/powerpoint/2016/6/main">
                        <a:xfrm>
                          <a:off x="0" y="0"/>
                          <a:ext cx="2286000" cy="1285875"/>
                        </a:xfrm>
                        <a:prstGeom prst="rect">
                          <a:avLst/>
                        </a:prstGeom>
                        <a:ln w="3175">
                          <a:solidFill>
                            <a:prstClr val="ltGray"/>
                          </a:solidFill>
                        </a:ln>
                      </p166:spPr>
                    </pslz:zmPr>
                  </pslz:sldZmObj>
                </pslz:sldZm>
              </a:graphicData>
            </a:graphic>
          </p:graphicFrame>
        </mc:Choice>
        <mc:Fallback xmlns="">
          <p:pic>
            <p:nvPicPr>
              <p:cNvPr id="3" name="Slide Zoom 2">
                <a:hlinkClick r:id="rId5" action="ppaction://hlinksldjump"/>
                <a:extLst>
                  <a:ext uri="{FF2B5EF4-FFF2-40B4-BE49-F238E27FC236}">
                    <a16:creationId xmlns:a16="http://schemas.microsoft.com/office/drawing/2014/main" id="{E91AE4CB-C70E-4664-ACFA-7C0D79D5E629}"/>
                  </a:ext>
                </a:extLst>
              </p:cNvPr>
              <p:cNvPicPr>
                <a:picLocks noGrp="1" noRot="1" noChangeAspect="1" noMove="1" noResize="1" noEditPoints="1" noAdjustHandles="1" noChangeArrowheads="1" noChangeShapeType="1"/>
              </p:cNvPicPr>
              <p:nvPr/>
            </p:nvPicPr>
            <p:blipFill>
              <a:blip r:embed="rId6"/>
              <a:stretch>
                <a:fillRect/>
              </a:stretch>
            </p:blipFill>
            <p:spPr>
              <a:xfrm>
                <a:off x="6705600" y="2419350"/>
                <a:ext cx="2286000" cy="1285875"/>
              </a:xfrm>
              <a:prstGeom prst="rect">
                <a:avLst/>
              </a:prstGeom>
              <a:ln w="3175">
                <a:solidFill>
                  <a:prstClr val="ltGray"/>
                </a:solidFill>
              </a:ln>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616407-3E4D-4469-BDAF-3837EBF9F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a:extLst>
              <a:ext uri="{FF2B5EF4-FFF2-40B4-BE49-F238E27FC236}">
                <a16:creationId xmlns:a16="http://schemas.microsoft.com/office/drawing/2014/main" id="{898B2A70-6002-46CA-BD57-36DA7D1D5AF4}"/>
              </a:ext>
            </a:extLst>
          </p:cNvPr>
          <p:cNvPicPr>
            <a:picLocks noGrp="1" noChangeAspect="1"/>
          </p:cNvPicPr>
          <p:nvPr>
            <p:ph idx="1"/>
          </p:nvPr>
        </p:nvPicPr>
        <p:blipFill rotWithShape="1">
          <a:blip r:embed="rId2"/>
          <a:srcRect t="442"/>
          <a:stretch/>
        </p:blipFill>
        <p:spPr>
          <a:xfrm>
            <a:off x="20" y="10"/>
            <a:ext cx="9143980" cy="5143490"/>
          </a:xfrm>
          <a:prstGeom prst="rect">
            <a:avLst/>
          </a:prstGeom>
        </p:spPr>
      </p:pic>
    </p:spTree>
    <p:extLst>
      <p:ext uri="{BB962C8B-B14F-4D97-AF65-F5344CB8AC3E}">
        <p14:creationId xmlns:p14="http://schemas.microsoft.com/office/powerpoint/2010/main" val="93724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a:extLst>
              <a:ext uri="{FF2B5EF4-FFF2-40B4-BE49-F238E27FC236}">
                <a16:creationId xmlns:a16="http://schemas.microsoft.com/office/drawing/2014/main" id="{F8035C16-D635-499A-9551-73EA9435A1D3}"/>
              </a:ext>
            </a:extLst>
          </p:cNvPr>
          <p:cNvSpPr>
            <a:spLocks noGrp="1" noChangeArrowheads="1"/>
          </p:cNvSpPr>
          <p:nvPr>
            <p:ph type="title"/>
          </p:nvPr>
        </p:nvSpPr>
        <p:spPr/>
        <p:txBody>
          <a:bodyPr/>
          <a:lstStyle/>
          <a:p>
            <a:pPr eaLnBrk="1" hangingPunct="1"/>
            <a:r>
              <a:rPr lang="en-US" altLang="en-US" dirty="0"/>
              <a:t>Evaluation methods: validation</a:t>
            </a:r>
          </a:p>
        </p:txBody>
      </p:sp>
      <p:sp>
        <p:nvSpPr>
          <p:cNvPr id="52229" name="Rectangle 3">
            <a:extLst>
              <a:ext uri="{FF2B5EF4-FFF2-40B4-BE49-F238E27FC236}">
                <a16:creationId xmlns:a16="http://schemas.microsoft.com/office/drawing/2014/main" id="{9AE44AF3-E15F-491D-85A6-A21692DA4B72}"/>
              </a:ext>
            </a:extLst>
          </p:cNvPr>
          <p:cNvSpPr>
            <a:spLocks noGrp="1" noChangeArrowheads="1"/>
          </p:cNvSpPr>
          <p:nvPr>
            <p:ph type="body" idx="1"/>
          </p:nvPr>
        </p:nvSpPr>
        <p:spPr>
          <a:xfrm>
            <a:off x="609600" y="1809750"/>
            <a:ext cx="8382000" cy="3726656"/>
          </a:xfrm>
        </p:spPr>
        <p:txBody>
          <a:bodyPr>
            <a:normAutofit/>
          </a:bodyPr>
          <a:lstStyle/>
          <a:p>
            <a:pPr eaLnBrk="1" hangingPunct="1">
              <a:lnSpc>
                <a:spcPct val="90000"/>
              </a:lnSpc>
            </a:pPr>
            <a:r>
              <a:rPr lang="en-US" altLang="en-US" sz="1950" b="1" dirty="0">
                <a:solidFill>
                  <a:srgbClr val="FF0000"/>
                </a:solidFill>
              </a:rPr>
              <a:t>Validation set</a:t>
            </a:r>
            <a:r>
              <a:rPr lang="en-US" altLang="en-US" sz="1950" dirty="0"/>
              <a:t>: </a:t>
            </a:r>
            <a:r>
              <a:rPr lang="en-US" altLang="ja-JP" sz="1950" dirty="0">
                <a:ea typeface="MS PGothic" panose="020B0600070205080204" pitchFamily="34" charset="-128"/>
              </a:rPr>
              <a:t>the available data is divided into three subsets, </a:t>
            </a:r>
          </a:p>
          <a:p>
            <a:pPr lvl="1" eaLnBrk="1" hangingPunct="1">
              <a:lnSpc>
                <a:spcPct val="90000"/>
              </a:lnSpc>
            </a:pPr>
            <a:r>
              <a:rPr lang="en-US" altLang="ja-JP" sz="1650" dirty="0">
                <a:ea typeface="MS PGothic" panose="020B0600070205080204" pitchFamily="34" charset="-128"/>
              </a:rPr>
              <a:t>a training set, </a:t>
            </a:r>
          </a:p>
          <a:p>
            <a:pPr lvl="1" eaLnBrk="1" hangingPunct="1">
              <a:lnSpc>
                <a:spcPct val="90000"/>
              </a:lnSpc>
            </a:pPr>
            <a:r>
              <a:rPr lang="en-US" altLang="ja-JP" sz="1650" dirty="0">
                <a:ea typeface="MS PGothic" panose="020B0600070205080204" pitchFamily="34" charset="-128"/>
              </a:rPr>
              <a:t>a validation set and </a:t>
            </a:r>
          </a:p>
          <a:p>
            <a:pPr lvl="1" eaLnBrk="1" hangingPunct="1">
              <a:lnSpc>
                <a:spcPct val="90000"/>
              </a:lnSpc>
            </a:pPr>
            <a:r>
              <a:rPr lang="en-US" altLang="ja-JP" sz="1650" dirty="0">
                <a:ea typeface="MS PGothic" panose="020B0600070205080204" pitchFamily="34" charset="-128"/>
              </a:rPr>
              <a:t>a test set. </a:t>
            </a:r>
          </a:p>
          <a:p>
            <a:pPr eaLnBrk="1" hangingPunct="1">
              <a:lnSpc>
                <a:spcPct val="90000"/>
              </a:lnSpc>
            </a:pPr>
            <a:r>
              <a:rPr lang="en-US" altLang="ja-JP" sz="1950" dirty="0">
                <a:ea typeface="MS PGothic" panose="020B0600070205080204" pitchFamily="34" charset="-128"/>
              </a:rPr>
              <a:t>A validation set is used frequently for estimating parameters in learning algorithms. </a:t>
            </a:r>
          </a:p>
          <a:p>
            <a:pPr eaLnBrk="1" hangingPunct="1">
              <a:lnSpc>
                <a:spcPct val="90000"/>
              </a:lnSpc>
            </a:pPr>
            <a:r>
              <a:rPr lang="en-US" altLang="ja-JP" sz="1950" dirty="0">
                <a:ea typeface="MS PGothic" panose="020B0600070205080204" pitchFamily="34" charset="-128"/>
              </a:rPr>
              <a:t>In such cases, the values that give the best performance on the validation set are used as the final parameter values. </a:t>
            </a:r>
          </a:p>
          <a:p>
            <a:pPr eaLnBrk="1" hangingPunct="1">
              <a:lnSpc>
                <a:spcPct val="90000"/>
              </a:lnSpc>
            </a:pPr>
            <a:r>
              <a:rPr lang="en-US" altLang="ja-JP" sz="1950" dirty="0">
                <a:ea typeface="MS PGothic" panose="020B0600070205080204" pitchFamily="34" charset="-128"/>
              </a:rPr>
              <a:t>Cross-validation can be used for parameter estimating as well. </a:t>
            </a:r>
            <a:endParaRPr lang="en-US" altLang="en-US" sz="1950" dirty="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2CEB4938-043F-4878-8D94-A6FB9A2E481A}"/>
              </a:ext>
            </a:extLst>
          </p:cNvPr>
          <p:cNvSpPr>
            <a:spLocks noGrp="1" noChangeArrowheads="1"/>
          </p:cNvSpPr>
          <p:nvPr>
            <p:ph type="title"/>
          </p:nvPr>
        </p:nvSpPr>
        <p:spPr/>
        <p:txBody>
          <a:bodyPr/>
          <a:lstStyle/>
          <a:p>
            <a:pPr eaLnBrk="1" hangingPunct="1"/>
            <a:r>
              <a:rPr lang="en-US" altLang="en-US"/>
              <a:t>Supervised vs. unsupervised Learning</a:t>
            </a:r>
          </a:p>
        </p:txBody>
      </p:sp>
      <p:sp>
        <p:nvSpPr>
          <p:cNvPr id="14341" name="Rectangle 3">
            <a:extLst>
              <a:ext uri="{FF2B5EF4-FFF2-40B4-BE49-F238E27FC236}">
                <a16:creationId xmlns:a16="http://schemas.microsoft.com/office/drawing/2014/main" id="{046F7C77-A7DE-4CD4-9E37-224E6C522CEA}"/>
              </a:ext>
            </a:extLst>
          </p:cNvPr>
          <p:cNvSpPr>
            <a:spLocks noGrp="1" noChangeArrowheads="1"/>
          </p:cNvSpPr>
          <p:nvPr>
            <p:ph type="body" idx="1"/>
          </p:nvPr>
        </p:nvSpPr>
        <p:spPr>
          <a:xfrm>
            <a:off x="1110253" y="1733550"/>
            <a:ext cx="6923493" cy="3076972"/>
          </a:xfrm>
        </p:spPr>
        <p:txBody>
          <a:bodyPr>
            <a:normAutofit/>
          </a:bodyPr>
          <a:lstStyle/>
          <a:p>
            <a:pPr eaLnBrk="1" hangingPunct="1">
              <a:lnSpc>
                <a:spcPct val="90000"/>
              </a:lnSpc>
            </a:pPr>
            <a:r>
              <a:rPr lang="en-US" altLang="en-US" sz="1800" dirty="0">
                <a:solidFill>
                  <a:srgbClr val="F83F24"/>
                </a:solidFill>
              </a:rPr>
              <a:t>Supervised learning: </a:t>
            </a:r>
            <a:r>
              <a:rPr lang="en-US" altLang="en-US" sz="1800" dirty="0"/>
              <a:t>classification is seen as supervised learning from examples.</a:t>
            </a:r>
            <a:r>
              <a:rPr lang="en-US" altLang="en-US" sz="1800" dirty="0">
                <a:solidFill>
                  <a:srgbClr val="F83F24"/>
                </a:solidFill>
              </a:rPr>
              <a:t> </a:t>
            </a:r>
            <a:endParaRPr lang="en-US" altLang="en-US" sz="1800" dirty="0"/>
          </a:p>
          <a:p>
            <a:pPr lvl="1" eaLnBrk="1" hangingPunct="1">
              <a:lnSpc>
                <a:spcPct val="90000"/>
              </a:lnSpc>
            </a:pPr>
            <a:r>
              <a:rPr lang="en-US" altLang="en-US" sz="1800" dirty="0">
                <a:solidFill>
                  <a:srgbClr val="3333CC"/>
                </a:solidFill>
              </a:rPr>
              <a:t>Supervision</a:t>
            </a:r>
            <a:r>
              <a:rPr lang="en-US" altLang="en-US" sz="1800" dirty="0"/>
              <a:t>: The data (observations, measurements, etc.) are labeled with pre-defined classes. It is like that a “teacher” gives the classes (</a:t>
            </a:r>
            <a:r>
              <a:rPr lang="en-US" altLang="en-US" sz="1800" dirty="0">
                <a:solidFill>
                  <a:schemeClr val="accent2"/>
                </a:solidFill>
              </a:rPr>
              <a:t>supervision</a:t>
            </a:r>
            <a:r>
              <a:rPr lang="en-US" altLang="en-US" sz="1800" dirty="0"/>
              <a:t>). </a:t>
            </a:r>
          </a:p>
          <a:p>
            <a:pPr lvl="1" eaLnBrk="1" hangingPunct="1">
              <a:lnSpc>
                <a:spcPct val="90000"/>
              </a:lnSpc>
            </a:pPr>
            <a:r>
              <a:rPr lang="en-US" altLang="en-US" sz="1800" dirty="0"/>
              <a:t>Test data are classified into these classes too. </a:t>
            </a:r>
          </a:p>
          <a:p>
            <a:pPr eaLnBrk="1" hangingPunct="1">
              <a:lnSpc>
                <a:spcPct val="90000"/>
              </a:lnSpc>
            </a:pPr>
            <a:r>
              <a:rPr lang="en-US" altLang="en-US" sz="1800" dirty="0">
                <a:solidFill>
                  <a:srgbClr val="F83F24"/>
                </a:solidFill>
              </a:rPr>
              <a:t>Unsupervised learning</a:t>
            </a:r>
            <a:r>
              <a:rPr lang="en-US" altLang="en-US" sz="1800" dirty="0"/>
              <a:t> </a:t>
            </a:r>
            <a:r>
              <a:rPr lang="en-US" altLang="en-US" sz="1800" dirty="0">
                <a:solidFill>
                  <a:srgbClr val="FF3300"/>
                </a:solidFill>
              </a:rPr>
              <a:t>(clustering)</a:t>
            </a:r>
          </a:p>
          <a:p>
            <a:pPr lvl="1" eaLnBrk="1" hangingPunct="1">
              <a:lnSpc>
                <a:spcPct val="90000"/>
              </a:lnSpc>
            </a:pPr>
            <a:r>
              <a:rPr lang="en-US" altLang="en-US" sz="1800" dirty="0">
                <a:solidFill>
                  <a:srgbClr val="3333CC"/>
                </a:solidFill>
              </a:rPr>
              <a:t>Class labels of the data are unknown</a:t>
            </a:r>
          </a:p>
          <a:p>
            <a:pPr lvl="1" eaLnBrk="1" hangingPunct="1">
              <a:lnSpc>
                <a:spcPct val="90000"/>
              </a:lnSpc>
            </a:pPr>
            <a:r>
              <a:rPr lang="en-US" altLang="en-US" sz="1800" dirty="0"/>
              <a:t>Given a set of data, the task is to establish the existence of classes or clusters in the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B58-E37A-03F6-EF09-94D71A0D9119}"/>
              </a:ext>
            </a:extLst>
          </p:cNvPr>
          <p:cNvSpPr>
            <a:spLocks noGrp="1"/>
          </p:cNvSpPr>
          <p:nvPr>
            <p:ph type="title"/>
          </p:nvPr>
        </p:nvSpPr>
        <p:spPr/>
        <p:txBody>
          <a:bodyPr/>
          <a:lstStyle/>
          <a:p>
            <a:r>
              <a:rPr lang="en-US" dirty="0"/>
              <a:t>Regression measures </a:t>
            </a:r>
            <a:endParaRPr lang="en-IL" dirty="0"/>
          </a:p>
        </p:txBody>
      </p:sp>
      <p:sp>
        <p:nvSpPr>
          <p:cNvPr id="3" name="Content Placeholder 2">
            <a:extLst>
              <a:ext uri="{FF2B5EF4-FFF2-40B4-BE49-F238E27FC236}">
                <a16:creationId xmlns:a16="http://schemas.microsoft.com/office/drawing/2014/main" id="{3247C496-368D-0748-D207-2C9F2F77055C}"/>
              </a:ext>
            </a:extLst>
          </p:cNvPr>
          <p:cNvSpPr>
            <a:spLocks noGrp="1"/>
          </p:cNvSpPr>
          <p:nvPr>
            <p:ph idx="1"/>
          </p:nvPr>
        </p:nvSpPr>
        <p:spPr>
          <a:xfrm>
            <a:off x="808580" y="1851024"/>
            <a:ext cx="7526839" cy="2562225"/>
          </a:xfrm>
        </p:spPr>
        <p:txBody>
          <a:bodyPr>
            <a:normAutofit/>
          </a:bodyPr>
          <a:lstStyle/>
          <a:p>
            <a:r>
              <a:rPr lang="en-US" sz="1600" dirty="0"/>
              <a:t>Remember that for estimation of Regression model we have used:</a:t>
            </a:r>
          </a:p>
          <a:p>
            <a:pPr lvl="1"/>
            <a:r>
              <a:rPr lang="en-US" sz="1600" dirty="0"/>
              <a:t>MSE</a:t>
            </a:r>
          </a:p>
          <a:p>
            <a:pPr lvl="1"/>
            <a:r>
              <a:rPr lang="en-US" sz="1600" dirty="0"/>
              <a:t>R</a:t>
            </a:r>
            <a:r>
              <a:rPr lang="en-US" sz="1600" baseline="30000" dirty="0"/>
              <a:t>2</a:t>
            </a:r>
          </a:p>
          <a:p>
            <a:pPr lvl="1"/>
            <a:r>
              <a:rPr lang="en-US" sz="1600" dirty="0"/>
              <a:t>P-value </a:t>
            </a:r>
          </a:p>
          <a:p>
            <a:r>
              <a:rPr lang="en-US" sz="1750" dirty="0"/>
              <a:t>So to get the results which could generalize the best we would take model parameters that give best measures on validation set</a:t>
            </a:r>
            <a:endParaRPr lang="en-IL" sz="1750" dirty="0"/>
          </a:p>
        </p:txBody>
      </p:sp>
    </p:spTree>
    <p:extLst>
      <p:ext uri="{BB962C8B-B14F-4D97-AF65-F5344CB8AC3E}">
        <p14:creationId xmlns:p14="http://schemas.microsoft.com/office/powerpoint/2010/main" val="390303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A68972F2-A5ED-411E-8B42-888441B2536B}"/>
              </a:ext>
            </a:extLst>
          </p:cNvPr>
          <p:cNvSpPr>
            <a:spLocks noGrp="1" noChangeArrowheads="1"/>
          </p:cNvSpPr>
          <p:nvPr>
            <p:ph type="title"/>
          </p:nvPr>
        </p:nvSpPr>
        <p:spPr/>
        <p:txBody>
          <a:bodyPr/>
          <a:lstStyle/>
          <a:p>
            <a:pPr eaLnBrk="1" hangingPunct="1"/>
            <a:r>
              <a:rPr lang="en-US" altLang="en-US" dirty="0"/>
              <a:t>A classification example application</a:t>
            </a:r>
          </a:p>
        </p:txBody>
      </p:sp>
      <p:sp>
        <p:nvSpPr>
          <p:cNvPr id="7173" name="Rectangle 3">
            <a:extLst>
              <a:ext uri="{FF2B5EF4-FFF2-40B4-BE49-F238E27FC236}">
                <a16:creationId xmlns:a16="http://schemas.microsoft.com/office/drawing/2014/main" id="{085438B0-4DCA-45EC-AC94-4815F0221C1D}"/>
              </a:ext>
            </a:extLst>
          </p:cNvPr>
          <p:cNvSpPr>
            <a:spLocks noGrp="1" noChangeArrowheads="1"/>
          </p:cNvSpPr>
          <p:nvPr>
            <p:ph type="body" idx="1"/>
          </p:nvPr>
        </p:nvSpPr>
        <p:spPr>
          <a:xfrm>
            <a:off x="1295400" y="1707779"/>
            <a:ext cx="6237685" cy="3086100"/>
          </a:xfrm>
        </p:spPr>
        <p:txBody>
          <a:bodyPr/>
          <a:lstStyle/>
          <a:p>
            <a:pPr marL="457200" indent="-457200">
              <a:lnSpc>
                <a:spcPct val="90000"/>
              </a:lnSpc>
            </a:pPr>
            <a:r>
              <a:rPr lang="en-US" altLang="en-US" sz="1950" dirty="0"/>
              <a:t>An emergency room in a hospital measures 17 variables (e.g., blood pressure, age, </a:t>
            </a:r>
            <a:r>
              <a:rPr lang="en-US" altLang="en-US" sz="1950" dirty="0" err="1"/>
              <a:t>etc</a:t>
            </a:r>
            <a:r>
              <a:rPr lang="en-US" altLang="en-US" sz="1950" dirty="0"/>
              <a:t>) of newly admitted patients. </a:t>
            </a:r>
          </a:p>
          <a:p>
            <a:pPr marL="457200" indent="-457200">
              <a:lnSpc>
                <a:spcPct val="90000"/>
              </a:lnSpc>
            </a:pPr>
            <a:r>
              <a:rPr lang="en-US" altLang="en-US" sz="1950" dirty="0">
                <a:solidFill>
                  <a:srgbClr val="FF0000"/>
                </a:solidFill>
              </a:rPr>
              <a:t>A decision is needed</a:t>
            </a:r>
            <a:r>
              <a:rPr lang="en-US" altLang="en-US" sz="1950" dirty="0"/>
              <a:t>: whether to put a new patient in an intensive-care unit. </a:t>
            </a:r>
          </a:p>
          <a:p>
            <a:pPr marL="457200" indent="-457200">
              <a:lnSpc>
                <a:spcPct val="90000"/>
              </a:lnSpc>
            </a:pPr>
            <a:r>
              <a:rPr lang="en-US" altLang="en-US" sz="1950" dirty="0"/>
              <a:t>Due to the high cost of ICU, those patients who may survive less than a month are given higher priority. </a:t>
            </a:r>
          </a:p>
          <a:p>
            <a:pPr marL="457200" indent="-457200">
              <a:lnSpc>
                <a:spcPct val="90000"/>
              </a:lnSpc>
            </a:pPr>
            <a:r>
              <a:rPr lang="en-US" altLang="en-US" sz="1950" dirty="0">
                <a:solidFill>
                  <a:srgbClr val="FF0000"/>
                </a:solidFill>
              </a:rPr>
              <a:t>Problem</a:t>
            </a:r>
            <a:r>
              <a:rPr lang="en-US" altLang="en-US" sz="1950" dirty="0"/>
              <a:t>: to predict </a:t>
            </a:r>
            <a:r>
              <a:rPr lang="en-US" altLang="en-US" sz="1950" dirty="0">
                <a:solidFill>
                  <a:srgbClr val="3333CC"/>
                </a:solidFill>
              </a:rPr>
              <a:t>high-risk patients</a:t>
            </a:r>
            <a:r>
              <a:rPr lang="en-US" altLang="en-US" sz="1950" dirty="0"/>
              <a:t> and discriminate them from </a:t>
            </a:r>
            <a:r>
              <a:rPr lang="en-US" altLang="en-US" sz="1950" dirty="0">
                <a:solidFill>
                  <a:srgbClr val="3333CC"/>
                </a:solidFill>
              </a:rPr>
              <a:t>low-risk patients</a:t>
            </a:r>
            <a:r>
              <a:rPr lang="en-US" altLang="en-US" sz="1950"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ECF08D5C-576C-440B-845A-1691C44D62C9}"/>
              </a:ext>
            </a:extLst>
          </p:cNvPr>
          <p:cNvSpPr>
            <a:spLocks noGrp="1" noChangeArrowheads="1"/>
          </p:cNvSpPr>
          <p:nvPr>
            <p:ph type="title"/>
          </p:nvPr>
        </p:nvSpPr>
        <p:spPr/>
        <p:txBody>
          <a:bodyPr/>
          <a:lstStyle/>
          <a:p>
            <a:pPr eaLnBrk="1" hangingPunct="1"/>
            <a:r>
              <a:rPr lang="en-US" altLang="en-US" dirty="0"/>
              <a:t>Which data problems to avoid?</a:t>
            </a:r>
          </a:p>
        </p:txBody>
      </p:sp>
      <p:sp>
        <p:nvSpPr>
          <p:cNvPr id="16389" name="Rectangle 3">
            <a:extLst>
              <a:ext uri="{FF2B5EF4-FFF2-40B4-BE49-F238E27FC236}">
                <a16:creationId xmlns:a16="http://schemas.microsoft.com/office/drawing/2014/main" id="{C37BB45D-D869-495E-86FD-C94FE1DC4F2C}"/>
              </a:ext>
            </a:extLst>
          </p:cNvPr>
          <p:cNvSpPr>
            <a:spLocks noGrp="1" noChangeArrowheads="1"/>
          </p:cNvSpPr>
          <p:nvPr>
            <p:ph type="body" idx="1"/>
          </p:nvPr>
        </p:nvSpPr>
        <p:spPr>
          <a:xfrm>
            <a:off x="1066800" y="1809750"/>
            <a:ext cx="7163954" cy="2903141"/>
          </a:xfrm>
        </p:spPr>
        <p:txBody>
          <a:bodyPr>
            <a:normAutofit/>
          </a:bodyPr>
          <a:lstStyle/>
          <a:p>
            <a:pPr marL="342900" indent="-342900" eaLnBrk="1" hangingPunct="1">
              <a:lnSpc>
                <a:spcPct val="90000"/>
              </a:lnSpc>
              <a:buFont typeface="+mj-lt"/>
              <a:buAutoNum type="arabicPeriod"/>
            </a:pPr>
            <a:r>
              <a:rPr lang="en-US" altLang="en-US" sz="1800" dirty="0"/>
              <a:t>Sample data correctly</a:t>
            </a:r>
          </a:p>
          <a:p>
            <a:pPr marL="342900" indent="-342900" eaLnBrk="1" hangingPunct="1">
              <a:lnSpc>
                <a:spcPct val="90000"/>
              </a:lnSpc>
              <a:buFont typeface="+mj-lt"/>
              <a:buAutoNum type="arabicPeriod"/>
            </a:pPr>
            <a:r>
              <a:rPr lang="en-US" altLang="en-US" sz="1800" dirty="0"/>
              <a:t>Irrelevant feature selection</a:t>
            </a:r>
          </a:p>
          <a:p>
            <a:pPr marL="342900" indent="-342900" eaLnBrk="1" hangingPunct="1">
              <a:lnSpc>
                <a:spcPct val="90000"/>
              </a:lnSpc>
              <a:buFont typeface="+mj-lt"/>
              <a:buAutoNum type="arabicPeriod"/>
            </a:pPr>
            <a:r>
              <a:rPr lang="en-US" altLang="en-US" sz="1800" dirty="0"/>
              <a:t>Data leakage</a:t>
            </a:r>
          </a:p>
          <a:p>
            <a:pPr marL="342900" indent="-342900" eaLnBrk="1" hangingPunct="1">
              <a:lnSpc>
                <a:spcPct val="90000"/>
              </a:lnSpc>
              <a:buFont typeface="+mj-lt"/>
              <a:buAutoNum type="arabicPeriod"/>
            </a:pPr>
            <a:r>
              <a:rPr lang="en-US" altLang="en-US" sz="1800" dirty="0"/>
              <a:t>Missing data</a:t>
            </a:r>
          </a:p>
          <a:p>
            <a:pPr marL="342900" indent="-342900" eaLnBrk="1" hangingPunct="1">
              <a:lnSpc>
                <a:spcPct val="90000"/>
              </a:lnSpc>
              <a:buFont typeface="+mj-lt"/>
              <a:buAutoNum type="arabicPeriod"/>
            </a:pPr>
            <a:r>
              <a:rPr lang="en-US" altLang="en-US" sz="1800" dirty="0"/>
              <a:t>Inaccurate scaling and normalization</a:t>
            </a:r>
          </a:p>
          <a:p>
            <a:pPr marL="342900" indent="-342900" eaLnBrk="1" hangingPunct="1">
              <a:lnSpc>
                <a:spcPct val="90000"/>
              </a:lnSpc>
              <a:buFont typeface="+mj-lt"/>
              <a:buAutoNum type="arabicPeriod"/>
            </a:pPr>
            <a:r>
              <a:rPr lang="en-US" altLang="en-US" sz="1800" dirty="0"/>
              <a:t>Neglecting outliers</a:t>
            </a:r>
          </a:p>
          <a:p>
            <a:pPr marL="342900" indent="-342900" eaLnBrk="1" hangingPunct="1">
              <a:lnSpc>
                <a:spcPct val="90000"/>
              </a:lnSpc>
              <a:buFont typeface="+mj-lt"/>
              <a:buAutoNum type="arabicPeriod"/>
            </a:pPr>
            <a:r>
              <a:rPr lang="en-US" altLang="en-US" sz="1800" dirty="0"/>
              <a:t>Ignoring in-balance data</a:t>
            </a:r>
          </a:p>
          <a:p>
            <a:pPr marL="342900" indent="-342900" eaLnBrk="1" hangingPunct="1">
              <a:lnSpc>
                <a:spcPct val="90000"/>
              </a:lnSpc>
              <a:buFont typeface="+mj-lt"/>
              <a:buAutoNum type="arabicPeriod"/>
            </a:pPr>
            <a:endParaRPr lang="en-US" altLang="en-US" sz="1800" dirty="0"/>
          </a:p>
        </p:txBody>
      </p:sp>
    </p:spTree>
    <p:extLst>
      <p:ext uri="{BB962C8B-B14F-4D97-AF65-F5344CB8AC3E}">
        <p14:creationId xmlns:p14="http://schemas.microsoft.com/office/powerpoint/2010/main" val="191831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B6D80BBB-133C-49A0-92B8-1AF229A00F1F}"/>
              </a:ext>
            </a:extLst>
          </p:cNvPr>
          <p:cNvSpPr>
            <a:spLocks noGrp="1" noChangeArrowheads="1"/>
          </p:cNvSpPr>
          <p:nvPr>
            <p:ph type="title"/>
          </p:nvPr>
        </p:nvSpPr>
        <p:spPr>
          <a:xfrm>
            <a:off x="685800" y="443161"/>
            <a:ext cx="6705600" cy="926152"/>
          </a:xfrm>
        </p:spPr>
        <p:txBody>
          <a:bodyPr/>
          <a:lstStyle/>
          <a:p>
            <a:pPr eaLnBrk="1" hangingPunct="1"/>
            <a:r>
              <a:rPr lang="en-US" altLang="en-US" dirty="0"/>
              <a:t>Supervised learning process: two steps</a:t>
            </a:r>
          </a:p>
        </p:txBody>
      </p:sp>
      <p:pic>
        <p:nvPicPr>
          <p:cNvPr id="15365" name="Picture 4">
            <a:extLst>
              <a:ext uri="{FF2B5EF4-FFF2-40B4-BE49-F238E27FC236}">
                <a16:creationId xmlns:a16="http://schemas.microsoft.com/office/drawing/2014/main" id="{42A3A851-938E-4B6F-BF5E-1B8CB29686DF}"/>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3400" y="3554059"/>
            <a:ext cx="5805488" cy="1512094"/>
          </a:xfrm>
          <a:noFill/>
        </p:spPr>
      </p:pic>
      <p:sp>
        <p:nvSpPr>
          <p:cNvPr id="15366" name="Text Box 6">
            <a:extLst>
              <a:ext uri="{FF2B5EF4-FFF2-40B4-BE49-F238E27FC236}">
                <a16:creationId xmlns:a16="http://schemas.microsoft.com/office/drawing/2014/main" id="{CB885196-DEB7-46A6-BC34-7BD96FED771A}"/>
              </a:ext>
            </a:extLst>
          </p:cNvPr>
          <p:cNvSpPr txBox="1">
            <a:spLocks noChangeArrowheads="1"/>
          </p:cNvSpPr>
          <p:nvPr/>
        </p:nvSpPr>
        <p:spPr bwMode="auto">
          <a:xfrm>
            <a:off x="533400" y="1705710"/>
            <a:ext cx="6291263" cy="1511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10000"/>
              </a:spcBef>
              <a:spcAft>
                <a:spcPts val="0"/>
              </a:spcAft>
              <a:buClr>
                <a:srgbClr val="B31166"/>
              </a:buClr>
              <a:buSzPct val="65000"/>
              <a:buFont typeface="Wingdings" panose="05000000000000000000" pitchFamily="2" charset="2"/>
              <a:buChar char="n"/>
              <a:tabLst/>
              <a:defRPr/>
            </a:pPr>
            <a:r>
              <a:rPr kumimoji="0" lang="en-US" altLang="en-US" sz="225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Learning (training)</a:t>
            </a:r>
            <a:r>
              <a:rPr kumimoji="0" lang="en-US" altLang="en-US" sz="22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Learn a model using the </a:t>
            </a:r>
            <a:r>
              <a:rPr kumimoji="0" lang="en-US" altLang="en-US" sz="2250" b="0" i="0" u="none" strike="noStrike" kern="1200" cap="none" spc="0" normalizeH="0" baseline="0" noProof="0" dirty="0">
                <a:ln>
                  <a:noFill/>
                </a:ln>
                <a:solidFill>
                  <a:srgbClr val="3333CC"/>
                </a:solidFill>
                <a:effectLst/>
                <a:uLnTx/>
                <a:uFillTx/>
                <a:latin typeface="Arial" panose="020B0604020202020204" pitchFamily="34" charset="0"/>
                <a:ea typeface="+mn-ea"/>
                <a:cs typeface="+mn-cs"/>
              </a:rPr>
              <a:t>training data</a:t>
            </a:r>
          </a:p>
          <a:p>
            <a:pPr marL="342900" marR="0" lvl="0" indent="-342900" algn="l" defTabSz="914400" rtl="0" eaLnBrk="1" fontAlgn="auto" latinLnBrk="0" hangingPunct="1">
              <a:lnSpc>
                <a:spcPct val="100000"/>
              </a:lnSpc>
              <a:spcBef>
                <a:spcPct val="10000"/>
              </a:spcBef>
              <a:spcAft>
                <a:spcPts val="0"/>
              </a:spcAft>
              <a:buClr>
                <a:srgbClr val="B31166"/>
              </a:buClr>
              <a:buSzPct val="65000"/>
              <a:buFont typeface="Wingdings" panose="05000000000000000000" pitchFamily="2" charset="2"/>
              <a:buChar char="n"/>
              <a:tabLst/>
              <a:defRPr/>
            </a:pPr>
            <a:r>
              <a:rPr kumimoji="0" lang="en-US" altLang="en-US" sz="225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Testing: </a:t>
            </a:r>
            <a:r>
              <a:rPr kumimoji="0" lang="en-US" altLang="en-US" sz="22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Test the model using</a:t>
            </a:r>
            <a:r>
              <a:rPr kumimoji="0" lang="en-US" altLang="en-US" sz="225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altLang="en-US" sz="2250" b="0" i="0" u="none" strike="noStrike" kern="1200" cap="none" spc="0" normalizeH="0" baseline="0" noProof="0" dirty="0">
                <a:ln>
                  <a:noFill/>
                </a:ln>
                <a:solidFill>
                  <a:srgbClr val="E33D6F"/>
                </a:solidFill>
                <a:effectLst/>
                <a:uLnTx/>
                <a:uFillTx/>
                <a:latin typeface="Arial" panose="020B0604020202020204" pitchFamily="34" charset="0"/>
                <a:ea typeface="+mn-ea"/>
                <a:cs typeface="+mn-cs"/>
              </a:rPr>
              <a:t>unseen</a:t>
            </a:r>
            <a:r>
              <a:rPr kumimoji="0" lang="en-US" altLang="en-US" sz="2250" b="0" i="0" u="none" strike="noStrike" kern="1200" cap="none" spc="0" normalizeH="0" baseline="0" noProof="0" dirty="0">
                <a:ln>
                  <a:noFill/>
                </a:ln>
                <a:solidFill>
                  <a:srgbClr val="3333CC"/>
                </a:solidFill>
                <a:effectLst/>
                <a:uLnTx/>
                <a:uFillTx/>
                <a:latin typeface="Arial" panose="020B0604020202020204" pitchFamily="34" charset="0"/>
                <a:ea typeface="+mn-ea"/>
                <a:cs typeface="+mn-cs"/>
              </a:rPr>
              <a:t> test data</a:t>
            </a:r>
            <a:r>
              <a:rPr kumimoji="0" lang="en-US" altLang="en-US" sz="225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altLang="en-US" sz="225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 assess the model accuracy</a:t>
            </a:r>
          </a:p>
        </p:txBody>
      </p:sp>
      <p:sp>
        <p:nvSpPr>
          <p:cNvPr id="15367" name="Rectangle 11">
            <a:extLst>
              <a:ext uri="{FF2B5EF4-FFF2-40B4-BE49-F238E27FC236}">
                <a16:creationId xmlns:a16="http://schemas.microsoft.com/office/drawing/2014/main" id="{5BCDD8C9-C237-4385-B3F5-8FCA359AD4A8}"/>
              </a:ext>
            </a:extLst>
          </p:cNvPr>
          <p:cNvSpPr>
            <a:spLocks noChangeArrowheads="1"/>
          </p:cNvSpPr>
          <p:nvPr/>
        </p:nvSpPr>
        <p:spPr bwMode="auto">
          <a:xfrm>
            <a:off x="1143000" y="-219291"/>
            <a:ext cx="3241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20000"/>
              </a:spcBef>
              <a:spcAft>
                <a:spcPts val="0"/>
              </a:spcAft>
              <a:buClr>
                <a:srgbClr val="B31166"/>
              </a:buClr>
              <a:buSzPct val="65000"/>
              <a:buFont typeface="Wingdings" panose="05000000000000000000" pitchFamily="2" charset="2"/>
              <a:buChar char="n"/>
              <a:tabLst/>
              <a:defRPr/>
            </a:pPr>
            <a:endParaRPr kumimoji="0" lang="en-US" altLang="en-US" sz="225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graphicFrame>
        <p:nvGraphicFramePr>
          <p:cNvPr id="15368" name="Object 10">
            <a:extLst>
              <a:ext uri="{FF2B5EF4-FFF2-40B4-BE49-F238E27FC236}">
                <a16:creationId xmlns:a16="http://schemas.microsoft.com/office/drawing/2014/main" id="{1DB15799-4BFB-4652-B272-97905DC40372}"/>
              </a:ext>
            </a:extLst>
          </p:cNvPr>
          <p:cNvGraphicFramePr>
            <a:graphicFrameLocks noChangeAspect="1"/>
          </p:cNvGraphicFramePr>
          <p:nvPr/>
        </p:nvGraphicFramePr>
        <p:xfrm>
          <a:off x="4114800" y="3042024"/>
          <a:ext cx="4833938" cy="721519"/>
        </p:xfrm>
        <a:graphic>
          <a:graphicData uri="http://schemas.openxmlformats.org/presentationml/2006/ole">
            <mc:AlternateContent xmlns:mc="http://schemas.openxmlformats.org/markup-compatibility/2006">
              <mc:Choice xmlns:v="urn:schemas-microsoft-com:vml" Requires="v">
                <p:oleObj name="Equation" r:id="rId3" imgW="2489200" imgH="368300" progId="Equation.3">
                  <p:embed/>
                </p:oleObj>
              </mc:Choice>
              <mc:Fallback>
                <p:oleObj name="Equation" r:id="rId3" imgW="2489200" imgH="368300" progId="Equation.3">
                  <p:embed/>
                  <p:pic>
                    <p:nvPicPr>
                      <p:cNvPr id="15368" name="Object 10">
                        <a:extLst>
                          <a:ext uri="{FF2B5EF4-FFF2-40B4-BE49-F238E27FC236}">
                            <a16:creationId xmlns:a16="http://schemas.microsoft.com/office/drawing/2014/main" id="{1DB15799-4BFB-4652-B272-97905DC40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2024"/>
                        <a:ext cx="4833938" cy="721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a:extLst>
              <a:ext uri="{FF2B5EF4-FFF2-40B4-BE49-F238E27FC236}">
                <a16:creationId xmlns:a16="http://schemas.microsoft.com/office/drawing/2014/main" id="{40278CA5-D4A7-46AE-A5DE-53CFD6B270A2}"/>
              </a:ext>
            </a:extLst>
          </p:cNvPr>
          <p:cNvSpPr>
            <a:spLocks noGrp="1" noChangeArrowheads="1"/>
          </p:cNvSpPr>
          <p:nvPr>
            <p:ph type="title"/>
          </p:nvPr>
        </p:nvSpPr>
        <p:spPr>
          <a:xfrm>
            <a:off x="457200" y="438150"/>
            <a:ext cx="6172200" cy="854869"/>
          </a:xfrm>
        </p:spPr>
        <p:txBody>
          <a:bodyPr/>
          <a:lstStyle/>
          <a:p>
            <a:pPr eaLnBrk="1" hangingPunct="1"/>
            <a:r>
              <a:rPr lang="en-US" altLang="en-US" dirty="0"/>
              <a:t>Classification measures</a:t>
            </a:r>
          </a:p>
        </p:txBody>
      </p:sp>
      <p:sp>
        <p:nvSpPr>
          <p:cNvPr id="53253" name="Rectangle 3">
            <a:extLst>
              <a:ext uri="{FF2B5EF4-FFF2-40B4-BE49-F238E27FC236}">
                <a16:creationId xmlns:a16="http://schemas.microsoft.com/office/drawing/2014/main" id="{6A27BC08-03CF-4C5F-A338-644B87D28CED}"/>
              </a:ext>
            </a:extLst>
          </p:cNvPr>
          <p:cNvSpPr>
            <a:spLocks noGrp="1" noChangeArrowheads="1"/>
          </p:cNvSpPr>
          <p:nvPr>
            <p:ph type="body" idx="1"/>
          </p:nvPr>
        </p:nvSpPr>
        <p:spPr>
          <a:xfrm>
            <a:off x="381000" y="1771650"/>
            <a:ext cx="8763000" cy="3352800"/>
          </a:xfrm>
        </p:spPr>
        <p:txBody>
          <a:bodyPr>
            <a:normAutofit/>
          </a:bodyPr>
          <a:lstStyle/>
          <a:p>
            <a:pPr eaLnBrk="1" hangingPunct="1">
              <a:lnSpc>
                <a:spcPct val="90000"/>
              </a:lnSpc>
            </a:pPr>
            <a:r>
              <a:rPr lang="en-US" altLang="en-US" sz="1650" dirty="0">
                <a:solidFill>
                  <a:srgbClr val="3333CC"/>
                </a:solidFill>
              </a:rPr>
              <a:t>Accuracy is only one measure (error = 1-accuracy).</a:t>
            </a:r>
          </a:p>
          <a:p>
            <a:pPr eaLnBrk="1" hangingPunct="1">
              <a:lnSpc>
                <a:spcPct val="90000"/>
              </a:lnSpc>
            </a:pPr>
            <a:r>
              <a:rPr lang="en-US" altLang="en-US" sz="1650" b="1" dirty="0">
                <a:solidFill>
                  <a:srgbClr val="FF0000"/>
                </a:solidFill>
              </a:rPr>
              <a:t>Accuracy is not suitable in some applications</a:t>
            </a:r>
            <a:r>
              <a:rPr lang="en-US" altLang="en-US" sz="1650" dirty="0"/>
              <a:t>. </a:t>
            </a:r>
          </a:p>
          <a:p>
            <a:pPr eaLnBrk="1" hangingPunct="1">
              <a:lnSpc>
                <a:spcPct val="90000"/>
              </a:lnSpc>
            </a:pPr>
            <a:r>
              <a:rPr lang="en-US" altLang="ja-JP" sz="1650" dirty="0">
                <a:ea typeface="MS PGothic" panose="020B0600070205080204" pitchFamily="34" charset="-128"/>
              </a:rPr>
              <a:t>In text mining, we may only be interested in the documents of a particular topic, which are only a small portion of a big document collection.  </a:t>
            </a:r>
          </a:p>
          <a:p>
            <a:pPr eaLnBrk="1" hangingPunct="1">
              <a:lnSpc>
                <a:spcPct val="90000"/>
              </a:lnSpc>
            </a:pPr>
            <a:r>
              <a:rPr lang="en-US" altLang="ja-JP" sz="1650" dirty="0">
                <a:ea typeface="MS PGothic" panose="020B0600070205080204" pitchFamily="34" charset="-128"/>
              </a:rPr>
              <a:t>In classification involving skewed or highly imbalanced data, e.g., network intrusion and financial fraud detections, </a:t>
            </a:r>
            <a:r>
              <a:rPr lang="en-US" altLang="ja-JP" sz="1650" dirty="0">
                <a:solidFill>
                  <a:srgbClr val="3333CC"/>
                </a:solidFill>
                <a:ea typeface="MS PGothic" panose="020B0600070205080204" pitchFamily="34" charset="-128"/>
              </a:rPr>
              <a:t>we are interested only in the minority class</a:t>
            </a:r>
            <a:r>
              <a:rPr lang="en-US" altLang="ja-JP" sz="1650" dirty="0">
                <a:ea typeface="MS PGothic" panose="020B0600070205080204" pitchFamily="34" charset="-128"/>
              </a:rPr>
              <a:t>. </a:t>
            </a:r>
          </a:p>
          <a:p>
            <a:pPr lvl="1" eaLnBrk="1" hangingPunct="1">
              <a:lnSpc>
                <a:spcPct val="90000"/>
              </a:lnSpc>
            </a:pPr>
            <a:r>
              <a:rPr lang="en-US" altLang="ja-JP" sz="1650" dirty="0">
                <a:ea typeface="MS PGothic" panose="020B0600070205080204" pitchFamily="34" charset="-128"/>
              </a:rPr>
              <a:t>High accuracy does not mean any intrusion is detected. </a:t>
            </a:r>
          </a:p>
          <a:p>
            <a:pPr lvl="1" eaLnBrk="1" hangingPunct="1">
              <a:lnSpc>
                <a:spcPct val="90000"/>
              </a:lnSpc>
            </a:pPr>
            <a:r>
              <a:rPr lang="en-US" altLang="ja-JP" sz="1650" dirty="0">
                <a:ea typeface="MS PGothic" panose="020B0600070205080204" pitchFamily="34" charset="-128"/>
              </a:rPr>
              <a:t>E.g., 1% intrusion. Achieve 99% accuracy by doing nothing. </a:t>
            </a:r>
          </a:p>
          <a:p>
            <a:pPr eaLnBrk="1" hangingPunct="1">
              <a:lnSpc>
                <a:spcPct val="90000"/>
              </a:lnSpc>
            </a:pPr>
            <a:r>
              <a:rPr lang="en-US" altLang="ja-JP" sz="1650" dirty="0">
                <a:ea typeface="MS PGothic" panose="020B0600070205080204" pitchFamily="34" charset="-128"/>
              </a:rPr>
              <a:t>The class of interest is commonly called the </a:t>
            </a:r>
            <a:r>
              <a:rPr lang="en-US" altLang="ja-JP" sz="1650" b="1" dirty="0">
                <a:solidFill>
                  <a:srgbClr val="3333CC"/>
                </a:solidFill>
                <a:ea typeface="MS PGothic" panose="020B0600070205080204" pitchFamily="34" charset="-128"/>
              </a:rPr>
              <a:t>positive class</a:t>
            </a:r>
            <a:r>
              <a:rPr lang="en-US" altLang="ja-JP" sz="1650" dirty="0">
                <a:ea typeface="MS PGothic" panose="020B0600070205080204" pitchFamily="34" charset="-128"/>
              </a:rPr>
              <a:t>, and the rest </a:t>
            </a:r>
            <a:r>
              <a:rPr lang="en-US" altLang="ja-JP" sz="1650" b="1" dirty="0">
                <a:solidFill>
                  <a:srgbClr val="3333CC"/>
                </a:solidFill>
                <a:ea typeface="MS PGothic" panose="020B0600070205080204" pitchFamily="34" charset="-128"/>
              </a:rPr>
              <a:t>negative classes</a:t>
            </a:r>
            <a:r>
              <a:rPr lang="en-US" altLang="ja-JP" sz="1650" b="1" dirty="0">
                <a:ea typeface="MS PGothic" panose="020B0600070205080204" pitchFamily="34" charset="-128"/>
              </a:rPr>
              <a:t>.</a:t>
            </a:r>
            <a:endParaRPr lang="en-US" altLang="en-US" sz="16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a:extLst>
              <a:ext uri="{FF2B5EF4-FFF2-40B4-BE49-F238E27FC236}">
                <a16:creationId xmlns:a16="http://schemas.microsoft.com/office/drawing/2014/main" id="{CE86C0A3-5C46-4B89-8BEF-C6070658CFFD}"/>
              </a:ext>
            </a:extLst>
          </p:cNvPr>
          <p:cNvSpPr>
            <a:spLocks noGrp="1" noChangeArrowheads="1"/>
          </p:cNvSpPr>
          <p:nvPr>
            <p:ph type="title"/>
          </p:nvPr>
        </p:nvSpPr>
        <p:spPr>
          <a:xfrm>
            <a:off x="609600" y="439341"/>
            <a:ext cx="8229600" cy="854869"/>
          </a:xfrm>
        </p:spPr>
        <p:txBody>
          <a:bodyPr/>
          <a:lstStyle/>
          <a:p>
            <a:pPr eaLnBrk="1" hangingPunct="1"/>
            <a:r>
              <a:rPr lang="en-US" altLang="en-US" b="1" dirty="0"/>
              <a:t>Confusion matrix</a:t>
            </a:r>
            <a:endParaRPr lang="en-US" altLang="en-US" dirty="0"/>
          </a:p>
        </p:txBody>
      </p:sp>
      <p:sp>
        <p:nvSpPr>
          <p:cNvPr id="6" name="Content Placeholder 5">
            <a:extLst>
              <a:ext uri="{FF2B5EF4-FFF2-40B4-BE49-F238E27FC236}">
                <a16:creationId xmlns:a16="http://schemas.microsoft.com/office/drawing/2014/main" id="{A8137099-C316-4453-9D1A-162BC8BB84B9}"/>
              </a:ext>
            </a:extLst>
          </p:cNvPr>
          <p:cNvSpPr>
            <a:spLocks noGrp="1"/>
          </p:cNvSpPr>
          <p:nvPr>
            <p:ph sz="half" idx="2"/>
          </p:nvPr>
        </p:nvSpPr>
        <p:spPr>
          <a:xfrm>
            <a:off x="4592515" y="1885950"/>
            <a:ext cx="4343400" cy="3200400"/>
          </a:xfrm>
        </p:spPr>
        <p:txBody>
          <a:bodyPr/>
          <a:lstStyle/>
          <a:p>
            <a:pPr algn="l"/>
            <a:r>
              <a:rPr lang="en-US" b="1" i="0" dirty="0">
                <a:solidFill>
                  <a:srgbClr val="292929"/>
                </a:solidFill>
                <a:effectLst/>
                <a:latin typeface="charter"/>
              </a:rPr>
              <a:t>True Positive (TP):</a:t>
            </a:r>
            <a:r>
              <a:rPr lang="en-US" b="0" i="0" dirty="0">
                <a:solidFill>
                  <a:srgbClr val="292929"/>
                </a:solidFill>
                <a:effectLst/>
                <a:latin typeface="charter"/>
              </a:rPr>
              <a:t> It refers to the number of predictions where the classifier correctly predicts the positive class as positive.</a:t>
            </a:r>
          </a:p>
          <a:p>
            <a:pPr algn="l"/>
            <a:r>
              <a:rPr lang="en-US" b="1" i="0" dirty="0">
                <a:solidFill>
                  <a:srgbClr val="292929"/>
                </a:solidFill>
                <a:effectLst/>
                <a:latin typeface="charter"/>
              </a:rPr>
              <a:t>True Negative (TN):</a:t>
            </a:r>
            <a:r>
              <a:rPr lang="en-US" b="0" i="0" dirty="0">
                <a:solidFill>
                  <a:srgbClr val="292929"/>
                </a:solidFill>
                <a:effectLst/>
                <a:latin typeface="charter"/>
              </a:rPr>
              <a:t> It refers to the number of predictions where the classifier correctly predicts the negative class as negative.</a:t>
            </a:r>
          </a:p>
          <a:p>
            <a:pPr algn="l"/>
            <a:r>
              <a:rPr lang="en-US" b="1" i="0" dirty="0">
                <a:solidFill>
                  <a:srgbClr val="292929"/>
                </a:solidFill>
                <a:effectLst/>
                <a:latin typeface="charter"/>
              </a:rPr>
              <a:t>False Positive (FP):</a:t>
            </a:r>
            <a:r>
              <a:rPr lang="en-US" b="0" i="0" dirty="0">
                <a:solidFill>
                  <a:srgbClr val="292929"/>
                </a:solidFill>
                <a:effectLst/>
                <a:latin typeface="charter"/>
              </a:rPr>
              <a:t> It refers to the number of predictions where the classifier incorrectly predicts the negative class as positive.</a:t>
            </a:r>
          </a:p>
          <a:p>
            <a:pPr algn="l"/>
            <a:r>
              <a:rPr lang="en-US" b="1" i="0" dirty="0">
                <a:solidFill>
                  <a:srgbClr val="292929"/>
                </a:solidFill>
                <a:effectLst/>
                <a:latin typeface="charter"/>
              </a:rPr>
              <a:t>False Negative (FN):</a:t>
            </a:r>
            <a:r>
              <a:rPr lang="en-US" b="0" i="0" dirty="0">
                <a:solidFill>
                  <a:srgbClr val="292929"/>
                </a:solidFill>
                <a:effectLst/>
                <a:latin typeface="charter"/>
              </a:rPr>
              <a:t> It refers to the number of predictions where the classifier incorrectly predicts the positive class as negative.</a:t>
            </a:r>
          </a:p>
          <a:p>
            <a:endParaRPr lang="en-US" dirty="0"/>
          </a:p>
        </p:txBody>
      </p:sp>
      <p:pic>
        <p:nvPicPr>
          <p:cNvPr id="8" name="Picture 7">
            <a:extLst>
              <a:ext uri="{FF2B5EF4-FFF2-40B4-BE49-F238E27FC236}">
                <a16:creationId xmlns:a16="http://schemas.microsoft.com/office/drawing/2014/main" id="{1E8A37F1-1D6E-4947-822B-145687190796}"/>
              </a:ext>
            </a:extLst>
          </p:cNvPr>
          <p:cNvPicPr>
            <a:picLocks noChangeAspect="1"/>
          </p:cNvPicPr>
          <p:nvPr/>
        </p:nvPicPr>
        <p:blipFill>
          <a:blip r:embed="rId2"/>
          <a:stretch>
            <a:fillRect/>
          </a:stretch>
        </p:blipFill>
        <p:spPr>
          <a:xfrm>
            <a:off x="126249" y="1809750"/>
            <a:ext cx="4466266" cy="3165907"/>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a:extLst>
              <a:ext uri="{FF2B5EF4-FFF2-40B4-BE49-F238E27FC236}">
                <a16:creationId xmlns:a16="http://schemas.microsoft.com/office/drawing/2014/main" id="{C5F73385-6744-4688-A11B-6BD435ABDC01}"/>
              </a:ext>
            </a:extLst>
          </p:cNvPr>
          <p:cNvSpPr>
            <a:spLocks noGrp="1" noChangeArrowheads="1"/>
          </p:cNvSpPr>
          <p:nvPr>
            <p:ph type="title"/>
          </p:nvPr>
        </p:nvSpPr>
        <p:spPr>
          <a:xfrm>
            <a:off x="633046" y="361950"/>
            <a:ext cx="6380560" cy="854869"/>
          </a:xfrm>
        </p:spPr>
        <p:txBody>
          <a:bodyPr/>
          <a:lstStyle/>
          <a:p>
            <a:pPr eaLnBrk="1" hangingPunct="1"/>
            <a:r>
              <a:rPr lang="en-US" altLang="en-US" b="1" dirty="0"/>
              <a:t>Precision</a:t>
            </a:r>
            <a:r>
              <a:rPr lang="en-US" altLang="en-US" dirty="0"/>
              <a:t> and </a:t>
            </a:r>
            <a:r>
              <a:rPr lang="en-US" altLang="en-US" b="1" dirty="0"/>
              <a:t>recall</a:t>
            </a:r>
            <a:r>
              <a:rPr lang="en-US" altLang="en-US" dirty="0"/>
              <a:t> measures</a:t>
            </a:r>
          </a:p>
        </p:txBody>
      </p:sp>
      <p:sp>
        <p:nvSpPr>
          <p:cNvPr id="55302" name="Text Box 8">
            <a:extLst>
              <a:ext uri="{FF2B5EF4-FFF2-40B4-BE49-F238E27FC236}">
                <a16:creationId xmlns:a16="http://schemas.microsoft.com/office/drawing/2014/main" id="{03E4536B-0E87-49D7-85C4-C365CBB50EC8}"/>
              </a:ext>
            </a:extLst>
          </p:cNvPr>
          <p:cNvSpPr txBox="1">
            <a:spLocks noChangeArrowheads="1"/>
          </p:cNvSpPr>
          <p:nvPr/>
        </p:nvSpPr>
        <p:spPr bwMode="auto">
          <a:xfrm>
            <a:off x="609600" y="3069914"/>
            <a:ext cx="7924800" cy="1922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10000"/>
              </a:spcBef>
            </a:pPr>
            <a:r>
              <a:rPr lang="en-US" altLang="ja-JP" sz="1950" dirty="0">
                <a:solidFill>
                  <a:srgbClr val="FF0000"/>
                </a:solidFill>
                <a:ea typeface="MS PGothic" panose="020B0600070205080204" pitchFamily="34" charset="-128"/>
              </a:rPr>
              <a:t>Precision </a:t>
            </a:r>
            <a:r>
              <a:rPr lang="en-US" altLang="ja-JP" sz="1950" i="1" dirty="0">
                <a:solidFill>
                  <a:srgbClr val="FF0000"/>
                </a:solidFill>
                <a:ea typeface="MS PGothic" panose="020B0600070205080204" pitchFamily="34" charset="-128"/>
              </a:rPr>
              <a:t>p</a:t>
            </a:r>
            <a:r>
              <a:rPr lang="en-US" altLang="ja-JP" sz="1950" dirty="0">
                <a:ea typeface="MS PGothic" panose="020B0600070205080204" pitchFamily="34" charset="-128"/>
              </a:rPr>
              <a:t> is the number of </a:t>
            </a:r>
            <a:r>
              <a:rPr lang="en-US" altLang="ja-JP" sz="1950" dirty="0">
                <a:solidFill>
                  <a:srgbClr val="3333CC"/>
                </a:solidFill>
                <a:ea typeface="MS PGothic" panose="020B0600070205080204" pitchFamily="34" charset="-128"/>
              </a:rPr>
              <a:t>correctly classified positive examples</a:t>
            </a:r>
            <a:r>
              <a:rPr lang="en-US" altLang="ja-JP" sz="1950" dirty="0">
                <a:ea typeface="MS PGothic" panose="020B0600070205080204" pitchFamily="34" charset="-128"/>
              </a:rPr>
              <a:t> divided by the total number of examples that are classified as positive. </a:t>
            </a:r>
          </a:p>
          <a:p>
            <a:pPr eaLnBrk="1" hangingPunct="1">
              <a:spcBef>
                <a:spcPct val="10000"/>
              </a:spcBef>
            </a:pPr>
            <a:r>
              <a:rPr lang="en-US" altLang="ja-JP" sz="1950" dirty="0">
                <a:solidFill>
                  <a:srgbClr val="FF0000"/>
                </a:solidFill>
                <a:ea typeface="MS PGothic" panose="020B0600070205080204" pitchFamily="34" charset="-128"/>
              </a:rPr>
              <a:t>Recall </a:t>
            </a:r>
            <a:r>
              <a:rPr lang="en-US" altLang="ja-JP" sz="1950" i="1" dirty="0">
                <a:solidFill>
                  <a:srgbClr val="FF0000"/>
                </a:solidFill>
                <a:ea typeface="MS PGothic" panose="020B0600070205080204" pitchFamily="34" charset="-128"/>
              </a:rPr>
              <a:t>r</a:t>
            </a:r>
            <a:r>
              <a:rPr lang="en-US" altLang="ja-JP" sz="1950" dirty="0">
                <a:ea typeface="MS PGothic" panose="020B0600070205080204" pitchFamily="34" charset="-128"/>
              </a:rPr>
              <a:t> is the number of </a:t>
            </a:r>
            <a:r>
              <a:rPr lang="en-US" altLang="ja-JP" sz="1950" dirty="0">
                <a:solidFill>
                  <a:srgbClr val="3333CC"/>
                </a:solidFill>
                <a:ea typeface="MS PGothic" panose="020B0600070205080204" pitchFamily="34" charset="-128"/>
              </a:rPr>
              <a:t>correctly classified positive examples</a:t>
            </a:r>
            <a:r>
              <a:rPr lang="en-US" altLang="ja-JP" sz="1950" dirty="0">
                <a:ea typeface="MS PGothic" panose="020B0600070205080204" pitchFamily="34" charset="-128"/>
              </a:rPr>
              <a:t> divided by the total number of actual positive examples in the test set. </a:t>
            </a:r>
            <a:endParaRPr lang="en-US" altLang="en-US" sz="1950" dirty="0"/>
          </a:p>
        </p:txBody>
      </p:sp>
      <p:sp>
        <p:nvSpPr>
          <p:cNvPr id="55303" name="Rectangle 10">
            <a:extLst>
              <a:ext uri="{FF2B5EF4-FFF2-40B4-BE49-F238E27FC236}">
                <a16:creationId xmlns:a16="http://schemas.microsoft.com/office/drawing/2014/main" id="{121DA825-6B22-4B20-8FAE-9AC72EA11BC5}"/>
              </a:ext>
            </a:extLst>
          </p:cNvPr>
          <p:cNvSpPr>
            <a:spLocks noChangeArrowheads="1"/>
          </p:cNvSpPr>
          <p:nvPr/>
        </p:nvSpPr>
        <p:spPr bwMode="auto">
          <a:xfrm>
            <a:off x="1143000" y="2213157"/>
            <a:ext cx="32412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US" altLang="en-US" sz="2250"/>
          </a:p>
        </p:txBody>
      </p:sp>
      <p:graphicFrame>
        <p:nvGraphicFramePr>
          <p:cNvPr id="55304" name="Object 9">
            <a:extLst>
              <a:ext uri="{FF2B5EF4-FFF2-40B4-BE49-F238E27FC236}">
                <a16:creationId xmlns:a16="http://schemas.microsoft.com/office/drawing/2014/main" id="{1B2F3099-11BB-4113-BB63-B03843D9FCDC}"/>
              </a:ext>
            </a:extLst>
          </p:cNvPr>
          <p:cNvGraphicFramePr>
            <a:graphicFrameLocks noChangeAspect="1"/>
          </p:cNvGraphicFramePr>
          <p:nvPr>
            <p:extLst>
              <p:ext uri="{D42A27DB-BD31-4B8C-83A1-F6EECF244321}">
                <p14:modId xmlns:p14="http://schemas.microsoft.com/office/powerpoint/2010/main" val="377470511"/>
              </p:ext>
            </p:extLst>
          </p:nvPr>
        </p:nvGraphicFramePr>
        <p:xfrm>
          <a:off x="2362200" y="2251689"/>
          <a:ext cx="3942160" cy="800100"/>
        </p:xfrm>
        <a:graphic>
          <a:graphicData uri="http://schemas.openxmlformats.org/presentationml/2006/ole">
            <mc:AlternateContent xmlns:mc="http://schemas.openxmlformats.org/markup-compatibility/2006">
              <mc:Choice xmlns:v="urn:schemas-microsoft-com:vml" Requires="v">
                <p:oleObj name="Equation" r:id="rId2" imgW="1828800" imgH="368300" progId="Equation.3">
                  <p:embed/>
                </p:oleObj>
              </mc:Choice>
              <mc:Fallback>
                <p:oleObj name="Equation" r:id="rId2" imgW="1828800" imgH="368300" progId="Equation.3">
                  <p:embed/>
                  <p:pic>
                    <p:nvPicPr>
                      <p:cNvPr id="55304" name="Object 9">
                        <a:extLst>
                          <a:ext uri="{FF2B5EF4-FFF2-40B4-BE49-F238E27FC236}">
                            <a16:creationId xmlns:a16="http://schemas.microsoft.com/office/drawing/2014/main" id="{1B2F3099-11BB-4113-BB63-B03843D9F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251689"/>
                        <a:ext cx="394216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11">
            <a:extLst>
              <a:ext uri="{FF2B5EF4-FFF2-40B4-BE49-F238E27FC236}">
                <a16:creationId xmlns:a16="http://schemas.microsoft.com/office/drawing/2014/main" id="{84518209-83AA-4C16-8BDE-9FA442ED2D74}"/>
              </a:ext>
            </a:extLst>
          </p:cNvPr>
          <p:cNvPicPr>
            <a:picLocks noChangeAspect="1"/>
          </p:cNvPicPr>
          <p:nvPr/>
        </p:nvPicPr>
        <p:blipFill>
          <a:blip r:embed="rId4"/>
          <a:stretch>
            <a:fillRect/>
          </a:stretch>
        </p:blipFill>
        <p:spPr>
          <a:xfrm>
            <a:off x="5904904" y="109526"/>
            <a:ext cx="3124200" cy="22145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56B06-1AA8-4886-B267-DAA6014B51D8}"/>
              </a:ext>
            </a:extLst>
          </p:cNvPr>
          <p:cNvSpPr>
            <a:spLocks noGrp="1"/>
          </p:cNvSpPr>
          <p:nvPr>
            <p:ph type="title"/>
          </p:nvPr>
        </p:nvSpPr>
        <p:spPr/>
        <p:txBody>
          <a:bodyPr/>
          <a:lstStyle/>
          <a:p>
            <a:r>
              <a:rPr lang="en-US" dirty="0"/>
              <a:t>Sensitivity and specificity</a:t>
            </a:r>
          </a:p>
        </p:txBody>
      </p:sp>
      <p:pic>
        <p:nvPicPr>
          <p:cNvPr id="43010" name="Picture 2" descr="Sensitivity &amp; Specificity | Sensitive, Positivity, Immunology">
            <a:extLst>
              <a:ext uri="{FF2B5EF4-FFF2-40B4-BE49-F238E27FC236}">
                <a16:creationId xmlns:a16="http://schemas.microsoft.com/office/drawing/2014/main" id="{3861AE11-3AE9-4429-A2DF-2E4C7282AE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781"/>
          <a:stretch/>
        </p:blipFill>
        <p:spPr bwMode="auto">
          <a:xfrm>
            <a:off x="533400" y="1809750"/>
            <a:ext cx="4998253" cy="324184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4482D2B-47BC-4FD2-8A8A-2FC385C87CEC}"/>
              </a:ext>
            </a:extLst>
          </p:cNvPr>
          <p:cNvPicPr>
            <a:picLocks noChangeAspect="1"/>
          </p:cNvPicPr>
          <p:nvPr/>
        </p:nvPicPr>
        <p:blipFill>
          <a:blip r:embed="rId3"/>
          <a:stretch>
            <a:fillRect/>
          </a:stretch>
        </p:blipFill>
        <p:spPr>
          <a:xfrm>
            <a:off x="5943600" y="341046"/>
            <a:ext cx="3124200" cy="2214585"/>
          </a:xfrm>
          <a:prstGeom prst="rect">
            <a:avLst/>
          </a:prstGeom>
        </p:spPr>
      </p:pic>
    </p:spTree>
    <p:extLst>
      <p:ext uri="{BB962C8B-B14F-4D97-AF65-F5344CB8AC3E}">
        <p14:creationId xmlns:p14="http://schemas.microsoft.com/office/powerpoint/2010/main" val="118132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E462-527F-4F3E-B855-D316C2B53C1A}"/>
              </a:ext>
            </a:extLst>
          </p:cNvPr>
          <p:cNvSpPr>
            <a:spLocks noGrp="1"/>
          </p:cNvSpPr>
          <p:nvPr>
            <p:ph type="title"/>
          </p:nvPr>
        </p:nvSpPr>
        <p:spPr>
          <a:xfrm>
            <a:off x="750945" y="559895"/>
            <a:ext cx="6571060" cy="530223"/>
          </a:xfrm>
        </p:spPr>
        <p:txBody>
          <a:bodyPr/>
          <a:lstStyle/>
          <a:p>
            <a:r>
              <a:rPr lang="en-US" dirty="0"/>
              <a:t>Remember</a:t>
            </a:r>
          </a:p>
        </p:txBody>
      </p:sp>
      <p:pic>
        <p:nvPicPr>
          <p:cNvPr id="5" name="Picture 4">
            <a:extLst>
              <a:ext uri="{FF2B5EF4-FFF2-40B4-BE49-F238E27FC236}">
                <a16:creationId xmlns:a16="http://schemas.microsoft.com/office/drawing/2014/main" id="{23567D1A-1AF9-465B-BB78-C9C639113A82}"/>
              </a:ext>
            </a:extLst>
          </p:cNvPr>
          <p:cNvPicPr>
            <a:picLocks noChangeAspect="1"/>
          </p:cNvPicPr>
          <p:nvPr/>
        </p:nvPicPr>
        <p:blipFill>
          <a:blip r:embed="rId2"/>
          <a:stretch>
            <a:fillRect/>
          </a:stretch>
        </p:blipFill>
        <p:spPr>
          <a:xfrm>
            <a:off x="990600" y="1109168"/>
            <a:ext cx="6922742" cy="3902076"/>
          </a:xfrm>
          <a:prstGeom prst="rect">
            <a:avLst/>
          </a:prstGeom>
        </p:spPr>
      </p:pic>
    </p:spTree>
    <p:extLst>
      <p:ext uri="{BB962C8B-B14F-4D97-AF65-F5344CB8AC3E}">
        <p14:creationId xmlns:p14="http://schemas.microsoft.com/office/powerpoint/2010/main" val="2060909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F88-CAD9-480D-92E7-86DCAFE9A49E}"/>
              </a:ext>
            </a:extLst>
          </p:cNvPr>
          <p:cNvSpPr>
            <a:spLocks noGrp="1"/>
          </p:cNvSpPr>
          <p:nvPr>
            <p:ph type="title"/>
          </p:nvPr>
        </p:nvSpPr>
        <p:spPr/>
        <p:txBody>
          <a:bodyPr/>
          <a:lstStyle/>
          <a:p>
            <a:r>
              <a:rPr lang="en-US" dirty="0"/>
              <a:t>Example we discussed at class</a:t>
            </a:r>
          </a:p>
        </p:txBody>
      </p:sp>
      <p:sp>
        <p:nvSpPr>
          <p:cNvPr id="5" name="Content Placeholder 4">
            <a:extLst>
              <a:ext uri="{FF2B5EF4-FFF2-40B4-BE49-F238E27FC236}">
                <a16:creationId xmlns:a16="http://schemas.microsoft.com/office/drawing/2014/main" id="{9DD5EF15-240D-4D93-87B0-8E9C68238DCC}"/>
              </a:ext>
            </a:extLst>
          </p:cNvPr>
          <p:cNvSpPr>
            <a:spLocks noGrp="1"/>
          </p:cNvSpPr>
          <p:nvPr>
            <p:ph idx="1"/>
          </p:nvPr>
        </p:nvSpPr>
        <p:spPr>
          <a:xfrm>
            <a:off x="585508" y="1793082"/>
            <a:ext cx="7972984" cy="3193256"/>
          </a:xfrm>
        </p:spPr>
        <p:txBody>
          <a:bodyPr>
            <a:normAutofit fontScale="92500" lnSpcReduction="10000"/>
          </a:bodyPr>
          <a:lstStyle/>
          <a:p>
            <a:r>
              <a:rPr lang="en-US" sz="1800" dirty="0"/>
              <a:t>Suppose we have tested 10000 people for COVID-19 and we have got the following results: </a:t>
            </a:r>
          </a:p>
          <a:p>
            <a:endParaRPr lang="en-US" sz="1800" dirty="0"/>
          </a:p>
          <a:p>
            <a:endParaRPr lang="en-US" sz="1800" dirty="0"/>
          </a:p>
          <a:p>
            <a:pPr marL="0" indent="0">
              <a:buNone/>
            </a:pPr>
            <a:endParaRPr lang="en-US" sz="1800" dirty="0"/>
          </a:p>
          <a:p>
            <a:r>
              <a:rPr lang="en-US" sz="1800"/>
              <a:t>Estimated:</a:t>
            </a:r>
            <a:endParaRPr lang="en-US" sz="1800" dirty="0"/>
          </a:p>
          <a:p>
            <a:pPr marL="685800" lvl="1" indent="-342900">
              <a:buAutoNum type="arabicParenR"/>
            </a:pPr>
            <a:r>
              <a:rPr lang="en-US" sz="1650" dirty="0"/>
              <a:t>Accuracy of the test</a:t>
            </a:r>
          </a:p>
          <a:p>
            <a:pPr marL="685800" lvl="1" indent="-342900">
              <a:buAutoNum type="arabicParenR"/>
            </a:pPr>
            <a:r>
              <a:rPr lang="en-US" sz="1650" dirty="0"/>
              <a:t>Precision </a:t>
            </a:r>
          </a:p>
          <a:p>
            <a:pPr marL="685800" lvl="1" indent="-342900">
              <a:buAutoNum type="arabicParenR"/>
            </a:pPr>
            <a:r>
              <a:rPr lang="en-US" sz="1650" dirty="0"/>
              <a:t>Sensitivity</a:t>
            </a:r>
          </a:p>
          <a:p>
            <a:pPr marL="685800" lvl="1" indent="-342900">
              <a:buAutoNum type="arabicParenR"/>
            </a:pPr>
            <a:r>
              <a:rPr lang="en-US" sz="1650" dirty="0"/>
              <a:t>Specificity</a:t>
            </a:r>
          </a:p>
        </p:txBody>
      </p:sp>
      <p:sp>
        <p:nvSpPr>
          <p:cNvPr id="4" name="Slide Number Placeholder 3">
            <a:extLst>
              <a:ext uri="{FF2B5EF4-FFF2-40B4-BE49-F238E27FC236}">
                <a16:creationId xmlns:a16="http://schemas.microsoft.com/office/drawing/2014/main" id="{6BF701EA-F89B-4434-9AD4-B46676AC5ED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66562" name="Picture 2">
            <a:extLst>
              <a:ext uri="{FF2B5EF4-FFF2-40B4-BE49-F238E27FC236}">
                <a16:creationId xmlns:a16="http://schemas.microsoft.com/office/drawing/2014/main" id="{52240016-FDC6-4065-8568-9FBE79D0B11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8896" y="152400"/>
            <a:ext cx="3002507" cy="1676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04EFB919-4471-4A95-A377-8E93170A5EB1}"/>
              </a:ext>
            </a:extLst>
          </p:cNvPr>
          <p:cNvGraphicFramePr>
            <a:graphicFrameLocks noGrp="1"/>
          </p:cNvGraphicFramePr>
          <p:nvPr>
            <p:extLst>
              <p:ext uri="{D42A27DB-BD31-4B8C-83A1-F6EECF244321}">
                <p14:modId xmlns:p14="http://schemas.microsoft.com/office/powerpoint/2010/main" val="2757537705"/>
              </p:ext>
            </p:extLst>
          </p:nvPr>
        </p:nvGraphicFramePr>
        <p:xfrm>
          <a:off x="2664557" y="2277404"/>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41012656"/>
                    </a:ext>
                  </a:extLst>
                </a:gridCol>
                <a:gridCol w="2032000">
                  <a:extLst>
                    <a:ext uri="{9D8B030D-6E8A-4147-A177-3AD203B41FA5}">
                      <a16:colId xmlns:a16="http://schemas.microsoft.com/office/drawing/2014/main" val="1194063177"/>
                    </a:ext>
                  </a:extLst>
                </a:gridCol>
                <a:gridCol w="2032000">
                  <a:extLst>
                    <a:ext uri="{9D8B030D-6E8A-4147-A177-3AD203B41FA5}">
                      <a16:colId xmlns:a16="http://schemas.microsoft.com/office/drawing/2014/main" val="2960351668"/>
                    </a:ext>
                  </a:extLst>
                </a:gridCol>
              </a:tblGrid>
              <a:tr h="370840">
                <a:tc>
                  <a:txBody>
                    <a:bodyPr/>
                    <a:lstStyle/>
                    <a:p>
                      <a:endParaRPr lang="en-US" dirty="0"/>
                    </a:p>
                  </a:txBody>
                  <a:tcPr/>
                </a:tc>
                <a:tc>
                  <a:txBody>
                    <a:bodyPr/>
                    <a:lstStyle/>
                    <a:p>
                      <a:r>
                        <a:rPr lang="en-US" dirty="0"/>
                        <a:t>Have COVID-19</a:t>
                      </a:r>
                    </a:p>
                  </a:txBody>
                  <a:tcPr/>
                </a:tc>
                <a:tc>
                  <a:txBody>
                    <a:bodyPr/>
                    <a:lstStyle/>
                    <a:p>
                      <a:r>
                        <a:rPr lang="en-US" dirty="0"/>
                        <a:t>Don’t have COVID-19</a:t>
                      </a:r>
                    </a:p>
                  </a:txBody>
                  <a:tcPr/>
                </a:tc>
                <a:extLst>
                  <a:ext uri="{0D108BD9-81ED-4DB2-BD59-A6C34878D82A}">
                    <a16:rowId xmlns:a16="http://schemas.microsoft.com/office/drawing/2014/main" val="3407382753"/>
                  </a:ext>
                </a:extLst>
              </a:tr>
              <a:tr h="370840">
                <a:tc>
                  <a:txBody>
                    <a:bodyPr/>
                    <a:lstStyle/>
                    <a:p>
                      <a:r>
                        <a:rPr lang="en-US" dirty="0"/>
                        <a:t>Tested positively</a:t>
                      </a:r>
                    </a:p>
                  </a:txBody>
                  <a:tcPr/>
                </a:tc>
                <a:tc>
                  <a:txBody>
                    <a:bodyPr/>
                    <a:lstStyle/>
                    <a:p>
                      <a:r>
                        <a:rPr lang="en-US" dirty="0"/>
                        <a:t>99</a:t>
                      </a:r>
                    </a:p>
                  </a:txBody>
                  <a:tcPr/>
                </a:tc>
                <a:tc>
                  <a:txBody>
                    <a:bodyPr/>
                    <a:lstStyle/>
                    <a:p>
                      <a:r>
                        <a:rPr lang="en-US" dirty="0"/>
                        <a:t>99</a:t>
                      </a:r>
                    </a:p>
                  </a:txBody>
                  <a:tcPr/>
                </a:tc>
                <a:extLst>
                  <a:ext uri="{0D108BD9-81ED-4DB2-BD59-A6C34878D82A}">
                    <a16:rowId xmlns:a16="http://schemas.microsoft.com/office/drawing/2014/main" val="2433187604"/>
                  </a:ext>
                </a:extLst>
              </a:tr>
              <a:tr h="370840">
                <a:tc>
                  <a:txBody>
                    <a:bodyPr/>
                    <a:lstStyle/>
                    <a:p>
                      <a:r>
                        <a:rPr lang="en-US" dirty="0"/>
                        <a:t>Tested negatively </a:t>
                      </a:r>
                    </a:p>
                  </a:txBody>
                  <a:tcPr/>
                </a:tc>
                <a:tc>
                  <a:txBody>
                    <a:bodyPr/>
                    <a:lstStyle/>
                    <a:p>
                      <a:r>
                        <a:rPr lang="en-US" dirty="0"/>
                        <a:t>1</a:t>
                      </a:r>
                    </a:p>
                  </a:txBody>
                  <a:tcPr/>
                </a:tc>
                <a:tc>
                  <a:txBody>
                    <a:bodyPr/>
                    <a:lstStyle/>
                    <a:p>
                      <a:r>
                        <a:rPr lang="en-US" dirty="0"/>
                        <a:t>9801</a:t>
                      </a:r>
                    </a:p>
                  </a:txBody>
                  <a:tcPr/>
                </a:tc>
                <a:extLst>
                  <a:ext uri="{0D108BD9-81ED-4DB2-BD59-A6C34878D82A}">
                    <a16:rowId xmlns:a16="http://schemas.microsoft.com/office/drawing/2014/main" val="4131228379"/>
                  </a:ext>
                </a:extLst>
              </a:tr>
            </a:tbl>
          </a:graphicData>
        </a:graphic>
      </p:graphicFrame>
    </p:spTree>
    <p:extLst>
      <p:ext uri="{BB962C8B-B14F-4D97-AF65-F5344CB8AC3E}">
        <p14:creationId xmlns:p14="http://schemas.microsoft.com/office/powerpoint/2010/main" val="3333403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D258F1-815E-4187-979A-F6BE19C63D1E}"/>
              </a:ext>
            </a:extLst>
          </p:cNvPr>
          <p:cNvSpPr>
            <a:spLocks noGrp="1"/>
          </p:cNvSpPr>
          <p:nvPr>
            <p:ph type="title"/>
          </p:nvPr>
        </p:nvSpPr>
        <p:spPr/>
        <p:txBody>
          <a:bodyPr/>
          <a:lstStyle/>
          <a:p>
            <a:pPr marL="0" indent="0">
              <a:buNone/>
            </a:pPr>
            <a:r>
              <a:rPr lang="en-US" sz="2800" dirty="0"/>
              <a:t>We have learned today:</a:t>
            </a:r>
          </a:p>
        </p:txBody>
      </p:sp>
      <p:sp>
        <p:nvSpPr>
          <p:cNvPr id="4" name="Content Placeholder 3">
            <a:extLst>
              <a:ext uri="{FF2B5EF4-FFF2-40B4-BE49-F238E27FC236}">
                <a16:creationId xmlns:a16="http://schemas.microsoft.com/office/drawing/2014/main" id="{BBC7AB4B-F8A6-4ECD-86DF-DDB24A10D0D7}"/>
              </a:ext>
            </a:extLst>
          </p:cNvPr>
          <p:cNvSpPr>
            <a:spLocks noGrp="1"/>
          </p:cNvSpPr>
          <p:nvPr>
            <p:ph idx="1"/>
          </p:nvPr>
        </p:nvSpPr>
        <p:spPr>
          <a:xfrm>
            <a:off x="843356" y="1657350"/>
            <a:ext cx="7591984" cy="3276600"/>
          </a:xfrm>
        </p:spPr>
        <p:txBody>
          <a:bodyPr>
            <a:normAutofit/>
          </a:bodyPr>
          <a:lstStyle/>
          <a:p>
            <a:r>
              <a:rPr lang="en-US" sz="2000" dirty="0"/>
              <a:t>Supervised learning: 2 steps</a:t>
            </a:r>
          </a:p>
          <a:p>
            <a:r>
              <a:rPr lang="en-US" sz="2000" dirty="0"/>
              <a:t>Data should be divided in the cleaver way to training/</a:t>
            </a:r>
            <a:r>
              <a:rPr lang="en-US" sz="2000"/>
              <a:t>validation/test </a:t>
            </a:r>
            <a:r>
              <a:rPr lang="en-US" sz="2000" dirty="0"/>
              <a:t>set</a:t>
            </a:r>
          </a:p>
          <a:p>
            <a:r>
              <a:rPr lang="en-US" sz="2000" dirty="0"/>
              <a:t>There are several measurements of classification success:</a:t>
            </a:r>
          </a:p>
          <a:p>
            <a:pPr lvl="1"/>
            <a:r>
              <a:rPr lang="en-US" sz="1850" dirty="0"/>
              <a:t>Accuracy</a:t>
            </a:r>
          </a:p>
          <a:p>
            <a:pPr lvl="1"/>
            <a:r>
              <a:rPr lang="en-US" sz="1850" dirty="0"/>
              <a:t>Precision</a:t>
            </a:r>
          </a:p>
          <a:p>
            <a:pPr lvl="1"/>
            <a:r>
              <a:rPr lang="en-US" sz="1850" dirty="0"/>
              <a:t>Sensitivity</a:t>
            </a:r>
          </a:p>
          <a:p>
            <a:pPr lvl="1"/>
            <a:r>
              <a:rPr lang="en-US" sz="1850" dirty="0"/>
              <a:t>Specificity</a:t>
            </a:r>
          </a:p>
          <a:p>
            <a:endParaRPr lang="en-US" sz="2000" dirty="0"/>
          </a:p>
          <a:p>
            <a:pPr marL="0" indent="0">
              <a:buNone/>
            </a:pPr>
            <a:endParaRPr lang="en-US" sz="1600" dirty="0"/>
          </a:p>
        </p:txBody>
      </p:sp>
    </p:spTree>
    <p:extLst>
      <p:ext uri="{BB962C8B-B14F-4D97-AF65-F5344CB8AC3E}">
        <p14:creationId xmlns:p14="http://schemas.microsoft.com/office/powerpoint/2010/main" val="2775134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11" name="Rectangle 10">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3" name="Group 15">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useBgFill="1">
          <p:nvSpPr>
            <p:cNvPr id="17" name="Rectangle 16">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5" name="Title 4">
            <a:extLst>
              <a:ext uri="{FF2B5EF4-FFF2-40B4-BE49-F238E27FC236}">
                <a16:creationId xmlns:a16="http://schemas.microsoft.com/office/drawing/2014/main" id="{6C814F18-3DE5-486D-B1E1-5176329C443B}"/>
              </a:ext>
            </a:extLst>
          </p:cNvPr>
          <p:cNvSpPr>
            <a:spLocks noGrp="1"/>
          </p:cNvSpPr>
          <p:nvPr>
            <p:ph type="title"/>
          </p:nvPr>
        </p:nvSpPr>
        <p:spPr>
          <a:xfrm>
            <a:off x="1262378" y="877329"/>
            <a:ext cx="6619243" cy="2152621"/>
          </a:xfrm>
        </p:spPr>
        <p:txBody>
          <a:bodyPr vert="horz" lIns="91440" tIns="45720" rIns="91440" bIns="45720" rtlCol="0" anchor="b">
            <a:normAutofit/>
          </a:bodyPr>
          <a:lstStyle/>
          <a:p>
            <a:pPr algn="ctr" defTabSz="457200"/>
            <a:r>
              <a:rPr lang="en-US" sz="5400">
                <a:solidFill>
                  <a:schemeClr val="tx1"/>
                </a:solidFill>
              </a:rPr>
              <a:t>Thank you!</a:t>
            </a:r>
          </a:p>
        </p:txBody>
      </p:sp>
      <p:cxnSp>
        <p:nvCxnSpPr>
          <p:cNvPr id="25" name="Straight Connector 19">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18686" y="3125166"/>
            <a:ext cx="506627"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913387"/>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21B34E-D4D6-4BCA-86B1-D5DBD892A4B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5" name="Picture 4">
            <a:extLst>
              <a:ext uri="{FF2B5EF4-FFF2-40B4-BE49-F238E27FC236}">
                <a16:creationId xmlns:a16="http://schemas.microsoft.com/office/drawing/2014/main" id="{A5781051-624A-4BED-8108-184B9DBBA223}"/>
              </a:ext>
            </a:extLst>
          </p:cNvPr>
          <p:cNvPicPr>
            <a:picLocks noChangeAspect="1"/>
          </p:cNvPicPr>
          <p:nvPr/>
        </p:nvPicPr>
        <p:blipFill>
          <a:blip r:embed="rId2"/>
          <a:stretch>
            <a:fillRect/>
          </a:stretch>
        </p:blipFill>
        <p:spPr>
          <a:xfrm>
            <a:off x="0" y="715618"/>
            <a:ext cx="9144000" cy="3712263"/>
          </a:xfrm>
          <a:prstGeom prst="rect">
            <a:avLst/>
          </a:prstGeom>
        </p:spPr>
      </p:pic>
    </p:spTree>
    <p:extLst>
      <p:ext uri="{BB962C8B-B14F-4D97-AF65-F5344CB8AC3E}">
        <p14:creationId xmlns:p14="http://schemas.microsoft.com/office/powerpoint/2010/main" val="169656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p:txBody>
          <a:bodyPr/>
          <a:lstStyle/>
          <a:p>
            <a:r>
              <a:rPr lang="en-US" altLang="en-US" sz="2800" dirty="0"/>
              <a:t>Sample data correctly</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fontScale="92500" lnSpcReduction="10000"/>
          </a:bodyPr>
          <a:lstStyle/>
          <a:p>
            <a:r>
              <a:rPr lang="en-US" sz="1600" b="1" dirty="0"/>
              <a:t>Problem:</a:t>
            </a:r>
          </a:p>
          <a:p>
            <a:pPr marL="0" indent="0">
              <a:buNone/>
            </a:pPr>
            <a:r>
              <a:rPr lang="en-US" sz="1600" dirty="0"/>
              <a:t>When choosing the data sample, it can be easy to introduce bias by selecting a dataset that misrepresents or underrepresents the real cases, which will distort the results. For example, an interview that selects only people who walk by a certain location is going to have an overrepresentation of healthy individuals.</a:t>
            </a:r>
          </a:p>
          <a:p>
            <a:r>
              <a:rPr lang="en-US" sz="1600" b="1" dirty="0"/>
              <a:t>Solution: </a:t>
            </a:r>
          </a:p>
          <a:p>
            <a:pPr marL="0" indent="0">
              <a:buNone/>
            </a:pPr>
            <a:r>
              <a:rPr lang="en-US" sz="1600" dirty="0"/>
              <a:t>To avoid sampling bias, you must ensure they truly select their data at random and do not just use a particular slice simply because it’s the easiest to access. Clear definitions of the ideal dataset and the logic of the model are essential to guide effective data selection. By working with business owners and having several reviewers validate selection criteria at this early stage, machine learning teams can ensure their data sampling approach is solid.</a:t>
            </a:r>
            <a:endParaRPr lang="en-IL" sz="1600" dirty="0"/>
          </a:p>
        </p:txBody>
      </p:sp>
    </p:spTree>
    <p:extLst>
      <p:ext uri="{BB962C8B-B14F-4D97-AF65-F5344CB8AC3E}">
        <p14:creationId xmlns:p14="http://schemas.microsoft.com/office/powerpoint/2010/main" val="1968779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p:txBody>
          <a:bodyPr/>
          <a:lstStyle/>
          <a:p>
            <a:r>
              <a:rPr lang="en-US" altLang="en-US" sz="2800" dirty="0"/>
              <a:t>Irrelevant feature selection</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a:bodyPr>
          <a:lstStyle/>
          <a:p>
            <a:r>
              <a:rPr lang="en-US" sz="1600" b="1" dirty="0"/>
              <a:t>Problem:</a:t>
            </a:r>
          </a:p>
          <a:p>
            <a:pPr marL="0" indent="0">
              <a:buNone/>
            </a:pPr>
            <a:r>
              <a:rPr lang="en-US" sz="1600" dirty="0"/>
              <a:t>in the effort to gather enough learning data, it can be challenging to ensure you include the right and relevant features.</a:t>
            </a:r>
          </a:p>
          <a:p>
            <a:r>
              <a:rPr lang="en-US" sz="1600" b="1" dirty="0"/>
              <a:t>Solution: </a:t>
            </a:r>
          </a:p>
          <a:p>
            <a:pPr marL="0" indent="0">
              <a:buNone/>
            </a:pPr>
            <a:r>
              <a:rPr lang="en-US" sz="1600" dirty="0"/>
              <a:t>The process of building a well-performing model requires careful exploration and analysis to ensure you select and engineer the appropriate features. Understanding the domain and involving experts are the two most important drivers for selecting the right features. In addition, techniques such as principal component analysis (PCA), and autoencoder (DL) help focus the training effort on a smaller number of more effective features.</a:t>
            </a:r>
            <a:endParaRPr lang="en-IL" sz="1600" dirty="0"/>
          </a:p>
        </p:txBody>
      </p:sp>
    </p:spTree>
    <p:extLst>
      <p:ext uri="{BB962C8B-B14F-4D97-AF65-F5344CB8AC3E}">
        <p14:creationId xmlns:p14="http://schemas.microsoft.com/office/powerpoint/2010/main" val="4188723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p:txBody>
          <a:bodyPr/>
          <a:lstStyle/>
          <a:p>
            <a:r>
              <a:rPr lang="en-US" altLang="en-US" sz="2800" dirty="0"/>
              <a:t>Data leakage</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a:bodyPr>
          <a:lstStyle/>
          <a:p>
            <a:r>
              <a:rPr lang="en-US" sz="1600" b="1" dirty="0"/>
              <a:t>Problem:</a:t>
            </a:r>
          </a:p>
          <a:p>
            <a:pPr marL="0" indent="0">
              <a:buNone/>
            </a:pPr>
            <a:r>
              <a:rPr lang="en-US" sz="1600" dirty="0"/>
              <a:t>Machine learning teams may accidentally gather data for training using criteria that are part of the outcome the team is trying to predict. As a result, models will show performance that is too good to be true. For example, a team might mistakenly include a variable that indicates treatment for certain illness in a model designed to predict the illness.</a:t>
            </a:r>
          </a:p>
          <a:p>
            <a:r>
              <a:rPr lang="en-US" sz="1600" b="1" dirty="0"/>
              <a:t>Solution: </a:t>
            </a:r>
          </a:p>
          <a:p>
            <a:pPr marL="0" indent="0">
              <a:buNone/>
            </a:pPr>
            <a:r>
              <a:rPr lang="en-US" sz="1600" dirty="0"/>
              <a:t>The training team must thoughtfully construct their datasets using only data that in practice will be available at the time of the training, before the model estimates results.</a:t>
            </a:r>
            <a:endParaRPr lang="en-IL" sz="1600" dirty="0"/>
          </a:p>
        </p:txBody>
      </p:sp>
    </p:spTree>
    <p:extLst>
      <p:ext uri="{BB962C8B-B14F-4D97-AF65-F5344CB8AC3E}">
        <p14:creationId xmlns:p14="http://schemas.microsoft.com/office/powerpoint/2010/main" val="241475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p:txBody>
          <a:bodyPr/>
          <a:lstStyle/>
          <a:p>
            <a:r>
              <a:rPr lang="en-US" altLang="en-US" sz="2800" dirty="0"/>
              <a:t>Missing data</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a:bodyPr>
          <a:lstStyle/>
          <a:p>
            <a:r>
              <a:rPr lang="en-US" sz="1600" b="1" dirty="0"/>
              <a:t>Problem:</a:t>
            </a:r>
          </a:p>
          <a:p>
            <a:pPr marL="0" indent="0">
              <a:buNone/>
            </a:pPr>
            <a:r>
              <a:rPr lang="en-US" sz="1600" dirty="0"/>
              <a:t>In some cases, datasets will be incomplete due to some records missing values. For or example, missing data may not always be random, such as when survey respondents are less likely to answer a particular question. As a result, putting mean value may mislead the model.</a:t>
            </a:r>
          </a:p>
          <a:p>
            <a:r>
              <a:rPr lang="en-US" sz="1600" b="1" dirty="0"/>
              <a:t>Solution: </a:t>
            </a:r>
          </a:p>
          <a:p>
            <a:pPr marL="0" indent="0">
              <a:buNone/>
            </a:pPr>
            <a:r>
              <a:rPr lang="en-US" sz="1600" dirty="0"/>
              <a:t>If you cannot ensure use of complete datasets, you can apply statistical techniques, including discarding records with missing values or using proper strategy to estimate values for the missing data.</a:t>
            </a:r>
            <a:endParaRPr lang="en-IL" sz="1600" dirty="0"/>
          </a:p>
        </p:txBody>
      </p:sp>
    </p:spTree>
    <p:extLst>
      <p:ext uri="{BB962C8B-B14F-4D97-AF65-F5344CB8AC3E}">
        <p14:creationId xmlns:p14="http://schemas.microsoft.com/office/powerpoint/2010/main" val="4288238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a:xfrm>
            <a:off x="866216" y="730251"/>
            <a:ext cx="6906184" cy="530223"/>
          </a:xfrm>
        </p:spPr>
        <p:txBody>
          <a:bodyPr/>
          <a:lstStyle/>
          <a:p>
            <a:r>
              <a:rPr lang="en-US" altLang="en-US" sz="2800" dirty="0"/>
              <a:t>Inaccurate scaling and normalization</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fontScale="92500" lnSpcReduction="20000"/>
          </a:bodyPr>
          <a:lstStyle/>
          <a:p>
            <a:r>
              <a:rPr lang="en-US" sz="1600" b="1" dirty="0"/>
              <a:t>Problem:</a:t>
            </a:r>
          </a:p>
          <a:p>
            <a:pPr marL="0" indent="0">
              <a:buNone/>
            </a:pPr>
            <a:r>
              <a:rPr lang="en-US" sz="1600" dirty="0"/>
              <a:t>Your data can have different types of inputs that can have different scales of measurement. When you fail to adjust the value of the variables to allow for a common scale prior to training a model, algorithms such as linear regression, support vector machine (SVN), or k nearest neighbors (KNN) can suffer greatly. The problems occur because large ranges will induce high variance to features which, therefore, may become unnecessarily important. For example, salary data may get more weight than age if you use both as unprocessed inputs.</a:t>
            </a:r>
          </a:p>
          <a:p>
            <a:r>
              <a:rPr lang="en-US" sz="1600" b="1" dirty="0"/>
              <a:t>Solution: </a:t>
            </a:r>
          </a:p>
          <a:p>
            <a:pPr marL="0" indent="0">
              <a:buNone/>
            </a:pPr>
            <a:r>
              <a:rPr lang="en-US" sz="1600" dirty="0"/>
              <a:t>You must be careful to normalize the dataset prior to beginning model training. You can transform the dataset through common statistical techniques such as standardization or feature scaling, depending on the type of data and your team’s preferred algorithm</a:t>
            </a:r>
            <a:endParaRPr lang="en-IL" sz="1600" dirty="0"/>
          </a:p>
        </p:txBody>
      </p:sp>
    </p:spTree>
    <p:extLst>
      <p:ext uri="{BB962C8B-B14F-4D97-AF65-F5344CB8AC3E}">
        <p14:creationId xmlns:p14="http://schemas.microsoft.com/office/powerpoint/2010/main" val="23775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a:xfrm>
            <a:off x="866216" y="730251"/>
            <a:ext cx="6906184" cy="530223"/>
          </a:xfrm>
        </p:spPr>
        <p:txBody>
          <a:bodyPr/>
          <a:lstStyle/>
          <a:p>
            <a:r>
              <a:rPr lang="en-US" altLang="en-US" sz="2800" dirty="0"/>
              <a:t>Neglecting outliers</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fontScale="92500" lnSpcReduction="10000"/>
          </a:bodyPr>
          <a:lstStyle/>
          <a:p>
            <a:r>
              <a:rPr lang="en-US" sz="1600" b="1" dirty="0"/>
              <a:t>Problem:</a:t>
            </a:r>
          </a:p>
          <a:p>
            <a:pPr marL="0" indent="0">
              <a:buNone/>
            </a:pPr>
            <a:r>
              <a:rPr lang="en-US" sz="1600" dirty="0"/>
              <a:t>Forgetting about outliers can have a major impact on a model’s performance. For example, they can influence linear regression model. Furthermore, different use cases require different outlier handling. For example, in the case of fraud detection, a focus on outliers in deposits should be a requirement, but in sensory temperature inputs, data outliers might be ignored.</a:t>
            </a:r>
          </a:p>
          <a:p>
            <a:r>
              <a:rPr lang="en-US" sz="1600" b="1" dirty="0"/>
              <a:t>Solution: </a:t>
            </a:r>
          </a:p>
          <a:p>
            <a:pPr marL="0" indent="0">
              <a:buNone/>
            </a:pPr>
            <a:r>
              <a:rPr lang="en-US" sz="1600" dirty="0"/>
              <a:t>You should either use a modeling algorithm that handles outliers properly or filter the outliers out before training. A good starting point is to do an initial check to identify whether there are outliers in the data. The simplest approaches would be reviewing plots of the data or examining any values that are several deviations or more away from the mean.</a:t>
            </a:r>
            <a:endParaRPr lang="en-IL" sz="1600" dirty="0"/>
          </a:p>
        </p:txBody>
      </p:sp>
    </p:spTree>
    <p:extLst>
      <p:ext uri="{BB962C8B-B14F-4D97-AF65-F5344CB8AC3E}">
        <p14:creationId xmlns:p14="http://schemas.microsoft.com/office/powerpoint/2010/main" val="517081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9A72-2C57-C263-7A23-CC854D26CE7D}"/>
              </a:ext>
            </a:extLst>
          </p:cNvPr>
          <p:cNvSpPr>
            <a:spLocks noGrp="1"/>
          </p:cNvSpPr>
          <p:nvPr>
            <p:ph type="title"/>
          </p:nvPr>
        </p:nvSpPr>
        <p:spPr>
          <a:xfrm>
            <a:off x="866216" y="730251"/>
            <a:ext cx="6906184" cy="530223"/>
          </a:xfrm>
        </p:spPr>
        <p:txBody>
          <a:bodyPr/>
          <a:lstStyle/>
          <a:p>
            <a:r>
              <a:rPr lang="en-US" altLang="en-US" sz="2800" dirty="0"/>
              <a:t>Ignoring in-balanced data</a:t>
            </a:r>
            <a:endParaRPr lang="en-IL" dirty="0"/>
          </a:p>
        </p:txBody>
      </p:sp>
      <p:sp>
        <p:nvSpPr>
          <p:cNvPr id="3" name="Content Placeholder 2">
            <a:extLst>
              <a:ext uri="{FF2B5EF4-FFF2-40B4-BE49-F238E27FC236}">
                <a16:creationId xmlns:a16="http://schemas.microsoft.com/office/drawing/2014/main" id="{9F3993A2-B4D3-E1FB-4EB2-5C3F8945541B}"/>
              </a:ext>
            </a:extLst>
          </p:cNvPr>
          <p:cNvSpPr>
            <a:spLocks noGrp="1"/>
          </p:cNvSpPr>
          <p:nvPr>
            <p:ph idx="1"/>
          </p:nvPr>
        </p:nvSpPr>
        <p:spPr>
          <a:xfrm>
            <a:off x="381000" y="1852489"/>
            <a:ext cx="8229600" cy="3005261"/>
          </a:xfrm>
        </p:spPr>
        <p:txBody>
          <a:bodyPr>
            <a:normAutofit/>
          </a:bodyPr>
          <a:lstStyle/>
          <a:p>
            <a:r>
              <a:rPr lang="en-US" sz="1600" b="1" dirty="0"/>
              <a:t>Problem:</a:t>
            </a:r>
          </a:p>
          <a:p>
            <a:pPr marL="0" indent="0">
              <a:buNone/>
            </a:pPr>
            <a:r>
              <a:rPr lang="en-US" sz="1600" dirty="0"/>
              <a:t>Most modeling algorithms perform best when the training data has a balanced representation of various instances. When there is a significant imbalance in data, the right metrics for measuring model performance become critical.</a:t>
            </a:r>
          </a:p>
          <a:p>
            <a:r>
              <a:rPr lang="en-US" sz="1600" b="1" dirty="0"/>
              <a:t>Solution: </a:t>
            </a:r>
          </a:p>
          <a:p>
            <a:pPr marL="0" indent="0">
              <a:buNone/>
            </a:pPr>
            <a:r>
              <a:rPr lang="en-US" sz="1600" dirty="0"/>
              <a:t>Consider to generate a more balanced training set or use a cost-based learning algorithm or choose metric less sensitive: choosing the most appropriate metric will guide the training algorithm to minimize error.</a:t>
            </a:r>
            <a:endParaRPr lang="en-IL" sz="1600" dirty="0"/>
          </a:p>
        </p:txBody>
      </p:sp>
    </p:spTree>
    <p:extLst>
      <p:ext uri="{BB962C8B-B14F-4D97-AF65-F5344CB8AC3E}">
        <p14:creationId xmlns:p14="http://schemas.microsoft.com/office/powerpoint/2010/main" val="4116393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9"/>
</p:tagLst>
</file>

<file path=ppt/theme/_rels/theme6.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יונים - חדר ישיבות">
  <a:themeElements>
    <a:clrScheme name="יונים - חדר ישיבות">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יונים - חדר ישיבות">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יונים - חדר ישיבות">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1851</Words>
  <Application>Microsoft Office PowerPoint</Application>
  <PresentationFormat>On-screen Show (16:9)</PresentationFormat>
  <Paragraphs>149</Paragraphs>
  <Slides>29</Slides>
  <Notes>1</Notes>
  <HiddenSlides>0</HiddenSlides>
  <MMClips>0</MMClips>
  <ScaleCrop>false</ScaleCrop>
  <HeadingPairs>
    <vt:vector size="8" baseType="variant">
      <vt:variant>
        <vt:lpstr>Fonts Used</vt:lpstr>
      </vt:variant>
      <vt:variant>
        <vt:i4>7</vt:i4>
      </vt:variant>
      <vt:variant>
        <vt:lpstr>Theme</vt:lpstr>
      </vt:variant>
      <vt:variant>
        <vt:i4>6</vt:i4>
      </vt:variant>
      <vt:variant>
        <vt:lpstr>Embedded OLE Servers</vt:lpstr>
      </vt:variant>
      <vt:variant>
        <vt:i4>1</vt:i4>
      </vt:variant>
      <vt:variant>
        <vt:lpstr>Slide Titles</vt:lpstr>
      </vt:variant>
      <vt:variant>
        <vt:i4>29</vt:i4>
      </vt:variant>
    </vt:vector>
  </HeadingPairs>
  <TitlesOfParts>
    <vt:vector size="43" baseType="lpstr">
      <vt:lpstr>Arial</vt:lpstr>
      <vt:lpstr>Calibri</vt:lpstr>
      <vt:lpstr>Century Gothic</vt:lpstr>
      <vt:lpstr>charter</vt:lpstr>
      <vt:lpstr>Lantinghei TC Extralight</vt:lpstr>
      <vt:lpstr>Wingdings</vt:lpstr>
      <vt:lpstr>Wingdings 3</vt:lpstr>
      <vt:lpstr>1_Lecture</vt:lpstr>
      <vt:lpstr>2_Office Theme</vt:lpstr>
      <vt:lpstr>3_Office Theme</vt:lpstr>
      <vt:lpstr>2_Lecture</vt:lpstr>
      <vt:lpstr>4_Office Theme</vt:lpstr>
      <vt:lpstr>יונים - חדר ישיבות</vt:lpstr>
      <vt:lpstr>Equation</vt:lpstr>
      <vt:lpstr>Basic practice in ML  Lecture 4 by Anna Levant</vt:lpstr>
      <vt:lpstr>Which data problems to avoid?</vt:lpstr>
      <vt:lpstr>Sample data correctly</vt:lpstr>
      <vt:lpstr>Irrelevant feature selection</vt:lpstr>
      <vt:lpstr>Data leakage</vt:lpstr>
      <vt:lpstr>Missing data</vt:lpstr>
      <vt:lpstr>Inaccurate scaling and normalization</vt:lpstr>
      <vt:lpstr>Neglecting outliers</vt:lpstr>
      <vt:lpstr>Ignoring in-balanced data</vt:lpstr>
      <vt:lpstr>How to avoid overfitting of the model?</vt:lpstr>
      <vt:lpstr>Fundamental assumption of learning</vt:lpstr>
      <vt:lpstr>Evaluation methods: Holdout set</vt:lpstr>
      <vt:lpstr>Evaluation methods: n-fold cross-validation</vt:lpstr>
      <vt:lpstr>Evaluation methods: leave one out</vt:lpstr>
      <vt:lpstr>PowerPoint Presentation</vt:lpstr>
      <vt:lpstr>Evaluation methods: validation</vt:lpstr>
      <vt:lpstr>Supervised vs. unsupervised Learning</vt:lpstr>
      <vt:lpstr>Regression measures </vt:lpstr>
      <vt:lpstr>A classification example application</vt:lpstr>
      <vt:lpstr>Supervised learning process: two steps</vt:lpstr>
      <vt:lpstr>Classification measures</vt:lpstr>
      <vt:lpstr>Confusion matrix</vt:lpstr>
      <vt:lpstr>Precision and recall measures</vt:lpstr>
      <vt:lpstr>Sensitivity and specificity</vt:lpstr>
      <vt:lpstr>Remember</vt:lpstr>
      <vt:lpstr>Example we discussed at class</vt:lpstr>
      <vt:lpstr>We have learned today:</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Classification  Week 7 by Anna Levant</dc:title>
  <dc:creator>Boris Levant</dc:creator>
  <cp:lastModifiedBy>Boris Levant</cp:lastModifiedBy>
  <cp:revision>27</cp:revision>
  <dcterms:created xsi:type="dcterms:W3CDTF">2020-12-19T18:44:58Z</dcterms:created>
  <dcterms:modified xsi:type="dcterms:W3CDTF">2022-11-01T22:48:47Z</dcterms:modified>
</cp:coreProperties>
</file>