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1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48111-91A1-4FF7-B62C-D0689081F14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BC40A-C9C7-4AD1-9C15-E5CEB1AC5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40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75A4B-4F17-4B10-8CDE-093602585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3D2DB-443D-4404-B138-5CE8A9D67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41A78-8278-4C04-856D-A9F95AB3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510-8878-4392-A0D3-1337939D5B2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32F65-2E0E-4D76-B49A-1E56F5E06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47F24-270B-46BB-BF02-6EA7E3CE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D490-243F-4686-B312-171E5D31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4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1217-4DF9-4958-A133-5185E78B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79F6D-234B-4AC6-B0ED-47EC4D54A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30300-D83A-4359-BEF7-369041D6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510-8878-4392-A0D3-1337939D5B2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48147-302E-4C45-AB6B-9FAC220BE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18E10-3C0E-442E-A387-C2C4E7F3F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D490-243F-4686-B312-171E5D31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5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D7C0E-6F97-44D7-8189-B6517BA4D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2C602-FA6B-4837-9458-37EE2B6BD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41F7B-9FF9-45F8-8E3B-2CA19BB4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510-8878-4392-A0D3-1337939D5B2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FF9E7-E74F-497F-A125-5A5645412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CE941-EE6D-48C6-B89E-DC28636B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D490-243F-4686-B312-171E5D31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4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16B3-2C0D-4209-9C0F-5EAB2EB0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86412-F475-4FFD-AC90-95B2F481C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B8260-C059-4ECF-813C-7B5A3378C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510-8878-4392-A0D3-1337939D5B2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78EB8-0ED4-484A-8920-2EFF017D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65931-B16B-493E-A841-1D76EB7A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D490-243F-4686-B312-171E5D31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8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A2F5F-CE5C-4162-9A44-3F7D14C04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F9B78-4E18-47A6-AC87-B9D38921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D6696-32FC-4DE5-AD42-502E491D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510-8878-4392-A0D3-1337939D5B2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AC8ED-4ADF-4AAC-8FB9-F31BBF33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34EC3-25EE-40F3-ABBA-8384E5AA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D490-243F-4686-B312-171E5D31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B174-6BEA-4E20-B57D-821CCAD8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BCA9F-6AB0-4963-B1B1-5366071D4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EE3B5-7115-43F1-A648-EABCDFACF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683B6-4729-4DC2-8479-F7D121419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510-8878-4392-A0D3-1337939D5B2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441A1-ED3D-4685-9590-FBDE0453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63FA4-6246-47E9-8F42-89D914C9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D490-243F-4686-B312-171E5D31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2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037E-F925-4561-969D-82D51974F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E2393-E499-4576-8EEB-DDBBCDC0C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78ED2-2573-4AC8-9419-0B7D2A725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27242-9626-4067-BAFD-F817BEDF1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B0BA26-1F57-4E0F-927A-367396CB3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8E568-CD13-4BFF-BC40-A939CC8C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510-8878-4392-A0D3-1337939D5B2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D8D9EF-749C-45FF-8136-97FD42714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284B28-E34D-4A00-8593-C6B17B45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D490-243F-4686-B312-171E5D31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2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0E8B-366B-4FCF-9372-60BC37AB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988D6-78FE-4CD4-8705-1F1D7927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510-8878-4392-A0D3-1337939D5B2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03BBA-D88E-40A5-A641-3688B97CC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5CA3A-6CA6-406C-A9D7-37BAD0DD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D490-243F-4686-B312-171E5D31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5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C8D397-950C-471E-9FD2-328C45448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510-8878-4392-A0D3-1337939D5B2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1D861-70F6-4293-BB79-D3DFA2006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9E4DC-73E6-45FE-ABCD-D1B0F37F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D490-243F-4686-B312-171E5D31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1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63C3-FC53-4127-AE2F-C9F29A57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69AB5-EA76-449F-8FBE-AA6345A5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80A4E-A8A3-4D7E-A26B-171D17300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E0E90-C415-45A9-A799-21B39AA85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510-8878-4392-A0D3-1337939D5B2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E4684-138D-4918-B4D0-E7225FEC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BE984-0B27-4CE8-8C52-0CFB4896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D490-243F-4686-B312-171E5D31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8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8342-AD23-42F9-9B8E-D16CAEC6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36973E-C26C-46F9-80F5-F219399DF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04698-C401-4C6F-B169-66F081926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0C54E-3706-43B7-BA1A-509B1E1AD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510-8878-4392-A0D3-1337939D5B2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014F6-FDFF-4FF8-B407-7F3B42FD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42A94-36A6-4ECB-821F-DA7EBDA4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D490-243F-4686-B312-171E5D31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0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84DB-E88D-4965-9925-96A918713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770AA-2933-489B-A4F6-905380542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F1DB4-6876-42FA-87C2-CD969ADB4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5A510-8878-4392-A0D3-1337939D5B2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98BE9-C7E1-4214-A6C7-BC15E7529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73DA5-DC68-4E17-8D14-320C845FD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CD490-243F-4686-B312-171E5D31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7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emf"/><Relationship Id="rId7" Type="http://schemas.openxmlformats.org/officeDocument/2006/relationships/image" Target="../media/image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AD61F9A-0823-4556-A2B7-9BF831472C9D}"/>
              </a:ext>
            </a:extLst>
          </p:cNvPr>
          <p:cNvSpPr txBox="1">
            <a:spLocks/>
          </p:cNvSpPr>
          <p:nvPr/>
        </p:nvSpPr>
        <p:spPr>
          <a:xfrm>
            <a:off x="626468" y="153705"/>
            <a:ext cx="6827816" cy="19414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b="1" dirty="0"/>
              <a:t>Quiz 1: </a:t>
            </a:r>
            <a:r>
              <a:rPr lang="en-US" sz="1600" dirty="0"/>
              <a:t>Calculate coefficients for Models A, B and C, compare between them:</a:t>
            </a:r>
          </a:p>
          <a:p>
            <a:pPr marL="0" indent="0">
              <a:buFont typeface="Wingdings 3" charset="2"/>
              <a:buNone/>
            </a:pPr>
            <a:endParaRPr lang="en-US" sz="1600" dirty="0"/>
          </a:p>
          <a:p>
            <a:pPr marL="0" indent="0">
              <a:buFont typeface="Wingdings 3" charset="2"/>
              <a:buNone/>
            </a:pPr>
            <a:endParaRPr lang="en-US" sz="1600" dirty="0">
              <a:solidFill>
                <a:srgbClr val="C00000"/>
              </a:solidFill>
            </a:endParaRPr>
          </a:p>
          <a:p>
            <a:pPr marL="0" indent="0">
              <a:buFont typeface="Wingdings 3" charset="2"/>
              <a:buNone/>
            </a:pPr>
            <a:endParaRPr lang="en-US" sz="1600" dirty="0">
              <a:solidFill>
                <a:srgbClr val="C00000"/>
              </a:solidFill>
            </a:endParaRPr>
          </a:p>
          <a:p>
            <a:pPr marL="0" indent="0">
              <a:buFont typeface="Wingdings 3" charset="2"/>
              <a:buNone/>
            </a:pPr>
            <a:endParaRPr lang="en-US" sz="1600" dirty="0"/>
          </a:p>
          <a:p>
            <a:pPr marL="342900" lvl="1" indent="0">
              <a:buFont typeface="Wingdings 3" charset="2"/>
              <a:buNone/>
            </a:pPr>
            <a:endParaRPr lang="en-US" sz="1250" dirty="0"/>
          </a:p>
        </p:txBody>
      </p:sp>
      <p:graphicFrame>
        <p:nvGraphicFramePr>
          <p:cNvPr id="6" name="Object 3">
            <a:hlinkClick r:id="" action="ppaction://ole?verb=0"/>
            <a:extLst>
              <a:ext uri="{FF2B5EF4-FFF2-40B4-BE49-F238E27FC236}">
                <a16:creationId xmlns:a16="http://schemas.microsoft.com/office/drawing/2014/main" id="{CA5F8D4E-FC51-4FAC-95DF-0A21E55877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2194675"/>
              </p:ext>
            </p:extLst>
          </p:nvPr>
        </p:nvGraphicFramePr>
        <p:xfrm>
          <a:off x="7548669" y="1594934"/>
          <a:ext cx="3407117" cy="4264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972056" imgH="2600554" progId="Excel.Sheet.8">
                  <p:embed/>
                </p:oleObj>
              </mc:Choice>
              <mc:Fallback>
                <p:oleObj name="Worksheet" r:id="rId2" imgW="1972056" imgH="2600554" progId="Excel.Sheet.8">
                  <p:embed/>
                  <p:pic>
                    <p:nvPicPr>
                      <p:cNvPr id="43011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28B41E27-61A0-45BB-ACDD-067D0E9A366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8669" y="1594934"/>
                        <a:ext cx="3407117" cy="4264328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4B642C7B-DC91-4B56-959C-D70845898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67" y="2155225"/>
            <a:ext cx="6827816" cy="5597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67866" tIns="33338" rIns="67866" bIns="333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0707F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Quiz 2: 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Predict the amount of heating oil used for a home if the average temperature is 30 degrees and the insulation is 6 inches using models A,B and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0D835C75-C56A-46BF-A297-58439478C325}"/>
                  </a:ext>
                </a:extLst>
              </p:cNvPr>
              <p:cNvSpPr txBox="1"/>
              <p:nvPr/>
            </p:nvSpPr>
            <p:spPr bwMode="auto">
              <a:xfrm>
                <a:off x="7548669" y="369332"/>
                <a:ext cx="4587537" cy="10794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Oil</m:t>
                    </m:r>
                    <m:r>
                      <m:rPr>
                        <m:nor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Temp</m:t>
                    </m:r>
                  </m:oMath>
                </a14:m>
                <a:r>
                  <a:rPr lang="en-US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(</a:t>
                </a:r>
                <a:r>
                  <a:rPr lang="en-US" i="0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</a:rPr>
                  <a:t>Model A</a:t>
                </a:r>
                <a:r>
                  <a:rPr lang="en-US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)</a:t>
                </a:r>
                <a:br>
                  <a:rPr lang="en-US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Oil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Insulation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Model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Oil</m:t>
                      </m:r>
                      <m:r>
                        <m:rPr>
                          <m:nor/>
                        </m:rP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Temp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Insulation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Model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0D835C75-C56A-46BF-A297-58439478C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48669" y="369332"/>
                <a:ext cx="4587537" cy="1079499"/>
              </a:xfrm>
              <a:prstGeom prst="rect">
                <a:avLst/>
              </a:prstGeom>
              <a:blipFill>
                <a:blip r:embed="rId5"/>
                <a:stretch>
                  <a:fillRect t="-226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22">
                <a:extLst>
                  <a:ext uri="{FF2B5EF4-FFF2-40B4-BE49-F238E27FC236}">
                    <a16:creationId xmlns:a16="http://schemas.microsoft.com/office/drawing/2014/main" id="{39680181-9441-4C94-9AC4-12BB8B6717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8352959"/>
                  </p:ext>
                </p:extLst>
              </p:nvPr>
            </p:nvGraphicFramePr>
            <p:xfrm>
              <a:off x="720855" y="504469"/>
              <a:ext cx="504975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0847">
                      <a:extLst>
                        <a:ext uri="{9D8B030D-6E8A-4147-A177-3AD203B41FA5}">
                          <a16:colId xmlns:a16="http://schemas.microsoft.com/office/drawing/2014/main" val="1974211102"/>
                        </a:ext>
                      </a:extLst>
                    </a:gridCol>
                    <a:gridCol w="913789">
                      <a:extLst>
                        <a:ext uri="{9D8B030D-6E8A-4147-A177-3AD203B41FA5}">
                          <a16:colId xmlns:a16="http://schemas.microsoft.com/office/drawing/2014/main" val="2285574863"/>
                        </a:ext>
                      </a:extLst>
                    </a:gridCol>
                    <a:gridCol w="1262676">
                      <a:extLst>
                        <a:ext uri="{9D8B030D-6E8A-4147-A177-3AD203B41FA5}">
                          <a16:colId xmlns:a16="http://schemas.microsoft.com/office/drawing/2014/main" val="2962847263"/>
                        </a:ext>
                      </a:extLst>
                    </a:gridCol>
                    <a:gridCol w="1262438">
                      <a:extLst>
                        <a:ext uri="{9D8B030D-6E8A-4147-A177-3AD203B41FA5}">
                          <a16:colId xmlns:a16="http://schemas.microsoft.com/office/drawing/2014/main" val="3587211158"/>
                        </a:ext>
                      </a:extLst>
                    </a:gridCol>
                  </a:tblGrid>
                  <a:tr h="18663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191221"/>
                      </a:ext>
                    </a:extLst>
                  </a:tr>
                  <a:tr h="18663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</a:t>
                          </a:r>
                          <a:r>
                            <a:rPr lang="en-US" sz="1800" dirty="0"/>
                            <a:t>(</a:t>
                          </a:r>
                          <a:r>
                            <a:rPr lang="en-US" sz="1800" dirty="0">
                              <a:highlight>
                                <a:srgbClr val="FFFF00"/>
                              </a:highlight>
                            </a:rPr>
                            <a:t>10 points</a:t>
                          </a:r>
                          <a:r>
                            <a:rPr lang="en-US" sz="18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6136437"/>
                      </a:ext>
                    </a:extLst>
                  </a:tr>
                  <a:tr h="18663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B</a:t>
                          </a:r>
                          <a:r>
                            <a:rPr lang="en-US" sz="1800" dirty="0"/>
                            <a:t>(</a:t>
                          </a:r>
                          <a:r>
                            <a:rPr lang="en-US" sz="1800" dirty="0">
                              <a:highlight>
                                <a:srgbClr val="FFFF00"/>
                              </a:highlight>
                            </a:rPr>
                            <a:t>10 points</a:t>
                          </a:r>
                          <a:r>
                            <a:rPr lang="en-US" sz="18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8053337"/>
                      </a:ext>
                    </a:extLst>
                  </a:tr>
                  <a:tr h="18663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C</a:t>
                          </a:r>
                          <a:r>
                            <a:rPr lang="en-US" sz="1800" dirty="0"/>
                            <a:t>(</a:t>
                          </a:r>
                          <a:r>
                            <a:rPr lang="en-US" sz="1800" dirty="0">
                              <a:highlight>
                                <a:srgbClr val="FFFF00"/>
                              </a:highlight>
                            </a:rPr>
                            <a:t>10 points</a:t>
                          </a:r>
                          <a:r>
                            <a:rPr lang="en-US" sz="18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66748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22">
                <a:extLst>
                  <a:ext uri="{FF2B5EF4-FFF2-40B4-BE49-F238E27FC236}">
                    <a16:creationId xmlns:a16="http://schemas.microsoft.com/office/drawing/2014/main" id="{39680181-9441-4C94-9AC4-12BB8B6717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8352959"/>
                  </p:ext>
                </p:extLst>
              </p:nvPr>
            </p:nvGraphicFramePr>
            <p:xfrm>
              <a:off x="720855" y="504469"/>
              <a:ext cx="504975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0847">
                      <a:extLst>
                        <a:ext uri="{9D8B030D-6E8A-4147-A177-3AD203B41FA5}">
                          <a16:colId xmlns:a16="http://schemas.microsoft.com/office/drawing/2014/main" val="1974211102"/>
                        </a:ext>
                      </a:extLst>
                    </a:gridCol>
                    <a:gridCol w="913789">
                      <a:extLst>
                        <a:ext uri="{9D8B030D-6E8A-4147-A177-3AD203B41FA5}">
                          <a16:colId xmlns:a16="http://schemas.microsoft.com/office/drawing/2014/main" val="2285574863"/>
                        </a:ext>
                      </a:extLst>
                    </a:gridCol>
                    <a:gridCol w="1262676">
                      <a:extLst>
                        <a:ext uri="{9D8B030D-6E8A-4147-A177-3AD203B41FA5}">
                          <a16:colId xmlns:a16="http://schemas.microsoft.com/office/drawing/2014/main" val="2962847263"/>
                        </a:ext>
                      </a:extLst>
                    </a:gridCol>
                    <a:gridCol w="1262438">
                      <a:extLst>
                        <a:ext uri="{9D8B030D-6E8A-4147-A177-3AD203B41FA5}">
                          <a16:colId xmlns:a16="http://schemas.microsoft.com/office/drawing/2014/main" val="358721115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76667" t="-8333" r="-279333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99519" t="-8333" r="-101442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0966" t="-8333" r="-1932" b="-3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1912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</a:t>
                          </a:r>
                          <a:r>
                            <a:rPr lang="en-US" sz="1800" dirty="0"/>
                            <a:t>(</a:t>
                          </a:r>
                          <a:r>
                            <a:rPr lang="en-US" sz="1800" dirty="0">
                              <a:highlight>
                                <a:srgbClr val="FFFF00"/>
                              </a:highlight>
                            </a:rPr>
                            <a:t>10 points</a:t>
                          </a:r>
                          <a:r>
                            <a:rPr lang="en-US" sz="18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61364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B</a:t>
                          </a:r>
                          <a:r>
                            <a:rPr lang="en-US" sz="1800" dirty="0"/>
                            <a:t>(</a:t>
                          </a:r>
                          <a:r>
                            <a:rPr lang="en-US" sz="1800" dirty="0">
                              <a:highlight>
                                <a:srgbClr val="FFFF00"/>
                              </a:highlight>
                            </a:rPr>
                            <a:t>10 points</a:t>
                          </a:r>
                          <a:r>
                            <a:rPr lang="en-US" sz="18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80533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C</a:t>
                          </a:r>
                          <a:r>
                            <a:rPr lang="en-US" sz="1800" dirty="0"/>
                            <a:t>(</a:t>
                          </a:r>
                          <a:r>
                            <a:rPr lang="en-US" sz="1800" dirty="0">
                              <a:highlight>
                                <a:srgbClr val="FFFF00"/>
                              </a:highlight>
                            </a:rPr>
                            <a:t>10 points</a:t>
                          </a:r>
                          <a:r>
                            <a:rPr lang="en-US" sz="18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66748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3">
                <a:extLst>
                  <a:ext uri="{FF2B5EF4-FFF2-40B4-BE49-F238E27FC236}">
                    <a16:creationId xmlns:a16="http://schemas.microsoft.com/office/drawing/2014/main" id="{A3D5E269-6B2F-4388-9C6E-EB371B588F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466" y="2832879"/>
                <a:ext cx="6827816" cy="146277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square" lIns="67866" tIns="33338" rIns="67866" bIns="333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rgbClr val="0707F9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None/>
                </a:pPr>
                <a:r>
                  <a:rPr lang="en-US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Quiz 3: </a:t>
                </a:r>
                <a:r>
                  <a:rPr lang="en-US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Calculate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/>
                      <m:sup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1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dhabi" panose="020B0604020202020204" pitchFamily="2" charset="-78"/>
                    <a:cs typeface="Aldhabi" panose="020B0604020202020204" pitchFamily="2" charset="-78"/>
                  </a:rPr>
                  <a:t> </a:t>
                </a:r>
                <a:r>
                  <a:rPr lang="en-US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cs typeface="Aldhabi" panose="020B0604020202020204" pitchFamily="2" charset="-78"/>
                  </a:rPr>
                  <a:t>for Models A</a:t>
                </a:r>
                <a:r>
                  <a:rPr lang="en-US" sz="1600" dirty="0"/>
                  <a:t>(</a:t>
                </a:r>
                <a:r>
                  <a:rPr lang="en-US" sz="1600" dirty="0">
                    <a:highlight>
                      <a:srgbClr val="FFFF00"/>
                    </a:highlight>
                  </a:rPr>
                  <a:t>10 points</a:t>
                </a:r>
                <a:r>
                  <a:rPr lang="en-US" sz="1600" dirty="0"/>
                  <a:t>)</a:t>
                </a:r>
              </a:p>
              <a:p>
                <a:pPr>
                  <a:spcBef>
                    <a:spcPct val="50000"/>
                  </a:spcBef>
                  <a:buNone/>
                </a:pPr>
                <a:r>
                  <a:rPr lang="en-US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cs typeface="Aldhabi" panose="020B0604020202020204" pitchFamily="2" charset="-78"/>
                  </a:rPr>
                  <a:t>,B</a:t>
                </a:r>
                <a:r>
                  <a:rPr lang="en-US" sz="1600" dirty="0"/>
                  <a:t>(</a:t>
                </a:r>
                <a:r>
                  <a:rPr lang="en-US" sz="1600" dirty="0">
                    <a:highlight>
                      <a:srgbClr val="FFFF00"/>
                    </a:highlight>
                  </a:rPr>
                  <a:t>10 points</a:t>
                </a:r>
                <a:r>
                  <a:rPr lang="en-US" sz="1600" dirty="0"/>
                  <a:t>) </a:t>
                </a:r>
                <a:r>
                  <a:rPr lang="en-US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cs typeface="Aldhabi" panose="020B0604020202020204" pitchFamily="2" charset="-78"/>
                  </a:rPr>
                  <a:t> and C</a:t>
                </a:r>
                <a:r>
                  <a:rPr lang="en-US" sz="1600" dirty="0"/>
                  <a:t>(</a:t>
                </a:r>
                <a:r>
                  <a:rPr lang="en-US" sz="1600" dirty="0">
                    <a:highlight>
                      <a:srgbClr val="FFFF00"/>
                    </a:highlight>
                  </a:rPr>
                  <a:t>10 points</a:t>
                </a:r>
                <a:r>
                  <a:rPr lang="en-US" sz="1600" dirty="0"/>
                  <a:t>) </a:t>
                </a:r>
                <a:r>
                  <a:rPr lang="en-US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cs typeface="Aldhabi" panose="020B0604020202020204" pitchFamily="2" charset="-78"/>
                  </a:rPr>
                  <a:t> compare them </a:t>
                </a:r>
              </a:p>
              <a:p>
                <a:pPr marL="342900" indent="-342900">
                  <a:spcBef>
                    <a:spcPct val="50000"/>
                  </a:spcBef>
                  <a:buFontTx/>
                  <a:buAutoNum type="alphaLcParenR"/>
                </a:pPr>
                <a:r>
                  <a:rPr lang="en-US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cs typeface="Aldhabi" panose="020B0604020202020204" pitchFamily="2" charset="-78"/>
                  </a:rPr>
                  <a:t>Use formulas from previous and this lecture</a:t>
                </a:r>
                <a:endParaRPr lang="en-US" altLang="en-US" sz="16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Aldhabi" panose="020B0604020202020204" pitchFamily="2" charset="-78"/>
                </a:endParaRPr>
              </a:p>
              <a:p>
                <a:pPr marL="342900" indent="-342900">
                  <a:spcBef>
                    <a:spcPct val="50000"/>
                  </a:spcBef>
                  <a:buFontTx/>
                  <a:buAutoNum type="alphaLcParenR"/>
                </a:pPr>
                <a:r>
                  <a:rPr lang="en-US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cs typeface="Aldhabi" panose="020B0604020202020204" pitchFamily="2" charset="-78"/>
                  </a:rPr>
                  <a:t>Check yourself with python code</a:t>
                </a:r>
                <a:endParaRPr lang="en-US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dhabi" panose="020B0604020202020204" pitchFamily="2" charset="-78"/>
                  <a:cs typeface="Aldhabi" panose="020B0604020202020204" pitchFamily="2" charset="-78"/>
                </a:endParaRPr>
              </a:p>
            </p:txBody>
          </p:sp>
        </mc:Choice>
        <mc:Fallback>
          <p:sp>
            <p:nvSpPr>
              <p:cNvPr id="24" name="Rectangle 3">
                <a:extLst>
                  <a:ext uri="{FF2B5EF4-FFF2-40B4-BE49-F238E27FC236}">
                    <a16:creationId xmlns:a16="http://schemas.microsoft.com/office/drawing/2014/main" id="{A3D5E269-6B2F-4388-9C6E-EB371B588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6466" y="2832879"/>
                <a:ext cx="6827816" cy="1462774"/>
              </a:xfrm>
              <a:prstGeom prst="rect">
                <a:avLst/>
              </a:prstGeom>
              <a:blipFill>
                <a:blip r:embed="rId7"/>
                <a:stretch>
                  <a:fillRect l="-802" t="-4132" b="-4959"/>
                </a:stretch>
              </a:blipFill>
              <a:ln w="127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9F049CC6-403F-48AB-97F0-5E753ED4F7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466" y="4413537"/>
                <a:ext cx="6827816" cy="209533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vert="horz" lIns="91440" tIns="45720" rIns="91440" bIns="45720" rtlCol="0">
                <a:normAutofit fontScale="55000" lnSpcReduction="20000"/>
              </a:bodyPr>
              <a:lstStyle>
                <a:lvl1pPr marL="257175" indent="-257175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35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57213" indent="-214313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05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charset="2"/>
                  <a:buNone/>
                </a:pPr>
                <a:r>
                  <a:rPr lang="en-US" sz="3400" b="1" dirty="0"/>
                  <a:t>Quiz 4</a:t>
                </a:r>
                <a:r>
                  <a:rPr lang="en-US" sz="3400" dirty="0"/>
                  <a:t>: Check if adding quadratic term for insulation improves :</a:t>
                </a:r>
              </a:p>
              <a:p>
                <a:pPr marL="0" indent="0">
                  <a:buFont typeface="Wingdings 3" charset="2"/>
                  <a:buNone/>
                </a:pPr>
                <a:r>
                  <a:rPr lang="en-US" sz="3400" dirty="0"/>
                  <a:t>a) Model B (</a:t>
                </a:r>
                <a:r>
                  <a:rPr lang="en-US" sz="3400" dirty="0">
                    <a:highlight>
                      <a:srgbClr val="FFFF00"/>
                    </a:highlight>
                  </a:rPr>
                  <a:t>10 points</a:t>
                </a:r>
                <a:r>
                  <a:rPr lang="en-US" sz="3400" dirty="0"/>
                  <a:t>)</a:t>
                </a:r>
              </a:p>
              <a:p>
                <a:pPr marL="0" indent="0">
                  <a:buFont typeface="Wingdings 3" charset="2"/>
                  <a:buNone/>
                </a:pPr>
                <a:r>
                  <a:rPr lang="en-US" sz="3400" dirty="0">
                    <a:solidFill>
                      <a:srgbClr val="00000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4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Oil</m:t>
                    </m:r>
                    <m:r>
                      <m:rPr>
                        <m:nor/>
                      </m:rPr>
                      <a:rPr lang="en-US" sz="34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sz="3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Insulation</m:t>
                    </m:r>
                    <m:r>
                      <m:rPr>
                        <m:nor/>
                      </m:rPr>
                      <a:rPr lang="en-US" sz="34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sz="3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3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Insulation</m:t>
                    </m:r>
                    <m:r>
                      <m:rPr>
                        <m:nor/>
                      </m:rPr>
                      <a:rPr lang="en-US" sz="3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400" baseline="30000" dirty="0"/>
                  <a:t>2 </a:t>
                </a:r>
              </a:p>
              <a:p>
                <a:pPr marL="0" indent="0">
                  <a:buNone/>
                </a:pPr>
                <a:r>
                  <a:rPr lang="en-US" sz="3400" dirty="0"/>
                  <a:t>b) Model C (</a:t>
                </a:r>
                <a:r>
                  <a:rPr lang="en-US" sz="3400" dirty="0">
                    <a:highlight>
                      <a:srgbClr val="FFFF00"/>
                    </a:highlight>
                  </a:rPr>
                  <a:t>10 points</a:t>
                </a:r>
                <a:r>
                  <a:rPr lang="en-US" sz="3400" dirty="0"/>
                  <a:t>)</a:t>
                </a:r>
              </a:p>
              <a:p>
                <a:pPr marL="0" indent="0">
                  <a:buFont typeface="Wingdings 3" charset="2"/>
                  <a:buNone/>
                </a:pPr>
                <a:r>
                  <a:rPr lang="en-US" sz="3400" dirty="0"/>
                  <a:t>		</a:t>
                </a:r>
                <a:r>
                  <a:rPr lang="en-US" sz="3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4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Oil</m:t>
                    </m:r>
                    <m:r>
                      <m:rPr>
                        <m:nor/>
                      </m:rPr>
                      <a:rPr lang="en-US" sz="34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3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3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Temp</m:t>
                        </m:r>
                        <m:r>
                          <a:rPr lang="en-US" sz="3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3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3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Insulation</m:t>
                    </m:r>
                    <m:r>
                      <m:rPr>
                        <m:nor/>
                      </m:rPr>
                      <a:rPr lang="en-US" sz="34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sz="3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sz="3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Insulation</m:t>
                    </m:r>
                    <m:r>
                      <m:rPr>
                        <m:nor/>
                      </m:rPr>
                      <a:rPr lang="en-US" sz="3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400" baseline="30000" dirty="0"/>
                  <a:t>2</a:t>
                </a:r>
                <a:endParaRPr lang="en-US" sz="3400" dirty="0"/>
              </a:p>
              <a:p>
                <a:pPr marL="0" indent="0">
                  <a:buFont typeface="Wingdings 3" charset="2"/>
                  <a:buNone/>
                </a:pPr>
                <a:r>
                  <a:rPr lang="en-US" sz="3400" b="1" dirty="0"/>
                  <a:t>Hint: </a:t>
                </a:r>
                <a:r>
                  <a:rPr lang="en-US" sz="3400" dirty="0"/>
                  <a:t>use adjusted R</a:t>
                </a:r>
                <a:r>
                  <a:rPr lang="en-US" sz="3400" baseline="30000" dirty="0"/>
                  <a:t>2</a:t>
                </a:r>
                <a:r>
                  <a:rPr lang="en-US" sz="3400" dirty="0"/>
                  <a:t> to compare the models</a:t>
                </a:r>
                <a:r>
                  <a:rPr lang="en-US" dirty="0"/>
                  <a:t>	</a:t>
                </a:r>
              </a:p>
              <a:p>
                <a:pPr marL="0" indent="0">
                  <a:buFont typeface="Wingdings 3" charset="2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9F049CC6-403F-48AB-97F0-5E753ED4F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66" y="4413537"/>
                <a:ext cx="6827816" cy="2095338"/>
              </a:xfrm>
              <a:prstGeom prst="rect">
                <a:avLst/>
              </a:prstGeom>
              <a:blipFill>
                <a:blip r:embed="rId8"/>
                <a:stretch>
                  <a:fillRect l="-802" t="-3468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7F2DB3DC-2909-480D-A200-5F88F96AF0F4}"/>
              </a:ext>
            </a:extLst>
          </p:cNvPr>
          <p:cNvSpPr txBox="1"/>
          <p:nvPr/>
        </p:nvSpPr>
        <p:spPr>
          <a:xfrm>
            <a:off x="11377903" y="0"/>
            <a:ext cx="75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בס"ד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921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18781</TotalTime>
  <Words>207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Aldhabi</vt:lpstr>
      <vt:lpstr>Arial</vt:lpstr>
      <vt:lpstr>Calibri</vt:lpstr>
      <vt:lpstr>Calibri Light</vt:lpstr>
      <vt:lpstr>Cambria Math</vt:lpstr>
      <vt:lpstr>Wingdings 3</vt:lpstr>
      <vt:lpstr>Office Theme</vt:lpstr>
      <vt:lpstr>Worksheet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1</dc:title>
  <dc:creator>Boris Levant</dc:creator>
  <cp:lastModifiedBy>Boris Levant</cp:lastModifiedBy>
  <cp:revision>31</cp:revision>
  <dcterms:created xsi:type="dcterms:W3CDTF">2020-10-18T18:18:02Z</dcterms:created>
  <dcterms:modified xsi:type="dcterms:W3CDTF">2022-11-01T22:54:33Z</dcterms:modified>
</cp:coreProperties>
</file>