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52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</a:rPr>
              <a:t>1.  Given the following binary tree: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24155" y="3522345"/>
            <a:ext cx="88646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200" dirty="0">
                <a:latin typeface="Times New Roman" panose="02020603050405020304" pitchFamily="18" charset="0"/>
              </a:rPr>
              <a:t>(a)  What is the </a:t>
            </a:r>
            <a:r>
              <a:rPr lang="en-US" sz="1200" dirty="0" err="1">
                <a:latin typeface="Times New Roman" panose="02020603050405020304" pitchFamily="18" charset="0"/>
              </a:rPr>
              <a:t>inorder</a:t>
            </a:r>
            <a:r>
              <a:rPr lang="en-US" sz="1200" dirty="0">
                <a:latin typeface="Times New Roman" panose="02020603050405020304" pitchFamily="18" charset="0"/>
              </a:rPr>
              <a:t> traversal of the tree?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=&gt;  </a:t>
            </a:r>
            <a:r>
              <a:rPr lang="en-US" sz="1200" dirty="0">
                <a:latin typeface="Times New Roman" panose="02020603050405020304" pitchFamily="18" charset="0"/>
                <a:sym typeface="+mn-ea"/>
              </a:rPr>
              <a:t>16 </a:t>
            </a:r>
            <a:r>
              <a:rPr lang="en-US" sz="1200" dirty="0">
                <a:latin typeface="Times New Roman" panose="02020603050405020304" pitchFamily="18" charset="0"/>
                <a:sym typeface="Wingdings" panose="05000000000000000000" pitchFamily="2" charset="2"/>
              </a:rPr>
              <a:t> 34  35  38  39  41  44  45  55  63  64  65  72 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 	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(b)  What is the preorder traversal of the tree?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=&gt; </a:t>
            </a:r>
            <a:r>
              <a:rPr lang="en-US" sz="1200" dirty="0">
                <a:latin typeface="Times New Roman" panose="02020603050405020304" pitchFamily="18" charset="0"/>
                <a:sym typeface="+mn-ea"/>
              </a:rPr>
              <a:t>45 </a:t>
            </a:r>
            <a:r>
              <a:rPr lang="en-US" sz="1200" dirty="0">
                <a:latin typeface="Times New Roman" panose="02020603050405020304" pitchFamily="18" charset="0"/>
                <a:sym typeface="Wingdings" panose="05000000000000000000" pitchFamily="2" charset="2"/>
              </a:rPr>
              <a:t> 38  34  16  35  41  39  44  65  63  55  64  72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(c)  What is the </a:t>
            </a:r>
            <a:r>
              <a:rPr lang="en-US" sz="1200" dirty="0" err="1">
                <a:latin typeface="Times New Roman" panose="02020603050405020304" pitchFamily="18" charset="0"/>
              </a:rPr>
              <a:t>postorder</a:t>
            </a:r>
            <a:r>
              <a:rPr lang="en-US" sz="1200" dirty="0">
                <a:latin typeface="Times New Roman" panose="02020603050405020304" pitchFamily="18" charset="0"/>
              </a:rPr>
              <a:t> traversal of the tree?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        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=&gt; </a:t>
            </a:r>
            <a:r>
              <a:rPr lang="en-US" sz="1200" dirty="0">
                <a:latin typeface="Times New Roman" panose="02020603050405020304" pitchFamily="18" charset="0"/>
                <a:sym typeface="+mn-ea"/>
              </a:rPr>
              <a:t>16 </a:t>
            </a:r>
            <a:r>
              <a:rPr lang="en-US" sz="1200" dirty="0">
                <a:latin typeface="Times New Roman" panose="02020603050405020304" pitchFamily="18" charset="0"/>
                <a:sym typeface="Wingdings" panose="05000000000000000000" pitchFamily="2" charset="2"/>
              </a:rPr>
              <a:t> 35  34  39  44  41  38  55  64  63  72  65  45</a:t>
            </a:r>
            <a:endParaRPr lang="en-US" sz="12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lphaLcParenBoth" startAt="4"/>
            </a:pPr>
            <a:r>
              <a:rPr lang="en-US" sz="1200" dirty="0">
                <a:latin typeface="Times New Roman" panose="02020603050405020304" pitchFamily="18" charset="0"/>
              </a:rPr>
              <a:t>What is the height of the tree?   What nodes are on level 2?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=&gt; </a:t>
            </a:r>
            <a:r>
              <a:rPr lang="en-US" sz="1200" dirty="0">
                <a:latin typeface="Times New Roman" panose="02020603050405020304" pitchFamily="18" charset="0"/>
                <a:sym typeface="+mn-ea"/>
              </a:rPr>
              <a:t>Height = 4 |  Nodes in level 2 (root is 0) = 34, 41, 63, 72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	 		 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45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38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65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63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34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35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16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39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41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72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64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latin typeface="Times New Roman" panose="02020603050405020304" pitchFamily="18" charset="0"/>
                </a:rPr>
                <a:t>tree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55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44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</a:rPr>
              <a:t>2.  Given the following binary expression tree: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5922645" cy="323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AutoNum type="alphaLcParenBoth"/>
            </a:pPr>
            <a:r>
              <a:rPr lang="en-US" sz="1200" dirty="0">
                <a:latin typeface="Times New Roman" panose="02020603050405020304" pitchFamily="18" charset="0"/>
              </a:rPr>
              <a:t>What is the </a:t>
            </a:r>
            <a:r>
              <a:rPr lang="en-US" sz="1200" dirty="0" err="1">
                <a:latin typeface="Times New Roman" panose="02020603050405020304" pitchFamily="18" charset="0"/>
              </a:rPr>
              <a:t>inorder</a:t>
            </a:r>
            <a:r>
              <a:rPr lang="en-US" sz="1200" dirty="0">
                <a:latin typeface="Times New Roman" panose="02020603050405020304" pitchFamily="18" charset="0"/>
              </a:rPr>
              <a:t> traversal of the tree?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=&gt;   </a:t>
            </a:r>
            <a:r>
              <a:rPr lang="en-US" sz="1200" b="1" i="1" dirty="0">
                <a:latin typeface="Times New Roman" panose="02020603050405020304" pitchFamily="18" charset="0"/>
                <a:sym typeface="+mn-ea"/>
              </a:rPr>
              <a:t>((48 –  (7 % 2)) / 24) * ((18 – ( 5 * 2)) + 12)</a:t>
            </a:r>
            <a:endParaRPr lang="en-US" sz="1200" b="1" i="1" dirty="0">
              <a:latin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</a:rPr>
              <a:t>(b)  What is the </a:t>
            </a:r>
            <a:r>
              <a:rPr lang="en-US" sz="1200" dirty="0" err="1">
                <a:latin typeface="Times New Roman" panose="02020603050405020304" pitchFamily="18" charset="0"/>
              </a:rPr>
              <a:t>postorder</a:t>
            </a:r>
            <a:r>
              <a:rPr lang="en-US" sz="1200" dirty="0">
                <a:latin typeface="Times New Roman" panose="02020603050405020304" pitchFamily="18" charset="0"/>
              </a:rPr>
              <a:t> traversal of the tree?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endParaRPr lang="en-US" sz="1200" b="1" i="1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en-US" sz="1200" b="1" i="1" dirty="0">
                <a:latin typeface="Times New Roman" panose="02020603050405020304" pitchFamily="18" charset="0"/>
                <a:sym typeface="+mn-ea"/>
              </a:rPr>
              <a:t>=&gt;  48 7 2 % - 24 / 18 5 2 * - 12 + *</a:t>
            </a:r>
            <a:endParaRPr lang="en-US" sz="1200" dirty="0">
              <a:latin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</a:endParaRPr>
          </a:p>
          <a:p>
            <a:pPr algn="l">
              <a:buFontTx/>
              <a:buAutoNum type="alphaLcParenBoth" startAt="3"/>
            </a:pPr>
            <a:r>
              <a:rPr lang="en-US" sz="1200" dirty="0">
                <a:latin typeface="Times New Roman" panose="02020603050405020304" pitchFamily="18" charset="0"/>
              </a:rPr>
              <a:t>What does it evaluate to if using integer division?</a:t>
            </a:r>
            <a:endParaRPr lang="en-US" sz="1200" dirty="0">
              <a:latin typeface="Times New Roman" panose="02020603050405020304" pitchFamily="18" charset="0"/>
            </a:endParaRPr>
          </a:p>
          <a:p>
            <a:pPr marL="0" indent="0" algn="l">
              <a:buFontTx/>
              <a:buNone/>
            </a:pPr>
            <a:endParaRPr lang="en-US" sz="1200" dirty="0">
              <a:latin typeface="Times New Roman" panose="02020603050405020304" pitchFamily="18" charset="0"/>
            </a:endParaRPr>
          </a:p>
          <a:p>
            <a:pPr marL="0" indent="0" algn="l">
              <a:buFontTx/>
              <a:buNone/>
            </a:pPr>
            <a:r>
              <a:rPr lang="en-US" sz="1200" dirty="0">
                <a:latin typeface="Times New Roman" panose="02020603050405020304" pitchFamily="18" charset="0"/>
              </a:rPr>
              <a:t>=&gt;     20</a:t>
            </a:r>
            <a:endParaRPr lang="en-US" sz="1200" dirty="0">
              <a:latin typeface="Times New Roman" panose="02020603050405020304" pitchFamily="18" charset="0"/>
            </a:endParaRPr>
          </a:p>
          <a:p>
            <a:pPr marL="0" indent="0" algn="l"/>
            <a:endParaRPr lang="en-US" sz="12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lphaLcParenBoth" startAt="4"/>
            </a:pPr>
            <a:r>
              <a:rPr lang="en-US" sz="1200" dirty="0">
                <a:latin typeface="Times New Roman" panose="02020603050405020304" pitchFamily="18" charset="0"/>
              </a:rPr>
              <a:t>   What does it evaluate to if using float division?  </a:t>
            </a:r>
            <a:r>
              <a:rPr lang="en-US" sz="1200" b="1" i="1" dirty="0">
                <a:latin typeface="Times New Roman" panose="02020603050405020304" pitchFamily="18" charset="0"/>
                <a:sym typeface="+mn-ea"/>
              </a:rPr>
              <a:t>39.1667</a:t>
            </a:r>
            <a:endParaRPr lang="en-US" sz="1200" b="1" i="1" dirty="0">
              <a:latin typeface="Times New Roman" panose="02020603050405020304" pitchFamily="18" charset="0"/>
            </a:endParaRPr>
          </a:p>
          <a:p>
            <a:pPr marL="228600" indent="-228600" algn="l">
              <a:buAutoNum type="alphaLcParenBoth" startAt="4"/>
            </a:pPr>
            <a:endParaRPr lang="en-US" sz="1200" dirty="0">
              <a:latin typeface="Times New Roman" panose="02020603050405020304" pitchFamily="18" charset="0"/>
            </a:endParaRPr>
          </a:p>
          <a:p>
            <a:pPr marL="228600" indent="-228600" algn="l">
              <a:buAutoNum type="alphaLcParenBoth" startAt="4"/>
            </a:pPr>
            <a:endParaRPr lang="en-US" sz="1200" dirty="0">
              <a:latin typeface="Times New Roman" panose="02020603050405020304" pitchFamily="18" charset="0"/>
            </a:endParaRPr>
          </a:p>
          <a:p>
            <a:pPr marL="0" indent="0" algn="l"/>
            <a:endParaRPr lang="en-US" sz="1200" dirty="0">
              <a:latin typeface="Times New Roman" panose="02020603050405020304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grpSp>
        <p:nvGrpSpPr>
          <p:cNvPr id="3076" name="Group 37"/>
          <p:cNvGrpSpPr/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*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/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+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24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-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-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%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48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7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2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*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5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2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latin typeface="Times New Roman" panose="02020603050405020304" pitchFamily="18" charset="0"/>
                </a:rPr>
                <a:t>tree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12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603050405020304" pitchFamily="18" charset="0"/>
                </a:rPr>
                <a:t>18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  <a:endParaRPr lang="en-US" dirty="0"/>
          </a:p>
          <a:p>
            <a:pPr lvl="2" eaLnBrk="1" hangingPunct="1"/>
            <a:r>
              <a:rPr lang="en-US" dirty="0"/>
              <a:t>nonnegative int value.</a:t>
            </a:r>
            <a:endParaRPr lang="en-US" dirty="0"/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  <a:endParaRPr lang="en-US" dirty="0"/>
          </a:p>
          <a:p>
            <a:pPr eaLnBrk="1" hangingPunct="1"/>
            <a:r>
              <a:rPr lang="en-US" dirty="0"/>
              <a:t>b.  Show the contents of the array, given the tree illustrated below</a:t>
            </a:r>
            <a:endParaRPr lang="en-US" dirty="0"/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14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73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21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7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51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19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</a:rPr>
              <a:t>45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tree</a:t>
            </a:r>
            <a:endParaRPr lang="en-US" sz="1200">
              <a:latin typeface="Times New Roman" panose="02020603050405020304" pitchFamily="18" charset="0"/>
            </a:endParaRPr>
          </a:p>
        </p:txBody>
      </p:sp>
      <p:grpSp>
        <p:nvGrpSpPr>
          <p:cNvPr id="4122" name="Group 188"/>
          <p:cNvGrpSpPr/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[0]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[2]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[3]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[4]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[5]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[6]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[7]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[8]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[9]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[10]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[11]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[12]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[13]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[14]</a:t>
              </a:r>
              <a:endParaRPr 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676400" y="18440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13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635760" y="21234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73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635760" y="244602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21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00200" y="27432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24000" y="3048000"/>
            <a:ext cx="69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635760" y="603250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45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12240" y="5486400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24635" y="457200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null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524635" y="4876800"/>
            <a:ext cx="69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10665" y="5181600"/>
            <a:ext cx="57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null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24000" y="579120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null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510665" y="4267200"/>
            <a:ext cx="624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51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510030" y="3962400"/>
            <a:ext cx="62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null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596390" y="3594100"/>
            <a:ext cx="48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510665" y="3352800"/>
            <a:ext cx="57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19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516120" y="5588000"/>
            <a:ext cx="325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Using 2i + 1 / 2i + 2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[0]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[2]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[3]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[4]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[5]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[6]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[7]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[8]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[9]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[10]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[11]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603050405020304" pitchFamily="18" charset="0"/>
                </a:rPr>
                <a:t>[12]</a:t>
              </a:r>
              <a:endParaRPr 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</a:rPr>
              <a:t>Given the array pictured below, draw the binary tree that can be</a:t>
            </a:r>
            <a:endParaRPr 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created from its elements.  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35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20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71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40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52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63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</a:rPr>
              <a:t>null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17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25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null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null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603050405020304" pitchFamily="18" charset="0"/>
              </a:rPr>
              <a:t>45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mScanner 04-06-2023 23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711960"/>
            <a:ext cx="5471160" cy="4321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Presentation</Application>
  <PresentationFormat>On-screen Show (4:3)</PresentationFormat>
  <Paragraphs>200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Company>Montgomery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Estifanos Kebebew</cp:lastModifiedBy>
  <cp:revision>24</cp:revision>
  <cp:lastPrinted>2016-04-12T17:35:00Z</cp:lastPrinted>
  <dcterms:created xsi:type="dcterms:W3CDTF">2006-11-01T05:42:00Z</dcterms:created>
  <dcterms:modified xsi:type="dcterms:W3CDTF">2023-04-07T03:50:42Z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FFD87DCFB9E64189A3733C8F31947CAD</vt:lpwstr>
  </property>
  <property fmtid="{D5CDD505-2E9C-101B-9397-08002B2CF9AE}" pid="3" name="KSOProductBuildVer">
    <vt:lpwstr>1033-11.2.0.11516</vt:lpwstr>
  </property>
</Properties>
</file>