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8" r:id="rId3"/>
    <p:sldId id="257" r:id="rId4"/>
    <p:sldId id="261" r:id="rId5"/>
    <p:sldId id="263" r:id="rId6"/>
    <p:sldId id="264" r:id="rId7"/>
    <p:sldId id="275" r:id="rId8"/>
    <p:sldId id="267" r:id="rId9"/>
    <p:sldId id="265" r:id="rId10"/>
    <p:sldId id="266" r:id="rId11"/>
    <p:sldId id="268" r:id="rId12"/>
    <p:sldId id="270" r:id="rId13"/>
    <p:sldId id="269"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D74157-8867-4EA7-979E-C4EFA8737198}">
          <p14:sldIdLst>
            <p14:sldId id="256"/>
          </p14:sldIdLst>
        </p14:section>
        <p14:section name="Untitled Section" id="{05F94160-5615-4176-A1A3-5E03C385E6CA}">
          <p14:sldIdLst>
            <p14:sldId id="258"/>
            <p14:sldId id="257"/>
            <p14:sldId id="261"/>
            <p14:sldId id="263"/>
            <p14:sldId id="264"/>
            <p14:sldId id="275"/>
            <p14:sldId id="267"/>
            <p14:sldId id="265"/>
            <p14:sldId id="266"/>
            <p14:sldId id="268"/>
            <p14:sldId id="270"/>
            <p14:sldId id="269"/>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A8EFB4-A87B-454F-BEE8-1C298F7D4C7B}" type="datetimeFigureOut">
              <a:rPr lang="en-NG" smtClean="0"/>
              <a:t>05/04/2024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411095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8EFB4-A87B-454F-BEE8-1C298F7D4C7B}" type="datetimeFigureOut">
              <a:rPr lang="en-NG" smtClean="0"/>
              <a:t>05/04/2024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280817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8EFB4-A87B-454F-BEE8-1C298F7D4C7B}" type="datetimeFigureOut">
              <a:rPr lang="en-NG" smtClean="0"/>
              <a:t>05/04/2024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213C0C6-A879-45B0-AE0C-8235F6EAC1FB}" type="slidenum">
              <a:rPr lang="en-NG" smtClean="0"/>
              <a:t>‹#›</a:t>
            </a:fld>
            <a:endParaRPr lang="en-N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4193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8EFB4-A87B-454F-BEE8-1C298F7D4C7B}" type="datetimeFigureOut">
              <a:rPr lang="en-NG" smtClean="0"/>
              <a:t>05/04/2024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3767283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8EFB4-A87B-454F-BEE8-1C298F7D4C7B}" type="datetimeFigureOut">
              <a:rPr lang="en-NG" smtClean="0"/>
              <a:t>05/04/2024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213C0C6-A879-45B0-AE0C-8235F6EAC1FB}" type="slidenum">
              <a:rPr lang="en-NG" smtClean="0"/>
              <a:t>‹#›</a:t>
            </a:fld>
            <a:endParaRPr lang="en-N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7195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8EFB4-A87B-454F-BEE8-1C298F7D4C7B}" type="datetimeFigureOut">
              <a:rPr lang="en-NG" smtClean="0"/>
              <a:t>05/04/2024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225819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8EFB4-A87B-454F-BEE8-1C298F7D4C7B}" type="datetimeFigureOut">
              <a:rPr lang="en-NG" smtClean="0"/>
              <a:t>05/04/2024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3141023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8EFB4-A87B-454F-BEE8-1C298F7D4C7B}" type="datetimeFigureOut">
              <a:rPr lang="en-NG" smtClean="0"/>
              <a:t>05/04/2024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160390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8EFB4-A87B-454F-BEE8-1C298F7D4C7B}" type="datetimeFigureOut">
              <a:rPr lang="en-NG" smtClean="0"/>
              <a:t>05/04/2024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282321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8EFB4-A87B-454F-BEE8-1C298F7D4C7B}" type="datetimeFigureOut">
              <a:rPr lang="en-NG" smtClean="0"/>
              <a:t>05/04/2024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125849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A8EFB4-A87B-454F-BEE8-1C298F7D4C7B}" type="datetimeFigureOut">
              <a:rPr lang="en-NG" smtClean="0"/>
              <a:t>05/04/2024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40285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A8EFB4-A87B-454F-BEE8-1C298F7D4C7B}" type="datetimeFigureOut">
              <a:rPr lang="en-NG" smtClean="0"/>
              <a:t>05/04/2024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336331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8EFB4-A87B-454F-BEE8-1C298F7D4C7B}" type="datetimeFigureOut">
              <a:rPr lang="en-NG" smtClean="0"/>
              <a:t>05/04/2024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357535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8EFB4-A87B-454F-BEE8-1C298F7D4C7B}" type="datetimeFigureOut">
              <a:rPr lang="en-NG" smtClean="0"/>
              <a:t>05/04/2024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267044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A8EFB4-A87B-454F-BEE8-1C298F7D4C7B}" type="datetimeFigureOut">
              <a:rPr lang="en-NG" smtClean="0"/>
              <a:t>05/04/2024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84698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8EFB4-A87B-454F-BEE8-1C298F7D4C7B}" type="datetimeFigureOut">
              <a:rPr lang="en-NG" smtClean="0"/>
              <a:t>05/04/2024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4213C0C6-A879-45B0-AE0C-8235F6EAC1FB}" type="slidenum">
              <a:rPr lang="en-NG" smtClean="0"/>
              <a:t>‹#›</a:t>
            </a:fld>
            <a:endParaRPr lang="en-NG"/>
          </a:p>
        </p:txBody>
      </p:sp>
    </p:spTree>
    <p:extLst>
      <p:ext uri="{BB962C8B-B14F-4D97-AF65-F5344CB8AC3E}">
        <p14:creationId xmlns:p14="http://schemas.microsoft.com/office/powerpoint/2010/main" val="404734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A8EFB4-A87B-454F-BEE8-1C298F7D4C7B}" type="datetimeFigureOut">
              <a:rPr lang="en-NG" smtClean="0"/>
              <a:t>05/04/2024</a:t>
            </a:fld>
            <a:endParaRPr lang="en-N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13C0C6-A879-45B0-AE0C-8235F6EAC1FB}" type="slidenum">
              <a:rPr lang="en-NG" smtClean="0"/>
              <a:t>‹#›</a:t>
            </a:fld>
            <a:endParaRPr lang="en-NG"/>
          </a:p>
        </p:txBody>
      </p:sp>
    </p:spTree>
    <p:extLst>
      <p:ext uri="{BB962C8B-B14F-4D97-AF65-F5344CB8AC3E}">
        <p14:creationId xmlns:p14="http://schemas.microsoft.com/office/powerpoint/2010/main" val="1864905085"/>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D8D9-2FC5-48BA-AAEC-9AA361F8B38B}"/>
              </a:ext>
            </a:extLst>
          </p:cNvPr>
          <p:cNvSpPr>
            <a:spLocks noGrp="1"/>
          </p:cNvSpPr>
          <p:nvPr>
            <p:ph type="ctrTitle"/>
          </p:nvPr>
        </p:nvSpPr>
        <p:spPr>
          <a:xfrm>
            <a:off x="363071" y="-677708"/>
            <a:ext cx="11187953" cy="3048000"/>
          </a:xfrm>
        </p:spPr>
        <p:txBody>
          <a:bodyPr>
            <a:normAutofit/>
          </a:bodyPr>
          <a:lstStyle/>
          <a:p>
            <a:r>
              <a:rPr lang="en-US" b="1" dirty="0"/>
              <a:t>CONNECTTEL TELECOM</a:t>
            </a:r>
            <a:br>
              <a:rPr lang="en-US" dirty="0"/>
            </a:br>
            <a:r>
              <a:rPr lang="en-US" b="1" dirty="0"/>
              <a:t>CUSTOMER CHURN PREDICTION</a:t>
            </a:r>
            <a:endParaRPr lang="en-NG" dirty="0"/>
          </a:p>
        </p:txBody>
      </p:sp>
      <p:sp>
        <p:nvSpPr>
          <p:cNvPr id="3" name="Subtitle 2">
            <a:extLst>
              <a:ext uri="{FF2B5EF4-FFF2-40B4-BE49-F238E27FC236}">
                <a16:creationId xmlns:a16="http://schemas.microsoft.com/office/drawing/2014/main" id="{6FA4F859-5AFA-4A69-B27A-0F9B61F0FB7A}"/>
              </a:ext>
            </a:extLst>
          </p:cNvPr>
          <p:cNvSpPr>
            <a:spLocks noGrp="1"/>
          </p:cNvSpPr>
          <p:nvPr>
            <p:ph type="subTitle" idx="1"/>
          </p:nvPr>
        </p:nvSpPr>
        <p:spPr>
          <a:xfrm>
            <a:off x="1385047" y="2741425"/>
            <a:ext cx="9144000" cy="1655762"/>
          </a:xfrm>
        </p:spPr>
        <p:txBody>
          <a:bodyPr>
            <a:normAutofit/>
          </a:bodyPr>
          <a:lstStyle/>
          <a:p>
            <a:r>
              <a:rPr lang="en-US" sz="4800" b="1" dirty="0"/>
              <a:t>10Alytics</a:t>
            </a:r>
            <a:endParaRPr lang="en-NG" sz="4800" b="1" dirty="0"/>
          </a:p>
        </p:txBody>
      </p:sp>
      <p:pic>
        <p:nvPicPr>
          <p:cNvPr id="5" name="Picture 4">
            <a:extLst>
              <a:ext uri="{FF2B5EF4-FFF2-40B4-BE49-F238E27FC236}">
                <a16:creationId xmlns:a16="http://schemas.microsoft.com/office/drawing/2014/main" id="{B365BC1E-465A-4ECB-84DE-C0427D749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775" y="4450977"/>
            <a:ext cx="9206349" cy="2038571"/>
          </a:xfrm>
          <a:prstGeom prst="rect">
            <a:avLst/>
          </a:prstGeom>
        </p:spPr>
      </p:pic>
    </p:spTree>
    <p:extLst>
      <p:ext uri="{BB962C8B-B14F-4D97-AF65-F5344CB8AC3E}">
        <p14:creationId xmlns:p14="http://schemas.microsoft.com/office/powerpoint/2010/main" val="31764702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AD06E82-41D5-4A37-90A0-8541A43CC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365"/>
            <a:ext cx="6293827"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DDB5EC6-FF4E-4CD8-BF85-FC367EC2D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827" y="3590365"/>
            <a:ext cx="5727844" cy="32676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C5C21A4-9F3D-49B1-B705-884919075C47}"/>
              </a:ext>
            </a:extLst>
          </p:cNvPr>
          <p:cNvSpPr/>
          <p:nvPr/>
        </p:nvSpPr>
        <p:spPr>
          <a:xfrm>
            <a:off x="6293827" y="161365"/>
            <a:ext cx="6096000" cy="923330"/>
          </a:xfrm>
          <a:prstGeom prst="rect">
            <a:avLst/>
          </a:prstGeom>
        </p:spPr>
        <p:txBody>
          <a:bodyPr>
            <a:spAutoFit/>
          </a:bodyPr>
          <a:lstStyle/>
          <a:p>
            <a:pPr marL="285750" indent="-285750">
              <a:buFont typeface="Arial" panose="020B0604020202020204" pitchFamily="34" charset="0"/>
              <a:buChar char="•"/>
            </a:pPr>
            <a:r>
              <a:rPr lang="en-US" b="1" i="0" dirty="0">
                <a:solidFill>
                  <a:srgbClr val="000000"/>
                </a:solidFill>
                <a:effectLst/>
                <a:latin typeface="source-serif-pro"/>
              </a:rPr>
              <a:t>A larger percent of Customers with monthly subscription have left when compared to Customers with one or two year contract.</a:t>
            </a:r>
            <a:endParaRPr lang="en-NG" b="1" dirty="0">
              <a:latin typeface="source-serif-pro"/>
            </a:endParaRPr>
          </a:p>
        </p:txBody>
      </p:sp>
      <p:pic>
        <p:nvPicPr>
          <p:cNvPr id="7176" name="Picture 8">
            <a:extLst>
              <a:ext uri="{FF2B5EF4-FFF2-40B4-BE49-F238E27FC236}">
                <a16:creationId xmlns:a16="http://schemas.microsoft.com/office/drawing/2014/main" id="{91149A1D-06E0-4600-BED3-5C2E77FA10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29" y="3644559"/>
            <a:ext cx="5898174" cy="32134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AEF8B1E-9044-4878-AE05-7E9199072AC9}"/>
              </a:ext>
            </a:extLst>
          </p:cNvPr>
          <p:cNvSpPr/>
          <p:nvPr/>
        </p:nvSpPr>
        <p:spPr>
          <a:xfrm>
            <a:off x="6423212" y="1414200"/>
            <a:ext cx="6096000" cy="923330"/>
          </a:xfrm>
          <a:prstGeom prst="rect">
            <a:avLst/>
          </a:prstGeom>
        </p:spPr>
        <p:txBody>
          <a:bodyPr>
            <a:spAutoFit/>
          </a:bodyPr>
          <a:lstStyle/>
          <a:p>
            <a:pPr>
              <a:buFont typeface="Arial" panose="020B0604020202020204" pitchFamily="34" charset="0"/>
              <a:buChar char="•"/>
            </a:pPr>
            <a:r>
              <a:rPr lang="en-US" b="1" i="0" dirty="0">
                <a:solidFill>
                  <a:srgbClr val="3C4043"/>
                </a:solidFill>
                <a:effectLst/>
                <a:latin typeface="source-serif-pro"/>
              </a:rPr>
              <a:t> Customers with Partners and Dependents have lower churn rate as compared to those who don't have partners &amp; Dependents.</a:t>
            </a:r>
          </a:p>
        </p:txBody>
      </p:sp>
    </p:spTree>
    <p:extLst>
      <p:ext uri="{BB962C8B-B14F-4D97-AF65-F5344CB8AC3E}">
        <p14:creationId xmlns:p14="http://schemas.microsoft.com/office/powerpoint/2010/main" val="243742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44F9017-C463-480E-AA29-463E93D9C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53941"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14E8631-9DA5-4646-A782-1A5BFFEC3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03811"/>
            <a:ext cx="6000470" cy="3254189"/>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447304EC-4E19-4595-80B7-64D428A05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470" y="0"/>
            <a:ext cx="6191530" cy="387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E7C1380-25D7-46E5-8150-8E6DB332D70D}"/>
              </a:ext>
            </a:extLst>
          </p:cNvPr>
          <p:cNvSpPr/>
          <p:nvPr/>
        </p:nvSpPr>
        <p:spPr>
          <a:xfrm>
            <a:off x="6317176" y="5230905"/>
            <a:ext cx="5558117" cy="923330"/>
          </a:xfrm>
          <a:prstGeom prst="rect">
            <a:avLst/>
          </a:prstGeom>
        </p:spPr>
        <p:txBody>
          <a:bodyPr wrap="square">
            <a:spAutoFit/>
          </a:bodyPr>
          <a:lstStyle/>
          <a:p>
            <a:pPr marL="285750" indent="-285750">
              <a:buFont typeface="Arial" panose="020B0604020202020204" pitchFamily="34" charset="0"/>
              <a:buChar char="•"/>
            </a:pPr>
            <a:r>
              <a:rPr lang="en-US" b="1" i="0" dirty="0">
                <a:solidFill>
                  <a:srgbClr val="3C4043"/>
                </a:solidFill>
                <a:effectLst/>
                <a:latin typeface="source-serif-pro"/>
              </a:rPr>
              <a:t>Customers with Online Backu</a:t>
            </a:r>
            <a:r>
              <a:rPr lang="en-US" b="1" dirty="0">
                <a:solidFill>
                  <a:srgbClr val="3C4043"/>
                </a:solidFill>
                <a:latin typeface="source-serif-pro"/>
              </a:rPr>
              <a:t>p and Tech Support</a:t>
            </a:r>
            <a:r>
              <a:rPr lang="en-US" b="1" i="0" dirty="0">
                <a:solidFill>
                  <a:srgbClr val="3C4043"/>
                </a:solidFill>
                <a:effectLst/>
                <a:latin typeface="source-serif-pro"/>
              </a:rPr>
              <a:t> have lower churn rate as compared to those who don't have  Online Backu</a:t>
            </a:r>
            <a:r>
              <a:rPr lang="en-US" b="1" dirty="0">
                <a:solidFill>
                  <a:srgbClr val="3C4043"/>
                </a:solidFill>
                <a:latin typeface="source-serif-pro"/>
              </a:rPr>
              <a:t>p and Tech Support</a:t>
            </a:r>
            <a:endParaRPr lang="en-NG" dirty="0"/>
          </a:p>
        </p:txBody>
      </p:sp>
      <p:sp>
        <p:nvSpPr>
          <p:cNvPr id="4" name="Rectangle 3">
            <a:extLst>
              <a:ext uri="{FF2B5EF4-FFF2-40B4-BE49-F238E27FC236}">
                <a16:creationId xmlns:a16="http://schemas.microsoft.com/office/drawing/2014/main" id="{2EE31C85-58E2-47E0-A065-C907585D2A4E}"/>
              </a:ext>
            </a:extLst>
          </p:cNvPr>
          <p:cNvSpPr/>
          <p:nvPr/>
        </p:nvSpPr>
        <p:spPr>
          <a:xfrm>
            <a:off x="6317176" y="4248397"/>
            <a:ext cx="6096000" cy="646331"/>
          </a:xfrm>
          <a:prstGeom prst="rect">
            <a:avLst/>
          </a:prstGeom>
        </p:spPr>
        <p:txBody>
          <a:bodyPr>
            <a:spAutoFit/>
          </a:bodyPr>
          <a:lstStyle/>
          <a:p>
            <a:pPr marL="285750" indent="-285750">
              <a:buFont typeface="Arial" panose="020B0604020202020204" pitchFamily="34" charset="0"/>
              <a:buChar char="•"/>
            </a:pPr>
            <a:r>
              <a:rPr lang="en-US" b="1" i="0" dirty="0">
                <a:solidFill>
                  <a:srgbClr val="000000"/>
                </a:solidFill>
                <a:effectLst/>
                <a:latin typeface="source-serif-pro"/>
              </a:rPr>
              <a:t>Churn rate is much higher in case of customer with Paperless Billing</a:t>
            </a:r>
            <a:endParaRPr lang="en-NG" b="1" dirty="0">
              <a:latin typeface="source-serif-pro"/>
            </a:endParaRPr>
          </a:p>
        </p:txBody>
      </p:sp>
    </p:spTree>
    <p:extLst>
      <p:ext uri="{BB962C8B-B14F-4D97-AF65-F5344CB8AC3E}">
        <p14:creationId xmlns:p14="http://schemas.microsoft.com/office/powerpoint/2010/main" val="370149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67CF-C45B-4AD7-9FDE-C1021E4E534D}"/>
              </a:ext>
            </a:extLst>
          </p:cNvPr>
          <p:cNvSpPr>
            <a:spLocks noGrp="1"/>
          </p:cNvSpPr>
          <p:nvPr>
            <p:ph type="title"/>
          </p:nvPr>
        </p:nvSpPr>
        <p:spPr>
          <a:xfrm>
            <a:off x="389966" y="259976"/>
            <a:ext cx="8596668" cy="1017495"/>
          </a:xfrm>
        </p:spPr>
        <p:txBody>
          <a:bodyPr>
            <a:normAutofit fontScale="90000"/>
          </a:bodyPr>
          <a:lstStyle/>
          <a:p>
            <a:r>
              <a:rPr lang="en-US" b="1" dirty="0"/>
              <a:t>Checking the correlation between continuous variables</a:t>
            </a:r>
            <a:endParaRPr lang="en-NG" dirty="0"/>
          </a:p>
        </p:txBody>
      </p:sp>
      <p:pic>
        <p:nvPicPr>
          <p:cNvPr id="11266" name="Picture 2">
            <a:extLst>
              <a:ext uri="{FF2B5EF4-FFF2-40B4-BE49-F238E27FC236}">
                <a16:creationId xmlns:a16="http://schemas.microsoft.com/office/drawing/2014/main" id="{1CAF16DC-DDAA-4876-9EE9-8A4990FEA4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130" y="1452283"/>
            <a:ext cx="6799752" cy="42401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75EAA92-4D0B-4AED-955C-4FE6AEB3C88F}"/>
              </a:ext>
            </a:extLst>
          </p:cNvPr>
          <p:cNvSpPr/>
          <p:nvPr/>
        </p:nvSpPr>
        <p:spPr>
          <a:xfrm>
            <a:off x="7055247" y="1443841"/>
            <a:ext cx="4939530" cy="3970318"/>
          </a:xfrm>
          <a:prstGeom prst="rect">
            <a:avLst/>
          </a:prstGeom>
        </p:spPr>
        <p:txBody>
          <a:bodyPr wrap="square">
            <a:spAutoFit/>
          </a:bodyPr>
          <a:lstStyle/>
          <a:p>
            <a:r>
              <a:rPr lang="en-US" b="1" dirty="0">
                <a:solidFill>
                  <a:srgbClr val="000000"/>
                </a:solidFill>
                <a:latin typeface="Helvetica Neue"/>
              </a:rPr>
              <a:t>In terms of correlation, key things to monitor in your customer for them not to churn, or some of the things you want to </a:t>
            </a:r>
            <a:r>
              <a:rPr lang="en-US" b="1" dirty="0" err="1">
                <a:solidFill>
                  <a:srgbClr val="000000"/>
                </a:solidFill>
                <a:latin typeface="Helvetica Neue"/>
              </a:rPr>
              <a:t>priortise</a:t>
            </a:r>
            <a:r>
              <a:rPr lang="en-US" b="1" dirty="0">
                <a:solidFill>
                  <a:srgbClr val="000000"/>
                </a:solidFill>
                <a:latin typeface="Helvetica Neue"/>
              </a:rPr>
              <a:t> in your maintenance check is Tenure on Total charges which has a strong relationship of 83%(percent) correlation and Monthly charges on Total charges which also has a strong relationship of 63%(percent) correlation. It's mandatory to spend more time on the Tenure, Total charges and Monthly charges variables of the customer packages because it's somehow very useful in terms to determine whether or not customer will Churn.</a:t>
            </a:r>
            <a:endParaRPr lang="en-NG" b="1" dirty="0"/>
          </a:p>
        </p:txBody>
      </p:sp>
    </p:spTree>
    <p:extLst>
      <p:ext uri="{BB962C8B-B14F-4D97-AF65-F5344CB8AC3E}">
        <p14:creationId xmlns:p14="http://schemas.microsoft.com/office/powerpoint/2010/main" val="294596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84214-8158-40A5-A256-B3CD12FD4157}"/>
              </a:ext>
            </a:extLst>
          </p:cNvPr>
          <p:cNvSpPr/>
          <p:nvPr/>
        </p:nvSpPr>
        <p:spPr>
          <a:xfrm>
            <a:off x="425822" y="283313"/>
            <a:ext cx="8408895" cy="1200329"/>
          </a:xfrm>
          <a:prstGeom prst="rect">
            <a:avLst/>
          </a:prstGeom>
        </p:spPr>
        <p:txBody>
          <a:bodyPr wrap="square">
            <a:spAutoFit/>
          </a:bodyPr>
          <a:lstStyle/>
          <a:p>
            <a:r>
              <a:rPr lang="en-US" b="1" dirty="0">
                <a:solidFill>
                  <a:srgbClr val="000000"/>
                </a:solidFill>
                <a:latin typeface="Helvetica Neue"/>
              </a:rPr>
              <a:t>Modeling Approach:</a:t>
            </a:r>
          </a:p>
          <a:p>
            <a:r>
              <a:rPr lang="en-US" dirty="0">
                <a:solidFill>
                  <a:srgbClr val="000000"/>
                </a:solidFill>
                <a:latin typeface="Helvetica Neue"/>
              </a:rPr>
              <a:t>Consider exploring various classification of algorithm(Decision trees, Random Forest, logistic regression) to identify the model that best captures patterns in the data.   </a:t>
            </a:r>
            <a:endParaRPr lang="en-US" i="0" dirty="0">
              <a:solidFill>
                <a:srgbClr val="000000"/>
              </a:solidFill>
              <a:effectLst/>
              <a:latin typeface="Helvetica Neue"/>
            </a:endParaRPr>
          </a:p>
        </p:txBody>
      </p:sp>
      <p:pic>
        <p:nvPicPr>
          <p:cNvPr id="12291" name="Picture 3">
            <a:extLst>
              <a:ext uri="{FF2B5EF4-FFF2-40B4-BE49-F238E27FC236}">
                <a16:creationId xmlns:a16="http://schemas.microsoft.com/office/drawing/2014/main" id="{9429FAC6-F323-48FD-ACEE-56591141A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5" y="3682364"/>
            <a:ext cx="5591175" cy="3714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09338CD-5EFF-4CBD-9704-91279F149B6F}"/>
              </a:ext>
            </a:extLst>
          </p:cNvPr>
          <p:cNvSpPr/>
          <p:nvPr/>
        </p:nvSpPr>
        <p:spPr>
          <a:xfrm>
            <a:off x="143104" y="1483642"/>
            <a:ext cx="1813382" cy="369332"/>
          </a:xfrm>
          <a:prstGeom prst="rect">
            <a:avLst/>
          </a:prstGeom>
        </p:spPr>
        <p:txBody>
          <a:bodyPr wrap="none">
            <a:spAutoFit/>
          </a:bodyPr>
          <a:lstStyle/>
          <a:p>
            <a:r>
              <a:rPr lang="en-US" b="1" dirty="0">
                <a:solidFill>
                  <a:srgbClr val="000000"/>
                </a:solidFill>
                <a:latin typeface="Helvetica Neue"/>
              </a:rPr>
              <a:t>Decision Trees</a:t>
            </a:r>
            <a:endParaRPr lang="en-NG" b="1" dirty="0"/>
          </a:p>
        </p:txBody>
      </p:sp>
      <p:graphicFrame>
        <p:nvGraphicFramePr>
          <p:cNvPr id="10" name="Table 10">
            <a:extLst>
              <a:ext uri="{FF2B5EF4-FFF2-40B4-BE49-F238E27FC236}">
                <a16:creationId xmlns:a16="http://schemas.microsoft.com/office/drawing/2014/main" id="{11C683AF-4874-4112-9911-136D59629421}"/>
              </a:ext>
            </a:extLst>
          </p:cNvPr>
          <p:cNvGraphicFramePr>
            <a:graphicFrameLocks noGrp="1"/>
          </p:cNvGraphicFramePr>
          <p:nvPr>
            <p:extLst>
              <p:ext uri="{D42A27DB-BD31-4B8C-83A1-F6EECF244321}">
                <p14:modId xmlns:p14="http://schemas.microsoft.com/office/powerpoint/2010/main" val="576732372"/>
              </p:ext>
            </p:extLst>
          </p:nvPr>
        </p:nvGraphicFramePr>
        <p:xfrm>
          <a:off x="146965" y="1864456"/>
          <a:ext cx="5252696" cy="1491930"/>
        </p:xfrm>
        <a:graphic>
          <a:graphicData uri="http://schemas.openxmlformats.org/drawingml/2006/table">
            <a:tbl>
              <a:tblPr firstRow="1" bandRow="1">
                <a:tableStyleId>{5C22544A-7EE6-4342-B048-85BDC9FD1C3A}</a:tableStyleId>
              </a:tblPr>
              <a:tblGrid>
                <a:gridCol w="1313174">
                  <a:extLst>
                    <a:ext uri="{9D8B030D-6E8A-4147-A177-3AD203B41FA5}">
                      <a16:colId xmlns:a16="http://schemas.microsoft.com/office/drawing/2014/main" val="4153440042"/>
                    </a:ext>
                  </a:extLst>
                </a:gridCol>
                <a:gridCol w="1313174">
                  <a:extLst>
                    <a:ext uri="{9D8B030D-6E8A-4147-A177-3AD203B41FA5}">
                      <a16:colId xmlns:a16="http://schemas.microsoft.com/office/drawing/2014/main" val="802852826"/>
                    </a:ext>
                  </a:extLst>
                </a:gridCol>
                <a:gridCol w="1313174">
                  <a:extLst>
                    <a:ext uri="{9D8B030D-6E8A-4147-A177-3AD203B41FA5}">
                      <a16:colId xmlns:a16="http://schemas.microsoft.com/office/drawing/2014/main" val="1725790946"/>
                    </a:ext>
                  </a:extLst>
                </a:gridCol>
                <a:gridCol w="1313174">
                  <a:extLst>
                    <a:ext uri="{9D8B030D-6E8A-4147-A177-3AD203B41FA5}">
                      <a16:colId xmlns:a16="http://schemas.microsoft.com/office/drawing/2014/main" val="2505662445"/>
                    </a:ext>
                  </a:extLst>
                </a:gridCol>
              </a:tblGrid>
              <a:tr h="394650">
                <a:tc>
                  <a:txBody>
                    <a:bodyPr/>
                    <a:lstStyle/>
                    <a:p>
                      <a:endParaRPr lang="en-NG" dirty="0"/>
                    </a:p>
                  </a:txBody>
                  <a:tcPr/>
                </a:tc>
                <a:tc>
                  <a:txBody>
                    <a:bodyPr/>
                    <a:lstStyle/>
                    <a:p>
                      <a:r>
                        <a:rPr lang="en-US" dirty="0"/>
                        <a:t>PRECISION </a:t>
                      </a:r>
                      <a:endParaRPr lang="en-NG" dirty="0"/>
                    </a:p>
                  </a:txBody>
                  <a:tcPr/>
                </a:tc>
                <a:tc>
                  <a:txBody>
                    <a:bodyPr/>
                    <a:lstStyle/>
                    <a:p>
                      <a:r>
                        <a:rPr lang="en-US" dirty="0"/>
                        <a:t>RECALL</a:t>
                      </a:r>
                      <a:endParaRPr lang="en-NG" dirty="0"/>
                    </a:p>
                  </a:txBody>
                  <a:tcPr/>
                </a:tc>
                <a:tc>
                  <a:txBody>
                    <a:bodyPr/>
                    <a:lstStyle/>
                    <a:p>
                      <a:r>
                        <a:rPr lang="en-US" dirty="0"/>
                        <a:t>F1-SCORE</a:t>
                      </a:r>
                      <a:endParaRPr lang="en-NG" dirty="0"/>
                    </a:p>
                  </a:txBody>
                  <a:tcPr/>
                </a:tc>
                <a:extLst>
                  <a:ext uri="{0D108BD9-81ED-4DB2-BD59-A6C34878D82A}">
                    <a16:rowId xmlns:a16="http://schemas.microsoft.com/office/drawing/2014/main" val="58140534"/>
                  </a:ext>
                </a:extLst>
              </a:tr>
              <a:tr h="313870">
                <a:tc>
                  <a:txBody>
                    <a:bodyPr/>
                    <a:lstStyle/>
                    <a:p>
                      <a:pPr algn="ctr"/>
                      <a:r>
                        <a:rPr lang="en-US" dirty="0"/>
                        <a:t>0</a:t>
                      </a:r>
                      <a:endParaRPr lang="en-NG" dirty="0"/>
                    </a:p>
                  </a:txBody>
                  <a:tcPr/>
                </a:tc>
                <a:tc>
                  <a:txBody>
                    <a:bodyPr/>
                    <a:lstStyle/>
                    <a:p>
                      <a:pPr algn="ctr"/>
                      <a:r>
                        <a:rPr lang="en-US" dirty="0"/>
                        <a:t>0.82</a:t>
                      </a:r>
                      <a:endParaRPr lang="en-NG" dirty="0"/>
                    </a:p>
                  </a:txBody>
                  <a:tcPr/>
                </a:tc>
                <a:tc>
                  <a:txBody>
                    <a:bodyPr/>
                    <a:lstStyle/>
                    <a:p>
                      <a:pPr algn="ctr"/>
                      <a:r>
                        <a:rPr lang="en-US" dirty="0"/>
                        <a:t>0.81</a:t>
                      </a:r>
                      <a:endParaRPr lang="en-NG" dirty="0"/>
                    </a:p>
                  </a:txBody>
                  <a:tcPr/>
                </a:tc>
                <a:tc>
                  <a:txBody>
                    <a:bodyPr/>
                    <a:lstStyle/>
                    <a:p>
                      <a:pPr algn="ctr"/>
                      <a:r>
                        <a:rPr lang="en-US" dirty="0"/>
                        <a:t>0.80</a:t>
                      </a:r>
                      <a:endParaRPr lang="en-NG" dirty="0"/>
                    </a:p>
                  </a:txBody>
                  <a:tcPr/>
                </a:tc>
                <a:extLst>
                  <a:ext uri="{0D108BD9-81ED-4DB2-BD59-A6C34878D82A}">
                    <a16:rowId xmlns:a16="http://schemas.microsoft.com/office/drawing/2014/main" val="712702367"/>
                  </a:ext>
                </a:extLst>
              </a:tr>
              <a:tr h="313870">
                <a:tc>
                  <a:txBody>
                    <a:bodyPr/>
                    <a:lstStyle/>
                    <a:p>
                      <a:pPr algn="ctr"/>
                      <a:r>
                        <a:rPr lang="en-US" dirty="0"/>
                        <a:t> 1</a:t>
                      </a:r>
                      <a:endParaRPr lang="en-NG" dirty="0"/>
                    </a:p>
                  </a:txBody>
                  <a:tcPr/>
                </a:tc>
                <a:tc>
                  <a:txBody>
                    <a:bodyPr/>
                    <a:lstStyle/>
                    <a:p>
                      <a:pPr algn="ctr"/>
                      <a:r>
                        <a:rPr lang="en-US" dirty="0"/>
                        <a:t>0.45</a:t>
                      </a:r>
                      <a:endParaRPr lang="en-NG" dirty="0"/>
                    </a:p>
                  </a:txBody>
                  <a:tcPr/>
                </a:tc>
                <a:tc>
                  <a:txBody>
                    <a:bodyPr/>
                    <a:lstStyle/>
                    <a:p>
                      <a:pPr algn="ctr"/>
                      <a:r>
                        <a:rPr lang="en-US" dirty="0"/>
                        <a:t>0.47</a:t>
                      </a:r>
                      <a:endParaRPr lang="en-NG" dirty="0"/>
                    </a:p>
                  </a:txBody>
                  <a:tcPr/>
                </a:tc>
                <a:tc>
                  <a:txBody>
                    <a:bodyPr/>
                    <a:lstStyle/>
                    <a:p>
                      <a:pPr algn="ctr"/>
                      <a:r>
                        <a:rPr lang="en-US" dirty="0"/>
                        <a:t>0.47</a:t>
                      </a:r>
                      <a:endParaRPr lang="en-NG" dirty="0"/>
                    </a:p>
                  </a:txBody>
                  <a:tcPr/>
                </a:tc>
                <a:extLst>
                  <a:ext uri="{0D108BD9-81ED-4DB2-BD59-A6C34878D82A}">
                    <a16:rowId xmlns:a16="http://schemas.microsoft.com/office/drawing/2014/main" val="1163918283"/>
                  </a:ext>
                </a:extLst>
              </a:tr>
              <a:tr h="313870">
                <a:tc>
                  <a:txBody>
                    <a:bodyPr/>
                    <a:lstStyle/>
                    <a:p>
                      <a:r>
                        <a:rPr lang="en-US" dirty="0"/>
                        <a:t>ACCURACY</a:t>
                      </a:r>
                      <a:endParaRPr lang="en-NG" dirty="0"/>
                    </a:p>
                  </a:txBody>
                  <a:tcPr/>
                </a:tc>
                <a:tc>
                  <a:txBody>
                    <a:bodyPr/>
                    <a:lstStyle/>
                    <a:p>
                      <a:pPr algn="ctr"/>
                      <a:r>
                        <a:rPr lang="en-US" dirty="0"/>
                        <a:t>0.71</a:t>
                      </a:r>
                      <a:endParaRPr lang="en-NG" dirty="0"/>
                    </a:p>
                  </a:txBody>
                  <a:tcPr/>
                </a:tc>
                <a:tc>
                  <a:txBody>
                    <a:bodyPr/>
                    <a:lstStyle/>
                    <a:p>
                      <a:endParaRPr lang="en-NG"/>
                    </a:p>
                  </a:txBody>
                  <a:tcPr/>
                </a:tc>
                <a:tc>
                  <a:txBody>
                    <a:bodyPr/>
                    <a:lstStyle/>
                    <a:p>
                      <a:endParaRPr lang="en-NG" dirty="0"/>
                    </a:p>
                  </a:txBody>
                  <a:tcPr/>
                </a:tc>
                <a:extLst>
                  <a:ext uri="{0D108BD9-81ED-4DB2-BD59-A6C34878D82A}">
                    <a16:rowId xmlns:a16="http://schemas.microsoft.com/office/drawing/2014/main" val="2299391519"/>
                  </a:ext>
                </a:extLst>
              </a:tr>
            </a:tbl>
          </a:graphicData>
        </a:graphic>
      </p:graphicFrame>
      <p:graphicFrame>
        <p:nvGraphicFramePr>
          <p:cNvPr id="14" name="Table 10">
            <a:extLst>
              <a:ext uri="{FF2B5EF4-FFF2-40B4-BE49-F238E27FC236}">
                <a16:creationId xmlns:a16="http://schemas.microsoft.com/office/drawing/2014/main" id="{3042BFE0-34A6-4DAC-9B31-7E08EB7962DD}"/>
              </a:ext>
            </a:extLst>
          </p:cNvPr>
          <p:cNvGraphicFramePr>
            <a:graphicFrameLocks noGrp="1"/>
          </p:cNvGraphicFramePr>
          <p:nvPr>
            <p:extLst>
              <p:ext uri="{D42A27DB-BD31-4B8C-83A1-F6EECF244321}">
                <p14:modId xmlns:p14="http://schemas.microsoft.com/office/powerpoint/2010/main" val="1543174575"/>
              </p:ext>
            </p:extLst>
          </p:nvPr>
        </p:nvGraphicFramePr>
        <p:xfrm>
          <a:off x="6792341" y="1920549"/>
          <a:ext cx="5252696" cy="1512068"/>
        </p:xfrm>
        <a:graphic>
          <a:graphicData uri="http://schemas.openxmlformats.org/drawingml/2006/table">
            <a:tbl>
              <a:tblPr firstRow="1" bandRow="1">
                <a:tableStyleId>{5C22544A-7EE6-4342-B048-85BDC9FD1C3A}</a:tableStyleId>
              </a:tblPr>
              <a:tblGrid>
                <a:gridCol w="1313174">
                  <a:extLst>
                    <a:ext uri="{9D8B030D-6E8A-4147-A177-3AD203B41FA5}">
                      <a16:colId xmlns:a16="http://schemas.microsoft.com/office/drawing/2014/main" val="4153440042"/>
                    </a:ext>
                  </a:extLst>
                </a:gridCol>
                <a:gridCol w="1313174">
                  <a:extLst>
                    <a:ext uri="{9D8B030D-6E8A-4147-A177-3AD203B41FA5}">
                      <a16:colId xmlns:a16="http://schemas.microsoft.com/office/drawing/2014/main" val="802852826"/>
                    </a:ext>
                  </a:extLst>
                </a:gridCol>
                <a:gridCol w="1313174">
                  <a:extLst>
                    <a:ext uri="{9D8B030D-6E8A-4147-A177-3AD203B41FA5}">
                      <a16:colId xmlns:a16="http://schemas.microsoft.com/office/drawing/2014/main" val="1725790946"/>
                    </a:ext>
                  </a:extLst>
                </a:gridCol>
                <a:gridCol w="1313174">
                  <a:extLst>
                    <a:ext uri="{9D8B030D-6E8A-4147-A177-3AD203B41FA5}">
                      <a16:colId xmlns:a16="http://schemas.microsoft.com/office/drawing/2014/main" val="2505662445"/>
                    </a:ext>
                  </a:extLst>
                </a:gridCol>
              </a:tblGrid>
              <a:tr h="311663">
                <a:tc>
                  <a:txBody>
                    <a:bodyPr/>
                    <a:lstStyle/>
                    <a:p>
                      <a:endParaRPr lang="en-NG" dirty="0"/>
                    </a:p>
                  </a:txBody>
                  <a:tcPr/>
                </a:tc>
                <a:tc>
                  <a:txBody>
                    <a:bodyPr/>
                    <a:lstStyle/>
                    <a:p>
                      <a:r>
                        <a:rPr lang="en-US" dirty="0"/>
                        <a:t>PRECISION </a:t>
                      </a:r>
                      <a:endParaRPr lang="en-NG" dirty="0"/>
                    </a:p>
                  </a:txBody>
                  <a:tcPr/>
                </a:tc>
                <a:tc>
                  <a:txBody>
                    <a:bodyPr/>
                    <a:lstStyle/>
                    <a:p>
                      <a:pPr algn="l"/>
                      <a:r>
                        <a:rPr lang="en-US" dirty="0"/>
                        <a:t>RECALL</a:t>
                      </a:r>
                      <a:endParaRPr lang="en-NG" dirty="0"/>
                    </a:p>
                  </a:txBody>
                  <a:tcPr/>
                </a:tc>
                <a:tc>
                  <a:txBody>
                    <a:bodyPr/>
                    <a:lstStyle/>
                    <a:p>
                      <a:r>
                        <a:rPr lang="en-US" dirty="0"/>
                        <a:t>F1-SCORE</a:t>
                      </a:r>
                      <a:endParaRPr lang="en-NG" dirty="0"/>
                    </a:p>
                  </a:txBody>
                  <a:tcPr/>
                </a:tc>
                <a:extLst>
                  <a:ext uri="{0D108BD9-81ED-4DB2-BD59-A6C34878D82A}">
                    <a16:rowId xmlns:a16="http://schemas.microsoft.com/office/drawing/2014/main" val="58140534"/>
                  </a:ext>
                </a:extLst>
              </a:tr>
              <a:tr h="390274">
                <a:tc>
                  <a:txBody>
                    <a:bodyPr/>
                    <a:lstStyle/>
                    <a:p>
                      <a:pPr algn="ctr"/>
                      <a:r>
                        <a:rPr lang="en-US" dirty="0"/>
                        <a:t>0</a:t>
                      </a:r>
                      <a:endParaRPr lang="en-NG" dirty="0"/>
                    </a:p>
                  </a:txBody>
                  <a:tcPr/>
                </a:tc>
                <a:tc>
                  <a:txBody>
                    <a:bodyPr/>
                    <a:lstStyle/>
                    <a:p>
                      <a:pPr algn="ctr"/>
                      <a:r>
                        <a:rPr lang="en-US" dirty="0"/>
                        <a:t>0.83</a:t>
                      </a:r>
                      <a:endParaRPr lang="en-NG" dirty="0"/>
                    </a:p>
                  </a:txBody>
                  <a:tcPr/>
                </a:tc>
                <a:tc>
                  <a:txBody>
                    <a:bodyPr/>
                    <a:lstStyle/>
                    <a:p>
                      <a:pPr algn="ctr"/>
                      <a:r>
                        <a:rPr lang="en-US" dirty="0"/>
                        <a:t>0.90</a:t>
                      </a:r>
                      <a:endParaRPr lang="en-NG" dirty="0"/>
                    </a:p>
                  </a:txBody>
                  <a:tcPr/>
                </a:tc>
                <a:tc>
                  <a:txBody>
                    <a:bodyPr/>
                    <a:lstStyle/>
                    <a:p>
                      <a:pPr algn="ctr"/>
                      <a:r>
                        <a:rPr lang="en-US" dirty="0"/>
                        <a:t>0.86</a:t>
                      </a:r>
                      <a:endParaRPr lang="en-NG" dirty="0"/>
                    </a:p>
                  </a:txBody>
                  <a:tcPr/>
                </a:tc>
                <a:extLst>
                  <a:ext uri="{0D108BD9-81ED-4DB2-BD59-A6C34878D82A}">
                    <a16:rowId xmlns:a16="http://schemas.microsoft.com/office/drawing/2014/main" val="712702367"/>
                  </a:ext>
                </a:extLst>
              </a:tr>
              <a:tr h="390274">
                <a:tc>
                  <a:txBody>
                    <a:bodyPr/>
                    <a:lstStyle/>
                    <a:p>
                      <a:pPr algn="ctr"/>
                      <a:r>
                        <a:rPr lang="en-US" dirty="0"/>
                        <a:t> 1</a:t>
                      </a:r>
                      <a:endParaRPr lang="en-NG" dirty="0"/>
                    </a:p>
                  </a:txBody>
                  <a:tcPr/>
                </a:tc>
                <a:tc>
                  <a:txBody>
                    <a:bodyPr/>
                    <a:lstStyle/>
                    <a:p>
                      <a:pPr algn="ctr"/>
                      <a:r>
                        <a:rPr lang="en-US" dirty="0"/>
                        <a:t>0.63</a:t>
                      </a:r>
                      <a:endParaRPr lang="en-NG" dirty="0"/>
                    </a:p>
                  </a:txBody>
                  <a:tcPr/>
                </a:tc>
                <a:tc>
                  <a:txBody>
                    <a:bodyPr/>
                    <a:lstStyle/>
                    <a:p>
                      <a:pPr algn="ctr"/>
                      <a:r>
                        <a:rPr lang="en-US" dirty="0"/>
                        <a:t>0.47</a:t>
                      </a:r>
                      <a:endParaRPr lang="en-NG" dirty="0"/>
                    </a:p>
                  </a:txBody>
                  <a:tcPr/>
                </a:tc>
                <a:tc>
                  <a:txBody>
                    <a:bodyPr/>
                    <a:lstStyle/>
                    <a:p>
                      <a:pPr algn="ctr"/>
                      <a:r>
                        <a:rPr lang="en-US" dirty="0"/>
                        <a:t>0.64</a:t>
                      </a:r>
                      <a:endParaRPr lang="en-NG" dirty="0"/>
                    </a:p>
                  </a:txBody>
                  <a:tcPr/>
                </a:tc>
                <a:extLst>
                  <a:ext uri="{0D108BD9-81ED-4DB2-BD59-A6C34878D82A}">
                    <a16:rowId xmlns:a16="http://schemas.microsoft.com/office/drawing/2014/main" val="1163918283"/>
                  </a:ext>
                </a:extLst>
              </a:tr>
              <a:tr h="288895">
                <a:tc>
                  <a:txBody>
                    <a:bodyPr/>
                    <a:lstStyle/>
                    <a:p>
                      <a:r>
                        <a:rPr lang="en-US" dirty="0"/>
                        <a:t>ACCURACY</a:t>
                      </a:r>
                      <a:endParaRPr lang="en-NG" dirty="0"/>
                    </a:p>
                  </a:txBody>
                  <a:tcPr/>
                </a:tc>
                <a:tc>
                  <a:txBody>
                    <a:bodyPr/>
                    <a:lstStyle/>
                    <a:p>
                      <a:pPr algn="ctr"/>
                      <a:r>
                        <a:rPr lang="en-US" dirty="0"/>
                        <a:t>0.79</a:t>
                      </a:r>
                      <a:endParaRPr lang="en-NG" dirty="0"/>
                    </a:p>
                  </a:txBody>
                  <a:tcPr/>
                </a:tc>
                <a:tc>
                  <a:txBody>
                    <a:bodyPr/>
                    <a:lstStyle/>
                    <a:p>
                      <a:endParaRPr lang="en-NG"/>
                    </a:p>
                  </a:txBody>
                  <a:tcPr/>
                </a:tc>
                <a:tc>
                  <a:txBody>
                    <a:bodyPr/>
                    <a:lstStyle/>
                    <a:p>
                      <a:endParaRPr lang="en-NG" dirty="0"/>
                    </a:p>
                  </a:txBody>
                  <a:tcPr/>
                </a:tc>
                <a:extLst>
                  <a:ext uri="{0D108BD9-81ED-4DB2-BD59-A6C34878D82A}">
                    <a16:rowId xmlns:a16="http://schemas.microsoft.com/office/drawing/2014/main" val="2299391519"/>
                  </a:ext>
                </a:extLst>
              </a:tr>
            </a:tbl>
          </a:graphicData>
        </a:graphic>
      </p:graphicFrame>
      <p:sp>
        <p:nvSpPr>
          <p:cNvPr id="16" name="Rectangle 15">
            <a:extLst>
              <a:ext uri="{FF2B5EF4-FFF2-40B4-BE49-F238E27FC236}">
                <a16:creationId xmlns:a16="http://schemas.microsoft.com/office/drawing/2014/main" id="{400DC20B-16EE-4044-B80D-0F70E8C05B3C}"/>
              </a:ext>
            </a:extLst>
          </p:cNvPr>
          <p:cNvSpPr/>
          <p:nvPr/>
        </p:nvSpPr>
        <p:spPr>
          <a:xfrm>
            <a:off x="6792341" y="1483642"/>
            <a:ext cx="1877437" cy="369332"/>
          </a:xfrm>
          <a:prstGeom prst="rect">
            <a:avLst/>
          </a:prstGeom>
        </p:spPr>
        <p:txBody>
          <a:bodyPr wrap="none">
            <a:spAutoFit/>
          </a:bodyPr>
          <a:lstStyle/>
          <a:p>
            <a:r>
              <a:rPr lang="en-US" b="1" dirty="0">
                <a:solidFill>
                  <a:srgbClr val="000000"/>
                </a:solidFill>
                <a:latin typeface="Helvetica Neue"/>
              </a:rPr>
              <a:t>Random Forest</a:t>
            </a:r>
            <a:endParaRPr lang="en-NG" b="1" dirty="0"/>
          </a:p>
        </p:txBody>
      </p:sp>
      <p:graphicFrame>
        <p:nvGraphicFramePr>
          <p:cNvPr id="17" name="Table 10">
            <a:extLst>
              <a:ext uri="{FF2B5EF4-FFF2-40B4-BE49-F238E27FC236}">
                <a16:creationId xmlns:a16="http://schemas.microsoft.com/office/drawing/2014/main" id="{3299FF16-A32F-44A3-B7C7-A97CA970B3E3}"/>
              </a:ext>
            </a:extLst>
          </p:cNvPr>
          <p:cNvGraphicFramePr>
            <a:graphicFrameLocks noGrp="1"/>
          </p:cNvGraphicFramePr>
          <p:nvPr>
            <p:extLst>
              <p:ext uri="{D42A27DB-BD31-4B8C-83A1-F6EECF244321}">
                <p14:modId xmlns:p14="http://schemas.microsoft.com/office/powerpoint/2010/main" val="1320722379"/>
              </p:ext>
            </p:extLst>
          </p:nvPr>
        </p:nvGraphicFramePr>
        <p:xfrm>
          <a:off x="6851959" y="4582890"/>
          <a:ext cx="5252696" cy="1582936"/>
        </p:xfrm>
        <a:graphic>
          <a:graphicData uri="http://schemas.openxmlformats.org/drawingml/2006/table">
            <a:tbl>
              <a:tblPr firstRow="1" bandRow="1">
                <a:tableStyleId>{5C22544A-7EE6-4342-B048-85BDC9FD1C3A}</a:tableStyleId>
              </a:tblPr>
              <a:tblGrid>
                <a:gridCol w="1313174">
                  <a:extLst>
                    <a:ext uri="{9D8B030D-6E8A-4147-A177-3AD203B41FA5}">
                      <a16:colId xmlns:a16="http://schemas.microsoft.com/office/drawing/2014/main" val="4153440042"/>
                    </a:ext>
                  </a:extLst>
                </a:gridCol>
                <a:gridCol w="1313174">
                  <a:extLst>
                    <a:ext uri="{9D8B030D-6E8A-4147-A177-3AD203B41FA5}">
                      <a16:colId xmlns:a16="http://schemas.microsoft.com/office/drawing/2014/main" val="802852826"/>
                    </a:ext>
                  </a:extLst>
                </a:gridCol>
                <a:gridCol w="1313174">
                  <a:extLst>
                    <a:ext uri="{9D8B030D-6E8A-4147-A177-3AD203B41FA5}">
                      <a16:colId xmlns:a16="http://schemas.microsoft.com/office/drawing/2014/main" val="1725790946"/>
                    </a:ext>
                  </a:extLst>
                </a:gridCol>
                <a:gridCol w="1313174">
                  <a:extLst>
                    <a:ext uri="{9D8B030D-6E8A-4147-A177-3AD203B41FA5}">
                      <a16:colId xmlns:a16="http://schemas.microsoft.com/office/drawing/2014/main" val="2505662445"/>
                    </a:ext>
                  </a:extLst>
                </a:gridCol>
              </a:tblGrid>
              <a:tr h="436628">
                <a:tc>
                  <a:txBody>
                    <a:bodyPr/>
                    <a:lstStyle/>
                    <a:p>
                      <a:endParaRPr lang="en-NG" dirty="0"/>
                    </a:p>
                  </a:txBody>
                  <a:tcPr/>
                </a:tc>
                <a:tc>
                  <a:txBody>
                    <a:bodyPr/>
                    <a:lstStyle/>
                    <a:p>
                      <a:r>
                        <a:rPr lang="en-US" dirty="0"/>
                        <a:t>PRECISION </a:t>
                      </a:r>
                      <a:endParaRPr lang="en-NG" dirty="0"/>
                    </a:p>
                  </a:txBody>
                  <a:tcPr/>
                </a:tc>
                <a:tc>
                  <a:txBody>
                    <a:bodyPr/>
                    <a:lstStyle/>
                    <a:p>
                      <a:pPr algn="l"/>
                      <a:r>
                        <a:rPr lang="en-US" dirty="0"/>
                        <a:t>RECALL</a:t>
                      </a:r>
                      <a:endParaRPr lang="en-NG" dirty="0"/>
                    </a:p>
                  </a:txBody>
                  <a:tcPr/>
                </a:tc>
                <a:tc>
                  <a:txBody>
                    <a:bodyPr/>
                    <a:lstStyle/>
                    <a:p>
                      <a:r>
                        <a:rPr lang="en-US" dirty="0"/>
                        <a:t>F1-SCORE</a:t>
                      </a:r>
                      <a:endParaRPr lang="en-NG" dirty="0"/>
                    </a:p>
                  </a:txBody>
                  <a:tcPr/>
                </a:tc>
                <a:extLst>
                  <a:ext uri="{0D108BD9-81ED-4DB2-BD59-A6C34878D82A}">
                    <a16:rowId xmlns:a16="http://schemas.microsoft.com/office/drawing/2014/main" val="58140534"/>
                  </a:ext>
                </a:extLst>
              </a:tr>
              <a:tr h="390274">
                <a:tc>
                  <a:txBody>
                    <a:bodyPr/>
                    <a:lstStyle/>
                    <a:p>
                      <a:pPr algn="ctr"/>
                      <a:r>
                        <a:rPr lang="en-US" dirty="0"/>
                        <a:t>0</a:t>
                      </a:r>
                      <a:endParaRPr lang="en-NG" dirty="0"/>
                    </a:p>
                  </a:txBody>
                  <a:tcPr/>
                </a:tc>
                <a:tc>
                  <a:txBody>
                    <a:bodyPr/>
                    <a:lstStyle/>
                    <a:p>
                      <a:pPr algn="ctr"/>
                      <a:r>
                        <a:rPr lang="en-US" dirty="0"/>
                        <a:t>0.86</a:t>
                      </a:r>
                      <a:endParaRPr lang="en-NG" dirty="0"/>
                    </a:p>
                  </a:txBody>
                  <a:tcPr/>
                </a:tc>
                <a:tc>
                  <a:txBody>
                    <a:bodyPr/>
                    <a:lstStyle/>
                    <a:p>
                      <a:pPr algn="ctr"/>
                      <a:r>
                        <a:rPr lang="en-US" dirty="0"/>
                        <a:t>0.89</a:t>
                      </a:r>
                      <a:endParaRPr lang="en-NG" dirty="0"/>
                    </a:p>
                  </a:txBody>
                  <a:tcPr/>
                </a:tc>
                <a:tc>
                  <a:txBody>
                    <a:bodyPr/>
                    <a:lstStyle/>
                    <a:p>
                      <a:pPr algn="ctr"/>
                      <a:r>
                        <a:rPr lang="en-US" dirty="0"/>
                        <a:t>0.86</a:t>
                      </a:r>
                      <a:endParaRPr lang="en-NG" dirty="0"/>
                    </a:p>
                  </a:txBody>
                  <a:tcPr/>
                </a:tc>
                <a:extLst>
                  <a:ext uri="{0D108BD9-81ED-4DB2-BD59-A6C34878D82A}">
                    <a16:rowId xmlns:a16="http://schemas.microsoft.com/office/drawing/2014/main" val="712702367"/>
                  </a:ext>
                </a:extLst>
              </a:tr>
              <a:tr h="390274">
                <a:tc>
                  <a:txBody>
                    <a:bodyPr/>
                    <a:lstStyle/>
                    <a:p>
                      <a:pPr algn="ctr"/>
                      <a:r>
                        <a:rPr lang="en-US" dirty="0"/>
                        <a:t> 1</a:t>
                      </a:r>
                      <a:endParaRPr lang="en-NG" dirty="0"/>
                    </a:p>
                  </a:txBody>
                  <a:tcPr/>
                </a:tc>
                <a:tc>
                  <a:txBody>
                    <a:bodyPr/>
                    <a:lstStyle/>
                    <a:p>
                      <a:pPr algn="ctr"/>
                      <a:r>
                        <a:rPr lang="en-US" dirty="0"/>
                        <a:t>0.67</a:t>
                      </a:r>
                      <a:endParaRPr lang="en-NG" dirty="0"/>
                    </a:p>
                  </a:txBody>
                  <a:tcPr/>
                </a:tc>
                <a:tc>
                  <a:txBody>
                    <a:bodyPr/>
                    <a:lstStyle/>
                    <a:p>
                      <a:pPr algn="ctr"/>
                      <a:r>
                        <a:rPr lang="en-US" dirty="0"/>
                        <a:t>0.59</a:t>
                      </a:r>
                      <a:endParaRPr lang="en-NG" dirty="0"/>
                    </a:p>
                  </a:txBody>
                  <a:tcPr/>
                </a:tc>
                <a:tc>
                  <a:txBody>
                    <a:bodyPr/>
                    <a:lstStyle/>
                    <a:p>
                      <a:pPr algn="ctr"/>
                      <a:r>
                        <a:rPr lang="en-US" dirty="0"/>
                        <a:t>0.63</a:t>
                      </a:r>
                      <a:endParaRPr lang="en-NG" dirty="0"/>
                    </a:p>
                  </a:txBody>
                  <a:tcPr/>
                </a:tc>
                <a:extLst>
                  <a:ext uri="{0D108BD9-81ED-4DB2-BD59-A6C34878D82A}">
                    <a16:rowId xmlns:a16="http://schemas.microsoft.com/office/drawing/2014/main" val="1163918283"/>
                  </a:ext>
                </a:extLst>
              </a:tr>
              <a:tr h="288895">
                <a:tc>
                  <a:txBody>
                    <a:bodyPr/>
                    <a:lstStyle/>
                    <a:p>
                      <a:r>
                        <a:rPr lang="en-US" dirty="0"/>
                        <a:t>ACCURACY</a:t>
                      </a:r>
                      <a:endParaRPr lang="en-NG" dirty="0"/>
                    </a:p>
                  </a:txBody>
                  <a:tcPr/>
                </a:tc>
                <a:tc>
                  <a:txBody>
                    <a:bodyPr/>
                    <a:lstStyle/>
                    <a:p>
                      <a:pPr algn="ctr"/>
                      <a:r>
                        <a:rPr lang="en-US" dirty="0"/>
                        <a:t>0.79</a:t>
                      </a:r>
                      <a:endParaRPr lang="en-NG" dirty="0"/>
                    </a:p>
                  </a:txBody>
                  <a:tcPr/>
                </a:tc>
                <a:tc>
                  <a:txBody>
                    <a:bodyPr/>
                    <a:lstStyle/>
                    <a:p>
                      <a:endParaRPr lang="en-NG"/>
                    </a:p>
                  </a:txBody>
                  <a:tcPr/>
                </a:tc>
                <a:tc>
                  <a:txBody>
                    <a:bodyPr/>
                    <a:lstStyle/>
                    <a:p>
                      <a:endParaRPr lang="en-NG" dirty="0"/>
                    </a:p>
                  </a:txBody>
                  <a:tcPr/>
                </a:tc>
                <a:extLst>
                  <a:ext uri="{0D108BD9-81ED-4DB2-BD59-A6C34878D82A}">
                    <a16:rowId xmlns:a16="http://schemas.microsoft.com/office/drawing/2014/main" val="2299391519"/>
                  </a:ext>
                </a:extLst>
              </a:tr>
            </a:tbl>
          </a:graphicData>
        </a:graphic>
      </p:graphicFrame>
      <p:sp>
        <p:nvSpPr>
          <p:cNvPr id="18" name="Rectangle 17">
            <a:extLst>
              <a:ext uri="{FF2B5EF4-FFF2-40B4-BE49-F238E27FC236}">
                <a16:creationId xmlns:a16="http://schemas.microsoft.com/office/drawing/2014/main" id="{D4871370-F715-4A9E-A923-431A7F4FC8E2}"/>
              </a:ext>
            </a:extLst>
          </p:cNvPr>
          <p:cNvSpPr/>
          <p:nvPr/>
        </p:nvSpPr>
        <p:spPr>
          <a:xfrm>
            <a:off x="6792341" y="4130774"/>
            <a:ext cx="2499577" cy="369332"/>
          </a:xfrm>
          <a:prstGeom prst="rect">
            <a:avLst/>
          </a:prstGeom>
        </p:spPr>
        <p:txBody>
          <a:bodyPr wrap="square">
            <a:spAutoFit/>
          </a:bodyPr>
          <a:lstStyle/>
          <a:p>
            <a:r>
              <a:rPr lang="en-US" b="1" dirty="0">
                <a:solidFill>
                  <a:srgbClr val="000000"/>
                </a:solidFill>
                <a:latin typeface="Helvetica Neue"/>
              </a:rPr>
              <a:t>Logistic Regression</a:t>
            </a:r>
            <a:endParaRPr lang="en-NG" b="1" dirty="0"/>
          </a:p>
        </p:txBody>
      </p:sp>
    </p:spTree>
    <p:extLst>
      <p:ext uri="{BB962C8B-B14F-4D97-AF65-F5344CB8AC3E}">
        <p14:creationId xmlns:p14="http://schemas.microsoft.com/office/powerpoint/2010/main" val="3114216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1CA0-D1F4-464B-9766-486B21097838}"/>
              </a:ext>
            </a:extLst>
          </p:cNvPr>
          <p:cNvSpPr>
            <a:spLocks noGrp="1"/>
          </p:cNvSpPr>
          <p:nvPr>
            <p:ph type="title"/>
          </p:nvPr>
        </p:nvSpPr>
        <p:spPr>
          <a:xfrm>
            <a:off x="206687" y="156238"/>
            <a:ext cx="8596668" cy="1320800"/>
          </a:xfrm>
        </p:spPr>
        <p:txBody>
          <a:bodyPr/>
          <a:lstStyle/>
          <a:p>
            <a:r>
              <a:rPr lang="en-US" dirty="0"/>
              <a:t>Insight derived from the classification of the algorithm</a:t>
            </a:r>
            <a:endParaRPr lang="en-NG" dirty="0"/>
          </a:p>
        </p:txBody>
      </p:sp>
      <p:sp>
        <p:nvSpPr>
          <p:cNvPr id="3" name="Content Placeholder 2">
            <a:extLst>
              <a:ext uri="{FF2B5EF4-FFF2-40B4-BE49-F238E27FC236}">
                <a16:creationId xmlns:a16="http://schemas.microsoft.com/office/drawing/2014/main" id="{14573DDB-16B9-4F22-B962-CA88126CF4E4}"/>
              </a:ext>
            </a:extLst>
          </p:cNvPr>
          <p:cNvSpPr>
            <a:spLocks noGrp="1"/>
          </p:cNvSpPr>
          <p:nvPr>
            <p:ph idx="1"/>
          </p:nvPr>
        </p:nvSpPr>
        <p:spPr>
          <a:xfrm>
            <a:off x="94129" y="1344706"/>
            <a:ext cx="11752730" cy="5620869"/>
          </a:xfrm>
        </p:spPr>
        <p:txBody>
          <a:bodyPr/>
          <a:lstStyle/>
          <a:p>
            <a:r>
              <a:rPr lang="en-US" dirty="0"/>
              <a:t>The Decision tree model (accuracy - 71%), The overall accuracy of the model is 0.71, indicating that it correctly predicted the class labels for 71% of all instances. For class 0 (non-churn), the recall is 0.80, indicating that the model correctly identified 80% of all actual non-churn instances. For class 1 (churn), the recall is 0.49, indicating that the model correctly identified 49% of all actual churn instances.</a:t>
            </a:r>
          </a:p>
          <a:p>
            <a:r>
              <a:rPr lang="en-US" dirty="0"/>
              <a:t>The Random Forest model (accuracy – 79%). The overall accuracy of the model is 0.79, indicating that it correctly predicted the class labels for 79% of all instances. Recall for class 0 (non-churn) is 0.90, indicating that the model correctly identified 90% of all actual non-churn instances. Recall for class 1 (churn) is 0.47, suggesting that the model correctly identified only 47% of all actual churn instances.</a:t>
            </a:r>
          </a:p>
          <a:p>
            <a:r>
              <a:rPr lang="en-US" dirty="0"/>
              <a:t>For Logistic Regression model (accuracy – 81%). Accuracy of the model is 0.81, indicating that it correctly predicted the class labels for 81% of all instances. Recall for class 0 (non-churn) is 0.89, indicating that the model correctly identified 89% of all actual non-churn instances. Recall for class 1 (churn) is 0.59, suggesting that the model correctly identified only 59% of all actual churn instances.</a:t>
            </a:r>
          </a:p>
          <a:p>
            <a:endParaRPr lang="en-US" dirty="0"/>
          </a:p>
          <a:p>
            <a:r>
              <a:rPr lang="en-US" sz="2400" dirty="0"/>
              <a:t>  Overall, the Logistic Regression model demonstrates decent performance in predicting both non-churn and churn instances, with higher precision and recall for class 0 (non-churn) compared to class 1 (churn). </a:t>
            </a:r>
          </a:p>
        </p:txBody>
      </p:sp>
    </p:spTree>
    <p:extLst>
      <p:ext uri="{BB962C8B-B14F-4D97-AF65-F5344CB8AC3E}">
        <p14:creationId xmlns:p14="http://schemas.microsoft.com/office/powerpoint/2010/main" val="292794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D46E936F-712B-4EF8-B2B5-8E6380625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0" y="497542"/>
            <a:ext cx="6121100" cy="46123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616FE8-3481-4CDC-B581-3AFACD9D8EDE}"/>
              </a:ext>
            </a:extLst>
          </p:cNvPr>
          <p:cNvSpPr/>
          <p:nvPr/>
        </p:nvSpPr>
        <p:spPr>
          <a:xfrm>
            <a:off x="94130" y="0"/>
            <a:ext cx="3508461" cy="523220"/>
          </a:xfrm>
          <a:prstGeom prst="rect">
            <a:avLst/>
          </a:prstGeom>
        </p:spPr>
        <p:txBody>
          <a:bodyPr wrap="none">
            <a:spAutoFit/>
          </a:bodyPr>
          <a:lstStyle/>
          <a:p>
            <a:r>
              <a:rPr lang="en-US" sz="2800" b="1" dirty="0"/>
              <a:t>Feature Importance</a:t>
            </a:r>
            <a:endParaRPr lang="en-NG" sz="2800" b="1" dirty="0"/>
          </a:p>
        </p:txBody>
      </p:sp>
      <p:pic>
        <p:nvPicPr>
          <p:cNvPr id="14340" name="Picture 4">
            <a:extLst>
              <a:ext uri="{FF2B5EF4-FFF2-40B4-BE49-F238E27FC236}">
                <a16:creationId xmlns:a16="http://schemas.microsoft.com/office/drawing/2014/main" id="{AEA48E82-D19A-48C2-9463-555681484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953" y="201706"/>
            <a:ext cx="5862917" cy="4908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50E19B2-0E05-4790-960F-D4503BA0EC8A}"/>
              </a:ext>
            </a:extLst>
          </p:cNvPr>
          <p:cNvSpPr/>
          <p:nvPr/>
        </p:nvSpPr>
        <p:spPr>
          <a:xfrm>
            <a:off x="331694" y="5315182"/>
            <a:ext cx="10789023" cy="1200329"/>
          </a:xfrm>
          <a:prstGeom prst="rect">
            <a:avLst/>
          </a:prstGeom>
        </p:spPr>
        <p:txBody>
          <a:bodyPr wrap="square">
            <a:spAutoFit/>
          </a:bodyPr>
          <a:lstStyle/>
          <a:p>
            <a:pPr marL="285750" indent="-285750">
              <a:buFont typeface="Wingdings" panose="05000000000000000000" pitchFamily="2" charset="2"/>
              <a:buChar char="Ø"/>
            </a:pPr>
            <a:r>
              <a:rPr lang="en-US" dirty="0"/>
              <a:t>Total Charges and Monthly Charges are the most important feature(strong indicator) in the models when considering its prediction. Other features are also relevant in both model such as tenure and contract_1. So in conclusion, the features stated earlier are actually the most important indicators to notify whether or not a customer will churn.</a:t>
            </a:r>
          </a:p>
        </p:txBody>
      </p:sp>
    </p:spTree>
    <p:extLst>
      <p:ext uri="{BB962C8B-B14F-4D97-AF65-F5344CB8AC3E}">
        <p14:creationId xmlns:p14="http://schemas.microsoft.com/office/powerpoint/2010/main" val="82546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46B1-0226-4331-BE37-0B5FE09D1A26}"/>
              </a:ext>
            </a:extLst>
          </p:cNvPr>
          <p:cNvSpPr>
            <a:spLocks noGrp="1"/>
          </p:cNvSpPr>
          <p:nvPr>
            <p:ph type="title"/>
          </p:nvPr>
        </p:nvSpPr>
        <p:spPr>
          <a:xfrm>
            <a:off x="677334" y="286870"/>
            <a:ext cx="8596668" cy="1320800"/>
          </a:xfrm>
        </p:spPr>
        <p:txBody>
          <a:bodyPr/>
          <a:lstStyle/>
          <a:p>
            <a:r>
              <a:rPr lang="en-US" b="1" dirty="0"/>
              <a:t>Recommendations and Actionable Insights</a:t>
            </a:r>
            <a:r>
              <a:rPr lang="en-US" dirty="0"/>
              <a:t>:</a:t>
            </a:r>
            <a:endParaRPr lang="en-NG" dirty="0"/>
          </a:p>
        </p:txBody>
      </p:sp>
      <p:sp>
        <p:nvSpPr>
          <p:cNvPr id="3" name="Content Placeholder 2">
            <a:extLst>
              <a:ext uri="{FF2B5EF4-FFF2-40B4-BE49-F238E27FC236}">
                <a16:creationId xmlns:a16="http://schemas.microsoft.com/office/drawing/2014/main" id="{2EBC8860-E785-45AE-AB1D-51F5E2C5114F}"/>
              </a:ext>
            </a:extLst>
          </p:cNvPr>
          <p:cNvSpPr>
            <a:spLocks noGrp="1"/>
          </p:cNvSpPr>
          <p:nvPr>
            <p:ph idx="1"/>
          </p:nvPr>
        </p:nvSpPr>
        <p:spPr>
          <a:xfrm>
            <a:off x="677334" y="1607670"/>
            <a:ext cx="8596668" cy="4779683"/>
          </a:xfrm>
        </p:spPr>
        <p:txBody>
          <a:bodyPr/>
          <a:lstStyle/>
          <a:p>
            <a:r>
              <a:rPr lang="en-US" dirty="0"/>
              <a:t>Engage new customers with effectively through targeted communications, value-added services, or rewards programs, they more likely not to churn.</a:t>
            </a:r>
          </a:p>
          <a:p>
            <a:r>
              <a:rPr lang="en-US" dirty="0"/>
              <a:t>From the insight derived there’s a decrease in total charges as the prices increases. In other words, as prices increase, customers tend to incur lower total charges. This observation could potentially indicate a pricing strategy employed by the company where higher-priced plans offer discounts or incentives that lead to lower overall charges for customers.</a:t>
            </a:r>
          </a:p>
          <a:p>
            <a:r>
              <a:rPr lang="en-US" dirty="0"/>
              <a:t>Conduct regular customer satisfaction surveys to gather feedback on service quality, network coverage, pricing, and customer support.</a:t>
            </a:r>
          </a:p>
          <a:p>
            <a:r>
              <a:rPr lang="en-US" dirty="0"/>
              <a:t>Offer value-added services, exclusive content, or rewards programs to encourage ongoing engagement and reduce the likelihood of churn.</a:t>
            </a:r>
          </a:p>
          <a:p>
            <a:r>
              <a:rPr lang="en-US" dirty="0"/>
              <a:t>Implement proactive customer support strategies such as regular check-ins, personalized assistance, and quick resolution of issues to enhance customer satisfaction and loyalty.</a:t>
            </a:r>
            <a:endParaRPr lang="en-NG" dirty="0"/>
          </a:p>
        </p:txBody>
      </p:sp>
    </p:spTree>
    <p:extLst>
      <p:ext uri="{BB962C8B-B14F-4D97-AF65-F5344CB8AC3E}">
        <p14:creationId xmlns:p14="http://schemas.microsoft.com/office/powerpoint/2010/main" val="215590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F63AE-7929-417B-818D-3EAAFE3D09C5}"/>
              </a:ext>
            </a:extLst>
          </p:cNvPr>
          <p:cNvSpPr>
            <a:spLocks noGrp="1"/>
          </p:cNvSpPr>
          <p:nvPr>
            <p:ph type="title"/>
          </p:nvPr>
        </p:nvSpPr>
        <p:spPr>
          <a:xfrm>
            <a:off x="623047" y="0"/>
            <a:ext cx="8628529" cy="1102659"/>
          </a:xfrm>
        </p:spPr>
        <p:txBody>
          <a:bodyPr/>
          <a:lstStyle/>
          <a:p>
            <a:r>
              <a:rPr lang="en-US" b="1" dirty="0"/>
              <a:t>PROBLEM DEFINITON</a:t>
            </a:r>
            <a:r>
              <a:rPr lang="en-US" dirty="0"/>
              <a:t>:</a:t>
            </a:r>
            <a:endParaRPr lang="en-NG" dirty="0"/>
          </a:p>
        </p:txBody>
      </p:sp>
      <p:sp>
        <p:nvSpPr>
          <p:cNvPr id="5" name="Content Placeholder 4">
            <a:extLst>
              <a:ext uri="{FF2B5EF4-FFF2-40B4-BE49-F238E27FC236}">
                <a16:creationId xmlns:a16="http://schemas.microsoft.com/office/drawing/2014/main" id="{D29DEF80-4843-4102-A1AF-B0C6D0BD682A}"/>
              </a:ext>
            </a:extLst>
          </p:cNvPr>
          <p:cNvSpPr>
            <a:spLocks noGrp="1"/>
          </p:cNvSpPr>
          <p:nvPr>
            <p:ph idx="1"/>
          </p:nvPr>
        </p:nvSpPr>
        <p:spPr>
          <a:xfrm>
            <a:off x="295835" y="1102660"/>
            <a:ext cx="6418730" cy="5903258"/>
          </a:xfrm>
        </p:spPr>
        <p:txBody>
          <a:bodyPr>
            <a:normAutofit/>
          </a:bodyPr>
          <a:lstStyle/>
          <a:p>
            <a:pPr>
              <a:buFont typeface="Wingdings" panose="05000000000000000000" pitchFamily="2" charset="2"/>
              <a:buChar char="§"/>
            </a:pPr>
            <a:r>
              <a:rPr lang="en-US" dirty="0">
                <a:solidFill>
                  <a:srgbClr val="0D0D0D"/>
                </a:solidFill>
                <a:latin typeface="Söhne"/>
              </a:rPr>
              <a:t>The problem to be solved with data mining is to develop a predictive model that accurately predicts customer churn for a </a:t>
            </a:r>
            <a:r>
              <a:rPr lang="en-US" dirty="0" err="1">
                <a:solidFill>
                  <a:srgbClr val="0D0D0D"/>
                </a:solidFill>
                <a:latin typeface="Söhne"/>
              </a:rPr>
              <a:t>ConnectTel</a:t>
            </a:r>
            <a:r>
              <a:rPr lang="en-US" dirty="0">
                <a:solidFill>
                  <a:srgbClr val="0D0D0D"/>
                </a:solidFill>
                <a:latin typeface="Söhne"/>
              </a:rPr>
              <a:t> company. </a:t>
            </a:r>
          </a:p>
          <a:p>
            <a:pPr>
              <a:buFont typeface="Wingdings" panose="05000000000000000000" pitchFamily="2" charset="2"/>
              <a:buChar char="§"/>
            </a:pPr>
            <a:r>
              <a:rPr lang="en-US" dirty="0">
                <a:solidFill>
                  <a:srgbClr val="0D0D0D"/>
                </a:solidFill>
                <a:latin typeface="Söhne"/>
              </a:rPr>
              <a:t>Customer churn, or the rate at which customers discontinue their service with the company, is a significant concern for </a:t>
            </a:r>
            <a:r>
              <a:rPr lang="en-US" dirty="0" err="1">
                <a:solidFill>
                  <a:srgbClr val="0D0D0D"/>
                </a:solidFill>
                <a:latin typeface="Söhne"/>
              </a:rPr>
              <a:t>ConnectTel</a:t>
            </a:r>
            <a:r>
              <a:rPr lang="en-US" dirty="0">
                <a:solidFill>
                  <a:srgbClr val="0D0D0D"/>
                </a:solidFill>
                <a:latin typeface="Söhne"/>
              </a:rPr>
              <a:t> telecommunication company as it directly impacts revenue and profitability. </a:t>
            </a:r>
          </a:p>
          <a:p>
            <a:pPr>
              <a:buFont typeface="Wingdings" panose="05000000000000000000" pitchFamily="2" charset="2"/>
              <a:buChar char="§"/>
            </a:pPr>
            <a:r>
              <a:rPr lang="en-US" dirty="0">
                <a:solidFill>
                  <a:srgbClr val="0D0D0D"/>
                </a:solidFill>
                <a:latin typeface="Söhne"/>
              </a:rPr>
              <a:t>By analyzing historical customer data, including demographic information, usage patterns, and customer interactions, the goal is to identify factors that contribute to churn and develop a model that can predict which customers are at risk of churning in the future.</a:t>
            </a:r>
            <a:endParaRPr lang="en-NG" dirty="0"/>
          </a:p>
        </p:txBody>
      </p:sp>
      <p:pic>
        <p:nvPicPr>
          <p:cNvPr id="9" name="Picture 8">
            <a:extLst>
              <a:ext uri="{FF2B5EF4-FFF2-40B4-BE49-F238E27FC236}">
                <a16:creationId xmlns:a16="http://schemas.microsoft.com/office/drawing/2014/main" id="{BCB9126B-B617-4785-9CAF-EDE29888F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567" y="107576"/>
            <a:ext cx="5280211" cy="6642848"/>
          </a:xfrm>
          <a:prstGeom prst="rect">
            <a:avLst/>
          </a:prstGeom>
        </p:spPr>
      </p:pic>
    </p:spTree>
    <p:extLst>
      <p:ext uri="{BB962C8B-B14F-4D97-AF65-F5344CB8AC3E}">
        <p14:creationId xmlns:p14="http://schemas.microsoft.com/office/powerpoint/2010/main" val="337304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102F3D-2A50-419A-9585-67111EC43951}"/>
              </a:ext>
            </a:extLst>
          </p:cNvPr>
          <p:cNvSpPr/>
          <p:nvPr/>
        </p:nvSpPr>
        <p:spPr>
          <a:xfrm>
            <a:off x="372035" y="1467578"/>
            <a:ext cx="5347448" cy="3539430"/>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242424"/>
                </a:solidFill>
                <a:latin typeface="source-serif-pro"/>
              </a:rPr>
              <a:t> </a:t>
            </a:r>
            <a:r>
              <a:rPr lang="en-US" sz="2800" dirty="0" err="1">
                <a:solidFill>
                  <a:srgbClr val="242424"/>
                </a:solidFill>
                <a:latin typeface="source-serif-pro"/>
              </a:rPr>
              <a:t>ConnectTel</a:t>
            </a:r>
            <a:r>
              <a:rPr lang="en-US" sz="2800" dirty="0">
                <a:solidFill>
                  <a:srgbClr val="242424"/>
                </a:solidFill>
                <a:latin typeface="source-serif-pro"/>
              </a:rPr>
              <a:t> Churn data includes information about the telecom company that provided home phone services and Internet services to </a:t>
            </a:r>
            <a:r>
              <a:rPr lang="en-US" sz="2800" b="1" dirty="0">
                <a:solidFill>
                  <a:srgbClr val="242424"/>
                </a:solidFill>
                <a:latin typeface="source-serif-pro"/>
              </a:rPr>
              <a:t>7,043  customers</a:t>
            </a:r>
            <a:r>
              <a:rPr lang="en-US" sz="2800" dirty="0">
                <a:solidFill>
                  <a:srgbClr val="242424"/>
                </a:solidFill>
                <a:latin typeface="source-serif-pro"/>
              </a:rPr>
              <a:t>. Which customers have left, stayed, or signed up for their service shows?</a:t>
            </a:r>
            <a:endParaRPr lang="en-NG" sz="2800" dirty="0"/>
          </a:p>
        </p:txBody>
      </p:sp>
      <p:pic>
        <p:nvPicPr>
          <p:cNvPr id="6" name="Picture 5">
            <a:extLst>
              <a:ext uri="{FF2B5EF4-FFF2-40B4-BE49-F238E27FC236}">
                <a16:creationId xmlns:a16="http://schemas.microsoft.com/office/drawing/2014/main" id="{9A86A5E0-2CD5-4DA9-82D1-B785950E7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483869"/>
            <a:ext cx="5347448" cy="5123557"/>
          </a:xfrm>
          <a:prstGeom prst="rect">
            <a:avLst/>
          </a:prstGeom>
        </p:spPr>
      </p:pic>
    </p:spTree>
    <p:extLst>
      <p:ext uri="{BB962C8B-B14F-4D97-AF65-F5344CB8AC3E}">
        <p14:creationId xmlns:p14="http://schemas.microsoft.com/office/powerpoint/2010/main" val="1285868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2BE1-FBBA-4C61-A9C9-D33F487C0B14}"/>
              </a:ext>
            </a:extLst>
          </p:cNvPr>
          <p:cNvSpPr>
            <a:spLocks noGrp="1"/>
          </p:cNvSpPr>
          <p:nvPr>
            <p:ph type="title"/>
          </p:nvPr>
        </p:nvSpPr>
        <p:spPr>
          <a:xfrm>
            <a:off x="-152886" y="54177"/>
            <a:ext cx="10665555" cy="549275"/>
          </a:xfrm>
        </p:spPr>
        <p:txBody>
          <a:bodyPr>
            <a:normAutofit fontScale="90000"/>
          </a:bodyPr>
          <a:lstStyle/>
          <a:p>
            <a:pPr algn="ctr"/>
            <a:r>
              <a:rPr lang="en-US" sz="3200" b="1" dirty="0"/>
              <a:t>Insight derive from the dataset</a:t>
            </a:r>
            <a:r>
              <a:rPr lang="en-US" sz="3200" dirty="0"/>
              <a:t>:</a:t>
            </a:r>
            <a:endParaRPr lang="en-NG" sz="3200" dirty="0"/>
          </a:p>
        </p:txBody>
      </p:sp>
      <p:pic>
        <p:nvPicPr>
          <p:cNvPr id="2050" name="Picture 2">
            <a:extLst>
              <a:ext uri="{FF2B5EF4-FFF2-40B4-BE49-F238E27FC236}">
                <a16:creationId xmlns:a16="http://schemas.microsoft.com/office/drawing/2014/main" id="{8E44F8B7-6FB3-4E82-94CF-A2EAE27B0B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38007"/>
            <a:ext cx="5815492" cy="45183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16CF097-C461-434E-B398-6EF094C4F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8036" y="684133"/>
            <a:ext cx="5591735" cy="40492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138B72A-6629-4C10-8EC3-4120E26AFD99}"/>
              </a:ext>
            </a:extLst>
          </p:cNvPr>
          <p:cNvSpPr/>
          <p:nvPr/>
        </p:nvSpPr>
        <p:spPr>
          <a:xfrm>
            <a:off x="132230" y="5590907"/>
            <a:ext cx="6120652" cy="707886"/>
          </a:xfrm>
          <a:prstGeom prst="rect">
            <a:avLst/>
          </a:prstGeom>
        </p:spPr>
        <p:txBody>
          <a:bodyPr wrap="square">
            <a:spAutoFit/>
          </a:bodyPr>
          <a:lstStyle/>
          <a:p>
            <a:pPr>
              <a:buFont typeface="Arial" panose="020B0604020202020204" pitchFamily="34" charset="0"/>
              <a:buChar char="•"/>
            </a:pPr>
            <a:r>
              <a:rPr lang="en-US" sz="2000" b="1" dirty="0">
                <a:solidFill>
                  <a:srgbClr val="242424"/>
                </a:solidFill>
                <a:latin typeface="source-serif-pro"/>
              </a:rPr>
              <a:t>The churn rate of customers is 26.5% while non-churn rate is 73.5%</a:t>
            </a:r>
          </a:p>
        </p:txBody>
      </p:sp>
      <p:sp>
        <p:nvSpPr>
          <p:cNvPr id="8" name="Rectangle 7">
            <a:extLst>
              <a:ext uri="{FF2B5EF4-FFF2-40B4-BE49-F238E27FC236}">
                <a16:creationId xmlns:a16="http://schemas.microsoft.com/office/drawing/2014/main" id="{E7AE1114-7CF7-40A5-8407-68873C1F9791}"/>
              </a:ext>
            </a:extLst>
          </p:cNvPr>
          <p:cNvSpPr/>
          <p:nvPr/>
        </p:nvSpPr>
        <p:spPr>
          <a:xfrm>
            <a:off x="6468034" y="4929189"/>
            <a:ext cx="5815492" cy="1015663"/>
          </a:xfrm>
          <a:prstGeom prst="rect">
            <a:avLst/>
          </a:prstGeom>
        </p:spPr>
        <p:txBody>
          <a:bodyPr wrap="square">
            <a:spAutoFit/>
          </a:bodyPr>
          <a:lstStyle/>
          <a:p>
            <a:pPr>
              <a:buFont typeface="Arial" panose="020B0604020202020204" pitchFamily="34" charset="0"/>
              <a:buChar char="•"/>
            </a:pPr>
            <a:r>
              <a:rPr lang="en-US" sz="2000" b="1" dirty="0"/>
              <a:t>So in terms of customer there is no preference, we have balance subscriber level in the sense of male and female customer</a:t>
            </a:r>
            <a:r>
              <a:rPr lang="en-US" sz="2000" b="1" dirty="0">
                <a:solidFill>
                  <a:srgbClr val="242424"/>
                </a:solidFill>
                <a:latin typeface="source-serif-pro"/>
              </a:rPr>
              <a:t>.</a:t>
            </a:r>
          </a:p>
        </p:txBody>
      </p:sp>
    </p:spTree>
    <p:extLst>
      <p:ext uri="{BB962C8B-B14F-4D97-AF65-F5344CB8AC3E}">
        <p14:creationId xmlns:p14="http://schemas.microsoft.com/office/powerpoint/2010/main" val="305686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8EDF3796-ED12-48D9-83C0-F6BB11B25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809"/>
            <a:ext cx="4598894" cy="32611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459F76-38E1-47F5-BE69-BF277AAE6288}"/>
              </a:ext>
            </a:extLst>
          </p:cNvPr>
          <p:cNvSpPr/>
          <p:nvPr/>
        </p:nvSpPr>
        <p:spPr>
          <a:xfrm>
            <a:off x="5390030" y="47106"/>
            <a:ext cx="6096000" cy="646331"/>
          </a:xfrm>
          <a:prstGeom prst="rect">
            <a:avLst/>
          </a:prstGeom>
        </p:spPr>
        <p:txBody>
          <a:bodyPr>
            <a:spAutoFit/>
          </a:bodyPr>
          <a:lstStyle/>
          <a:p>
            <a:pPr>
              <a:buFont typeface="Arial" panose="020B0604020202020204" pitchFamily="34" charset="0"/>
              <a:buChar char="•"/>
            </a:pPr>
            <a:r>
              <a:rPr lang="en-US" b="1" dirty="0">
                <a:solidFill>
                  <a:srgbClr val="242424"/>
                </a:solidFill>
                <a:latin typeface="source-serif-pro"/>
              </a:rPr>
              <a:t>  There is no significant difference in the number of                     departures of male and female customers.</a:t>
            </a:r>
          </a:p>
        </p:txBody>
      </p:sp>
      <p:pic>
        <p:nvPicPr>
          <p:cNvPr id="4102" name="Picture 6">
            <a:extLst>
              <a:ext uri="{FF2B5EF4-FFF2-40B4-BE49-F238E27FC236}">
                <a16:creationId xmlns:a16="http://schemas.microsoft.com/office/drawing/2014/main" id="{E931411C-4F21-4ADA-8916-52D9A1CF7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29000"/>
            <a:ext cx="496196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1316AC84-4D2D-4FEE-A368-193C6E8FC6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566" y="3520204"/>
            <a:ext cx="6494928"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B6DDBE1-170C-4405-B097-551DBDB3398F}"/>
              </a:ext>
            </a:extLst>
          </p:cNvPr>
          <p:cNvSpPr/>
          <p:nvPr/>
        </p:nvSpPr>
        <p:spPr>
          <a:xfrm>
            <a:off x="5390030" y="797703"/>
            <a:ext cx="6096000" cy="923330"/>
          </a:xfrm>
          <a:prstGeom prst="rect">
            <a:avLst/>
          </a:prstGeom>
        </p:spPr>
        <p:txBody>
          <a:bodyPr>
            <a:spAutoFit/>
          </a:bodyPr>
          <a:lstStyle/>
          <a:p>
            <a:pPr marL="285750" indent="-285750">
              <a:buFont typeface="Arial" panose="020B0604020202020204" pitchFamily="34" charset="0"/>
              <a:buChar char="•"/>
            </a:pPr>
            <a:r>
              <a:rPr lang="en-US" b="1" dirty="0">
                <a:solidFill>
                  <a:srgbClr val="000000"/>
                </a:solidFill>
                <a:latin typeface="source-serif-pro"/>
              </a:rPr>
              <a:t>In terms of contract, customer prefer to subscribe to Month-to-Month which dominate the majority of while two-year and one year contract follow respectively</a:t>
            </a:r>
            <a:endParaRPr lang="en-NG" b="1" dirty="0">
              <a:latin typeface="source-serif-pro"/>
            </a:endParaRPr>
          </a:p>
        </p:txBody>
      </p:sp>
      <p:sp>
        <p:nvSpPr>
          <p:cNvPr id="4" name="Rectangle 3">
            <a:extLst>
              <a:ext uri="{FF2B5EF4-FFF2-40B4-BE49-F238E27FC236}">
                <a16:creationId xmlns:a16="http://schemas.microsoft.com/office/drawing/2014/main" id="{496FC21E-08A3-42E6-9C89-9B9499317AEE}"/>
              </a:ext>
            </a:extLst>
          </p:cNvPr>
          <p:cNvSpPr/>
          <p:nvPr/>
        </p:nvSpPr>
        <p:spPr>
          <a:xfrm>
            <a:off x="5390030" y="1798405"/>
            <a:ext cx="6096000" cy="1754326"/>
          </a:xfrm>
          <a:prstGeom prst="rect">
            <a:avLst/>
          </a:prstGeom>
        </p:spPr>
        <p:txBody>
          <a:bodyPr wrap="square">
            <a:spAutoFit/>
          </a:bodyPr>
          <a:lstStyle/>
          <a:p>
            <a:pPr marL="285750" indent="-285750">
              <a:buFont typeface="Arial" panose="020B0604020202020204" pitchFamily="34" charset="0"/>
              <a:buChar char="•"/>
            </a:pPr>
            <a:r>
              <a:rPr lang="en-NG" b="1" dirty="0">
                <a:latin typeface="source-serif-pro"/>
              </a:rPr>
              <a:t>In terms of payment method preference selected by the customer, majority of the customer uses Electronic check as payment method; Mailed check, Bank transfer and Credit card which dominate the rest of the customers have balanced number of customers using them as their payment method</a:t>
            </a:r>
          </a:p>
        </p:txBody>
      </p:sp>
    </p:spTree>
    <p:extLst>
      <p:ext uri="{BB962C8B-B14F-4D97-AF65-F5344CB8AC3E}">
        <p14:creationId xmlns:p14="http://schemas.microsoft.com/office/powerpoint/2010/main" val="403535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EB4F3B2-A5F3-4349-B22F-3ED5FCC5C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965"/>
            <a:ext cx="10663518"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A704F79-7D79-4E50-863F-B5B03A5488C2}"/>
              </a:ext>
            </a:extLst>
          </p:cNvPr>
          <p:cNvSpPr/>
          <p:nvPr/>
        </p:nvSpPr>
        <p:spPr>
          <a:xfrm>
            <a:off x="963706" y="4801524"/>
            <a:ext cx="10412506" cy="923330"/>
          </a:xfrm>
          <a:prstGeom prst="rect">
            <a:avLst/>
          </a:prstGeom>
        </p:spPr>
        <p:txBody>
          <a:bodyPr wrap="square">
            <a:spAutoFit/>
          </a:bodyPr>
          <a:lstStyle/>
          <a:p>
            <a:r>
              <a:rPr lang="en-US" b="1" dirty="0">
                <a:solidFill>
                  <a:srgbClr val="000000"/>
                </a:solidFill>
                <a:latin typeface="source-serif-pro"/>
              </a:rPr>
              <a:t>This tenure </a:t>
            </a:r>
            <a:r>
              <a:rPr lang="en-US" b="1" dirty="0" err="1">
                <a:solidFill>
                  <a:srgbClr val="000000"/>
                </a:solidFill>
                <a:latin typeface="source-serif-pro"/>
              </a:rPr>
              <a:t>distributoion</a:t>
            </a:r>
            <a:r>
              <a:rPr lang="en-US" b="1" dirty="0">
                <a:solidFill>
                  <a:srgbClr val="000000"/>
                </a:solidFill>
                <a:latin typeface="source-serif-pro"/>
              </a:rPr>
              <a:t> shows a bimodal pattern with a peak at the lower and the higher end of the distribution. This entails that there is outstanding numbers of new customer at the beginning point and old customers at the ending point of the distribution</a:t>
            </a:r>
            <a:endParaRPr lang="en-NG" b="1" dirty="0">
              <a:latin typeface="source-serif-pro"/>
            </a:endParaRPr>
          </a:p>
        </p:txBody>
      </p:sp>
    </p:spTree>
    <p:extLst>
      <p:ext uri="{BB962C8B-B14F-4D97-AF65-F5344CB8AC3E}">
        <p14:creationId xmlns:p14="http://schemas.microsoft.com/office/powerpoint/2010/main" val="26097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76BE8FD3-CFBE-4678-A3C9-CA90F0D46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9" y="298919"/>
            <a:ext cx="8175812" cy="4162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8271240-8C98-4BF3-B5BC-9EF15EAA52EB}"/>
              </a:ext>
            </a:extLst>
          </p:cNvPr>
          <p:cNvSpPr/>
          <p:nvPr/>
        </p:nvSpPr>
        <p:spPr>
          <a:xfrm>
            <a:off x="363070" y="4693947"/>
            <a:ext cx="9950823" cy="923330"/>
          </a:xfrm>
          <a:prstGeom prst="rect">
            <a:avLst/>
          </a:prstGeom>
        </p:spPr>
        <p:txBody>
          <a:bodyPr wrap="square">
            <a:spAutoFit/>
          </a:bodyPr>
          <a:lstStyle/>
          <a:p>
            <a:r>
              <a:rPr lang="en-US" b="1" dirty="0">
                <a:solidFill>
                  <a:srgbClr val="000000"/>
                </a:solidFill>
                <a:latin typeface="Helvetica Neue"/>
              </a:rPr>
              <a:t>The Total charges distribution is relatively </a:t>
            </a:r>
            <a:r>
              <a:rPr lang="en-US" b="1" dirty="0" err="1">
                <a:solidFill>
                  <a:srgbClr val="000000"/>
                </a:solidFill>
                <a:latin typeface="Helvetica Neue"/>
              </a:rPr>
              <a:t>spreadout</a:t>
            </a:r>
            <a:r>
              <a:rPr lang="en-US" b="1" dirty="0">
                <a:solidFill>
                  <a:srgbClr val="000000"/>
                </a:solidFill>
                <a:latin typeface="Helvetica Neue"/>
              </a:rPr>
              <a:t>, indicating a wide range of charges of customer incur. There's a noticeable downward trend which clearly state that there's decrease of total charges from the customer as the price increase</a:t>
            </a:r>
            <a:endParaRPr lang="en-NG" b="1" dirty="0"/>
          </a:p>
        </p:txBody>
      </p:sp>
    </p:spTree>
    <p:extLst>
      <p:ext uri="{BB962C8B-B14F-4D97-AF65-F5344CB8AC3E}">
        <p14:creationId xmlns:p14="http://schemas.microsoft.com/office/powerpoint/2010/main" val="248112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8AF11C0-E341-4F44-A8E6-1F953B1E7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0" y="0"/>
            <a:ext cx="7664823" cy="342899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4AAC450-C57D-4E7B-97D4-C01F27CD5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1"/>
            <a:ext cx="8181975" cy="344244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3B8BE7-3096-4FF3-A659-419EE1B9C497}"/>
              </a:ext>
            </a:extLst>
          </p:cNvPr>
          <p:cNvSpPr/>
          <p:nvPr/>
        </p:nvSpPr>
        <p:spPr>
          <a:xfrm>
            <a:off x="8181975" y="3834261"/>
            <a:ext cx="3759013" cy="2308324"/>
          </a:xfrm>
          <a:prstGeom prst="rect">
            <a:avLst/>
          </a:prstGeom>
        </p:spPr>
        <p:txBody>
          <a:bodyPr wrap="square">
            <a:spAutoFit/>
          </a:bodyPr>
          <a:lstStyle/>
          <a:p>
            <a:pPr marL="285750" indent="-285750">
              <a:buFont typeface="Arial" panose="020B0604020202020204" pitchFamily="34" charset="0"/>
              <a:buChar char="•"/>
            </a:pPr>
            <a:r>
              <a:rPr lang="en-US" b="1" i="0" dirty="0">
                <a:solidFill>
                  <a:srgbClr val="000000"/>
                </a:solidFill>
                <a:effectLst/>
                <a:latin typeface="source-serif-pro"/>
              </a:rPr>
              <a:t>In terms of internet service, most subscribers prefer using Fiber optic as their service provide which has the highest number of customer, DSL also has a significant number of subscriber while the rest of the customers don't use internet service at all</a:t>
            </a:r>
            <a:endParaRPr lang="en-NG" b="1" dirty="0">
              <a:latin typeface="source-serif-pro"/>
            </a:endParaRPr>
          </a:p>
        </p:txBody>
      </p:sp>
      <p:sp>
        <p:nvSpPr>
          <p:cNvPr id="3" name="Rectangle 2">
            <a:extLst>
              <a:ext uri="{FF2B5EF4-FFF2-40B4-BE49-F238E27FC236}">
                <a16:creationId xmlns:a16="http://schemas.microsoft.com/office/drawing/2014/main" id="{CA67E4D6-E151-44DE-BE6B-09CE7294FDA0}"/>
              </a:ext>
            </a:extLst>
          </p:cNvPr>
          <p:cNvSpPr/>
          <p:nvPr/>
        </p:nvSpPr>
        <p:spPr>
          <a:xfrm>
            <a:off x="7758953" y="406133"/>
            <a:ext cx="4182035" cy="646331"/>
          </a:xfrm>
          <a:prstGeom prst="rect">
            <a:avLst/>
          </a:prstGeom>
        </p:spPr>
        <p:txBody>
          <a:bodyPr wrap="square">
            <a:spAutoFit/>
          </a:bodyPr>
          <a:lstStyle/>
          <a:p>
            <a:pPr marL="285750" indent="-285750">
              <a:buFont typeface="Arial" panose="020B0604020202020204" pitchFamily="34" charset="0"/>
              <a:buChar char="•"/>
            </a:pPr>
            <a:r>
              <a:rPr lang="en-US" b="1" i="0" dirty="0">
                <a:solidFill>
                  <a:srgbClr val="000000"/>
                </a:solidFill>
                <a:effectLst/>
                <a:latin typeface="source-serif-pro"/>
              </a:rPr>
              <a:t>Churn rate is much higher in case of Fiber Optic Internet Services</a:t>
            </a:r>
            <a:endParaRPr lang="en-NG" b="1" dirty="0">
              <a:latin typeface="source-serif-pro"/>
            </a:endParaRPr>
          </a:p>
        </p:txBody>
      </p:sp>
    </p:spTree>
    <p:extLst>
      <p:ext uri="{BB962C8B-B14F-4D97-AF65-F5344CB8AC3E}">
        <p14:creationId xmlns:p14="http://schemas.microsoft.com/office/powerpoint/2010/main" val="215982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883276-1FF0-4640-8A75-0FD950F556B4}"/>
              </a:ext>
            </a:extLst>
          </p:cNvPr>
          <p:cNvSpPr/>
          <p:nvPr/>
        </p:nvSpPr>
        <p:spPr>
          <a:xfrm>
            <a:off x="6826624" y="337154"/>
            <a:ext cx="5033682" cy="2308324"/>
          </a:xfrm>
          <a:prstGeom prst="rect">
            <a:avLst/>
          </a:prstGeom>
        </p:spPr>
        <p:txBody>
          <a:bodyPr wrap="square">
            <a:spAutoFit/>
          </a:bodyPr>
          <a:lstStyle/>
          <a:p>
            <a:pPr marL="285750" indent="-285750">
              <a:buFont typeface="Arial" panose="020B0604020202020204" pitchFamily="34" charset="0"/>
              <a:buChar char="•"/>
            </a:pPr>
            <a:r>
              <a:rPr lang="en-US" b="1" i="0" dirty="0">
                <a:solidFill>
                  <a:srgbClr val="000000"/>
                </a:solidFill>
                <a:effectLst/>
                <a:latin typeface="source-serif-pro"/>
              </a:rPr>
              <a:t>After checking the distribution of data in each tenure bin, we found that maximum number of customers have a tenure of either 0-1 years and followed by 5-6 years. Customer who are to churn have a tenure of 0-1 year and there’s significant number of loyal customer (5-6 years) which there number of leaving the platform is the least compared to the rest.</a:t>
            </a:r>
            <a:endParaRPr lang="en-NG" b="1" dirty="0">
              <a:latin typeface="source-serif-pro"/>
            </a:endParaRPr>
          </a:p>
        </p:txBody>
      </p:sp>
      <p:sp>
        <p:nvSpPr>
          <p:cNvPr id="3" name="Rectangle 2">
            <a:extLst>
              <a:ext uri="{FF2B5EF4-FFF2-40B4-BE49-F238E27FC236}">
                <a16:creationId xmlns:a16="http://schemas.microsoft.com/office/drawing/2014/main" id="{2621AB93-EF10-4A53-B022-28C0C15870DC}"/>
              </a:ext>
            </a:extLst>
          </p:cNvPr>
          <p:cNvSpPr/>
          <p:nvPr/>
        </p:nvSpPr>
        <p:spPr>
          <a:xfrm>
            <a:off x="6925235" y="4212522"/>
            <a:ext cx="5246845" cy="646331"/>
          </a:xfrm>
          <a:prstGeom prst="rect">
            <a:avLst/>
          </a:prstGeom>
        </p:spPr>
        <p:txBody>
          <a:bodyPr wrap="square">
            <a:spAutoFit/>
          </a:bodyPr>
          <a:lstStyle/>
          <a:p>
            <a:pPr marL="285750" indent="-285750">
              <a:buFont typeface="Arial" panose="020B0604020202020204" pitchFamily="34" charset="0"/>
              <a:buChar char="•"/>
            </a:pPr>
            <a:r>
              <a:rPr lang="en-US" b="1" i="0" dirty="0">
                <a:solidFill>
                  <a:srgbClr val="3C4043"/>
                </a:solidFill>
                <a:effectLst/>
                <a:latin typeface="source-serif-pro"/>
              </a:rPr>
              <a:t>The churn rate is higher in terms of younger citizen</a:t>
            </a:r>
            <a:endParaRPr lang="en-NG" b="1" dirty="0">
              <a:latin typeface="source-serif-pro"/>
            </a:endParaRPr>
          </a:p>
        </p:txBody>
      </p:sp>
      <p:pic>
        <p:nvPicPr>
          <p:cNvPr id="6150" name="Picture 6">
            <a:extLst>
              <a:ext uri="{FF2B5EF4-FFF2-40B4-BE49-F238E27FC236}">
                <a16:creationId xmlns:a16="http://schemas.microsoft.com/office/drawing/2014/main" id="{F043AFE6-33BF-48F4-A35C-735711D6B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17" y="3641132"/>
            <a:ext cx="6535271" cy="321686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F0FC1C93-D42C-43DD-AA4C-1EE7AFED0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8" y="30363"/>
            <a:ext cx="6612030" cy="339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416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2227</TotalTime>
  <Words>1195</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Helvetica Neue</vt:lpstr>
      <vt:lpstr>Söhne</vt:lpstr>
      <vt:lpstr>source-serif-pro</vt:lpstr>
      <vt:lpstr>Trebuchet MS</vt:lpstr>
      <vt:lpstr>Wingdings</vt:lpstr>
      <vt:lpstr>Wingdings 3</vt:lpstr>
      <vt:lpstr>Facet</vt:lpstr>
      <vt:lpstr>CONNECTTEL TELECOM CUSTOMER CHURN PREDICTION</vt:lpstr>
      <vt:lpstr>PROBLEM DEFINITON:</vt:lpstr>
      <vt:lpstr>PowerPoint Presentation</vt:lpstr>
      <vt:lpstr>Insight derive from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the correlation between continuous variables</vt:lpstr>
      <vt:lpstr>PowerPoint Presentation</vt:lpstr>
      <vt:lpstr>Insight derived from the classification of the algorithm</vt:lpstr>
      <vt:lpstr>PowerPoint Presentation</vt:lpstr>
      <vt:lpstr>Recommendations and Actionable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TEL CUSTOMER CHURN PREDICTION</dc:title>
  <dc:creator>Sampras Usman</dc:creator>
  <cp:lastModifiedBy>Sampras Usman</cp:lastModifiedBy>
  <cp:revision>56</cp:revision>
  <dcterms:created xsi:type="dcterms:W3CDTF">2024-04-05T01:11:56Z</dcterms:created>
  <dcterms:modified xsi:type="dcterms:W3CDTF">2024-04-06T14:19:02Z</dcterms:modified>
</cp:coreProperties>
</file>