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8208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8913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64480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810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1382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88079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782521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2498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5474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3426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2847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39631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1416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698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408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8609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947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5/21/2021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3486727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016DE-B142-4B88-8FD0-53BE4DF74024}"/>
              </a:ext>
            </a:extLst>
          </p:cNvPr>
          <p:cNvSpPr>
            <a:spLocks noGrp="1"/>
          </p:cNvSpPr>
          <p:nvPr>
            <p:ph type="ctrTitle" idx="4294967295"/>
          </p:nvPr>
        </p:nvSpPr>
        <p:spPr>
          <a:xfrm>
            <a:off x="5086350" y="933795"/>
            <a:ext cx="2019300" cy="757237"/>
          </a:xfrm>
        </p:spPr>
        <p:txBody>
          <a:bodyPr>
            <a:normAutofit/>
          </a:bodyPr>
          <a:lstStyle/>
          <a:p>
            <a:r>
              <a:rPr lang="es-CO" b="1" dirty="0"/>
              <a:t>Grupo 4</a:t>
            </a:r>
          </a:p>
        </p:txBody>
      </p:sp>
      <p:sp>
        <p:nvSpPr>
          <p:cNvPr id="3" name="Subtítulo 2">
            <a:extLst>
              <a:ext uri="{FF2B5EF4-FFF2-40B4-BE49-F238E27FC236}">
                <a16:creationId xmlns:a16="http://schemas.microsoft.com/office/drawing/2014/main" id="{1E479A14-D3BB-4229-A6E6-A0DA48D19E52}"/>
              </a:ext>
            </a:extLst>
          </p:cNvPr>
          <p:cNvSpPr>
            <a:spLocks noGrp="1"/>
          </p:cNvSpPr>
          <p:nvPr>
            <p:ph type="subTitle" idx="4294967295"/>
          </p:nvPr>
        </p:nvSpPr>
        <p:spPr>
          <a:xfrm>
            <a:off x="3259931" y="2136431"/>
            <a:ext cx="5672138" cy="3030537"/>
          </a:xfrm>
        </p:spPr>
        <p:txBody>
          <a:bodyPr>
            <a:normAutofit/>
          </a:bodyPr>
          <a:lstStyle/>
          <a:p>
            <a:pPr algn="ctr"/>
            <a:r>
              <a:rPr lang="es-CO" sz="2400" dirty="0"/>
              <a:t>Integrantes:</a:t>
            </a:r>
          </a:p>
          <a:p>
            <a:pPr algn="ctr"/>
            <a:endParaRPr lang="es-CO" sz="2400" dirty="0"/>
          </a:p>
          <a:p>
            <a:pPr algn="ctr"/>
            <a:r>
              <a:rPr lang="es-CO" sz="2400" dirty="0"/>
              <a:t>Estiven Gómez González</a:t>
            </a:r>
          </a:p>
          <a:p>
            <a:pPr algn="ctr"/>
            <a:r>
              <a:rPr lang="es-CO" sz="2400" dirty="0"/>
              <a:t>Felipe Pineda Henao</a:t>
            </a:r>
          </a:p>
          <a:p>
            <a:pPr algn="ctr"/>
            <a:r>
              <a:rPr lang="es-CO" sz="2400" dirty="0"/>
              <a:t>Ximena molina villa</a:t>
            </a:r>
          </a:p>
        </p:txBody>
      </p:sp>
    </p:spTree>
    <p:extLst>
      <p:ext uri="{BB962C8B-B14F-4D97-AF65-F5344CB8AC3E}">
        <p14:creationId xmlns:p14="http://schemas.microsoft.com/office/powerpoint/2010/main" val="218432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A54572D-55F3-42B2-B9D1-79E6093D21E6}"/>
              </a:ext>
            </a:extLst>
          </p:cNvPr>
          <p:cNvSpPr txBox="1"/>
          <p:nvPr/>
        </p:nvSpPr>
        <p:spPr>
          <a:xfrm>
            <a:off x="1011011" y="934278"/>
            <a:ext cx="10503327" cy="4001095"/>
          </a:xfrm>
          <a:prstGeom prst="rect">
            <a:avLst/>
          </a:prstGeom>
          <a:noFill/>
        </p:spPr>
        <p:txBody>
          <a:bodyPr wrap="square" rtlCol="0">
            <a:spAutoFit/>
          </a:bodyPr>
          <a:lstStyle/>
          <a:p>
            <a:pPr marL="342900" indent="-342900">
              <a:buAutoNum type="arabicPeriod"/>
            </a:pPr>
            <a:r>
              <a:rPr lang="es-CO" sz="2000" kern="150" dirty="0">
                <a:effectLst/>
                <a:latin typeface="Liberation Serif"/>
                <a:ea typeface="Noto Serif CJK SC"/>
                <a:cs typeface="FreeSans"/>
              </a:rPr>
              <a:t>Leer detenidamente el caso.</a:t>
            </a:r>
          </a:p>
          <a:p>
            <a:endParaRPr lang="es-CO" sz="2000" kern="150" dirty="0">
              <a:latin typeface="Liberation Serif"/>
              <a:ea typeface="Noto Serif CJK SC"/>
              <a:cs typeface="FreeSans"/>
            </a:endParaRPr>
          </a:p>
          <a:p>
            <a:pPr algn="just"/>
            <a:r>
              <a:rPr lang="es-MX" sz="2800" kern="150" dirty="0">
                <a:effectLst/>
                <a:latin typeface="Liberation Serif"/>
                <a:ea typeface="Noto Serif CJK SC"/>
                <a:cs typeface="FreeSans"/>
              </a:rPr>
              <a:t>Una fábrica de zapatos requiere para su departamento de diseño un software que permita dibujar distintas figuras geométricas (círculo, rectángulo, etc.) Cada figura geométrica puede ser dibujada con diferentes tipos de líneas (normal, punteada, </a:t>
            </a:r>
            <a:r>
              <a:rPr lang="es-MX" sz="2800" kern="150" dirty="0" err="1">
                <a:effectLst/>
                <a:latin typeface="Liberation Serif"/>
                <a:ea typeface="Noto Serif CJK SC"/>
                <a:cs typeface="FreeSans"/>
              </a:rPr>
              <a:t>etc</a:t>
            </a:r>
            <a:r>
              <a:rPr lang="es-MX" sz="2800" kern="150" dirty="0">
                <a:effectLst/>
                <a:latin typeface="Liberation Serif"/>
                <a:ea typeface="Noto Serif CJK SC"/>
                <a:cs typeface="FreeSans"/>
              </a:rPr>
              <a:t>). Se deben combinar las clases de tal forma que tanto un Círculo como un Rectángulo sepan como dibujarse de manera abstracta, pero la implementación se le deja a un especialista en dibujo.</a:t>
            </a:r>
            <a:endParaRPr lang="es-CO" sz="1600" kern="150" dirty="0">
              <a:effectLst/>
              <a:latin typeface="Liberation Serif"/>
              <a:ea typeface="Noto Serif CJK SC"/>
              <a:cs typeface="FreeSans"/>
            </a:endParaRPr>
          </a:p>
          <a:p>
            <a:endParaRPr lang="es-CO" dirty="0"/>
          </a:p>
        </p:txBody>
      </p:sp>
    </p:spTree>
    <p:extLst>
      <p:ext uri="{BB962C8B-B14F-4D97-AF65-F5344CB8AC3E}">
        <p14:creationId xmlns:p14="http://schemas.microsoft.com/office/powerpoint/2010/main" val="138548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A54572D-55F3-42B2-B9D1-79E6093D21E6}"/>
              </a:ext>
            </a:extLst>
          </p:cNvPr>
          <p:cNvSpPr txBox="1"/>
          <p:nvPr/>
        </p:nvSpPr>
        <p:spPr>
          <a:xfrm>
            <a:off x="844336" y="232941"/>
            <a:ext cx="10503327" cy="5755422"/>
          </a:xfrm>
          <a:prstGeom prst="rect">
            <a:avLst/>
          </a:prstGeom>
          <a:noFill/>
        </p:spPr>
        <p:txBody>
          <a:bodyPr wrap="square" rtlCol="0">
            <a:spAutoFit/>
          </a:bodyPr>
          <a:lstStyle/>
          <a:p>
            <a:pPr algn="ctr"/>
            <a:r>
              <a:rPr lang="es-CO" sz="1800" kern="150" dirty="0">
                <a:effectLst/>
                <a:latin typeface="Liberation Serif"/>
                <a:ea typeface="Noto Serif CJK SC"/>
                <a:cs typeface="FreeSans"/>
              </a:rPr>
              <a:t>2. Identificar el patrón.</a:t>
            </a:r>
          </a:p>
          <a:p>
            <a:endParaRPr lang="es-CO" sz="2000" kern="150" dirty="0">
              <a:latin typeface="Liberation Serif"/>
              <a:ea typeface="Noto Serif CJK SC"/>
              <a:cs typeface="FreeSans"/>
            </a:endParaRPr>
          </a:p>
          <a:p>
            <a:r>
              <a:rPr lang="es-CO" sz="1800" b="1" kern="150" dirty="0">
                <a:effectLst/>
                <a:latin typeface="Liberation Serif"/>
                <a:ea typeface="Noto Serif CJK SC"/>
                <a:cs typeface="FreeSans"/>
              </a:rPr>
              <a:t>BRIDGE</a:t>
            </a:r>
          </a:p>
          <a:p>
            <a:endParaRPr lang="es-CO" sz="2000" kern="150" dirty="0">
              <a:latin typeface="Liberation Serif"/>
              <a:ea typeface="Noto Serif CJK SC"/>
              <a:cs typeface="FreeSans"/>
            </a:endParaRPr>
          </a:p>
          <a:p>
            <a:pPr algn="just"/>
            <a:r>
              <a:rPr lang="es-MX" sz="2000" kern="150" dirty="0">
                <a:latin typeface="Liberation Serif"/>
                <a:ea typeface="Noto Serif CJK SC"/>
                <a:cs typeface="FreeSans"/>
              </a:rPr>
              <a:t>Este patrón debe ser utilizado cuando:</a:t>
            </a:r>
          </a:p>
          <a:p>
            <a:pPr algn="just"/>
            <a:endParaRPr lang="es-MX" sz="2000" kern="150" dirty="0">
              <a:latin typeface="Liberation Serif"/>
              <a:ea typeface="Noto Serif CJK SC"/>
              <a:cs typeface="FreeSans"/>
            </a:endParaRPr>
          </a:p>
          <a:p>
            <a:pPr algn="just"/>
            <a:r>
              <a:rPr lang="es-MX" kern="150" dirty="0">
                <a:latin typeface="Liberation Serif"/>
                <a:ea typeface="Noto Serif CJK SC"/>
                <a:cs typeface="FreeSans"/>
              </a:rPr>
              <a:t>Se desea evitar un enlace permanente entre la abstracción y su implementación. Esto puede ser debido a que la implementación debe ser seleccionada o cambiada en tiempo de ejecución.</a:t>
            </a:r>
          </a:p>
          <a:p>
            <a:pPr algn="just"/>
            <a:endParaRPr lang="es-MX" kern="150" dirty="0">
              <a:latin typeface="Liberation Serif"/>
              <a:ea typeface="Noto Serif CJK SC"/>
              <a:cs typeface="FreeSans"/>
            </a:endParaRPr>
          </a:p>
          <a:p>
            <a:pPr algn="just"/>
            <a:r>
              <a:rPr lang="es-MX" kern="150" dirty="0">
                <a:latin typeface="Liberation Serif"/>
                <a:ea typeface="Noto Serif CJK SC"/>
                <a:cs typeface="FreeSans"/>
              </a:rPr>
              <a:t>Tanto las abstracciones como sus implementaciones deben ser extensibles por medio de subclases. En este caso, el patrón Bridge permite combinar abstracciones e implementaciones diferentes y extenderlas independientemente.</a:t>
            </a:r>
          </a:p>
          <a:p>
            <a:pPr algn="just"/>
            <a:endParaRPr lang="es-MX" kern="150" dirty="0">
              <a:latin typeface="Liberation Serif"/>
              <a:ea typeface="Noto Serif CJK SC"/>
              <a:cs typeface="FreeSans"/>
            </a:endParaRPr>
          </a:p>
          <a:p>
            <a:pPr algn="just"/>
            <a:r>
              <a:rPr lang="es-MX" kern="150" dirty="0">
                <a:latin typeface="Liberation Serif"/>
                <a:ea typeface="Noto Serif CJK SC"/>
                <a:cs typeface="FreeSans"/>
              </a:rPr>
              <a:t>Cambios en la implementación de una abstracción no deben impactar en los clientes, es decir, su código no debe tener que ser recompilado.</a:t>
            </a:r>
          </a:p>
          <a:p>
            <a:pPr algn="just"/>
            <a:endParaRPr lang="es-MX" kern="150" dirty="0">
              <a:latin typeface="Liberation Serif"/>
              <a:ea typeface="Noto Serif CJK SC"/>
              <a:cs typeface="FreeSans"/>
            </a:endParaRPr>
          </a:p>
          <a:p>
            <a:pPr algn="just"/>
            <a:r>
              <a:rPr lang="es-MX" kern="150" dirty="0">
                <a:latin typeface="Liberation Serif"/>
                <a:ea typeface="Noto Serif CJK SC"/>
                <a:cs typeface="FreeSans"/>
              </a:rPr>
              <a:t>Se desea compartir una implementación entre múltiples y este hecho debe ser escondido a los clientes.</a:t>
            </a:r>
          </a:p>
          <a:p>
            <a:pPr algn="just"/>
            <a:endParaRPr lang="es-MX" kern="150" dirty="0">
              <a:latin typeface="Liberation Serif"/>
              <a:ea typeface="Noto Serif CJK SC"/>
              <a:cs typeface="FreeSans"/>
            </a:endParaRPr>
          </a:p>
          <a:p>
            <a:pPr algn="just"/>
            <a:r>
              <a:rPr lang="es-MX" kern="150" dirty="0">
                <a:latin typeface="Liberation Serif"/>
                <a:ea typeface="Noto Serif CJK SC"/>
                <a:cs typeface="FreeSans"/>
              </a:rPr>
              <a:t>Permite simplificar jerarquías demasiado pobladas.</a:t>
            </a:r>
            <a:endParaRPr lang="es-CO" sz="1600" kern="150" dirty="0">
              <a:effectLst/>
              <a:latin typeface="Liberation Serif"/>
              <a:ea typeface="Noto Serif CJK SC"/>
              <a:cs typeface="FreeSans"/>
            </a:endParaRPr>
          </a:p>
          <a:p>
            <a:endParaRPr lang="es-CO" dirty="0"/>
          </a:p>
        </p:txBody>
      </p:sp>
    </p:spTree>
    <p:extLst>
      <p:ext uri="{BB962C8B-B14F-4D97-AF65-F5344CB8AC3E}">
        <p14:creationId xmlns:p14="http://schemas.microsoft.com/office/powerpoint/2010/main" val="356717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A54572D-55F3-42B2-B9D1-79E6093D21E6}"/>
              </a:ext>
            </a:extLst>
          </p:cNvPr>
          <p:cNvSpPr txBox="1"/>
          <p:nvPr/>
        </p:nvSpPr>
        <p:spPr>
          <a:xfrm>
            <a:off x="3258105" y="685703"/>
            <a:ext cx="4971495" cy="1231106"/>
          </a:xfrm>
          <a:prstGeom prst="rect">
            <a:avLst/>
          </a:prstGeom>
          <a:noFill/>
        </p:spPr>
        <p:txBody>
          <a:bodyPr wrap="square" rtlCol="0">
            <a:spAutoFit/>
          </a:bodyPr>
          <a:lstStyle/>
          <a:p>
            <a:pPr algn="just"/>
            <a:r>
              <a:rPr lang="es-CO" sz="1800" b="1" kern="150" dirty="0">
                <a:effectLst/>
                <a:latin typeface="Liberation Serif"/>
                <a:ea typeface="Noto Serif CJK SC"/>
                <a:cs typeface="FreeSans"/>
              </a:rPr>
              <a:t>3. Realizar el diagrama de clase para el caso</a:t>
            </a:r>
            <a:r>
              <a:rPr lang="es-CO" sz="1800" kern="150" dirty="0">
                <a:effectLst/>
                <a:latin typeface="Liberation Serif"/>
                <a:ea typeface="Noto Serif CJK SC"/>
                <a:cs typeface="FreeSans"/>
              </a:rPr>
              <a:t>.</a:t>
            </a:r>
          </a:p>
          <a:p>
            <a:endParaRPr lang="es-CO" sz="2000" kern="150" dirty="0">
              <a:latin typeface="Liberation Serif"/>
              <a:ea typeface="Noto Serif CJK SC"/>
              <a:cs typeface="FreeSans"/>
            </a:endParaRPr>
          </a:p>
          <a:p>
            <a:endParaRPr lang="es-CO" sz="1800" kern="150" dirty="0">
              <a:effectLst/>
              <a:latin typeface="Liberation Serif"/>
              <a:ea typeface="Noto Serif CJK SC"/>
              <a:cs typeface="FreeSans"/>
            </a:endParaRPr>
          </a:p>
          <a:p>
            <a:endParaRPr lang="es-CO" dirty="0"/>
          </a:p>
        </p:txBody>
      </p:sp>
      <p:pic>
        <p:nvPicPr>
          <p:cNvPr id="4" name="Imagen 3" descr="Diagrama&#10;&#10;Descripción generada automáticamente">
            <a:extLst>
              <a:ext uri="{FF2B5EF4-FFF2-40B4-BE49-F238E27FC236}">
                <a16:creationId xmlns:a16="http://schemas.microsoft.com/office/drawing/2014/main" id="{0770E4F9-F15D-41AD-B1B6-07F9E908A242}"/>
              </a:ext>
            </a:extLst>
          </p:cNvPr>
          <p:cNvPicPr>
            <a:picLocks noChangeAspect="1"/>
          </p:cNvPicPr>
          <p:nvPr/>
        </p:nvPicPr>
        <p:blipFill>
          <a:blip r:embed="rId2"/>
          <a:stretch>
            <a:fillRect/>
          </a:stretch>
        </p:blipFill>
        <p:spPr>
          <a:xfrm>
            <a:off x="2057050" y="1668627"/>
            <a:ext cx="8077900" cy="3520745"/>
          </a:xfrm>
          <a:prstGeom prst="rect">
            <a:avLst/>
          </a:prstGeom>
        </p:spPr>
      </p:pic>
    </p:spTree>
    <p:extLst>
      <p:ext uri="{BB962C8B-B14F-4D97-AF65-F5344CB8AC3E}">
        <p14:creationId xmlns:p14="http://schemas.microsoft.com/office/powerpoint/2010/main" val="390525671"/>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TM03457475[[fn=Marco]]</Template>
  <TotalTime>259</TotalTime>
  <Words>231</Words>
  <Application>Microsoft Office PowerPoint</Application>
  <PresentationFormat>Panorámica</PresentationFormat>
  <Paragraphs>26</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Liberation Serif</vt:lpstr>
      <vt:lpstr>Tw Cen MT</vt:lpstr>
      <vt:lpstr>Gota</vt:lpstr>
      <vt:lpstr>Grupo 4</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4</dc:title>
  <dc:creator>Citaciones Caldas</dc:creator>
  <cp:lastModifiedBy>Citaciones Caldas</cp:lastModifiedBy>
  <cp:revision>17</cp:revision>
  <dcterms:created xsi:type="dcterms:W3CDTF">2021-04-24T00:28:16Z</dcterms:created>
  <dcterms:modified xsi:type="dcterms:W3CDTF">2021-05-22T02:24:03Z</dcterms:modified>
</cp:coreProperties>
</file>