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80" r:id="rId2"/>
    <p:sldId id="257" r:id="rId3"/>
    <p:sldId id="281" r:id="rId4"/>
    <p:sldId id="258" r:id="rId5"/>
    <p:sldId id="289" r:id="rId6"/>
    <p:sldId id="306" r:id="rId7"/>
    <p:sldId id="314" r:id="rId8"/>
    <p:sldId id="291" r:id="rId9"/>
    <p:sldId id="262" r:id="rId10"/>
    <p:sldId id="296" r:id="rId11"/>
    <p:sldId id="297" r:id="rId12"/>
    <p:sldId id="298" r:id="rId13"/>
    <p:sldId id="299" r:id="rId14"/>
    <p:sldId id="290" r:id="rId15"/>
    <p:sldId id="261" r:id="rId16"/>
    <p:sldId id="307" r:id="rId17"/>
    <p:sldId id="315" r:id="rId18"/>
    <p:sldId id="292" r:id="rId19"/>
    <p:sldId id="266" r:id="rId20"/>
    <p:sldId id="293" r:id="rId21"/>
    <p:sldId id="311" r:id="rId22"/>
    <p:sldId id="300" r:id="rId23"/>
    <p:sldId id="313" r:id="rId24"/>
    <p:sldId id="277" r:id="rId25"/>
    <p:sldId id="316" r:id="rId26"/>
    <p:sldId id="31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FF8D"/>
    <a:srgbClr val="00B050"/>
    <a:srgbClr val="E73A1C"/>
    <a:srgbClr val="00DE64"/>
    <a:srgbClr val="007A37"/>
    <a:srgbClr val="00AC4E"/>
    <a:srgbClr val="00CC5C"/>
    <a:srgbClr val="D1D2D4"/>
    <a:srgbClr val="EEEEEE"/>
    <a:srgbClr val="88B4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0126" autoAdjust="0"/>
    <p:restoredTop sz="85290" autoAdjust="0"/>
  </p:normalViewPr>
  <p:slideViewPr>
    <p:cSldViewPr snapToGrid="0">
      <p:cViewPr varScale="1">
        <p:scale>
          <a:sx n="33" d="100"/>
          <a:sy n="33" d="100"/>
        </p:scale>
        <p:origin x="72" y="1258"/>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2">
                    <a:lumMod val="75000"/>
                  </a:schemeClr>
                </a:solidFill>
                <a:latin typeface="+mn-lt"/>
                <a:ea typeface="+mn-ea"/>
                <a:cs typeface="+mn-cs"/>
              </a:defRPr>
            </a:pPr>
            <a:r>
              <a:rPr lang="zh-CN" altLang="en-US" dirty="0"/>
              <a:t>热词趋势</a:t>
            </a:r>
          </a:p>
        </c:rich>
      </c:tx>
      <c:layout>
        <c:manualLayout>
          <c:xMode val="edge"/>
          <c:yMode val="edge"/>
          <c:x val="0.33362831858407077"/>
          <c:y val="1.809040530484754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2">
                  <a:lumMod val="75000"/>
                </a:schemeClr>
              </a:solidFill>
              <a:latin typeface="+mn-lt"/>
              <a:ea typeface="+mn-ea"/>
              <a:cs typeface="+mn-cs"/>
            </a:defRPr>
          </a:pPr>
          <a:endParaRPr lang="zh-CN"/>
        </a:p>
      </c:txPr>
    </c:title>
    <c:autoTitleDeleted val="0"/>
    <c:plotArea>
      <c:layout>
        <c:manualLayout>
          <c:layoutTarget val="inner"/>
          <c:xMode val="edge"/>
          <c:yMode val="edge"/>
          <c:x val="4.2323970757983838E-2"/>
          <c:y val="0.31095611922916072"/>
          <c:w val="0.91535205848403234"/>
          <c:h val="0.56010743706533184"/>
        </c:manualLayout>
      </c:layout>
      <c:lineChart>
        <c:grouping val="standard"/>
        <c:varyColors val="0"/>
        <c:ser>
          <c:idx val="0"/>
          <c:order val="0"/>
          <c:tx>
            <c:strRef>
              <c:f>Sheet1!$B$1</c:f>
              <c:strCache>
                <c:ptCount val="1"/>
                <c:pt idx="0">
                  <c:v>航天日</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Sheet1!$A$2:$A$5</c:f>
              <c:numCache>
                <c:formatCode>m"月"d"日"</c:formatCode>
                <c:ptCount val="4"/>
                <c:pt idx="0">
                  <c:v>42839</c:v>
                </c:pt>
                <c:pt idx="1">
                  <c:v>42840</c:v>
                </c:pt>
                <c:pt idx="2">
                  <c:v>42841</c:v>
                </c:pt>
                <c:pt idx="3">
                  <c:v>42842</c:v>
                </c:pt>
              </c:numCache>
            </c:num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0E7-4AF1-8D44-4A95CC568286}"/>
            </c:ext>
          </c:extLst>
        </c:ser>
        <c:ser>
          <c:idx val="1"/>
          <c:order val="1"/>
          <c:tx>
            <c:strRef>
              <c:f>Sheet1!$C$1</c:f>
              <c:strCache>
                <c:ptCount val="1"/>
                <c:pt idx="0">
                  <c:v>图书馆</c:v>
                </c:pt>
              </c:strCache>
            </c:strRef>
          </c:tx>
          <c:spPr>
            <a:ln w="50800" cap="rnd">
              <a:solidFill>
                <a:schemeClr val="accent2"/>
              </a:solidFill>
              <a:round/>
            </a:ln>
            <a:effectLst/>
          </c:spPr>
          <c:marker>
            <c:symbol val="circle"/>
            <c:size val="15"/>
            <c:spPr>
              <a:blipFill>
                <a:blip xmlns:r="http://schemas.openxmlformats.org/officeDocument/2006/relationships" r:embed="rId3"/>
                <a:stretch>
                  <a:fillRect/>
                </a:stretch>
              </a:blipFill>
              <a:ln w="9525">
                <a:noFill/>
              </a:ln>
              <a:effectLst/>
            </c:spPr>
          </c:marker>
          <c:cat>
            <c:numRef>
              <c:f>Sheet1!$A$2:$A$5</c:f>
              <c:numCache>
                <c:formatCode>m"月"d"日"</c:formatCode>
                <c:ptCount val="4"/>
                <c:pt idx="0">
                  <c:v>42839</c:v>
                </c:pt>
                <c:pt idx="1">
                  <c:v>42840</c:v>
                </c:pt>
                <c:pt idx="2">
                  <c:v>42841</c:v>
                </c:pt>
                <c:pt idx="3">
                  <c:v>42842</c:v>
                </c:pt>
              </c:numCache>
            </c:num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0E7-4AF1-8D44-4A95CC568286}"/>
            </c:ext>
          </c:extLst>
        </c:ser>
        <c:ser>
          <c:idx val="2"/>
          <c:order val="2"/>
          <c:tx>
            <c:strRef>
              <c:f>Sheet1!$D$1</c:f>
              <c:strCache>
                <c:ptCount val="1"/>
                <c:pt idx="0">
                  <c:v>春游</c:v>
                </c:pt>
              </c:strCache>
            </c:strRef>
          </c:tx>
          <c:spPr>
            <a:ln w="50800" cap="rnd">
              <a:solidFill>
                <a:schemeClr val="accent2">
                  <a:lumMod val="50000"/>
                  <a:lumOff val="50000"/>
                </a:schemeClr>
              </a:solidFill>
              <a:round/>
            </a:ln>
            <a:effectLst/>
          </c:spPr>
          <c:marker>
            <c:symbol val="circle"/>
            <c:size val="15"/>
            <c:spPr>
              <a:blipFill>
                <a:blip xmlns:r="http://schemas.openxmlformats.org/officeDocument/2006/relationships" r:embed="rId3"/>
                <a:stretch>
                  <a:fillRect/>
                </a:stretch>
              </a:blipFill>
              <a:ln w="9525">
                <a:noFill/>
              </a:ln>
              <a:effectLst/>
            </c:spPr>
          </c:marker>
          <c:cat>
            <c:numRef>
              <c:f>Sheet1!$A$2:$A$5</c:f>
              <c:numCache>
                <c:formatCode>m"月"d"日"</c:formatCode>
                <c:ptCount val="4"/>
                <c:pt idx="0">
                  <c:v>42839</c:v>
                </c:pt>
                <c:pt idx="1">
                  <c:v>42840</c:v>
                </c:pt>
                <c:pt idx="2">
                  <c:v>42841</c:v>
                </c:pt>
                <c:pt idx="3">
                  <c:v>42842</c:v>
                </c:pt>
              </c:numCache>
            </c:numRef>
          </c:cat>
          <c:val>
            <c:numRef>
              <c:f>Sheet1!$D$2:$D$5</c:f>
              <c:numCache>
                <c:formatCode>General</c:formatCode>
                <c:ptCount val="4"/>
                <c:pt idx="0">
                  <c:v>2</c:v>
                </c:pt>
                <c:pt idx="1">
                  <c:v>2</c:v>
                </c:pt>
                <c:pt idx="2">
                  <c:v>3</c:v>
                </c:pt>
                <c:pt idx="3">
                  <c:v>5.5</c:v>
                </c:pt>
              </c:numCache>
            </c:numRef>
          </c:val>
          <c:smooth val="0"/>
          <c:extLst>
            <c:ext xmlns:c16="http://schemas.microsoft.com/office/drawing/2014/chart" uri="{C3380CC4-5D6E-409C-BE32-E72D297353CC}">
              <c16:uniqueId val="{00000002-80E7-4AF1-8D44-4A95CC568286}"/>
            </c:ext>
          </c:extLst>
        </c:ser>
        <c:dLbls>
          <c:showLegendKey val="0"/>
          <c:showVal val="0"/>
          <c:showCatName val="0"/>
          <c:showSerName val="0"/>
          <c:showPercent val="0"/>
          <c:showBubbleSize val="0"/>
        </c:dLbls>
        <c:marker val="1"/>
        <c:smooth val="0"/>
        <c:axId val="674548976"/>
        <c:axId val="674547800"/>
      </c:lineChart>
      <c:dateAx>
        <c:axId val="674548976"/>
        <c:scaling>
          <c:orientation val="minMax"/>
        </c:scaling>
        <c:delete val="0"/>
        <c:axPos val="b"/>
        <c:numFmt formatCode="m&quot;月&quot;d&quot;日&quot;" sourceLinked="1"/>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tx2">
                    <a:lumMod val="75000"/>
                  </a:schemeClr>
                </a:solidFill>
                <a:latin typeface="+mn-lt"/>
                <a:ea typeface="+mn-ea"/>
                <a:cs typeface="+mn-cs"/>
              </a:defRPr>
            </a:pPr>
            <a:endParaRPr lang="zh-CN"/>
          </a:p>
        </c:txPr>
        <c:crossAx val="674547800"/>
        <c:crosses val="autoZero"/>
        <c:auto val="1"/>
        <c:lblOffset val="100"/>
        <c:baseTimeUnit val="days"/>
      </c:dateAx>
      <c:valAx>
        <c:axId val="674547800"/>
        <c:scaling>
          <c:orientation val="minMax"/>
        </c:scaling>
        <c:delete val="1"/>
        <c:axPos val="l"/>
        <c:majorGridlines>
          <c:spPr>
            <a:ln w="6350" cap="flat" cmpd="sng" algn="ctr">
              <a:solidFill>
                <a:schemeClr val="tx1">
                  <a:alpha val="20000"/>
                </a:schemeClr>
              </a:solidFill>
              <a:prstDash val="dash"/>
              <a:round/>
            </a:ln>
            <a:effectLst/>
          </c:spPr>
        </c:majorGridlines>
        <c:numFmt formatCode="General" sourceLinked="1"/>
        <c:majorTickMark val="out"/>
        <c:minorTickMark val="none"/>
        <c:tickLblPos val="nextTo"/>
        <c:crossAx val="674548976"/>
        <c:crosses val="autoZero"/>
        <c:crossBetween val="between"/>
      </c:valAx>
      <c:spPr>
        <a:noFill/>
        <a:ln>
          <a:noFill/>
        </a:ln>
        <a:effectLst/>
      </c:spPr>
    </c:plotArea>
    <c:legend>
      <c:legendPos val="t"/>
      <c:layout>
        <c:manualLayout>
          <c:xMode val="edge"/>
          <c:yMode val="edge"/>
          <c:x val="0.11271264235487301"/>
          <c:y val="0.19879560633910592"/>
          <c:w val="0.77457471529025401"/>
          <c:h val="7.404018292106201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lumMod val="7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solidFill>
            <a:schemeClr val="tx2">
              <a:lumMod val="75000"/>
            </a:schemeClr>
          </a:solidFill>
        </a:defRPr>
      </a:pPr>
      <a:endParaRPr lang="zh-CN"/>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信息分布</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84A-4C29-963D-D58B6B0D795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84A-4C29-963D-D58B6B0D795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84A-4C29-963D-D58B6B0D795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84A-4C29-963D-D58B6B0D7957}"/>
              </c:ext>
            </c:extLst>
          </c:dPt>
          <c:cat>
            <c:strRef>
              <c:f>Sheet1!$A$2:$A$5</c:f>
              <c:strCache>
                <c:ptCount val="4"/>
                <c:pt idx="0">
                  <c:v>微信</c:v>
                </c:pt>
                <c:pt idx="1">
                  <c:v>官网</c:v>
                </c:pt>
                <c:pt idx="2">
                  <c:v>论坛</c:v>
                </c:pt>
                <c:pt idx="3">
                  <c:v>其他</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575A-4F52-9832-46D86FD8829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热门分类</a:t>
            </a:r>
          </a:p>
        </c:rich>
      </c:tx>
      <c:layout>
        <c:manualLayout>
          <c:xMode val="edge"/>
          <c:yMode val="edge"/>
          <c:x val="0.49006185257762541"/>
          <c:y val="0.2901467480634177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26048773770955597"/>
          <c:y val="0.33007519963177795"/>
          <c:w val="0.49723367663549672"/>
          <c:h val="0.54141953295658762"/>
        </c:manualLayout>
      </c:layout>
      <c:barChart>
        <c:barDir val="col"/>
        <c:grouping val="clustered"/>
        <c:varyColors val="0"/>
        <c:ser>
          <c:idx val="1"/>
          <c:order val="1"/>
          <c:tx>
            <c:strRef>
              <c:f>Sheet1!$B$1</c:f>
              <c:strCache>
                <c:ptCount val="1"/>
                <c:pt idx="0">
                  <c:v>校务通知</c:v>
                </c:pt>
              </c:strCache>
            </c:strRef>
          </c:tx>
          <c:spPr>
            <a:solidFill>
              <a:schemeClr val="accent2"/>
            </a:solidFill>
            <a:ln>
              <a:noFill/>
            </a:ln>
            <a:effectLst/>
          </c:spPr>
          <c:invertIfNegative val="0"/>
          <c:cat>
            <c:strLit>
              <c:ptCount val="1"/>
              <c:pt idx="0">
                <c:v>1</c:v>
              </c:pt>
              <c:extLst>
                <c:ext xmlns:c15="http://schemas.microsoft.com/office/drawing/2012/chart" uri="{02D57815-91ED-43cb-92C2-25804820EDAC}">
                  <c15:autoCat val="1"/>
                </c:ext>
              </c:extLst>
            </c:strLit>
          </c:cat>
          <c:val>
            <c:numRef>
              <c:f>Sheet1!$B$2:$B$5</c:f>
              <c:numCache>
                <c:formatCode>General</c:formatCode>
                <c:ptCount val="1"/>
                <c:pt idx="0">
                  <c:v>5</c:v>
                </c:pt>
              </c:numCache>
            </c:numRef>
          </c:val>
          <c:extLst>
            <c:ext xmlns:c16="http://schemas.microsoft.com/office/drawing/2014/chart" uri="{C3380CC4-5D6E-409C-BE32-E72D297353CC}">
              <c16:uniqueId val="{00000000-EC37-46A8-8458-E41C4BB46427}"/>
            </c:ext>
          </c:extLst>
        </c:ser>
        <c:ser>
          <c:idx val="2"/>
          <c:order val="2"/>
          <c:tx>
            <c:strRef>
              <c:f>Sheet1!$C$1</c:f>
              <c:strCache>
                <c:ptCount val="1"/>
                <c:pt idx="0">
                  <c:v>就业信息</c:v>
                </c:pt>
              </c:strCache>
            </c:strRef>
          </c:tx>
          <c:spPr>
            <a:solidFill>
              <a:schemeClr val="accent3"/>
            </a:solidFill>
            <a:ln>
              <a:noFill/>
            </a:ln>
            <a:effectLst/>
          </c:spPr>
          <c:invertIfNegative val="0"/>
          <c:cat>
            <c:strLit>
              <c:ptCount val="1"/>
              <c:pt idx="0">
                <c:v>1</c:v>
              </c:pt>
              <c:extLst>
                <c:ext xmlns:c15="http://schemas.microsoft.com/office/drawing/2012/chart" uri="{02D57815-91ED-43cb-92C2-25804820EDAC}">
                  <c15:autoCat val="1"/>
                </c:ext>
              </c:extLst>
            </c:strLit>
          </c:cat>
          <c:val>
            <c:numRef>
              <c:f>Sheet1!$C$2:$C$5</c:f>
              <c:numCache>
                <c:formatCode>General</c:formatCode>
                <c:ptCount val="1"/>
                <c:pt idx="0">
                  <c:v>11</c:v>
                </c:pt>
              </c:numCache>
            </c:numRef>
          </c:val>
          <c:extLst>
            <c:ext xmlns:c16="http://schemas.microsoft.com/office/drawing/2014/chart" uri="{C3380CC4-5D6E-409C-BE32-E72D297353CC}">
              <c16:uniqueId val="{00000001-EC37-46A8-8458-E41C4BB46427}"/>
            </c:ext>
          </c:extLst>
        </c:ser>
        <c:ser>
          <c:idx val="3"/>
          <c:order val="3"/>
          <c:tx>
            <c:strRef>
              <c:f>Sheet1!$D$1</c:f>
              <c:strCache>
                <c:ptCount val="1"/>
                <c:pt idx="0">
                  <c:v>社团招新</c:v>
                </c:pt>
              </c:strCache>
            </c:strRef>
          </c:tx>
          <c:spPr>
            <a:solidFill>
              <a:schemeClr val="accent4"/>
            </a:solidFill>
            <a:ln>
              <a:noFill/>
            </a:ln>
            <a:effectLst/>
          </c:spPr>
          <c:invertIfNegative val="0"/>
          <c:cat>
            <c:strLit>
              <c:ptCount val="1"/>
              <c:pt idx="0">
                <c:v>1</c:v>
              </c:pt>
              <c:extLst>
                <c:ext xmlns:c15="http://schemas.microsoft.com/office/drawing/2012/chart" uri="{02D57815-91ED-43cb-92C2-25804820EDAC}">
                  <c15:autoCat val="1"/>
                </c:ext>
              </c:extLst>
            </c:strLit>
          </c:cat>
          <c:val>
            <c:numRef>
              <c:f>Sheet1!$D$2:$D$5</c:f>
              <c:numCache>
                <c:formatCode>General</c:formatCode>
                <c:ptCount val="1"/>
                <c:pt idx="0">
                  <c:v>23</c:v>
                </c:pt>
              </c:numCache>
            </c:numRef>
          </c:val>
          <c:extLst>
            <c:ext xmlns:c16="http://schemas.microsoft.com/office/drawing/2014/chart" uri="{C3380CC4-5D6E-409C-BE32-E72D297353CC}">
              <c16:uniqueId val="{00000002-EC37-46A8-8458-E41C4BB46427}"/>
            </c:ext>
          </c:extLst>
        </c:ser>
        <c:ser>
          <c:idx val="4"/>
          <c:order val="4"/>
          <c:tx>
            <c:strRef>
              <c:f>Sheet1!$E$1</c:f>
              <c:strCache>
                <c:ptCount val="1"/>
                <c:pt idx="0">
                  <c:v>竞赛信息</c:v>
                </c:pt>
              </c:strCache>
            </c:strRef>
          </c:tx>
          <c:spPr>
            <a:solidFill>
              <a:schemeClr val="accent5"/>
            </a:solidFill>
            <a:ln>
              <a:noFill/>
            </a:ln>
            <a:effectLst/>
          </c:spPr>
          <c:invertIfNegative val="0"/>
          <c:cat>
            <c:strLit>
              <c:ptCount val="1"/>
              <c:pt idx="0">
                <c:v>1</c:v>
              </c:pt>
              <c:extLst>
                <c:ext xmlns:c15="http://schemas.microsoft.com/office/drawing/2012/chart" uri="{02D57815-91ED-43cb-92C2-25804820EDAC}">
                  <c15:autoCat val="1"/>
                </c:ext>
              </c:extLst>
            </c:strLit>
          </c:cat>
          <c:val>
            <c:numRef>
              <c:f>Sheet1!$E$2:$E$5</c:f>
              <c:numCache>
                <c:formatCode>General</c:formatCode>
                <c:ptCount val="1"/>
                <c:pt idx="0">
                  <c:v>25</c:v>
                </c:pt>
              </c:numCache>
            </c:numRef>
          </c:val>
          <c:extLst>
            <c:ext xmlns:c16="http://schemas.microsoft.com/office/drawing/2014/chart" uri="{C3380CC4-5D6E-409C-BE32-E72D297353CC}">
              <c16:uniqueId val="{00000003-EC37-46A8-8458-E41C4BB46427}"/>
            </c:ext>
          </c:extLst>
        </c:ser>
        <c:ser>
          <c:idx val="5"/>
          <c:order val="5"/>
          <c:tx>
            <c:strRef>
              <c:f>Sheet1!$F$1</c:f>
              <c:strCache>
                <c:ptCount val="1"/>
                <c:pt idx="0">
                  <c:v>翱翔讲堂</c:v>
                </c:pt>
              </c:strCache>
            </c:strRef>
          </c:tx>
          <c:spPr>
            <a:solidFill>
              <a:schemeClr val="accent6"/>
            </a:solidFill>
            <a:ln>
              <a:noFill/>
            </a:ln>
            <a:effectLst/>
          </c:spPr>
          <c:invertIfNegative val="0"/>
          <c:cat>
            <c:strLit>
              <c:ptCount val="1"/>
              <c:pt idx="0">
                <c:v>1</c:v>
              </c:pt>
              <c:extLst>
                <c:ext xmlns:c15="http://schemas.microsoft.com/office/drawing/2012/chart" uri="{02D57815-91ED-43cb-92C2-25804820EDAC}">
                  <c15:autoCat val="1"/>
                </c:ext>
              </c:extLst>
            </c:strLit>
          </c:cat>
          <c:val>
            <c:numRef>
              <c:f>Sheet1!$F$2:$F$5</c:f>
              <c:numCache>
                <c:formatCode>General</c:formatCode>
                <c:ptCount val="1"/>
                <c:pt idx="0">
                  <c:v>12</c:v>
                </c:pt>
              </c:numCache>
            </c:numRef>
          </c:val>
          <c:extLst>
            <c:ext xmlns:c16="http://schemas.microsoft.com/office/drawing/2014/chart" uri="{C3380CC4-5D6E-409C-BE32-E72D297353CC}">
              <c16:uniqueId val="{00000004-EC37-46A8-8458-E41C4BB46427}"/>
            </c:ext>
          </c:extLst>
        </c:ser>
        <c:dLbls>
          <c:showLegendKey val="0"/>
          <c:showVal val="0"/>
          <c:showCatName val="0"/>
          <c:showSerName val="0"/>
          <c:showPercent val="0"/>
          <c:showBubbleSize val="0"/>
        </c:dLbls>
        <c:gapWidth val="73"/>
        <c:overlap val="-6"/>
        <c:axId val="674550544"/>
        <c:axId val="674547016"/>
        <c:extLst>
          <c:ext xmlns:c15="http://schemas.microsoft.com/office/drawing/2012/chart" uri="{02D57815-91ED-43cb-92C2-25804820EDAC}">
            <c15:filteredBarSeries>
              <c15:ser>
                <c:idx val="0"/>
                <c:order val="0"/>
                <c:tx>
                  <c:strRef>
                    <c:extLst>
                      <c:ext uri="{02D57815-91ED-43cb-92C2-25804820EDAC}">
                        <c15:formulaRef>
                          <c15:sqref>Sheet1!$A$1</c15:sqref>
                        </c15:formulaRef>
                      </c:ext>
                    </c:extLst>
                    <c:strCache>
                      <c:ptCount val="1"/>
                      <c:pt idx="0">
                        <c:v> </c:v>
                      </c:pt>
                    </c:strCache>
                  </c:strRef>
                </c:tx>
                <c:spPr>
                  <a:solidFill>
                    <a:schemeClr val="accent1"/>
                  </a:solidFill>
                  <a:ln>
                    <a:noFill/>
                  </a:ln>
                  <a:effectLst/>
                </c:spPr>
                <c:invertIfNegative val="0"/>
                <c:val>
                  <c:numRef>
                    <c:extLst>
                      <c:ext uri="{02D57815-91ED-43cb-92C2-25804820EDAC}">
                        <c15:formulaRef>
                          <c15:sqref>Sheet1!$A$2:$A$5</c15:sqref>
                        </c15:formulaRef>
                      </c:ext>
                    </c:extLst>
                    <c:numCache>
                      <c:formatCode>General</c:formatCode>
                      <c:ptCount val="1"/>
                      <c:pt idx="0">
                        <c:v>0</c:v>
                      </c:pt>
                    </c:numCache>
                  </c:numRef>
                </c:val>
                <c:extLst>
                  <c:ext xmlns:c16="http://schemas.microsoft.com/office/drawing/2014/chart" uri="{C3380CC4-5D6E-409C-BE32-E72D297353CC}">
                    <c16:uniqueId val="{00000005-EC37-46A8-8458-E41C4BB46427}"/>
                  </c:ext>
                </c:extLst>
              </c15:ser>
            </c15:filteredBarSeries>
            <c15:filteredBarSeries>
              <c15:ser>
                <c:idx val="6"/>
                <c:order val="6"/>
                <c:tx>
                  <c:strRef>
                    <c:extLst xmlns:c15="http://schemas.microsoft.com/office/drawing/2012/chart">
                      <c:ext xmlns:c15="http://schemas.microsoft.com/office/drawing/2012/chart" uri="{02D57815-91ED-43cb-92C2-25804820EDAC}">
                        <c15:formulaRef>
                          <c15:sqref>Sheet1!$G$1</c15:sqref>
                        </c15:formulaRef>
                      </c:ext>
                    </c:extLst>
                    <c:strCache>
                      <c:ptCount val="1"/>
                      <c:pt idx="0">
                        <c:v>考研信息</c:v>
                      </c:pt>
                    </c:strCache>
                  </c:strRef>
                </c:tx>
                <c:spPr>
                  <a:solidFill>
                    <a:schemeClr val="accent1">
                      <a:lumMod val="60000"/>
                    </a:schemeClr>
                  </a:solidFill>
                  <a:ln>
                    <a:noFill/>
                  </a:ln>
                  <a:effectLst/>
                </c:spPr>
                <c:invertIfNegative val="0"/>
                <c:val>
                  <c:numRef>
                    <c:extLst xmlns:c15="http://schemas.microsoft.com/office/drawing/2012/chart">
                      <c:ext xmlns:c15="http://schemas.microsoft.com/office/drawing/2012/chart" uri="{02D57815-91ED-43cb-92C2-25804820EDAC}">
                        <c15:formulaRef>
                          <c15:sqref>Sheet1!$G$2:$G$5</c15:sqref>
                        </c15:formulaRef>
                      </c:ext>
                    </c:extLst>
                    <c:numCache>
                      <c:formatCode>General</c:formatCode>
                      <c:ptCount val="1"/>
                      <c:pt idx="0">
                        <c:v>8</c:v>
                      </c:pt>
                    </c:numCache>
                  </c:numRef>
                </c:val>
                <c:extLst xmlns:c15="http://schemas.microsoft.com/office/drawing/2012/chart">
                  <c:ext xmlns:c16="http://schemas.microsoft.com/office/drawing/2014/chart" uri="{C3380CC4-5D6E-409C-BE32-E72D297353CC}">
                    <c16:uniqueId val="{00000006-EC37-46A8-8458-E41C4BB46427}"/>
                  </c:ext>
                </c:extLst>
              </c15:ser>
            </c15:filteredBarSeries>
          </c:ext>
        </c:extLst>
      </c:barChart>
      <c:catAx>
        <c:axId val="674550544"/>
        <c:scaling>
          <c:orientation val="minMax"/>
        </c:scaling>
        <c:delete val="1"/>
        <c:axPos val="b"/>
        <c:numFmt formatCode="General" sourceLinked="1"/>
        <c:majorTickMark val="out"/>
        <c:minorTickMark val="none"/>
        <c:tickLblPos val="nextTo"/>
        <c:crossAx val="674547016"/>
        <c:crosses val="autoZero"/>
        <c:auto val="1"/>
        <c:lblAlgn val="ctr"/>
        <c:lblOffset val="100"/>
        <c:noMultiLvlLbl val="0"/>
      </c:catAx>
      <c:valAx>
        <c:axId val="674547016"/>
        <c:scaling>
          <c:orientation val="minMax"/>
        </c:scaling>
        <c:delete val="1"/>
        <c:axPos val="l"/>
        <c:numFmt formatCode="General" sourceLinked="1"/>
        <c:majorTickMark val="none"/>
        <c:minorTickMark val="none"/>
        <c:tickLblPos val="nextTo"/>
        <c:crossAx val="67455054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ln>
                  <a:noFill/>
                </a:ln>
                <a:solidFill>
                  <a:schemeClr val="tx1">
                    <a:lumMod val="65000"/>
                    <a:lumOff val="35000"/>
                  </a:schemeClr>
                </a:solidFill>
                <a:latin typeface="+mn-lt"/>
                <a:ea typeface="+mn-ea"/>
                <a:cs typeface="+mn-cs"/>
              </a:defRPr>
            </a:pPr>
            <a:endParaRPr lang="zh-CN"/>
          </a:p>
        </c:txPr>
      </c:legendEntry>
      <c:layout>
        <c:manualLayout>
          <c:xMode val="edge"/>
          <c:yMode val="edge"/>
          <c:x val="0.26973414753373476"/>
          <c:y val="0.92423193798241621"/>
          <c:w val="0.49148470514998382"/>
          <c:h val="7.576806201758361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2FE603-DA57-42A7-829F-40E3E8620A68}" type="doc">
      <dgm:prSet loTypeId="urn:microsoft.com/office/officeart/2008/layout/VerticalCurvedList" loCatId="list" qsTypeId="urn:microsoft.com/office/officeart/2005/8/quickstyle/simple4" qsCatId="simple" csTypeId="urn:microsoft.com/office/officeart/2005/8/colors/colorful1" csCatId="colorful" phldr="1"/>
      <dgm:spPr/>
      <dgm:t>
        <a:bodyPr/>
        <a:lstStyle/>
        <a:p>
          <a:endParaRPr lang="zh-CN" altLang="en-US"/>
        </a:p>
      </dgm:t>
    </dgm:pt>
    <dgm:pt modelId="{5B65844E-45B6-47CA-9E9E-1E75486B2433}">
      <dgm:prSet custT="1"/>
      <dgm:spPr>
        <a:solidFill>
          <a:schemeClr val="tx2">
            <a:lumMod val="60000"/>
            <a:lumOff val="40000"/>
          </a:schemeClr>
        </a:solidFill>
      </dgm:spPr>
      <dgm:t>
        <a:bodyPr/>
        <a:lstStyle/>
        <a:p>
          <a:r>
            <a:rPr lang="zh-CN" altLang="en-US" sz="2300" dirty="0">
              <a:solidFill>
                <a:schemeClr val="bg1"/>
              </a:solidFill>
            </a:rPr>
            <a:t>根据文本内容，进行文本分类。</a:t>
          </a:r>
          <a:endParaRPr lang="zh-CN" altLang="en-US" sz="1800" dirty="0">
            <a:solidFill>
              <a:schemeClr val="bg1"/>
            </a:solidFill>
            <a:latin typeface="微软雅黑" panose="020B0503020204020204" pitchFamily="34" charset="-122"/>
            <a:ea typeface="微软雅黑" panose="020B0503020204020204" pitchFamily="34" charset="-122"/>
          </a:endParaRPr>
        </a:p>
      </dgm:t>
    </dgm:pt>
    <dgm:pt modelId="{B8A8F819-1072-43EF-A484-7F82151C9428}" type="parTrans" cxnId="{005EDF5C-F4AC-489A-BB6D-D9C9B007D972}">
      <dgm:prSet/>
      <dgm:spPr/>
      <dgm:t>
        <a:bodyPr/>
        <a:lstStyle/>
        <a:p>
          <a:endParaRPr lang="zh-CN" altLang="en-US">
            <a:solidFill>
              <a:schemeClr val="bg2">
                <a:lumMod val="10000"/>
              </a:schemeClr>
            </a:solidFill>
          </a:endParaRPr>
        </a:p>
      </dgm:t>
    </dgm:pt>
    <dgm:pt modelId="{91964AB6-F191-4B34-B9F2-57A3980F5D0D}" type="sibTrans" cxnId="{005EDF5C-F4AC-489A-BB6D-D9C9B007D972}">
      <dgm:prSet/>
      <dgm:spPr>
        <a:ln>
          <a:solidFill>
            <a:schemeClr val="accent3">
              <a:lumMod val="60000"/>
              <a:lumOff val="40000"/>
            </a:schemeClr>
          </a:solidFill>
        </a:ln>
      </dgm:spPr>
      <dgm:t>
        <a:bodyPr/>
        <a:lstStyle/>
        <a:p>
          <a:endParaRPr lang="zh-CN" altLang="en-US">
            <a:solidFill>
              <a:schemeClr val="bg2">
                <a:lumMod val="10000"/>
              </a:schemeClr>
            </a:solidFill>
          </a:endParaRPr>
        </a:p>
      </dgm:t>
    </dgm:pt>
    <dgm:pt modelId="{FF421744-12A4-475C-8C68-279AA8B0ECDE}">
      <dgm:prSet custT="1"/>
      <dgm:spPr>
        <a:solidFill>
          <a:schemeClr val="tx2">
            <a:lumMod val="60000"/>
            <a:lumOff val="40000"/>
          </a:schemeClr>
        </a:solidFill>
      </dgm:spPr>
      <dgm:t>
        <a:bodyPr/>
        <a:lstStyle/>
        <a:p>
          <a:r>
            <a:rPr lang="zh-CN" altLang="en-US" sz="2300" dirty="0">
              <a:solidFill>
                <a:schemeClr val="bg1"/>
              </a:solidFill>
            </a:rPr>
            <a:t>根据当下点击率提供</a:t>
          </a:r>
          <a:br>
            <a:rPr lang="en-US" altLang="zh-CN" sz="2300" dirty="0">
              <a:solidFill>
                <a:schemeClr val="bg1"/>
              </a:solidFill>
            </a:rPr>
          </a:br>
          <a:r>
            <a:rPr lang="zh-CN" altLang="en-US" sz="2300" dirty="0">
              <a:solidFill>
                <a:schemeClr val="bg1"/>
              </a:solidFill>
            </a:rPr>
            <a:t>标签云的热点链接</a:t>
          </a:r>
          <a:endParaRPr lang="zh-CN" altLang="en-US" sz="1800" dirty="0">
            <a:solidFill>
              <a:schemeClr val="bg1"/>
            </a:solidFill>
            <a:latin typeface="微软雅黑" panose="020B0503020204020204" pitchFamily="34" charset="-122"/>
            <a:ea typeface="微软雅黑" panose="020B0503020204020204" pitchFamily="34" charset="-122"/>
          </a:endParaRPr>
        </a:p>
      </dgm:t>
    </dgm:pt>
    <dgm:pt modelId="{9EEEDA78-6BE0-49E7-8953-76857E697B6F}" type="parTrans" cxnId="{6ED0CD41-D99A-4913-AB5E-5FB9920886A9}">
      <dgm:prSet/>
      <dgm:spPr/>
      <dgm:t>
        <a:bodyPr/>
        <a:lstStyle/>
        <a:p>
          <a:endParaRPr lang="zh-CN" altLang="en-US">
            <a:solidFill>
              <a:schemeClr val="bg2">
                <a:lumMod val="10000"/>
              </a:schemeClr>
            </a:solidFill>
          </a:endParaRPr>
        </a:p>
      </dgm:t>
    </dgm:pt>
    <dgm:pt modelId="{6A7BC7EA-7EA8-4B35-A107-E9AED74FE145}" type="sibTrans" cxnId="{6ED0CD41-D99A-4913-AB5E-5FB9920886A9}">
      <dgm:prSet/>
      <dgm:spPr/>
      <dgm:t>
        <a:bodyPr/>
        <a:lstStyle/>
        <a:p>
          <a:endParaRPr lang="zh-CN" altLang="en-US">
            <a:solidFill>
              <a:schemeClr val="bg2">
                <a:lumMod val="10000"/>
              </a:schemeClr>
            </a:solidFill>
          </a:endParaRPr>
        </a:p>
      </dgm:t>
    </dgm:pt>
    <dgm:pt modelId="{C3949BD0-1E51-4BE6-A217-2A4DDD0E7DA7}">
      <dgm:prSet custT="1"/>
      <dgm:spPr>
        <a:solidFill>
          <a:schemeClr val="tx2">
            <a:lumMod val="60000"/>
            <a:lumOff val="40000"/>
          </a:schemeClr>
        </a:solidFill>
      </dgm:spPr>
      <dgm:t>
        <a:bodyPr/>
        <a:lstStyle/>
        <a:p>
          <a:r>
            <a:rPr lang="zh-CN" altLang="en-US" sz="2400" b="0" i="0" dirty="0">
              <a:solidFill>
                <a:schemeClr val="bg1"/>
              </a:solidFill>
              <a:effectLst/>
              <a:latin typeface="+mn-lt"/>
              <a:ea typeface="+mn-ea"/>
              <a:cs typeface="+mn-cs"/>
            </a:rPr>
            <a:t>客户群体细分，然后为每个客户量定制特别的信息推送。</a:t>
          </a:r>
          <a:endParaRPr lang="en-US" altLang="zh-CN" sz="2400" dirty="0">
            <a:solidFill>
              <a:schemeClr val="bg1"/>
            </a:solidFill>
            <a:latin typeface="微软雅黑" panose="020B0503020204020204" pitchFamily="34" charset="-122"/>
            <a:ea typeface="微软雅黑" panose="020B0503020204020204" pitchFamily="34" charset="-122"/>
          </a:endParaRPr>
        </a:p>
      </dgm:t>
    </dgm:pt>
    <dgm:pt modelId="{694BE157-615D-4D58-AB31-19FC76EAC709}" type="parTrans" cxnId="{D16028B2-17A3-4B45-B3A8-CE2A013D1C6D}">
      <dgm:prSet/>
      <dgm:spPr/>
      <dgm:t>
        <a:bodyPr/>
        <a:lstStyle/>
        <a:p>
          <a:endParaRPr lang="zh-CN" altLang="en-US">
            <a:solidFill>
              <a:schemeClr val="bg2">
                <a:lumMod val="10000"/>
              </a:schemeClr>
            </a:solidFill>
          </a:endParaRPr>
        </a:p>
      </dgm:t>
    </dgm:pt>
    <dgm:pt modelId="{7659DEDD-F14A-4208-8300-7F11F4A11D93}" type="sibTrans" cxnId="{D16028B2-17A3-4B45-B3A8-CE2A013D1C6D}">
      <dgm:prSet/>
      <dgm:spPr/>
      <dgm:t>
        <a:bodyPr/>
        <a:lstStyle/>
        <a:p>
          <a:endParaRPr lang="zh-CN" altLang="en-US">
            <a:solidFill>
              <a:schemeClr val="bg2">
                <a:lumMod val="10000"/>
              </a:schemeClr>
            </a:solidFill>
          </a:endParaRPr>
        </a:p>
      </dgm:t>
    </dgm:pt>
    <dgm:pt modelId="{0A8CB695-99EC-460D-BFCD-BCDFC69B2C7D}" type="pres">
      <dgm:prSet presAssocID="{FD2FE603-DA57-42A7-829F-40E3E8620A68}" presName="Name0" presStyleCnt="0">
        <dgm:presLayoutVars>
          <dgm:chMax val="7"/>
          <dgm:chPref val="7"/>
          <dgm:dir/>
        </dgm:presLayoutVars>
      </dgm:prSet>
      <dgm:spPr/>
    </dgm:pt>
    <dgm:pt modelId="{FBA8C797-F2DD-427E-A4B9-B2DE610B34D9}" type="pres">
      <dgm:prSet presAssocID="{FD2FE603-DA57-42A7-829F-40E3E8620A68}" presName="Name1" presStyleCnt="0"/>
      <dgm:spPr/>
    </dgm:pt>
    <dgm:pt modelId="{C3724934-3F4A-47E6-B9FD-972B1DBB128E}" type="pres">
      <dgm:prSet presAssocID="{FD2FE603-DA57-42A7-829F-40E3E8620A68}" presName="cycle" presStyleCnt="0"/>
      <dgm:spPr/>
    </dgm:pt>
    <dgm:pt modelId="{6ED43E6D-3C02-4E75-9CD5-EB0F92DEE220}" type="pres">
      <dgm:prSet presAssocID="{FD2FE603-DA57-42A7-829F-40E3E8620A68}" presName="srcNode" presStyleLbl="node1" presStyleIdx="0" presStyleCnt="3"/>
      <dgm:spPr/>
    </dgm:pt>
    <dgm:pt modelId="{72609C2D-5E80-4F16-AF2D-80C0B7E583EF}" type="pres">
      <dgm:prSet presAssocID="{FD2FE603-DA57-42A7-829F-40E3E8620A68}" presName="conn" presStyleLbl="parChTrans1D2" presStyleIdx="0" presStyleCnt="1"/>
      <dgm:spPr/>
    </dgm:pt>
    <dgm:pt modelId="{795EB82D-6844-45C4-B099-33AF01F09AC1}" type="pres">
      <dgm:prSet presAssocID="{FD2FE603-DA57-42A7-829F-40E3E8620A68}" presName="extraNode" presStyleLbl="node1" presStyleIdx="0" presStyleCnt="3"/>
      <dgm:spPr/>
    </dgm:pt>
    <dgm:pt modelId="{BA9BA46F-1CD7-46CF-A08A-8B6B75C6EE51}" type="pres">
      <dgm:prSet presAssocID="{FD2FE603-DA57-42A7-829F-40E3E8620A68}" presName="dstNode" presStyleLbl="node1" presStyleIdx="0" presStyleCnt="3"/>
      <dgm:spPr/>
    </dgm:pt>
    <dgm:pt modelId="{55DAE259-7E57-49C4-A480-CE46ABF62717}" type="pres">
      <dgm:prSet presAssocID="{5B65844E-45B6-47CA-9E9E-1E75486B2433}" presName="text_1" presStyleLbl="node1" presStyleIdx="0" presStyleCnt="3">
        <dgm:presLayoutVars>
          <dgm:bulletEnabled val="1"/>
        </dgm:presLayoutVars>
      </dgm:prSet>
      <dgm:spPr/>
    </dgm:pt>
    <dgm:pt modelId="{CDC28B6D-3A61-4055-8E0B-8E5EF516EE50}" type="pres">
      <dgm:prSet presAssocID="{5B65844E-45B6-47CA-9E9E-1E75486B2433}" presName="accent_1" presStyleCnt="0"/>
      <dgm:spPr/>
    </dgm:pt>
    <dgm:pt modelId="{1C9AD833-AB13-4D74-A227-5D7973251058}" type="pres">
      <dgm:prSet presAssocID="{5B65844E-45B6-47CA-9E9E-1E75486B2433}" presName="accentRepeatNode" presStyleLbl="solidFgAcc1" presStyleIdx="0" presStyleCnt="3"/>
      <dgm:spPr>
        <a:ln>
          <a:solidFill>
            <a:schemeClr val="tx1"/>
          </a:solidFill>
        </a:ln>
      </dgm:spPr>
    </dgm:pt>
    <dgm:pt modelId="{1EA1BB54-0066-4CF7-8FEE-7D422E59DB8E}" type="pres">
      <dgm:prSet presAssocID="{FF421744-12A4-475C-8C68-279AA8B0ECDE}" presName="text_2" presStyleLbl="node1" presStyleIdx="1" presStyleCnt="3">
        <dgm:presLayoutVars>
          <dgm:bulletEnabled val="1"/>
        </dgm:presLayoutVars>
      </dgm:prSet>
      <dgm:spPr/>
    </dgm:pt>
    <dgm:pt modelId="{38132926-B98A-490B-96AF-BC2F6671FB66}" type="pres">
      <dgm:prSet presAssocID="{FF421744-12A4-475C-8C68-279AA8B0ECDE}" presName="accent_2" presStyleCnt="0"/>
      <dgm:spPr/>
    </dgm:pt>
    <dgm:pt modelId="{AE740809-4B20-42F0-8846-37A688D2E801}" type="pres">
      <dgm:prSet presAssocID="{FF421744-12A4-475C-8C68-279AA8B0ECDE}" presName="accentRepeatNode" presStyleLbl="solidFgAcc1" presStyleIdx="1" presStyleCnt="3"/>
      <dgm:spPr>
        <a:ln>
          <a:solidFill>
            <a:schemeClr val="tx1"/>
          </a:solidFill>
        </a:ln>
      </dgm:spPr>
    </dgm:pt>
    <dgm:pt modelId="{2AC70D29-2A3C-4715-90FC-F3670C961CD1}" type="pres">
      <dgm:prSet presAssocID="{C3949BD0-1E51-4BE6-A217-2A4DDD0E7DA7}" presName="text_3" presStyleLbl="node1" presStyleIdx="2" presStyleCnt="3">
        <dgm:presLayoutVars>
          <dgm:bulletEnabled val="1"/>
        </dgm:presLayoutVars>
      </dgm:prSet>
      <dgm:spPr/>
    </dgm:pt>
    <dgm:pt modelId="{31F8C470-A782-463E-89BD-2D413C9FEED6}" type="pres">
      <dgm:prSet presAssocID="{C3949BD0-1E51-4BE6-A217-2A4DDD0E7DA7}" presName="accent_3" presStyleCnt="0"/>
      <dgm:spPr/>
    </dgm:pt>
    <dgm:pt modelId="{F31DF383-E644-40CA-8011-2024DF0BE53B}" type="pres">
      <dgm:prSet presAssocID="{C3949BD0-1E51-4BE6-A217-2A4DDD0E7DA7}" presName="accentRepeatNode" presStyleLbl="solidFgAcc1" presStyleIdx="2" presStyleCnt="3"/>
      <dgm:spPr>
        <a:ln>
          <a:solidFill>
            <a:schemeClr val="tx1"/>
          </a:solidFill>
        </a:ln>
      </dgm:spPr>
    </dgm:pt>
  </dgm:ptLst>
  <dgm:cxnLst>
    <dgm:cxn modelId="{005EDF5C-F4AC-489A-BB6D-D9C9B007D972}" srcId="{FD2FE603-DA57-42A7-829F-40E3E8620A68}" destId="{5B65844E-45B6-47CA-9E9E-1E75486B2433}" srcOrd="0" destOrd="0" parTransId="{B8A8F819-1072-43EF-A484-7F82151C9428}" sibTransId="{91964AB6-F191-4B34-B9F2-57A3980F5D0D}"/>
    <dgm:cxn modelId="{6ED0CD41-D99A-4913-AB5E-5FB9920886A9}" srcId="{FD2FE603-DA57-42A7-829F-40E3E8620A68}" destId="{FF421744-12A4-475C-8C68-279AA8B0ECDE}" srcOrd="1" destOrd="0" parTransId="{9EEEDA78-6BE0-49E7-8953-76857E697B6F}" sibTransId="{6A7BC7EA-7EA8-4B35-A107-E9AED74FE145}"/>
    <dgm:cxn modelId="{889AFF9E-47A6-433A-9F91-C792D7FFF4F9}" type="presOf" srcId="{5B65844E-45B6-47CA-9E9E-1E75486B2433}" destId="{55DAE259-7E57-49C4-A480-CE46ABF62717}" srcOrd="0" destOrd="0" presId="urn:microsoft.com/office/officeart/2008/layout/VerticalCurvedList"/>
    <dgm:cxn modelId="{0E877FA4-25B3-426F-9C94-F74CED5BEF67}" type="presOf" srcId="{FF421744-12A4-475C-8C68-279AA8B0ECDE}" destId="{1EA1BB54-0066-4CF7-8FEE-7D422E59DB8E}" srcOrd="0" destOrd="0" presId="urn:microsoft.com/office/officeart/2008/layout/VerticalCurvedList"/>
    <dgm:cxn modelId="{D16028B2-17A3-4B45-B3A8-CE2A013D1C6D}" srcId="{FD2FE603-DA57-42A7-829F-40E3E8620A68}" destId="{C3949BD0-1E51-4BE6-A217-2A4DDD0E7DA7}" srcOrd="2" destOrd="0" parTransId="{694BE157-615D-4D58-AB31-19FC76EAC709}" sibTransId="{7659DEDD-F14A-4208-8300-7F11F4A11D93}"/>
    <dgm:cxn modelId="{D603CFDF-3B91-4A03-8BE0-5828D15C04FE}" type="presOf" srcId="{91964AB6-F191-4B34-B9F2-57A3980F5D0D}" destId="{72609C2D-5E80-4F16-AF2D-80C0B7E583EF}" srcOrd="0" destOrd="0" presId="urn:microsoft.com/office/officeart/2008/layout/VerticalCurvedList"/>
    <dgm:cxn modelId="{B1B711F3-3F77-43AB-9AF1-BE65A75E3040}" type="presOf" srcId="{FD2FE603-DA57-42A7-829F-40E3E8620A68}" destId="{0A8CB695-99EC-460D-BFCD-BCDFC69B2C7D}" srcOrd="0" destOrd="0" presId="urn:microsoft.com/office/officeart/2008/layout/VerticalCurvedList"/>
    <dgm:cxn modelId="{6D7BADFF-FA80-4539-A2F5-66FF3FFA952F}" type="presOf" srcId="{C3949BD0-1E51-4BE6-A217-2A4DDD0E7DA7}" destId="{2AC70D29-2A3C-4715-90FC-F3670C961CD1}" srcOrd="0" destOrd="0" presId="urn:microsoft.com/office/officeart/2008/layout/VerticalCurvedList"/>
    <dgm:cxn modelId="{222A85E7-9A18-4F47-B46E-E8CA0D256935}" type="presParOf" srcId="{0A8CB695-99EC-460D-BFCD-BCDFC69B2C7D}" destId="{FBA8C797-F2DD-427E-A4B9-B2DE610B34D9}" srcOrd="0" destOrd="0" presId="urn:microsoft.com/office/officeart/2008/layout/VerticalCurvedList"/>
    <dgm:cxn modelId="{C9DC6C2B-91A4-429B-AEB8-64DC0202EF02}" type="presParOf" srcId="{FBA8C797-F2DD-427E-A4B9-B2DE610B34D9}" destId="{C3724934-3F4A-47E6-B9FD-972B1DBB128E}" srcOrd="0" destOrd="0" presId="urn:microsoft.com/office/officeart/2008/layout/VerticalCurvedList"/>
    <dgm:cxn modelId="{8E7A0E73-84AE-4ACB-9A3F-F09EB42B7FDE}" type="presParOf" srcId="{C3724934-3F4A-47E6-B9FD-972B1DBB128E}" destId="{6ED43E6D-3C02-4E75-9CD5-EB0F92DEE220}" srcOrd="0" destOrd="0" presId="urn:microsoft.com/office/officeart/2008/layout/VerticalCurvedList"/>
    <dgm:cxn modelId="{D6D245DB-4968-4CBC-8E84-A7B124B46424}" type="presParOf" srcId="{C3724934-3F4A-47E6-B9FD-972B1DBB128E}" destId="{72609C2D-5E80-4F16-AF2D-80C0B7E583EF}" srcOrd="1" destOrd="0" presId="urn:microsoft.com/office/officeart/2008/layout/VerticalCurvedList"/>
    <dgm:cxn modelId="{A4D6BC86-1CF8-4422-ACA9-3DA4BCC587CE}" type="presParOf" srcId="{C3724934-3F4A-47E6-B9FD-972B1DBB128E}" destId="{795EB82D-6844-45C4-B099-33AF01F09AC1}" srcOrd="2" destOrd="0" presId="urn:microsoft.com/office/officeart/2008/layout/VerticalCurvedList"/>
    <dgm:cxn modelId="{B99AC1D4-A06C-4C2C-8D85-303ABCEE2267}" type="presParOf" srcId="{C3724934-3F4A-47E6-B9FD-972B1DBB128E}" destId="{BA9BA46F-1CD7-46CF-A08A-8B6B75C6EE51}" srcOrd="3" destOrd="0" presId="urn:microsoft.com/office/officeart/2008/layout/VerticalCurvedList"/>
    <dgm:cxn modelId="{681DC5FB-5B5A-4E88-8712-A2126667CD18}" type="presParOf" srcId="{FBA8C797-F2DD-427E-A4B9-B2DE610B34D9}" destId="{55DAE259-7E57-49C4-A480-CE46ABF62717}" srcOrd="1" destOrd="0" presId="urn:microsoft.com/office/officeart/2008/layout/VerticalCurvedList"/>
    <dgm:cxn modelId="{8EFB5879-2D15-45C6-86B3-AF396E8926A9}" type="presParOf" srcId="{FBA8C797-F2DD-427E-A4B9-B2DE610B34D9}" destId="{CDC28B6D-3A61-4055-8E0B-8E5EF516EE50}" srcOrd="2" destOrd="0" presId="urn:microsoft.com/office/officeart/2008/layout/VerticalCurvedList"/>
    <dgm:cxn modelId="{51F0F3B0-EE08-46EE-9FF3-B924A41AC705}" type="presParOf" srcId="{CDC28B6D-3A61-4055-8E0B-8E5EF516EE50}" destId="{1C9AD833-AB13-4D74-A227-5D7973251058}" srcOrd="0" destOrd="0" presId="urn:microsoft.com/office/officeart/2008/layout/VerticalCurvedList"/>
    <dgm:cxn modelId="{0D2EA428-CDA4-47B4-A8DC-B95E17B75F19}" type="presParOf" srcId="{FBA8C797-F2DD-427E-A4B9-B2DE610B34D9}" destId="{1EA1BB54-0066-4CF7-8FEE-7D422E59DB8E}" srcOrd="3" destOrd="0" presId="urn:microsoft.com/office/officeart/2008/layout/VerticalCurvedList"/>
    <dgm:cxn modelId="{E1AAD7F5-9CF1-4043-BD87-621FFE1B5A6F}" type="presParOf" srcId="{FBA8C797-F2DD-427E-A4B9-B2DE610B34D9}" destId="{38132926-B98A-490B-96AF-BC2F6671FB66}" srcOrd="4" destOrd="0" presId="urn:microsoft.com/office/officeart/2008/layout/VerticalCurvedList"/>
    <dgm:cxn modelId="{AD9F7AB7-229B-49F3-B5AB-7F35EFC12BE2}" type="presParOf" srcId="{38132926-B98A-490B-96AF-BC2F6671FB66}" destId="{AE740809-4B20-42F0-8846-37A688D2E801}" srcOrd="0" destOrd="0" presId="urn:microsoft.com/office/officeart/2008/layout/VerticalCurvedList"/>
    <dgm:cxn modelId="{6F3CDD81-F2B9-4503-8F4C-D6589884D814}" type="presParOf" srcId="{FBA8C797-F2DD-427E-A4B9-B2DE610B34D9}" destId="{2AC70D29-2A3C-4715-90FC-F3670C961CD1}" srcOrd="5" destOrd="0" presId="urn:microsoft.com/office/officeart/2008/layout/VerticalCurvedList"/>
    <dgm:cxn modelId="{89B65A54-466E-4F9D-AAFE-0CEB7C924D05}" type="presParOf" srcId="{FBA8C797-F2DD-427E-A4B9-B2DE610B34D9}" destId="{31F8C470-A782-463E-89BD-2D413C9FEED6}" srcOrd="6" destOrd="0" presId="urn:microsoft.com/office/officeart/2008/layout/VerticalCurvedList"/>
    <dgm:cxn modelId="{B0AC9F83-AFFE-4ACF-A4A0-0315568AF326}" type="presParOf" srcId="{31F8C470-A782-463E-89BD-2D413C9FEED6}" destId="{F31DF383-E644-40CA-8011-2024DF0BE53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09C2D-5E80-4F16-AF2D-80C0B7E583EF}">
      <dsp:nvSpPr>
        <dsp:cNvPr id="0" name=""/>
        <dsp:cNvSpPr/>
      </dsp:nvSpPr>
      <dsp:spPr>
        <a:xfrm>
          <a:off x="-5345535" y="-818675"/>
          <a:ext cx="6365695" cy="6365695"/>
        </a:xfrm>
        <a:prstGeom prst="blockArc">
          <a:avLst>
            <a:gd name="adj1" fmla="val 18900000"/>
            <a:gd name="adj2" fmla="val 2700000"/>
            <a:gd name="adj3" fmla="val 339"/>
          </a:avLst>
        </a:prstGeom>
        <a:noFill/>
        <a:ln w="6350" cap="flat" cmpd="sng" algn="ctr">
          <a:solidFill>
            <a:schemeClr val="accent3">
              <a:lumMod val="60000"/>
              <a:lumOff val="40000"/>
            </a:schemeClr>
          </a:solidFill>
          <a:prstDash val="solid"/>
          <a:miter lim="800000"/>
        </a:ln>
        <a:effectLst/>
      </dsp:spPr>
      <dsp:style>
        <a:lnRef idx="1">
          <a:scrgbClr r="0" g="0" b="0"/>
        </a:lnRef>
        <a:fillRef idx="0">
          <a:scrgbClr r="0" g="0" b="0"/>
        </a:fillRef>
        <a:effectRef idx="0">
          <a:scrgbClr r="0" g="0" b="0"/>
        </a:effectRef>
        <a:fontRef idx="minor"/>
      </dsp:style>
    </dsp:sp>
    <dsp:sp modelId="{55DAE259-7E57-49C4-A480-CE46ABF62717}">
      <dsp:nvSpPr>
        <dsp:cNvPr id="0" name=""/>
        <dsp:cNvSpPr/>
      </dsp:nvSpPr>
      <dsp:spPr>
        <a:xfrm>
          <a:off x="656294" y="472834"/>
          <a:ext cx="6694872" cy="945669"/>
        </a:xfrm>
        <a:prstGeom prst="rect">
          <a:avLst/>
        </a:prstGeom>
        <a:solidFill>
          <a:schemeClr val="tx2">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50625"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solidFill>
                <a:schemeClr val="bg1"/>
              </a:solidFill>
            </a:rPr>
            <a:t>根据文本内容，进行文本分类。</a:t>
          </a:r>
          <a:endParaRPr lang="zh-CN" altLang="en-US" sz="1800" kern="1200" dirty="0">
            <a:solidFill>
              <a:schemeClr val="bg1"/>
            </a:solidFill>
            <a:latin typeface="微软雅黑" panose="020B0503020204020204" pitchFamily="34" charset="-122"/>
            <a:ea typeface="微软雅黑" panose="020B0503020204020204" pitchFamily="34" charset="-122"/>
          </a:endParaRPr>
        </a:p>
      </dsp:txBody>
      <dsp:txXfrm>
        <a:off x="656294" y="472834"/>
        <a:ext cx="6694872" cy="945669"/>
      </dsp:txXfrm>
    </dsp:sp>
    <dsp:sp modelId="{1C9AD833-AB13-4D74-A227-5D7973251058}">
      <dsp:nvSpPr>
        <dsp:cNvPr id="0" name=""/>
        <dsp:cNvSpPr/>
      </dsp:nvSpPr>
      <dsp:spPr>
        <a:xfrm>
          <a:off x="65251" y="354625"/>
          <a:ext cx="1182086" cy="1182086"/>
        </a:xfrm>
        <a:prstGeom prst="ellipse">
          <a:avLst/>
        </a:prstGeom>
        <a:solidFill>
          <a:schemeClr val="lt1">
            <a:hueOff val="0"/>
            <a:satOff val="0"/>
            <a:lumOff val="0"/>
            <a:alphaOff val="0"/>
          </a:schemeClr>
        </a:solidFill>
        <a:ln w="6350" cap="flat" cmpd="sng" algn="ctr">
          <a:solidFill>
            <a:schemeClr val="tx1"/>
          </a:solidFill>
          <a:prstDash val="solid"/>
          <a:miter lim="800000"/>
        </a:ln>
        <a:effectLst/>
      </dsp:spPr>
      <dsp:style>
        <a:lnRef idx="1">
          <a:scrgbClr r="0" g="0" b="0"/>
        </a:lnRef>
        <a:fillRef idx="1">
          <a:scrgbClr r="0" g="0" b="0"/>
        </a:fillRef>
        <a:effectRef idx="0">
          <a:scrgbClr r="0" g="0" b="0"/>
        </a:effectRef>
        <a:fontRef idx="minor"/>
      </dsp:style>
    </dsp:sp>
    <dsp:sp modelId="{1EA1BB54-0066-4CF7-8FEE-7D422E59DB8E}">
      <dsp:nvSpPr>
        <dsp:cNvPr id="0" name=""/>
        <dsp:cNvSpPr/>
      </dsp:nvSpPr>
      <dsp:spPr>
        <a:xfrm>
          <a:off x="1000044" y="1891338"/>
          <a:ext cx="6351121" cy="945669"/>
        </a:xfrm>
        <a:prstGeom prst="rect">
          <a:avLst/>
        </a:prstGeom>
        <a:solidFill>
          <a:schemeClr val="tx2">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50625"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solidFill>
                <a:schemeClr val="bg1"/>
              </a:solidFill>
            </a:rPr>
            <a:t>根据当下点击率提供</a:t>
          </a:r>
          <a:br>
            <a:rPr lang="en-US" altLang="zh-CN" sz="2300" kern="1200" dirty="0">
              <a:solidFill>
                <a:schemeClr val="bg1"/>
              </a:solidFill>
            </a:rPr>
          </a:br>
          <a:r>
            <a:rPr lang="zh-CN" altLang="en-US" sz="2300" kern="1200" dirty="0">
              <a:solidFill>
                <a:schemeClr val="bg1"/>
              </a:solidFill>
            </a:rPr>
            <a:t>标签云的热点链接</a:t>
          </a:r>
          <a:endParaRPr lang="zh-CN" altLang="en-US" sz="1800" kern="1200" dirty="0">
            <a:solidFill>
              <a:schemeClr val="bg1"/>
            </a:solidFill>
            <a:latin typeface="微软雅黑" panose="020B0503020204020204" pitchFamily="34" charset="-122"/>
            <a:ea typeface="微软雅黑" panose="020B0503020204020204" pitchFamily="34" charset="-122"/>
          </a:endParaRPr>
        </a:p>
      </dsp:txBody>
      <dsp:txXfrm>
        <a:off x="1000044" y="1891338"/>
        <a:ext cx="6351121" cy="945669"/>
      </dsp:txXfrm>
    </dsp:sp>
    <dsp:sp modelId="{AE740809-4B20-42F0-8846-37A688D2E801}">
      <dsp:nvSpPr>
        <dsp:cNvPr id="0" name=""/>
        <dsp:cNvSpPr/>
      </dsp:nvSpPr>
      <dsp:spPr>
        <a:xfrm>
          <a:off x="409001" y="1773129"/>
          <a:ext cx="1182086" cy="1182086"/>
        </a:xfrm>
        <a:prstGeom prst="ellipse">
          <a:avLst/>
        </a:prstGeom>
        <a:solidFill>
          <a:schemeClr val="lt1">
            <a:hueOff val="0"/>
            <a:satOff val="0"/>
            <a:lumOff val="0"/>
            <a:alphaOff val="0"/>
          </a:schemeClr>
        </a:solidFill>
        <a:ln w="6350" cap="flat" cmpd="sng" algn="ctr">
          <a:solidFill>
            <a:schemeClr val="tx1"/>
          </a:solidFill>
          <a:prstDash val="solid"/>
          <a:miter lim="800000"/>
        </a:ln>
        <a:effectLst/>
      </dsp:spPr>
      <dsp:style>
        <a:lnRef idx="1">
          <a:scrgbClr r="0" g="0" b="0"/>
        </a:lnRef>
        <a:fillRef idx="1">
          <a:scrgbClr r="0" g="0" b="0"/>
        </a:fillRef>
        <a:effectRef idx="0">
          <a:scrgbClr r="0" g="0" b="0"/>
        </a:effectRef>
        <a:fontRef idx="minor"/>
      </dsp:style>
    </dsp:sp>
    <dsp:sp modelId="{2AC70D29-2A3C-4715-90FC-F3670C961CD1}">
      <dsp:nvSpPr>
        <dsp:cNvPr id="0" name=""/>
        <dsp:cNvSpPr/>
      </dsp:nvSpPr>
      <dsp:spPr>
        <a:xfrm>
          <a:off x="656294" y="3309841"/>
          <a:ext cx="6694872" cy="945669"/>
        </a:xfrm>
        <a:prstGeom prst="rect">
          <a:avLst/>
        </a:prstGeom>
        <a:solidFill>
          <a:schemeClr val="tx2">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50625"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b="0" i="0" kern="1200" dirty="0">
              <a:solidFill>
                <a:schemeClr val="bg1"/>
              </a:solidFill>
              <a:effectLst/>
              <a:latin typeface="+mn-lt"/>
              <a:ea typeface="+mn-ea"/>
              <a:cs typeface="+mn-cs"/>
            </a:rPr>
            <a:t>客户群体细分，然后为每个客户量定制特别的信息推送。</a:t>
          </a:r>
          <a:endParaRPr lang="en-US" altLang="zh-CN" sz="2400" kern="1200" dirty="0">
            <a:solidFill>
              <a:schemeClr val="bg1"/>
            </a:solidFill>
            <a:latin typeface="微软雅黑" panose="020B0503020204020204" pitchFamily="34" charset="-122"/>
            <a:ea typeface="微软雅黑" panose="020B0503020204020204" pitchFamily="34" charset="-122"/>
          </a:endParaRPr>
        </a:p>
      </dsp:txBody>
      <dsp:txXfrm>
        <a:off x="656294" y="3309841"/>
        <a:ext cx="6694872" cy="945669"/>
      </dsp:txXfrm>
    </dsp:sp>
    <dsp:sp modelId="{F31DF383-E644-40CA-8011-2024DF0BE53B}">
      <dsp:nvSpPr>
        <dsp:cNvPr id="0" name=""/>
        <dsp:cNvSpPr/>
      </dsp:nvSpPr>
      <dsp:spPr>
        <a:xfrm>
          <a:off x="65251" y="3191632"/>
          <a:ext cx="1182086" cy="1182086"/>
        </a:xfrm>
        <a:prstGeom prst="ellipse">
          <a:avLst/>
        </a:prstGeom>
        <a:solidFill>
          <a:schemeClr val="lt1">
            <a:hueOff val="0"/>
            <a:satOff val="0"/>
            <a:lumOff val="0"/>
            <a:alphaOff val="0"/>
          </a:schemeClr>
        </a:solidFill>
        <a:ln w="6350" cap="flat" cmpd="sng" algn="ctr">
          <a:solidFill>
            <a:schemeClr val="tx1"/>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CFEA94-E547-49DB-9188-A740598F6364}" type="datetimeFigureOut">
              <a:rPr lang="zh-CN" altLang="en-US" smtClean="0"/>
              <a:t>2017/5/7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499893-5E00-43BC-A012-72C900EBF9AA}" type="slidenum">
              <a:rPr lang="zh-CN" altLang="en-US" smtClean="0"/>
              <a:t>‹#›</a:t>
            </a:fld>
            <a:endParaRPr lang="zh-CN" altLang="en-US"/>
          </a:p>
        </p:txBody>
      </p:sp>
    </p:spTree>
    <p:extLst>
      <p:ext uri="{BB962C8B-B14F-4D97-AF65-F5344CB8AC3E}">
        <p14:creationId xmlns:p14="http://schemas.microsoft.com/office/powerpoint/2010/main" val="2382654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F74C47-FA05-430F-9475-B0497AE94A94}" type="datetimeFigureOut">
              <a:rPr lang="zh-CN" altLang="en-US" smtClean="0"/>
              <a:t>2017/5/7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A3A9F-0CC4-4213-98AE-09E155066788}" type="slidenum">
              <a:rPr lang="zh-CN" altLang="en-US" smtClean="0"/>
              <a:t>‹#›</a:t>
            </a:fld>
            <a:endParaRPr lang="zh-CN" altLang="en-US"/>
          </a:p>
        </p:txBody>
      </p:sp>
    </p:spTree>
    <p:extLst>
      <p:ext uri="{BB962C8B-B14F-4D97-AF65-F5344CB8AC3E}">
        <p14:creationId xmlns:p14="http://schemas.microsoft.com/office/powerpoint/2010/main" val="1668341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FA3A9F-0CC4-4213-98AE-09E155066788}" type="slidenum">
              <a:rPr lang="zh-CN" altLang="en-US" smtClean="0"/>
              <a:t>1</a:t>
            </a:fld>
            <a:endParaRPr lang="zh-CN" altLang="en-US"/>
          </a:p>
        </p:txBody>
      </p:sp>
    </p:spTree>
    <p:extLst>
      <p:ext uri="{BB962C8B-B14F-4D97-AF65-F5344CB8AC3E}">
        <p14:creationId xmlns:p14="http://schemas.microsoft.com/office/powerpoint/2010/main" val="994000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eaLnBrk="1" hangingPunct="1">
              <a:buFont typeface="Wingdings" panose="05000000000000000000" pitchFamily="2" charset="2"/>
              <a:buNone/>
            </a:pPr>
            <a:r>
              <a:rPr lang="zh-CN" altLang="en-US" b="0" dirty="0">
                <a:solidFill>
                  <a:schemeClr val="tx1"/>
                </a:solidFill>
                <a:latin typeface="楷体" panose="02010609060101010101" pitchFamily="49" charset="-122"/>
                <a:ea typeface="楷体" panose="02010609060101010101" pitchFamily="49" charset="-122"/>
              </a:rPr>
              <a:t>自动获取校园网、微信公众平台中的信息。</a:t>
            </a:r>
            <a:endParaRPr lang="en-US" altLang="zh-CN" b="0" dirty="0">
              <a:solidFill>
                <a:schemeClr val="tx1"/>
              </a:solidFill>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fld id="{17FA3A9F-0CC4-4213-98AE-09E155066788}" type="slidenum">
              <a:rPr lang="zh-CN" altLang="en-US" smtClean="0"/>
              <a:t>10</a:t>
            </a:fld>
            <a:endParaRPr lang="zh-CN" altLang="en-US"/>
          </a:p>
        </p:txBody>
      </p:sp>
    </p:spTree>
    <p:extLst>
      <p:ext uri="{BB962C8B-B14F-4D97-AF65-F5344CB8AC3E}">
        <p14:creationId xmlns:p14="http://schemas.microsoft.com/office/powerpoint/2010/main" val="1925382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关联分析</a:t>
            </a:r>
            <a:r>
              <a:rPr lang="en-US" altLang="zh-CN" dirty="0"/>
              <a:t>-----</a:t>
            </a:r>
            <a:r>
              <a:rPr lang="zh-CN" altLang="en-US" dirty="0"/>
              <a:t>描述一组数据的密切关系</a:t>
            </a:r>
            <a:endParaRPr lang="en-US" altLang="zh-CN" dirty="0"/>
          </a:p>
          <a:p>
            <a:endParaRPr lang="en-US" altLang="zh-CN" dirty="0"/>
          </a:p>
          <a:p>
            <a:r>
              <a:rPr lang="zh-CN" altLang="en-US" dirty="0"/>
              <a:t>分类聚类</a:t>
            </a:r>
            <a:r>
              <a:rPr lang="en-US" altLang="zh-CN" dirty="0"/>
              <a:t>-----</a:t>
            </a:r>
            <a:r>
              <a:rPr lang="zh-CN" altLang="en-US" dirty="0"/>
              <a:t>按照样本的特征或者相识度把无序的文本映射到有序的集合当中</a:t>
            </a:r>
            <a:endParaRPr lang="en-US" altLang="zh-CN" dirty="0"/>
          </a:p>
          <a:p>
            <a:endParaRPr lang="en-US" altLang="zh-CN" dirty="0"/>
          </a:p>
          <a:p>
            <a:r>
              <a:rPr lang="zh-CN" altLang="en-US" dirty="0"/>
              <a:t>时序分析</a:t>
            </a:r>
            <a:r>
              <a:rPr lang="en-US" altLang="zh-CN" dirty="0"/>
              <a:t>-----</a:t>
            </a:r>
            <a:r>
              <a:rPr lang="zh-CN" altLang="en-US" dirty="0"/>
              <a:t>研究数据之间的前后因果关系</a:t>
            </a:r>
            <a:endParaRPr lang="en-US" altLang="zh-CN" dirty="0"/>
          </a:p>
          <a:p>
            <a:endParaRPr lang="en-US" altLang="zh-CN" dirty="0"/>
          </a:p>
          <a:p>
            <a:r>
              <a:rPr lang="zh-CN" altLang="en-US" dirty="0"/>
              <a:t>预测</a:t>
            </a:r>
            <a:r>
              <a:rPr lang="en-US" altLang="zh-CN" dirty="0"/>
              <a:t>-----</a:t>
            </a:r>
            <a:r>
              <a:rPr lang="zh-CN" altLang="en-US" dirty="0"/>
              <a:t>利用数据的变化对未来的热点进行预测。</a:t>
            </a:r>
          </a:p>
        </p:txBody>
      </p:sp>
      <p:sp>
        <p:nvSpPr>
          <p:cNvPr id="4" name="灯片编号占位符 3"/>
          <p:cNvSpPr>
            <a:spLocks noGrp="1"/>
          </p:cNvSpPr>
          <p:nvPr>
            <p:ph type="sldNum" sz="quarter" idx="10"/>
          </p:nvPr>
        </p:nvSpPr>
        <p:spPr/>
        <p:txBody>
          <a:bodyPr/>
          <a:lstStyle/>
          <a:p>
            <a:fld id="{17FA3A9F-0CC4-4213-98AE-09E155066788}" type="slidenum">
              <a:rPr lang="zh-CN" altLang="en-US" smtClean="0"/>
              <a:t>11</a:t>
            </a:fld>
            <a:endParaRPr lang="zh-CN" altLang="en-US"/>
          </a:p>
        </p:txBody>
      </p:sp>
    </p:spTree>
    <p:extLst>
      <p:ext uri="{BB962C8B-B14F-4D97-AF65-F5344CB8AC3E}">
        <p14:creationId xmlns:p14="http://schemas.microsoft.com/office/powerpoint/2010/main" val="838026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FA3A9F-0CC4-4213-98AE-09E155066788}" type="slidenum">
              <a:rPr lang="zh-CN" altLang="en-US" smtClean="0"/>
              <a:t>12</a:t>
            </a:fld>
            <a:endParaRPr lang="zh-CN" altLang="en-US"/>
          </a:p>
        </p:txBody>
      </p:sp>
    </p:spTree>
    <p:extLst>
      <p:ext uri="{BB962C8B-B14F-4D97-AF65-F5344CB8AC3E}">
        <p14:creationId xmlns:p14="http://schemas.microsoft.com/office/powerpoint/2010/main" val="2569954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如何尽心</a:t>
            </a:r>
            <a:r>
              <a:rPr lang="en-US" altLang="zh-CN" dirty="0"/>
              <a:t>android</a:t>
            </a:r>
            <a:r>
              <a:rPr lang="zh-CN" altLang="en-US" dirty="0"/>
              <a:t>界面的开发</a:t>
            </a:r>
          </a:p>
        </p:txBody>
      </p:sp>
      <p:sp>
        <p:nvSpPr>
          <p:cNvPr id="4" name="灯片编号占位符 3"/>
          <p:cNvSpPr>
            <a:spLocks noGrp="1"/>
          </p:cNvSpPr>
          <p:nvPr>
            <p:ph type="sldNum" sz="quarter" idx="10"/>
          </p:nvPr>
        </p:nvSpPr>
        <p:spPr/>
        <p:txBody>
          <a:bodyPr/>
          <a:lstStyle/>
          <a:p>
            <a:fld id="{17FA3A9F-0CC4-4213-98AE-09E155066788}" type="slidenum">
              <a:rPr lang="zh-CN" altLang="en-US" smtClean="0"/>
              <a:t>13</a:t>
            </a:fld>
            <a:endParaRPr lang="zh-CN" altLang="en-US"/>
          </a:p>
        </p:txBody>
      </p:sp>
    </p:spTree>
    <p:extLst>
      <p:ext uri="{BB962C8B-B14F-4D97-AF65-F5344CB8AC3E}">
        <p14:creationId xmlns:p14="http://schemas.microsoft.com/office/powerpoint/2010/main" val="4227716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主要写不同的地方</a:t>
            </a:r>
          </a:p>
        </p:txBody>
      </p:sp>
      <p:sp>
        <p:nvSpPr>
          <p:cNvPr id="4" name="灯片编号占位符 3"/>
          <p:cNvSpPr>
            <a:spLocks noGrp="1"/>
          </p:cNvSpPr>
          <p:nvPr>
            <p:ph type="sldNum" sz="quarter" idx="10"/>
          </p:nvPr>
        </p:nvSpPr>
        <p:spPr/>
        <p:txBody>
          <a:bodyPr/>
          <a:lstStyle/>
          <a:p>
            <a:fld id="{17FA3A9F-0CC4-4213-98AE-09E155066788}" type="slidenum">
              <a:rPr lang="zh-CN" altLang="en-US" smtClean="0"/>
              <a:t>14</a:t>
            </a:fld>
            <a:endParaRPr lang="zh-CN" altLang="en-US"/>
          </a:p>
        </p:txBody>
      </p:sp>
    </p:spTree>
    <p:extLst>
      <p:ext uri="{BB962C8B-B14F-4D97-AF65-F5344CB8AC3E}">
        <p14:creationId xmlns:p14="http://schemas.microsoft.com/office/powerpoint/2010/main" val="472378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t>之前的校园信息平台，都是由运营人员发布信息。</a:t>
            </a:r>
            <a:endParaRPr lang="en-US" altLang="zh-CN" sz="1800" dirty="0"/>
          </a:p>
          <a:p>
            <a:r>
              <a:rPr lang="zh-CN" altLang="en-US" sz="1800" dirty="0"/>
              <a:t>但是在实际生活中，教务人员和微信公众号主体都不愿意放弃原来的信息发布渠道而参与当中，导致最终产品的失败。</a:t>
            </a:r>
            <a:endParaRPr lang="en-US" altLang="zh-CN" sz="1800" dirty="0"/>
          </a:p>
          <a:p>
            <a:endParaRPr lang="en-US" altLang="zh-CN" sz="1800" dirty="0"/>
          </a:p>
          <a:p>
            <a:r>
              <a:rPr lang="zh-CN" altLang="en-US" sz="1800" dirty="0"/>
              <a:t>我们这是希望通过这种合理的方式，在权限的允许范围内进行信息的采集和发布，大大减少了运营的成本和信息发布者的代价。</a:t>
            </a:r>
            <a:endParaRPr lang="en-US" altLang="zh-CN" sz="1800"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17FA3A9F-0CC4-4213-98AE-09E155066788}" type="slidenum">
              <a:rPr lang="zh-CN" altLang="en-US" smtClean="0"/>
              <a:t>15</a:t>
            </a:fld>
            <a:endParaRPr lang="zh-CN" altLang="en-US"/>
          </a:p>
        </p:txBody>
      </p:sp>
    </p:spTree>
    <p:extLst>
      <p:ext uri="{BB962C8B-B14F-4D97-AF65-F5344CB8AC3E}">
        <p14:creationId xmlns:p14="http://schemas.microsoft.com/office/powerpoint/2010/main" val="509709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既节约搜索信息的时间，提高信息获取效率，又</a:t>
            </a:r>
            <a:r>
              <a:rPr lang="zh-CN" altLang="en-US" sz="1200" kern="1200" dirty="0">
                <a:solidFill>
                  <a:schemeClr val="tx1"/>
                </a:solidFill>
                <a:effectLst/>
                <a:latin typeface="+mn-lt"/>
                <a:ea typeface="+mn-ea"/>
                <a:cs typeface="+mn-cs"/>
              </a:rPr>
              <a:t>提升了</a:t>
            </a:r>
            <a:r>
              <a:rPr lang="zh-CN" altLang="zh-CN" sz="1200" kern="1200" dirty="0">
                <a:solidFill>
                  <a:schemeClr val="tx1"/>
                </a:solidFill>
                <a:effectLst/>
                <a:latin typeface="+mn-lt"/>
                <a:ea typeface="+mn-ea"/>
                <a:cs typeface="+mn-cs"/>
              </a:rPr>
              <a:t>用户获取信息的体验。</a:t>
            </a:r>
            <a:endParaRPr lang="en-US" altLang="zh-CN" dirty="0"/>
          </a:p>
          <a:p>
            <a:endParaRPr lang="en-US" altLang="zh-CN" dirty="0"/>
          </a:p>
          <a:p>
            <a:r>
              <a:rPr lang="en-US" altLang="zh-CN" dirty="0"/>
              <a:t>-----</a:t>
            </a:r>
            <a:r>
              <a:rPr lang="zh-CN" altLang="en-US" dirty="0"/>
              <a:t>以下乾坤大挪移</a:t>
            </a:r>
            <a:endParaRPr lang="en-US" altLang="zh-CN" dirty="0"/>
          </a:p>
          <a:p>
            <a:r>
              <a:rPr lang="zh-CN" altLang="en-US" dirty="0"/>
              <a:t>之前的平台有很多软件，只是简单的提供了一种信息浏览功能，用户体验较差。不够智能友好。</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而像有些软件，则追求各个功能的面面俱到，反而每个功能都不够完美。</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由于互联网信息发展迅速，一个服务型软件想要做的大而全越来越难，这样的服务软件不仅不会给我们带来便利，反而会让用户觉得信息杂乱繁多，大大降低用户的体验。</a:t>
            </a:r>
            <a:endParaRPr lang="en-US" altLang="zh-CN" sz="1200" kern="1200" dirty="0">
              <a:solidFill>
                <a:schemeClr val="tx1"/>
              </a:solidFill>
              <a:effectLst/>
              <a:latin typeface="+mn-lt"/>
              <a:ea typeface="+mn-ea"/>
              <a:cs typeface="+mn-cs"/>
            </a:endParaRPr>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17FA3A9F-0CC4-4213-98AE-09E155066788}" type="slidenum">
              <a:rPr lang="zh-CN" altLang="en-US" smtClean="0"/>
              <a:t>16</a:t>
            </a:fld>
            <a:endParaRPr lang="zh-CN" altLang="en-US"/>
          </a:p>
        </p:txBody>
      </p:sp>
    </p:spTree>
    <p:extLst>
      <p:ext uri="{BB962C8B-B14F-4D97-AF65-F5344CB8AC3E}">
        <p14:creationId xmlns:p14="http://schemas.microsoft.com/office/powerpoint/2010/main" val="1570045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之前的信息发布平台内容相对独立</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当前的校园信息发布平台，大多数之间相互独立，而且没有完整的数据关联分析方法。</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这是一张数据关联表，他表示各个项目之间关联以及关联的强弱信息等。数据之间的关联分析能够提供巨大的价值。</a:t>
            </a:r>
            <a:endParaRPr lang="en-US" altLang="zh-CN" sz="1200" b="0" i="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信息发布者，例如微信公众号主体、招聘网站等，也可以通过该平台反馈的数据统计等内容，进一步调整优化自己的信息资源，更好地经营自己的平台。</a:t>
            </a:r>
            <a:endParaRPr lang="en-US" altLang="zh-CN" dirty="0"/>
          </a:p>
          <a:p>
            <a:endParaRPr lang="en-US" altLang="zh-CN" dirty="0"/>
          </a:p>
          <a:p>
            <a:endParaRPr lang="en-US" altLang="zh-CN" dirty="0"/>
          </a:p>
          <a:p>
            <a:r>
              <a:rPr lang="zh-CN" altLang="en-US" dirty="0"/>
              <a:t>我们能够通过这种数据反馈，提供给数据发布者一些更好的信息发布方案。</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17FA3A9F-0CC4-4213-98AE-09E155066788}" type="slidenum">
              <a:rPr lang="zh-CN" altLang="en-US" smtClean="0"/>
              <a:t>17</a:t>
            </a:fld>
            <a:endParaRPr lang="zh-CN" altLang="en-US"/>
          </a:p>
        </p:txBody>
      </p:sp>
    </p:spTree>
    <p:extLst>
      <p:ext uri="{BB962C8B-B14F-4D97-AF65-F5344CB8AC3E}">
        <p14:creationId xmlns:p14="http://schemas.microsoft.com/office/powerpoint/2010/main" val="3796197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FA3A9F-0CC4-4213-98AE-09E155066788}" type="slidenum">
              <a:rPr lang="zh-CN" altLang="en-US" smtClean="0"/>
              <a:t>18</a:t>
            </a:fld>
            <a:endParaRPr lang="zh-CN" altLang="en-US"/>
          </a:p>
        </p:txBody>
      </p:sp>
    </p:spTree>
    <p:extLst>
      <p:ext uri="{BB962C8B-B14F-4D97-AF65-F5344CB8AC3E}">
        <p14:creationId xmlns:p14="http://schemas.microsoft.com/office/powerpoint/2010/main" val="3576666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FA3A9F-0CC4-4213-98AE-09E155066788}" type="slidenum">
              <a:rPr lang="zh-CN" altLang="en-US" smtClean="0"/>
              <a:t>19</a:t>
            </a:fld>
            <a:endParaRPr lang="zh-CN" altLang="en-US"/>
          </a:p>
        </p:txBody>
      </p:sp>
    </p:spTree>
    <p:extLst>
      <p:ext uri="{BB962C8B-B14F-4D97-AF65-F5344CB8AC3E}">
        <p14:creationId xmlns:p14="http://schemas.microsoft.com/office/powerpoint/2010/main" val="1334800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FA3A9F-0CC4-4213-98AE-09E155066788}" type="slidenum">
              <a:rPr lang="zh-CN" altLang="en-US" smtClean="0"/>
              <a:t>2</a:t>
            </a:fld>
            <a:endParaRPr lang="zh-CN" altLang="en-US"/>
          </a:p>
        </p:txBody>
      </p:sp>
    </p:spTree>
    <p:extLst>
      <p:ext uri="{BB962C8B-B14F-4D97-AF65-F5344CB8AC3E}">
        <p14:creationId xmlns:p14="http://schemas.microsoft.com/office/powerpoint/2010/main" val="2415927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如何尽心</a:t>
            </a:r>
            <a:r>
              <a:rPr lang="en-US" altLang="zh-CN" dirty="0"/>
              <a:t>android</a:t>
            </a:r>
            <a:r>
              <a:rPr lang="zh-CN" altLang="en-US" dirty="0"/>
              <a:t>界面的开发</a:t>
            </a:r>
          </a:p>
        </p:txBody>
      </p:sp>
      <p:sp>
        <p:nvSpPr>
          <p:cNvPr id="4" name="灯片编号占位符 3"/>
          <p:cNvSpPr>
            <a:spLocks noGrp="1"/>
          </p:cNvSpPr>
          <p:nvPr>
            <p:ph type="sldNum" sz="quarter" idx="10"/>
          </p:nvPr>
        </p:nvSpPr>
        <p:spPr/>
        <p:txBody>
          <a:bodyPr/>
          <a:lstStyle/>
          <a:p>
            <a:fld id="{17FA3A9F-0CC4-4213-98AE-09E155066788}" type="slidenum">
              <a:rPr lang="zh-CN" altLang="en-US" smtClean="0"/>
              <a:t>21</a:t>
            </a:fld>
            <a:endParaRPr lang="zh-CN" altLang="en-US"/>
          </a:p>
        </p:txBody>
      </p:sp>
    </p:spTree>
    <p:extLst>
      <p:ext uri="{BB962C8B-B14F-4D97-AF65-F5344CB8AC3E}">
        <p14:creationId xmlns:p14="http://schemas.microsoft.com/office/powerpoint/2010/main" val="1095394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如何尽心</a:t>
            </a:r>
            <a:r>
              <a:rPr lang="en-US" altLang="zh-CN" dirty="0"/>
              <a:t>android</a:t>
            </a:r>
            <a:r>
              <a:rPr lang="zh-CN" altLang="en-US" dirty="0"/>
              <a:t>界面的开发</a:t>
            </a:r>
          </a:p>
        </p:txBody>
      </p:sp>
      <p:sp>
        <p:nvSpPr>
          <p:cNvPr id="4" name="灯片编号占位符 3"/>
          <p:cNvSpPr>
            <a:spLocks noGrp="1"/>
          </p:cNvSpPr>
          <p:nvPr>
            <p:ph type="sldNum" sz="quarter" idx="10"/>
          </p:nvPr>
        </p:nvSpPr>
        <p:spPr/>
        <p:txBody>
          <a:bodyPr/>
          <a:lstStyle/>
          <a:p>
            <a:fld id="{17FA3A9F-0CC4-4213-98AE-09E155066788}" type="slidenum">
              <a:rPr lang="zh-CN" altLang="en-US" smtClean="0"/>
              <a:t>22</a:t>
            </a:fld>
            <a:endParaRPr lang="zh-CN" altLang="en-US"/>
          </a:p>
        </p:txBody>
      </p:sp>
    </p:spTree>
    <p:extLst>
      <p:ext uri="{BB962C8B-B14F-4D97-AF65-F5344CB8AC3E}">
        <p14:creationId xmlns:p14="http://schemas.microsoft.com/office/powerpoint/2010/main" val="707807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如何尽心</a:t>
            </a:r>
            <a:r>
              <a:rPr lang="en-US" altLang="zh-CN" dirty="0"/>
              <a:t>android</a:t>
            </a:r>
            <a:r>
              <a:rPr lang="zh-CN" altLang="en-US" dirty="0"/>
              <a:t>界面的开发</a:t>
            </a:r>
          </a:p>
        </p:txBody>
      </p:sp>
      <p:sp>
        <p:nvSpPr>
          <p:cNvPr id="4" name="灯片编号占位符 3"/>
          <p:cNvSpPr>
            <a:spLocks noGrp="1"/>
          </p:cNvSpPr>
          <p:nvPr>
            <p:ph type="sldNum" sz="quarter" idx="10"/>
          </p:nvPr>
        </p:nvSpPr>
        <p:spPr/>
        <p:txBody>
          <a:bodyPr/>
          <a:lstStyle/>
          <a:p>
            <a:fld id="{17FA3A9F-0CC4-4213-98AE-09E155066788}" type="slidenum">
              <a:rPr lang="zh-CN" altLang="en-US" smtClean="0"/>
              <a:t>23</a:t>
            </a:fld>
            <a:endParaRPr lang="zh-CN" altLang="en-US"/>
          </a:p>
        </p:txBody>
      </p:sp>
    </p:spTree>
    <p:extLst>
      <p:ext uri="{BB962C8B-B14F-4D97-AF65-F5344CB8AC3E}">
        <p14:creationId xmlns:p14="http://schemas.microsoft.com/office/powerpoint/2010/main" val="351980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注意研究背景这一块，只能说一些跟当前研究有关的内容，对我们要做的东西要只字不提，否则后边在提，就有种冗余的嫌疑！！！</a:t>
            </a:r>
          </a:p>
        </p:txBody>
      </p:sp>
      <p:sp>
        <p:nvSpPr>
          <p:cNvPr id="4" name="灯片编号占位符 3"/>
          <p:cNvSpPr>
            <a:spLocks noGrp="1"/>
          </p:cNvSpPr>
          <p:nvPr>
            <p:ph type="sldNum" sz="quarter" idx="10"/>
          </p:nvPr>
        </p:nvSpPr>
        <p:spPr/>
        <p:txBody>
          <a:bodyPr/>
          <a:lstStyle/>
          <a:p>
            <a:fld id="{17FA3A9F-0CC4-4213-98AE-09E155066788}" type="slidenum">
              <a:rPr lang="zh-CN" altLang="en-US" smtClean="0"/>
              <a:t>3</a:t>
            </a:fld>
            <a:endParaRPr lang="zh-CN" altLang="en-US"/>
          </a:p>
        </p:txBody>
      </p:sp>
    </p:spTree>
    <p:extLst>
      <p:ext uri="{BB962C8B-B14F-4D97-AF65-F5344CB8AC3E}">
        <p14:creationId xmlns:p14="http://schemas.microsoft.com/office/powerpoint/2010/main" val="188076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通过互联网多媒体获得时下最新的消息成为了人们的首选</a:t>
            </a:r>
            <a:r>
              <a:rPr lang="zh-CN" altLang="en-US" sz="1200" kern="1200" dirty="0">
                <a:solidFill>
                  <a:schemeClr val="tx1"/>
                </a:solidFill>
                <a:effectLst/>
                <a:latin typeface="+mn-lt"/>
                <a:ea typeface="+mn-ea"/>
                <a:cs typeface="+mn-cs"/>
              </a:rPr>
              <a:t>。</a:t>
            </a:r>
            <a:r>
              <a:rPr lang="zh-CN" altLang="en-US" sz="1200" dirty="0">
                <a:solidFill>
                  <a:schemeClr val="tx2">
                    <a:lumMod val="75000"/>
                  </a:schemeClr>
                </a:solidFill>
              </a:rPr>
              <a:t>计算机互联网技术发展推动了信息的传播，</a:t>
            </a:r>
            <a:r>
              <a:rPr lang="zh-CN" altLang="zh-CN" sz="1200" dirty="0"/>
              <a:t>互联网信息量大、</a:t>
            </a:r>
            <a:r>
              <a:rPr lang="zh-CN" altLang="en-US" sz="1200" dirty="0"/>
              <a:t>信息传播速度块</a:t>
            </a:r>
            <a:r>
              <a:rPr lang="zh-CN" altLang="zh-CN" sz="1200" dirty="0"/>
              <a:t>和传播广泛深刻地影响着人们的生活方式</a:t>
            </a:r>
            <a:r>
              <a:rPr lang="zh-CN" altLang="en-US" sz="1200" dirty="0"/>
              <a:t>和思维方式</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tx2">
                  <a:lumMod val="7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t>面对海量信息</a:t>
            </a:r>
            <a:r>
              <a:rPr lang="zh-CN" altLang="en-US" sz="1200" dirty="0"/>
              <a:t>，</a:t>
            </a:r>
            <a:r>
              <a:rPr lang="zh-CN" altLang="en-US" sz="1200" dirty="0">
                <a:solidFill>
                  <a:schemeClr val="tx2">
                    <a:lumMod val="75000"/>
                  </a:schemeClr>
                </a:solidFill>
              </a:rPr>
              <a:t>人们获取信息时更加追求用户体验</a:t>
            </a:r>
            <a:r>
              <a:rPr lang="en-US" altLang="zh-CN" sz="1200" dirty="0"/>
              <a:t>——</a:t>
            </a:r>
            <a:r>
              <a:rPr lang="zh-CN" altLang="en-US" sz="1200" dirty="0"/>
              <a:t>希望</a:t>
            </a:r>
            <a:r>
              <a:rPr lang="zh-CN" altLang="zh-CN" sz="1200" dirty="0"/>
              <a:t>通过便捷、智能的方式来获取自己感兴趣的内容</a:t>
            </a:r>
            <a:endParaRPr lang="zh-CN" altLang="en-US" sz="1200" dirty="0">
              <a:solidFill>
                <a:schemeClr val="tx2">
                  <a:lumMod val="7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solidFill>
                <a:schemeClr val="tx2">
                  <a:lumMod val="75000"/>
                </a:schemeClr>
              </a:solidFill>
            </a:endParaRPr>
          </a:p>
          <a:p>
            <a:r>
              <a:rPr lang="zh-CN" altLang="en-US" sz="1200" kern="1200" dirty="0">
                <a:solidFill>
                  <a:schemeClr val="tx1"/>
                </a:solidFill>
                <a:effectLst/>
                <a:latin typeface="+mn-lt"/>
                <a:ea typeface="+mn-ea"/>
                <a:cs typeface="+mn-cs"/>
              </a:rPr>
              <a:t>数据分析和数据挖掘的相关算法为当下的信息发布提供了</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7FA3A9F-0CC4-4213-98AE-09E155066788}" type="slidenum">
              <a:rPr lang="zh-CN" altLang="en-US" smtClean="0"/>
              <a:t>4</a:t>
            </a:fld>
            <a:endParaRPr lang="zh-CN" altLang="en-US"/>
          </a:p>
        </p:txBody>
      </p:sp>
    </p:spTree>
    <p:extLst>
      <p:ext uri="{BB962C8B-B14F-4D97-AF65-F5344CB8AC3E}">
        <p14:creationId xmlns:p14="http://schemas.microsoft.com/office/powerpoint/2010/main" val="803500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主要指出我们的系统要解决什么问题，不能涉及具体的解决措施的步骤（研究内容），只是说明我们系统存在的价值，能够解决什么问题，不能说通过什么手段（项目特色）</a:t>
            </a:r>
            <a:endParaRPr lang="en-US" altLang="zh-CN" dirty="0"/>
          </a:p>
          <a:p>
            <a:endParaRPr lang="en-US" altLang="zh-CN" dirty="0"/>
          </a:p>
          <a:p>
            <a:endParaRPr lang="en-US" altLang="zh-CN" dirty="0"/>
          </a:p>
          <a:p>
            <a:endParaRPr lang="en-US" altLang="zh-CN" dirty="0"/>
          </a:p>
          <a:p>
            <a:r>
              <a:rPr lang="zh-CN" altLang="en-US" dirty="0"/>
              <a:t>项目特色和创新点主要讲述我们的系统怎么解决这些弊端。</a:t>
            </a:r>
            <a:br>
              <a:rPr lang="en-US" altLang="zh-CN" dirty="0"/>
            </a:b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7FA3A9F-0CC4-4213-98AE-09E155066788}" type="slidenum">
              <a:rPr lang="zh-CN" altLang="en-US" smtClean="0"/>
              <a:t>5</a:t>
            </a:fld>
            <a:endParaRPr lang="zh-CN" altLang="en-US"/>
          </a:p>
        </p:txBody>
      </p:sp>
    </p:spTree>
    <p:extLst>
      <p:ext uri="{BB962C8B-B14F-4D97-AF65-F5344CB8AC3E}">
        <p14:creationId xmlns:p14="http://schemas.microsoft.com/office/powerpoint/2010/main" val="3766186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因为发布的平台逐渐增多，各个平台之间的资源相对独立，在生活中信息十分分散，不利于用户在最短的时间内获取到有价值的信息。</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如果学生想要获得校园新闻，就要花费大量的时间成本，在各个不同的平台之间转换。</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我们系统就可以提供一种针对学校全面综合的信息浏览渠道，将信息整合成成校园新闻、考研、就业等备受学生关注的模块，也能按照体育、军事、科技等话题分类，能够节约用户的时间，增强用户体验。</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突出信息之间的关联性，在这里说一下！！！</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17FA3A9F-0CC4-4213-98AE-09E155066788}" type="slidenum">
              <a:rPr lang="zh-CN" altLang="en-US" smtClean="0"/>
              <a:t>6</a:t>
            </a:fld>
            <a:endParaRPr lang="zh-CN" altLang="en-US"/>
          </a:p>
        </p:txBody>
      </p:sp>
    </p:spTree>
    <p:extLst>
      <p:ext uri="{BB962C8B-B14F-4D97-AF65-F5344CB8AC3E}">
        <p14:creationId xmlns:p14="http://schemas.microsoft.com/office/powerpoint/2010/main" val="1828365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我们就像一个现代化的工厂，从外界获取原材料，然后进行深度加工并保存，当我们的用户发送请求时，我们就提供我们精美的信息产品。</a:t>
            </a:r>
            <a:endParaRPr lang="en-US" altLang="zh-CN" dirty="0"/>
          </a:p>
          <a:p>
            <a:endParaRPr lang="en-US" altLang="zh-CN" dirty="0"/>
          </a:p>
          <a:p>
            <a:r>
              <a:rPr lang="zh-CN" altLang="en-US" dirty="0"/>
              <a:t>我们项目研究的核心在信息采集和信息分析当中。通过信息采集能够获取</a:t>
            </a:r>
            <a:r>
              <a:rPr lang="en-US" altLang="zh-CN" dirty="0"/>
              <a:t>…. …</a:t>
            </a:r>
          </a:p>
          <a:p>
            <a:r>
              <a:rPr lang="zh-CN" altLang="en-US" dirty="0"/>
              <a:t>信息分析主要是挖掘信息中的价值，寻找他们之间的联系。</a:t>
            </a:r>
            <a:endParaRPr lang="en-US" altLang="zh-CN" dirty="0"/>
          </a:p>
        </p:txBody>
      </p:sp>
      <p:sp>
        <p:nvSpPr>
          <p:cNvPr id="4" name="灯片编号占位符 3"/>
          <p:cNvSpPr>
            <a:spLocks noGrp="1"/>
          </p:cNvSpPr>
          <p:nvPr>
            <p:ph type="sldNum" sz="quarter" idx="10"/>
          </p:nvPr>
        </p:nvSpPr>
        <p:spPr/>
        <p:txBody>
          <a:bodyPr/>
          <a:lstStyle/>
          <a:p>
            <a:fld id="{17FA3A9F-0CC4-4213-98AE-09E155066788}" type="slidenum">
              <a:rPr lang="zh-CN" altLang="en-US" smtClean="0"/>
              <a:t>7</a:t>
            </a:fld>
            <a:endParaRPr lang="zh-CN" altLang="en-US"/>
          </a:p>
        </p:txBody>
      </p:sp>
    </p:spTree>
    <p:extLst>
      <p:ext uri="{BB962C8B-B14F-4D97-AF65-F5344CB8AC3E}">
        <p14:creationId xmlns:p14="http://schemas.microsoft.com/office/powerpoint/2010/main" val="3509946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主要写具体解决问题的步骤，不能过深。</a:t>
            </a:r>
          </a:p>
        </p:txBody>
      </p:sp>
      <p:sp>
        <p:nvSpPr>
          <p:cNvPr id="4" name="灯片编号占位符 3"/>
          <p:cNvSpPr>
            <a:spLocks noGrp="1"/>
          </p:cNvSpPr>
          <p:nvPr>
            <p:ph type="sldNum" sz="quarter" idx="10"/>
          </p:nvPr>
        </p:nvSpPr>
        <p:spPr/>
        <p:txBody>
          <a:bodyPr/>
          <a:lstStyle/>
          <a:p>
            <a:fld id="{17FA3A9F-0CC4-4213-98AE-09E155066788}" type="slidenum">
              <a:rPr lang="zh-CN" altLang="en-US" smtClean="0"/>
              <a:t>8</a:t>
            </a:fld>
            <a:endParaRPr lang="zh-CN" altLang="en-US"/>
          </a:p>
        </p:txBody>
      </p:sp>
    </p:spTree>
    <p:extLst>
      <p:ext uri="{BB962C8B-B14F-4D97-AF65-F5344CB8AC3E}">
        <p14:creationId xmlns:p14="http://schemas.microsoft.com/office/powerpoint/2010/main" val="1647760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本项目旨在利用网络爬虫获取校内不同来源的信息，通过数据分析和数据挖掘，对信息数据进行分析处理，结合智能分析的相关算法实现信息整合和智能呈现，提供给用户一个友好简洁的平台。</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同时利用统计图形展示数据统计结果，提供给数据发布者更好的决策方案</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7FA3A9F-0CC4-4213-98AE-09E155066788}" type="slidenum">
              <a:rPr lang="zh-CN" altLang="en-US" smtClean="0"/>
              <a:t>9</a:t>
            </a:fld>
            <a:endParaRPr lang="zh-CN" altLang="en-US"/>
          </a:p>
        </p:txBody>
      </p:sp>
    </p:spTree>
    <p:extLst>
      <p:ext uri="{BB962C8B-B14F-4D97-AF65-F5344CB8AC3E}">
        <p14:creationId xmlns:p14="http://schemas.microsoft.com/office/powerpoint/2010/main" val="484037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423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3749" y="543840"/>
            <a:ext cx="3808933" cy="825045"/>
          </a:xfrm>
          <a:prstGeom prst="rect">
            <a:avLst/>
          </a:prstGeom>
        </p:spPr>
        <p:txBody>
          <a:bodyPr>
            <a:normAutofit/>
          </a:bodyPr>
          <a:lstStyle>
            <a:lvl1pPr>
              <a:defRPr sz="3200" b="1"/>
            </a:lvl1pPr>
          </a:lstStyle>
          <a:p>
            <a:r>
              <a:rPr lang="zh-CN" altLang="en-US" dirty="0"/>
              <a:t>单击此处添加标题</a:t>
            </a:r>
          </a:p>
        </p:txBody>
      </p:sp>
      <p:sp>
        <p:nvSpPr>
          <p:cNvPr id="7" name="矩形 6"/>
          <p:cNvSpPr/>
          <p:nvPr userDrawn="1"/>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956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tx2">
            <a:lumMod val="50000"/>
          </a:schemeClr>
        </a:solidFill>
        <a:effectLst/>
      </p:bgPr>
    </p:bg>
    <p:spTree>
      <p:nvGrpSpPr>
        <p:cNvPr id="1" name=""/>
        <p:cNvGrpSpPr/>
        <p:nvPr/>
      </p:nvGrpSpPr>
      <p:grpSpPr>
        <a:xfrm>
          <a:off x="0" y="0"/>
          <a:ext cx="0" cy="0"/>
          <a:chOff x="0" y="0"/>
          <a:chExt cx="0" cy="0"/>
        </a:xfrm>
      </p:grpSpPr>
      <p:sp>
        <p:nvSpPr>
          <p:cNvPr id="6" name="矩形 5"/>
          <p:cNvSpPr/>
          <p:nvPr userDrawn="1"/>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624114" y="543840"/>
            <a:ext cx="3581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a:t>单击此处添加标题</a:t>
            </a:r>
          </a:p>
        </p:txBody>
      </p:sp>
    </p:spTree>
    <p:extLst>
      <p:ext uri="{BB962C8B-B14F-4D97-AF65-F5344CB8AC3E}">
        <p14:creationId xmlns:p14="http://schemas.microsoft.com/office/powerpoint/2010/main" val="1077805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421005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624114" y="543840"/>
            <a:ext cx="3581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a:t>单击此处添加标题</a:t>
            </a:r>
          </a:p>
        </p:txBody>
      </p:sp>
    </p:spTree>
    <p:extLst>
      <p:ext uri="{BB962C8B-B14F-4D97-AF65-F5344CB8AC3E}">
        <p14:creationId xmlns:p14="http://schemas.microsoft.com/office/powerpoint/2010/main" val="679673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grpSp>
        <p:nvGrpSpPr>
          <p:cNvPr id="7" name="组合 6"/>
          <p:cNvGrpSpPr/>
          <p:nvPr userDrawn="1"/>
        </p:nvGrpSpPr>
        <p:grpSpPr>
          <a:xfrm>
            <a:off x="7421798" y="2425848"/>
            <a:ext cx="2599547" cy="2072335"/>
            <a:chOff x="7503886" y="1970815"/>
            <a:chExt cx="2599547" cy="2072335"/>
          </a:xfrm>
          <a:solidFill>
            <a:srgbClr val="88B40F"/>
          </a:solidFill>
        </p:grpSpPr>
        <p:sp>
          <p:nvSpPr>
            <p:cNvPr id="8" name="椭圆 7"/>
            <p:cNvSpPr/>
            <p:nvPr/>
          </p:nvSpPr>
          <p:spPr>
            <a:xfrm>
              <a:off x="7503886" y="1970815"/>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86058" y="2736864"/>
              <a:ext cx="1306286" cy="1306286"/>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249415" y="2875350"/>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flipH="1">
            <a:off x="1962237" y="2511771"/>
            <a:ext cx="2599547" cy="2072335"/>
            <a:chOff x="1271166" y="2284597"/>
            <a:chExt cx="2599547" cy="2072335"/>
          </a:xfrm>
          <a:solidFill>
            <a:srgbClr val="88B40F"/>
          </a:solidFill>
        </p:grpSpPr>
        <p:sp>
          <p:nvSpPr>
            <p:cNvPr id="12" name="椭圆 11"/>
            <p:cNvSpPr/>
            <p:nvPr/>
          </p:nvSpPr>
          <p:spPr>
            <a:xfrm>
              <a:off x="1271166" y="2284597"/>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953338" y="3050646"/>
              <a:ext cx="1306286" cy="1306286"/>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016695" y="3189132"/>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 9"/>
          <p:cNvGrpSpPr/>
          <p:nvPr userDrawn="1"/>
        </p:nvGrpSpPr>
        <p:grpSpPr>
          <a:xfrm>
            <a:off x="4143657" y="1469396"/>
            <a:ext cx="3671455" cy="3671455"/>
            <a:chOff x="2736273" y="748180"/>
            <a:chExt cx="3671455" cy="3671455"/>
          </a:xfrm>
        </p:grpSpPr>
        <p:sp>
          <p:nvSpPr>
            <p:cNvPr id="16" name="椭圆 15"/>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17" name="矩形 16"/>
            <p:cNvSpPr/>
            <p:nvPr/>
          </p:nvSpPr>
          <p:spPr>
            <a:xfrm>
              <a:off x="4494148" y="1790555"/>
              <a:ext cx="184731" cy="707886"/>
            </a:xfrm>
            <a:prstGeom prst="rect">
              <a:avLst/>
            </a:prstGeom>
          </p:spPr>
          <p:txBody>
            <a:bodyPr wrap="none">
              <a:spAutoFit/>
            </a:bodyPr>
            <a:lstStyle/>
            <a:p>
              <a:pPr algn="ctr"/>
              <a:endParaRPr kumimoji="1" lang="en-US" altLang="zh-CN" sz="4000" b="1" dirty="0">
                <a:solidFill>
                  <a:schemeClr val="bg1"/>
                </a:solidFill>
              </a:endParaRPr>
            </a:p>
          </p:txBody>
        </p:sp>
      </p:grpSp>
    </p:spTree>
    <p:extLst>
      <p:ext uri="{BB962C8B-B14F-4D97-AF65-F5344CB8AC3E}">
        <p14:creationId xmlns:p14="http://schemas.microsoft.com/office/powerpoint/2010/main" val="3511279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矩形 7"/>
          <p:cNvSpPr/>
          <p:nvPr userDrawn="1"/>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279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3769804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697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7" r:id="rId4"/>
    <p:sldLayoutId id="2147483651" r:id="rId5"/>
    <p:sldLayoutId id="2147483652" r:id="rId6"/>
    <p:sldLayoutId id="2147483653"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tmp"/><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 name="矩形 5"/>
          <p:cNvSpPr/>
          <p:nvPr/>
        </p:nvSpPr>
        <p:spPr>
          <a:xfrm>
            <a:off x="0" y="0"/>
            <a:ext cx="12192000" cy="5396248"/>
          </a:xfrm>
          <a:prstGeom prst="rect">
            <a:avLst/>
          </a:prstGeom>
          <a:solidFill>
            <a:schemeClr val="tx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242061" y="2511771"/>
            <a:ext cx="9707879" cy="1323439"/>
          </a:xfrm>
          <a:prstGeom prst="rect">
            <a:avLst/>
          </a:prstGeom>
        </p:spPr>
        <p:txBody>
          <a:bodyPr wrap="square">
            <a:spAutoFit/>
          </a:bodyPr>
          <a:lstStyle/>
          <a:p>
            <a:pPr algn="ctr"/>
            <a:r>
              <a:rPr kumimoji="1" lang="zh-CN" altLang="en-US" sz="4000" b="1" dirty="0">
                <a:solidFill>
                  <a:schemeClr val="bg1"/>
                </a:solidFill>
              </a:rPr>
              <a:t>基于网络爬虫和数据分析的</a:t>
            </a:r>
            <a:endParaRPr kumimoji="1" lang="en-US" altLang="zh-CN" sz="4000" b="1" dirty="0">
              <a:solidFill>
                <a:schemeClr val="bg1"/>
              </a:solidFill>
            </a:endParaRPr>
          </a:p>
          <a:p>
            <a:pPr algn="ctr"/>
            <a:r>
              <a:rPr kumimoji="1" lang="zh-CN" altLang="en-US" sz="4000" b="1" dirty="0">
                <a:solidFill>
                  <a:schemeClr val="bg1"/>
                </a:solidFill>
              </a:rPr>
              <a:t>高校信息整合系统</a:t>
            </a:r>
            <a:endParaRPr kumimoji="1" lang="en-US" altLang="zh-CN" sz="4000" b="1" dirty="0">
              <a:solidFill>
                <a:schemeClr val="bg1"/>
              </a:solidFill>
            </a:endParaRPr>
          </a:p>
        </p:txBody>
      </p:sp>
      <p:sp>
        <p:nvSpPr>
          <p:cNvPr id="3" name="矩形 2"/>
          <p:cNvSpPr/>
          <p:nvPr/>
        </p:nvSpPr>
        <p:spPr>
          <a:xfrm>
            <a:off x="5683609" y="5969706"/>
            <a:ext cx="5840060" cy="400110"/>
          </a:xfrm>
          <a:prstGeom prst="rect">
            <a:avLst/>
          </a:prstGeom>
        </p:spPr>
        <p:txBody>
          <a:bodyPr wrap="none">
            <a:spAutoFit/>
          </a:bodyPr>
          <a:lstStyle/>
          <a:p>
            <a:pPr algn="ctr"/>
            <a:r>
              <a:rPr kumimoji="1" lang="zh-CN" altLang="en-US" sz="2000" dirty="0">
                <a:solidFill>
                  <a:schemeClr val="tx2">
                    <a:lumMod val="75000"/>
                  </a:schemeClr>
                </a:solidFill>
              </a:rPr>
              <a:t>成         员： 殷康龙  李锦瑢  白向龙  薛建业  董金国</a:t>
            </a:r>
          </a:p>
        </p:txBody>
      </p:sp>
      <p:sp>
        <p:nvSpPr>
          <p:cNvPr id="7" name="矩形 6"/>
          <p:cNvSpPr/>
          <p:nvPr/>
        </p:nvSpPr>
        <p:spPr>
          <a:xfrm>
            <a:off x="5719468" y="5572897"/>
            <a:ext cx="3749745" cy="400110"/>
          </a:xfrm>
          <a:prstGeom prst="rect">
            <a:avLst/>
          </a:prstGeom>
        </p:spPr>
        <p:txBody>
          <a:bodyPr wrap="none">
            <a:spAutoFit/>
          </a:bodyPr>
          <a:lstStyle/>
          <a:p>
            <a:pPr algn="ctr"/>
            <a:r>
              <a:rPr kumimoji="1" lang="zh-CN" altLang="en-US" sz="2000" dirty="0">
                <a:solidFill>
                  <a:schemeClr val="tx2">
                    <a:lumMod val="75000"/>
                  </a:schemeClr>
                </a:solidFill>
              </a:rPr>
              <a:t>指导老师： 计算机学院   李勇军</a:t>
            </a:r>
          </a:p>
        </p:txBody>
      </p:sp>
      <p:sp>
        <p:nvSpPr>
          <p:cNvPr id="9" name="矩形 8"/>
          <p:cNvSpPr/>
          <p:nvPr/>
        </p:nvSpPr>
        <p:spPr>
          <a:xfrm>
            <a:off x="4136448" y="-101600"/>
            <a:ext cx="3919104" cy="2613371"/>
          </a:xfrm>
          <a:prstGeom prst="rect">
            <a:avLst/>
          </a:prstGeom>
          <a:solidFill>
            <a:schemeClr val="tx2">
              <a:lumMod val="20000"/>
              <a:lumOff val="8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B050"/>
                </a:solidFill>
              </a:ln>
              <a:solidFill>
                <a:schemeClr val="accent1">
                  <a:lumMod val="20000"/>
                  <a:lumOff val="80000"/>
                </a:schemeClr>
              </a:solidFill>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7390" y="655630"/>
            <a:ext cx="1477220" cy="1477220"/>
          </a:xfrm>
          <a:prstGeom prst="rect">
            <a:avLst/>
          </a:prstGeom>
        </p:spPr>
      </p:pic>
    </p:spTree>
    <p:extLst>
      <p:ext uri="{BB962C8B-B14F-4D97-AF65-F5344CB8AC3E}">
        <p14:creationId xmlns:p14="http://schemas.microsoft.com/office/powerpoint/2010/main" val="3586063360"/>
      </p:ext>
    </p:extLst>
  </p:cSld>
  <p:clrMapOvr>
    <a:masterClrMapping/>
  </p:clrMapOvr>
  <p:transition spd="med">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0"/>
            <a:ext cx="4654800" cy="6858000"/>
          </a:xfrm>
          <a:prstGeom prst="rect">
            <a:avLst/>
          </a:prstGeom>
          <a:solidFill>
            <a:schemeClr val="tx2">
              <a:lumMod val="20000"/>
              <a:lumOff val="8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B050"/>
                </a:solidFill>
              </a:ln>
              <a:solidFill>
                <a:schemeClr val="accent1">
                  <a:lumMod val="20000"/>
                  <a:lumOff val="80000"/>
                </a:schemeClr>
              </a:solidFill>
            </a:endParaRPr>
          </a:p>
        </p:txBody>
      </p:sp>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研究内容和技术路线</a:t>
            </a: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2314" y="2263140"/>
            <a:ext cx="1905000" cy="1905000"/>
          </a:xfrm>
          <a:prstGeom prst="rect">
            <a:avLst/>
          </a:prstGeom>
        </p:spPr>
      </p:pic>
      <p:sp>
        <p:nvSpPr>
          <p:cNvPr id="7" name="矩形 6"/>
          <p:cNvSpPr/>
          <p:nvPr/>
        </p:nvSpPr>
        <p:spPr>
          <a:xfrm>
            <a:off x="1057736" y="4563404"/>
            <a:ext cx="2954656" cy="923330"/>
          </a:xfrm>
          <a:prstGeom prst="rect">
            <a:avLst/>
          </a:prstGeom>
          <a:noFill/>
        </p:spPr>
        <p:txBody>
          <a:bodyPr wrap="none" lIns="91440" tIns="45720" rIns="91440" bIns="45720">
            <a:spAutoFit/>
          </a:bodyPr>
          <a:lstStyle/>
          <a:p>
            <a:pPr algn="ctr"/>
            <a:r>
              <a:rPr lang="zh-CN" altLang="en-US" sz="5400" dirty="0">
                <a:ln w="0"/>
                <a:solidFill>
                  <a:srgbClr val="00B0F0"/>
                </a:solidFill>
                <a:effectLst>
                  <a:outerShdw blurRad="38100" dist="25400" dir="5400000" algn="ctr" rotWithShape="0">
                    <a:srgbClr val="6E747A">
                      <a:alpha val="43000"/>
                    </a:srgbClr>
                  </a:outerShdw>
                </a:effectLst>
              </a:rPr>
              <a:t>网络爬虫</a:t>
            </a:r>
          </a:p>
        </p:txBody>
      </p:sp>
      <p:grpSp>
        <p:nvGrpSpPr>
          <p:cNvPr id="10" name="组合 9"/>
          <p:cNvGrpSpPr/>
          <p:nvPr/>
        </p:nvGrpSpPr>
        <p:grpSpPr>
          <a:xfrm>
            <a:off x="5709298" y="1392413"/>
            <a:ext cx="5857862" cy="1200329"/>
            <a:chOff x="5709298" y="1392413"/>
            <a:chExt cx="5857862" cy="1200329"/>
          </a:xfrm>
        </p:grpSpPr>
        <p:sp>
          <p:nvSpPr>
            <p:cNvPr id="8" name="矩形 7"/>
            <p:cNvSpPr/>
            <p:nvPr/>
          </p:nvSpPr>
          <p:spPr>
            <a:xfrm rot="2700000">
              <a:off x="5708730" y="1483387"/>
              <a:ext cx="438455" cy="43731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60000"/>
                    <a:lumOff val="40000"/>
                  </a:schemeClr>
                </a:solidFill>
              </a:endParaRPr>
            </a:p>
          </p:txBody>
        </p:sp>
        <p:sp>
          <p:nvSpPr>
            <p:cNvPr id="9" name="文本框 8"/>
            <p:cNvSpPr txBox="1"/>
            <p:nvPr/>
          </p:nvSpPr>
          <p:spPr>
            <a:xfrm>
              <a:off x="6431280" y="1392413"/>
              <a:ext cx="5135880" cy="1200329"/>
            </a:xfrm>
            <a:prstGeom prst="rect">
              <a:avLst/>
            </a:prstGeom>
            <a:noFill/>
          </p:spPr>
          <p:txBody>
            <a:bodyPr wrap="square" rtlCol="0">
              <a:spAutoFit/>
            </a:bodyPr>
            <a:lstStyle/>
            <a:p>
              <a:r>
                <a:rPr lang="zh-CN" altLang="zh-CN" sz="2400" dirty="0"/>
                <a:t>网络爬虫又称为网络蜘蛛或网络机器人，是一个自动提取网页的计算机程序。</a:t>
              </a:r>
              <a:endParaRPr lang="zh-CN" altLang="en-US" sz="2400" dirty="0"/>
            </a:p>
          </p:txBody>
        </p:sp>
      </p:grpSp>
      <p:grpSp>
        <p:nvGrpSpPr>
          <p:cNvPr id="12" name="组合 11"/>
          <p:cNvGrpSpPr/>
          <p:nvPr/>
        </p:nvGrpSpPr>
        <p:grpSpPr>
          <a:xfrm>
            <a:off x="5618324" y="3476222"/>
            <a:ext cx="5857862" cy="1569660"/>
            <a:chOff x="5709298" y="1392413"/>
            <a:chExt cx="5857862" cy="1569660"/>
          </a:xfrm>
        </p:grpSpPr>
        <p:sp>
          <p:nvSpPr>
            <p:cNvPr id="13" name="矩形 12"/>
            <p:cNvSpPr/>
            <p:nvPr/>
          </p:nvSpPr>
          <p:spPr>
            <a:xfrm rot="2700000">
              <a:off x="5708730" y="1483387"/>
              <a:ext cx="438455" cy="43731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60000"/>
                    <a:lumOff val="40000"/>
                  </a:schemeClr>
                </a:solidFill>
              </a:endParaRPr>
            </a:p>
          </p:txBody>
        </p:sp>
        <p:sp>
          <p:nvSpPr>
            <p:cNvPr id="14" name="文本框 13"/>
            <p:cNvSpPr txBox="1"/>
            <p:nvPr/>
          </p:nvSpPr>
          <p:spPr>
            <a:xfrm>
              <a:off x="6431280" y="1392413"/>
              <a:ext cx="5135880" cy="1569660"/>
            </a:xfrm>
            <a:prstGeom prst="rect">
              <a:avLst/>
            </a:prstGeom>
            <a:noFill/>
          </p:spPr>
          <p:txBody>
            <a:bodyPr wrap="square" rtlCol="0">
              <a:spAutoFit/>
            </a:bodyPr>
            <a:lstStyle/>
            <a:p>
              <a:r>
                <a:rPr lang="zh-CN" altLang="zh-CN" sz="2400" dirty="0"/>
                <a:t>我们拟选用的爬虫构建框架为</a:t>
              </a:r>
              <a:r>
                <a:rPr lang="en-US" altLang="zh-CN" sz="2400" dirty="0" err="1"/>
                <a:t>Scrapy</a:t>
              </a:r>
              <a:r>
                <a:rPr lang="en-US" altLang="zh-CN" sz="2400" dirty="0"/>
                <a:t> </a:t>
              </a:r>
              <a:r>
                <a:rPr lang="zh-CN" altLang="zh-CN" sz="2400" dirty="0"/>
                <a:t>框架。在</a:t>
              </a:r>
              <a:r>
                <a:rPr lang="en-US" altLang="zh-CN" sz="2400" dirty="0"/>
                <a:t> </a:t>
              </a:r>
              <a:r>
                <a:rPr lang="en-US" altLang="zh-CN" sz="2400" dirty="0" err="1"/>
                <a:t>Scrapy</a:t>
              </a:r>
              <a:r>
                <a:rPr lang="en-US" altLang="zh-CN" sz="2400" dirty="0"/>
                <a:t> </a:t>
              </a:r>
              <a:r>
                <a:rPr lang="zh-CN" altLang="zh-CN" sz="2400" dirty="0"/>
                <a:t>框架中，数据在各个模块间的流动是由</a:t>
              </a:r>
              <a:r>
                <a:rPr lang="en-US" altLang="zh-CN" sz="2400" dirty="0"/>
                <a:t> </a:t>
              </a:r>
              <a:r>
                <a:rPr lang="en-US" altLang="zh-CN" sz="2400" dirty="0" err="1"/>
                <a:t>Scrapy</a:t>
              </a:r>
              <a:r>
                <a:rPr lang="en-US" altLang="zh-CN" sz="2400" dirty="0"/>
                <a:t> </a:t>
              </a:r>
              <a:r>
                <a:rPr lang="zh-CN" altLang="zh-CN" sz="2400" dirty="0"/>
                <a:t>引擎负责控制</a:t>
              </a:r>
              <a:r>
                <a:rPr lang="zh-CN" altLang="en-US" sz="2400" dirty="0"/>
                <a:t>。</a:t>
              </a:r>
            </a:p>
          </p:txBody>
        </p:sp>
      </p:grpSp>
    </p:spTree>
    <p:extLst>
      <p:ext uri="{BB962C8B-B14F-4D97-AF65-F5344CB8AC3E}">
        <p14:creationId xmlns:p14="http://schemas.microsoft.com/office/powerpoint/2010/main" val="362996505"/>
      </p:ext>
    </p:extLst>
  </p:cSld>
  <p:clrMapOvr>
    <a:masterClrMapping/>
  </p:clrMapOvr>
  <p:transition spd="med">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0"/>
            <a:ext cx="4654800" cy="6858000"/>
          </a:xfrm>
          <a:prstGeom prst="rect">
            <a:avLst/>
          </a:prstGeom>
          <a:solidFill>
            <a:schemeClr val="tx2">
              <a:lumMod val="20000"/>
              <a:lumOff val="8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B050"/>
                </a:solidFill>
              </a:ln>
              <a:solidFill>
                <a:schemeClr val="accent1">
                  <a:lumMod val="20000"/>
                  <a:lumOff val="80000"/>
                </a:schemeClr>
              </a:solidFill>
            </a:endParaRPr>
          </a:p>
        </p:txBody>
      </p:sp>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研究内容和技术路线</a:t>
            </a: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2314" y="2380694"/>
            <a:ext cx="1905000" cy="1905000"/>
          </a:xfrm>
          <a:prstGeom prst="rect">
            <a:avLst/>
          </a:prstGeom>
        </p:spPr>
      </p:pic>
      <p:grpSp>
        <p:nvGrpSpPr>
          <p:cNvPr id="36" name="组合 35"/>
          <p:cNvGrpSpPr/>
          <p:nvPr/>
        </p:nvGrpSpPr>
        <p:grpSpPr>
          <a:xfrm>
            <a:off x="5788243" y="1111583"/>
            <a:ext cx="5247464" cy="2575005"/>
            <a:chOff x="912813" y="2670175"/>
            <a:chExt cx="4275137" cy="2444750"/>
          </a:xfrm>
          <a:solidFill>
            <a:schemeClr val="tx2">
              <a:lumMod val="60000"/>
              <a:lumOff val="40000"/>
            </a:schemeClr>
          </a:solidFill>
        </p:grpSpPr>
        <p:sp>
          <p:nvSpPr>
            <p:cNvPr id="37" name="圆角矩形 7"/>
            <p:cNvSpPr/>
            <p:nvPr/>
          </p:nvSpPr>
          <p:spPr>
            <a:xfrm>
              <a:off x="912813" y="3440113"/>
              <a:ext cx="1687512" cy="865187"/>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dirty="0">
                  <a:solidFill>
                    <a:srgbClr val="FFFFFF"/>
                  </a:solidFill>
                  <a:latin typeface="楷体" panose="02010609060101010101" pitchFamily="49" charset="-122"/>
                  <a:ea typeface="楷体" panose="02010609060101010101" pitchFamily="49" charset="-122"/>
                </a:rPr>
                <a:t>文本信息</a:t>
              </a:r>
            </a:p>
          </p:txBody>
        </p:sp>
        <p:sp>
          <p:nvSpPr>
            <p:cNvPr id="38" name="圆角矩形 8"/>
            <p:cNvSpPr/>
            <p:nvPr/>
          </p:nvSpPr>
          <p:spPr>
            <a:xfrm>
              <a:off x="3370263" y="2670175"/>
              <a:ext cx="1817687" cy="431800"/>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dirty="0">
                  <a:solidFill>
                    <a:srgbClr val="FFFFFF"/>
                  </a:solidFill>
                  <a:latin typeface="楷体" panose="02010609060101010101" pitchFamily="49" charset="-122"/>
                  <a:ea typeface="楷体" panose="02010609060101010101" pitchFamily="49" charset="-122"/>
                </a:rPr>
                <a:t>关联分析</a:t>
              </a:r>
            </a:p>
          </p:txBody>
        </p:sp>
        <p:sp>
          <p:nvSpPr>
            <p:cNvPr id="39" name="圆角矩形 9"/>
            <p:cNvSpPr/>
            <p:nvPr/>
          </p:nvSpPr>
          <p:spPr>
            <a:xfrm>
              <a:off x="3316288" y="4683125"/>
              <a:ext cx="1871662" cy="431800"/>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dirty="0">
                  <a:solidFill>
                    <a:srgbClr val="FFFFFF"/>
                  </a:solidFill>
                  <a:latin typeface="楷体" panose="02010609060101010101" pitchFamily="49" charset="-122"/>
                  <a:ea typeface="楷体" panose="02010609060101010101" pitchFamily="49" charset="-122"/>
                </a:rPr>
                <a:t>预测分析</a:t>
              </a:r>
            </a:p>
          </p:txBody>
        </p:sp>
        <p:sp>
          <p:nvSpPr>
            <p:cNvPr id="40" name="圆角矩形 10"/>
            <p:cNvSpPr/>
            <p:nvPr/>
          </p:nvSpPr>
          <p:spPr>
            <a:xfrm>
              <a:off x="3316288" y="4037013"/>
              <a:ext cx="1871662" cy="431800"/>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dirty="0">
                  <a:solidFill>
                    <a:srgbClr val="FFFFFF"/>
                  </a:solidFill>
                  <a:latin typeface="楷体" panose="02010609060101010101" pitchFamily="49" charset="-122"/>
                  <a:ea typeface="楷体" panose="02010609060101010101" pitchFamily="49" charset="-122"/>
                </a:rPr>
                <a:t>时序分析</a:t>
              </a:r>
            </a:p>
          </p:txBody>
        </p:sp>
        <p:sp>
          <p:nvSpPr>
            <p:cNvPr id="41" name="圆角矩形 11"/>
            <p:cNvSpPr/>
            <p:nvPr/>
          </p:nvSpPr>
          <p:spPr>
            <a:xfrm>
              <a:off x="3324225" y="3384550"/>
              <a:ext cx="1863725" cy="433388"/>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zh-CN" altLang="en-US" dirty="0">
                  <a:solidFill>
                    <a:srgbClr val="FFFFFF"/>
                  </a:solidFill>
                  <a:latin typeface="楷体" panose="02010609060101010101" pitchFamily="49" charset="-122"/>
                  <a:ea typeface="楷体" panose="02010609060101010101" pitchFamily="49" charset="-122"/>
                </a:rPr>
                <a:t>分类、聚类分析</a:t>
              </a:r>
            </a:p>
          </p:txBody>
        </p:sp>
        <p:sp>
          <p:nvSpPr>
            <p:cNvPr id="43" name="右箭头 13"/>
            <p:cNvSpPr/>
            <p:nvPr/>
          </p:nvSpPr>
          <p:spPr>
            <a:xfrm>
              <a:off x="2633663" y="3644901"/>
              <a:ext cx="655637" cy="100012"/>
            </a:xfrm>
            <a:prstGeom prst="rightArrow">
              <a:avLst/>
            </a:prstGeom>
            <a:grpFill/>
            <a:ln w="635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a:solidFill>
                  <a:srgbClr val="FFFFFF"/>
                </a:solidFill>
                <a:latin typeface="Verdana" panose="020B0604030504040204" pitchFamily="34" charset="0"/>
                <a:ea typeface="宋体" panose="02010600030101010101" pitchFamily="2" charset="-122"/>
              </a:endParaRPr>
            </a:p>
          </p:txBody>
        </p:sp>
      </p:grpSp>
      <p:sp>
        <p:nvSpPr>
          <p:cNvPr id="18" name="矩形 17"/>
          <p:cNvSpPr/>
          <p:nvPr/>
        </p:nvSpPr>
        <p:spPr>
          <a:xfrm>
            <a:off x="955123" y="4702889"/>
            <a:ext cx="2954656" cy="923330"/>
          </a:xfrm>
          <a:prstGeom prst="rect">
            <a:avLst/>
          </a:prstGeom>
          <a:noFill/>
        </p:spPr>
        <p:txBody>
          <a:bodyPr wrap="none" lIns="91440" tIns="45720" rIns="91440" bIns="45720">
            <a:spAutoFit/>
          </a:bodyPr>
          <a:lstStyle/>
          <a:p>
            <a:pPr algn="ctr"/>
            <a:r>
              <a:rPr lang="zh-CN" altLang="en-US" sz="5400" b="0" cap="none" spc="0" dirty="0">
                <a:ln w="0"/>
                <a:solidFill>
                  <a:srgbClr val="00B0F0"/>
                </a:solidFill>
                <a:effectLst>
                  <a:outerShdw blurRad="38100" dist="25400" dir="5400000" algn="ctr" rotWithShape="0">
                    <a:srgbClr val="6E747A">
                      <a:alpha val="43000"/>
                    </a:srgbClr>
                  </a:outerShdw>
                </a:effectLst>
              </a:rPr>
              <a:t>数据挖掘</a:t>
            </a:r>
          </a:p>
        </p:txBody>
      </p:sp>
      <p:grpSp>
        <p:nvGrpSpPr>
          <p:cNvPr id="2" name="组合 1"/>
          <p:cNvGrpSpPr/>
          <p:nvPr/>
        </p:nvGrpSpPr>
        <p:grpSpPr>
          <a:xfrm rot="1849004">
            <a:off x="7296750" y="4259146"/>
            <a:ext cx="2883216" cy="2761615"/>
            <a:chOff x="7195393" y="3976848"/>
            <a:chExt cx="2883216" cy="2761615"/>
          </a:xfrm>
        </p:grpSpPr>
        <p:grpSp>
          <p:nvGrpSpPr>
            <p:cNvPr id="22" name="组合 21"/>
            <p:cNvGrpSpPr/>
            <p:nvPr/>
          </p:nvGrpSpPr>
          <p:grpSpPr>
            <a:xfrm>
              <a:off x="7195393" y="3976848"/>
              <a:ext cx="1532940" cy="1316075"/>
              <a:chOff x="5967392" y="4102591"/>
              <a:chExt cx="1532940" cy="1316075"/>
            </a:xfrm>
            <a:solidFill>
              <a:srgbClr val="00B0F0"/>
            </a:solidFill>
          </p:grpSpPr>
          <p:sp>
            <p:nvSpPr>
              <p:cNvPr id="23" name="六边形 22"/>
              <p:cNvSpPr/>
              <p:nvPr/>
            </p:nvSpPr>
            <p:spPr>
              <a:xfrm>
                <a:off x="5967392" y="4102591"/>
                <a:ext cx="1532940" cy="1316075"/>
              </a:xfrm>
              <a:prstGeom prst="hexagon">
                <a:avLst>
                  <a:gd name="adj" fmla="val 25000"/>
                  <a:gd name="vf" fmla="val 115470"/>
                </a:avLst>
              </a:prstGeom>
              <a:grpFill/>
              <a:ln>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4" name="六边形 4"/>
              <p:cNvSpPr txBox="1"/>
              <p:nvPr/>
            </p:nvSpPr>
            <p:spPr>
              <a:xfrm rot="19750996">
                <a:off x="6204810" y="4306421"/>
                <a:ext cx="1058104" cy="908415"/>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0" tIns="25400" rIns="0" bIns="25400" numCol="1" spcCol="1270" anchor="ctr" anchorCtr="0">
                <a:noAutofit/>
              </a:bodyPr>
              <a:lstStyle/>
              <a:p>
                <a:pPr marL="0" lvl="0" indent="0" algn="ctr" defTabSz="889000">
                  <a:lnSpc>
                    <a:spcPct val="90000"/>
                  </a:lnSpc>
                  <a:spcBef>
                    <a:spcPct val="0"/>
                  </a:spcBef>
                  <a:spcAft>
                    <a:spcPct val="35000"/>
                  </a:spcAft>
                  <a:buNone/>
                </a:pPr>
                <a:r>
                  <a:rPr lang="zh-CN" altLang="en-US" sz="2400" kern="1200" dirty="0">
                    <a:solidFill>
                      <a:schemeClr val="bg1"/>
                    </a:solidFill>
                    <a:latin typeface="+mj-ea"/>
                    <a:ea typeface="+mj-ea"/>
                  </a:rPr>
                  <a:t>用户</a:t>
                </a:r>
              </a:p>
            </p:txBody>
          </p:sp>
        </p:grpSp>
        <p:grpSp>
          <p:nvGrpSpPr>
            <p:cNvPr id="26" name="组合 25"/>
            <p:cNvGrpSpPr/>
            <p:nvPr/>
          </p:nvGrpSpPr>
          <p:grpSpPr>
            <a:xfrm>
              <a:off x="8545669" y="4753753"/>
              <a:ext cx="1532940" cy="1316075"/>
              <a:chOff x="5967391" y="4102591"/>
              <a:chExt cx="1532940" cy="1316075"/>
            </a:xfrm>
            <a:solidFill>
              <a:srgbClr val="00B0F0"/>
            </a:solidFill>
          </p:grpSpPr>
          <p:sp>
            <p:nvSpPr>
              <p:cNvPr id="27" name="六边形 26"/>
              <p:cNvSpPr/>
              <p:nvPr/>
            </p:nvSpPr>
            <p:spPr>
              <a:xfrm>
                <a:off x="5967391" y="4102591"/>
                <a:ext cx="1532940" cy="1316075"/>
              </a:xfrm>
              <a:prstGeom prst="hexagon">
                <a:avLst>
                  <a:gd name="adj" fmla="val 25000"/>
                  <a:gd name="vf" fmla="val 115470"/>
                </a:avLst>
              </a:prstGeom>
              <a:gr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8" name="六边形 4"/>
              <p:cNvSpPr txBox="1"/>
              <p:nvPr/>
            </p:nvSpPr>
            <p:spPr>
              <a:xfrm rot="19750996">
                <a:off x="6204810" y="4306421"/>
                <a:ext cx="1058104" cy="908415"/>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0" tIns="25400" rIns="0" bIns="25400" numCol="1" spcCol="1270" anchor="ctr" anchorCtr="0">
                <a:noAutofit/>
              </a:bodyPr>
              <a:lstStyle/>
              <a:p>
                <a:pPr marL="0" lvl="0" indent="0" algn="ctr" defTabSz="889000">
                  <a:lnSpc>
                    <a:spcPct val="90000"/>
                  </a:lnSpc>
                  <a:spcBef>
                    <a:spcPct val="0"/>
                  </a:spcBef>
                  <a:spcAft>
                    <a:spcPct val="35000"/>
                  </a:spcAft>
                  <a:buNone/>
                </a:pPr>
                <a:r>
                  <a:rPr lang="zh-CN" altLang="en-US" sz="2400" kern="1200" dirty="0">
                    <a:solidFill>
                      <a:schemeClr val="bg1"/>
                    </a:solidFill>
                    <a:latin typeface="+mj-ea"/>
                    <a:ea typeface="+mj-ea"/>
                  </a:rPr>
                  <a:t>发布者</a:t>
                </a:r>
              </a:p>
            </p:txBody>
          </p:sp>
        </p:grpSp>
        <p:grpSp>
          <p:nvGrpSpPr>
            <p:cNvPr id="29" name="组合 28"/>
            <p:cNvGrpSpPr/>
            <p:nvPr/>
          </p:nvGrpSpPr>
          <p:grpSpPr>
            <a:xfrm>
              <a:off x="7209078" y="5422388"/>
              <a:ext cx="1532940" cy="1316075"/>
              <a:chOff x="5967392" y="4102591"/>
              <a:chExt cx="1532940" cy="1316075"/>
            </a:xfrm>
            <a:solidFill>
              <a:srgbClr val="00B0F0"/>
            </a:solidFill>
          </p:grpSpPr>
          <p:sp>
            <p:nvSpPr>
              <p:cNvPr id="30" name="六边形 29"/>
              <p:cNvSpPr/>
              <p:nvPr/>
            </p:nvSpPr>
            <p:spPr>
              <a:xfrm>
                <a:off x="5967392" y="4102591"/>
                <a:ext cx="1532940" cy="1316075"/>
              </a:xfrm>
              <a:prstGeom prst="hexagon">
                <a:avLst>
                  <a:gd name="adj" fmla="val 25000"/>
                  <a:gd name="vf" fmla="val 115470"/>
                </a:avLst>
              </a:prstGeom>
              <a:gr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1" name="六边形 4"/>
              <p:cNvSpPr txBox="1"/>
              <p:nvPr/>
            </p:nvSpPr>
            <p:spPr>
              <a:xfrm rot="19750996">
                <a:off x="6204810" y="4306421"/>
                <a:ext cx="1058104" cy="908415"/>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0" tIns="25400" rIns="0" bIns="25400" numCol="1" spcCol="1270" anchor="ctr" anchorCtr="0">
                <a:noAutofit/>
              </a:bodyPr>
              <a:lstStyle/>
              <a:p>
                <a:pPr marL="0" lvl="0" indent="0" algn="ctr" defTabSz="889000">
                  <a:lnSpc>
                    <a:spcPct val="90000"/>
                  </a:lnSpc>
                  <a:spcBef>
                    <a:spcPct val="0"/>
                  </a:spcBef>
                  <a:spcAft>
                    <a:spcPct val="35000"/>
                  </a:spcAft>
                  <a:buNone/>
                </a:pPr>
                <a:r>
                  <a:rPr lang="zh-CN" altLang="en-US" sz="2400" kern="1200" dirty="0">
                    <a:solidFill>
                      <a:schemeClr val="bg1"/>
                    </a:solidFill>
                    <a:latin typeface="+mj-ea"/>
                    <a:ea typeface="+mj-ea"/>
                  </a:rPr>
                  <a:t>信息</a:t>
                </a:r>
              </a:p>
            </p:txBody>
          </p:sp>
        </p:grpSp>
      </p:grpSp>
      <p:sp>
        <p:nvSpPr>
          <p:cNvPr id="33" name="右箭头 13"/>
          <p:cNvSpPr/>
          <p:nvPr/>
        </p:nvSpPr>
        <p:spPr>
          <a:xfrm>
            <a:off x="7859870" y="2705881"/>
            <a:ext cx="655637" cy="100012"/>
          </a:xfrm>
          <a:prstGeom prst="rightArrow">
            <a:avLst/>
          </a:prstGeom>
          <a:solidFill>
            <a:schemeClr val="tx2">
              <a:lumMod val="60000"/>
              <a:lumOff val="40000"/>
            </a:schemeClr>
          </a:solidFill>
          <a:ln w="635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a:solidFill>
                <a:srgbClr val="FFFFFF"/>
              </a:solidFill>
              <a:latin typeface="Verdana" panose="020B0604030504040204" pitchFamily="34" charset="0"/>
              <a:ea typeface="宋体" panose="02010600030101010101" pitchFamily="2" charset="-122"/>
            </a:endParaRPr>
          </a:p>
        </p:txBody>
      </p:sp>
      <p:sp>
        <p:nvSpPr>
          <p:cNvPr id="34" name="右箭头 13"/>
          <p:cNvSpPr/>
          <p:nvPr/>
        </p:nvSpPr>
        <p:spPr>
          <a:xfrm rot="2175013">
            <a:off x="7790220" y="3162920"/>
            <a:ext cx="655637" cy="100012"/>
          </a:xfrm>
          <a:prstGeom prst="rightArrow">
            <a:avLst/>
          </a:prstGeom>
          <a:solidFill>
            <a:schemeClr val="tx2">
              <a:lumMod val="60000"/>
              <a:lumOff val="40000"/>
            </a:schemeClr>
          </a:solidFill>
          <a:ln w="635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a:solidFill>
                <a:srgbClr val="FFFFFF"/>
              </a:solidFill>
              <a:latin typeface="Verdana" panose="020B0604030504040204" pitchFamily="34" charset="0"/>
              <a:ea typeface="宋体" panose="02010600030101010101" pitchFamily="2" charset="-122"/>
            </a:endParaRPr>
          </a:p>
        </p:txBody>
      </p:sp>
      <p:sp>
        <p:nvSpPr>
          <p:cNvPr id="35" name="右箭头 13"/>
          <p:cNvSpPr/>
          <p:nvPr/>
        </p:nvSpPr>
        <p:spPr>
          <a:xfrm rot="19438196">
            <a:off x="7752435" y="1620872"/>
            <a:ext cx="655637" cy="100012"/>
          </a:xfrm>
          <a:prstGeom prst="rightArrow">
            <a:avLst/>
          </a:prstGeom>
          <a:solidFill>
            <a:schemeClr val="tx2">
              <a:lumMod val="60000"/>
              <a:lumOff val="40000"/>
            </a:schemeClr>
          </a:solidFill>
          <a:ln w="635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zh-CN" altLang="en-US">
              <a:solidFill>
                <a:srgbClr val="FFFFFF"/>
              </a:solidFill>
              <a:latin typeface="Verdan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403028874"/>
      </p:ext>
    </p:extLst>
  </p:cSld>
  <p:clrMapOvr>
    <a:masterClrMapping/>
  </p:clrMapOvr>
  <p:transition spd="med">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0"/>
            <a:ext cx="4654800" cy="6858000"/>
          </a:xfrm>
          <a:prstGeom prst="rect">
            <a:avLst/>
          </a:prstGeom>
          <a:solidFill>
            <a:schemeClr val="tx2">
              <a:lumMod val="20000"/>
              <a:lumOff val="8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B050"/>
                </a:solidFill>
              </a:ln>
              <a:solidFill>
                <a:schemeClr val="accent1">
                  <a:lumMod val="20000"/>
                  <a:lumOff val="80000"/>
                </a:schemeClr>
              </a:solidFill>
            </a:endParaRPr>
          </a:p>
        </p:txBody>
      </p:sp>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研究内容和技术路线</a:t>
            </a: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 y="2598420"/>
            <a:ext cx="1905000" cy="1905000"/>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0514" y="2598420"/>
            <a:ext cx="1905000" cy="1905000"/>
          </a:xfrm>
          <a:prstGeom prst="rect">
            <a:avLst/>
          </a:prstGeom>
        </p:spPr>
      </p:pic>
      <p:sp>
        <p:nvSpPr>
          <p:cNvPr id="8" name="矩形 7"/>
          <p:cNvSpPr/>
          <p:nvPr/>
        </p:nvSpPr>
        <p:spPr>
          <a:xfrm>
            <a:off x="94907" y="4757380"/>
            <a:ext cx="4493538" cy="830997"/>
          </a:xfrm>
          <a:prstGeom prst="rect">
            <a:avLst/>
          </a:prstGeom>
          <a:noFill/>
        </p:spPr>
        <p:txBody>
          <a:bodyPr wrap="none" lIns="91440" tIns="45720" rIns="91440" bIns="45720">
            <a:spAutoFit/>
          </a:bodyPr>
          <a:lstStyle/>
          <a:p>
            <a:pPr algn="ctr"/>
            <a:r>
              <a:rPr lang="zh-CN" altLang="en-US" sz="4800" b="0" cap="none" spc="0" dirty="0">
                <a:ln w="0"/>
                <a:solidFill>
                  <a:srgbClr val="00B0F0"/>
                </a:solidFill>
                <a:effectLst>
                  <a:outerShdw blurRad="38100" dist="25400" dir="5400000" algn="ctr" rotWithShape="0">
                    <a:srgbClr val="6E747A">
                      <a:alpha val="43000"/>
                    </a:srgbClr>
                  </a:outerShdw>
                </a:effectLst>
              </a:rPr>
              <a:t>服务器和数据库</a:t>
            </a:r>
          </a:p>
        </p:txBody>
      </p:sp>
      <p:grpSp>
        <p:nvGrpSpPr>
          <p:cNvPr id="9" name="组合 8"/>
          <p:cNvGrpSpPr/>
          <p:nvPr/>
        </p:nvGrpSpPr>
        <p:grpSpPr>
          <a:xfrm>
            <a:off x="5709298" y="1392413"/>
            <a:ext cx="5857862" cy="2308324"/>
            <a:chOff x="5709298" y="1392413"/>
            <a:chExt cx="5857862" cy="2308324"/>
          </a:xfrm>
        </p:grpSpPr>
        <p:sp>
          <p:nvSpPr>
            <p:cNvPr id="10" name="矩形 9"/>
            <p:cNvSpPr/>
            <p:nvPr/>
          </p:nvSpPr>
          <p:spPr>
            <a:xfrm rot="2700000">
              <a:off x="5708730" y="1483387"/>
              <a:ext cx="438455" cy="43731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60000"/>
                    <a:lumOff val="40000"/>
                  </a:schemeClr>
                </a:solidFill>
              </a:endParaRPr>
            </a:p>
          </p:txBody>
        </p:sp>
        <p:sp>
          <p:nvSpPr>
            <p:cNvPr id="11" name="文本框 10"/>
            <p:cNvSpPr txBox="1"/>
            <p:nvPr/>
          </p:nvSpPr>
          <p:spPr>
            <a:xfrm>
              <a:off x="6431280" y="1392413"/>
              <a:ext cx="5135880" cy="2308324"/>
            </a:xfrm>
            <a:prstGeom prst="rect">
              <a:avLst/>
            </a:prstGeom>
            <a:noFill/>
          </p:spPr>
          <p:txBody>
            <a:bodyPr wrap="square" rtlCol="0">
              <a:spAutoFit/>
            </a:bodyPr>
            <a:lstStyle/>
            <a:p>
              <a:r>
                <a:rPr lang="zh-CN" altLang="zh-CN" sz="2400" dirty="0"/>
                <a:t>服务器用来向外界提供各种服务</a:t>
              </a:r>
              <a:r>
                <a:rPr lang="zh-CN" altLang="en-US" sz="2400" dirty="0"/>
                <a:t>，</a:t>
              </a:r>
              <a:r>
                <a:rPr lang="zh-CN" altLang="zh-CN" sz="2400" dirty="0"/>
                <a:t>在信息管理系统中，服务器作为信息周转的中心，负责协调网络爬虫、数据库访问、服务器脚本运行、响应</a:t>
              </a:r>
              <a:r>
                <a:rPr lang="en-US" altLang="zh-CN" sz="2400" dirty="0"/>
                <a:t>Android</a:t>
              </a:r>
              <a:r>
                <a:rPr lang="zh-CN" altLang="zh-CN" sz="2400" dirty="0"/>
                <a:t>客户端的请求等任务，是系统核心功能的载体。</a:t>
              </a:r>
              <a:endParaRPr lang="zh-CN" altLang="en-US" sz="2400" dirty="0"/>
            </a:p>
          </p:txBody>
        </p:sp>
      </p:grpSp>
      <p:grpSp>
        <p:nvGrpSpPr>
          <p:cNvPr id="12" name="组合 11"/>
          <p:cNvGrpSpPr/>
          <p:nvPr/>
        </p:nvGrpSpPr>
        <p:grpSpPr>
          <a:xfrm>
            <a:off x="5618324" y="4388048"/>
            <a:ext cx="5857862" cy="1569660"/>
            <a:chOff x="5709298" y="1392413"/>
            <a:chExt cx="5857862" cy="1569660"/>
          </a:xfrm>
        </p:grpSpPr>
        <p:sp>
          <p:nvSpPr>
            <p:cNvPr id="14" name="矩形 13"/>
            <p:cNvSpPr/>
            <p:nvPr/>
          </p:nvSpPr>
          <p:spPr>
            <a:xfrm rot="2700000">
              <a:off x="5708730" y="1483387"/>
              <a:ext cx="438455" cy="43731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60000"/>
                    <a:lumOff val="40000"/>
                  </a:schemeClr>
                </a:solidFill>
              </a:endParaRPr>
            </a:p>
          </p:txBody>
        </p:sp>
        <p:sp>
          <p:nvSpPr>
            <p:cNvPr id="15" name="文本框 14"/>
            <p:cNvSpPr txBox="1"/>
            <p:nvPr/>
          </p:nvSpPr>
          <p:spPr>
            <a:xfrm>
              <a:off x="6431280" y="1392413"/>
              <a:ext cx="5135880" cy="1569660"/>
            </a:xfrm>
            <a:prstGeom prst="rect">
              <a:avLst/>
            </a:prstGeom>
            <a:noFill/>
          </p:spPr>
          <p:txBody>
            <a:bodyPr wrap="square" rtlCol="0">
              <a:spAutoFit/>
            </a:bodyPr>
            <a:lstStyle/>
            <a:p>
              <a:r>
                <a:rPr lang="zh-CN" altLang="zh-CN" sz="2400" dirty="0"/>
                <a:t>在实现网络爬虫过程和大数据分析中，涉及到的数据量很大，必须建立一个稳定安全的数据库用来</a:t>
              </a:r>
              <a:r>
                <a:rPr lang="zh-CN" altLang="en-US" sz="2400" dirty="0"/>
                <a:t>高效快速地</a:t>
              </a:r>
              <a:r>
                <a:rPr lang="zh-CN" altLang="zh-CN" sz="2400" dirty="0"/>
                <a:t>存储信息。</a:t>
              </a:r>
              <a:endParaRPr lang="zh-CN" altLang="en-US" sz="2400" dirty="0"/>
            </a:p>
          </p:txBody>
        </p:sp>
      </p:grpSp>
    </p:spTree>
    <p:extLst>
      <p:ext uri="{BB962C8B-B14F-4D97-AF65-F5344CB8AC3E}">
        <p14:creationId xmlns:p14="http://schemas.microsoft.com/office/powerpoint/2010/main" val="1665403455"/>
      </p:ext>
    </p:extLst>
  </p:cSld>
  <p:clrMapOvr>
    <a:masterClrMapping/>
  </p:clrMapOvr>
  <p:transition spd="med">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0"/>
            <a:ext cx="4654800" cy="6858000"/>
          </a:xfrm>
          <a:prstGeom prst="rect">
            <a:avLst/>
          </a:prstGeom>
          <a:solidFill>
            <a:schemeClr val="tx2">
              <a:lumMod val="20000"/>
              <a:lumOff val="8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B050"/>
                </a:solidFill>
              </a:ln>
              <a:solidFill>
                <a:schemeClr val="accent1">
                  <a:lumMod val="20000"/>
                  <a:lumOff val="80000"/>
                </a:schemeClr>
              </a:solidFill>
            </a:endParaRPr>
          </a:p>
        </p:txBody>
      </p:sp>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研究内容和技术路线</a:t>
            </a: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2314" y="2202180"/>
            <a:ext cx="1905000" cy="1905000"/>
          </a:xfrm>
          <a:prstGeom prst="rect">
            <a:avLst/>
          </a:prstGeom>
        </p:spPr>
      </p:pic>
      <p:sp>
        <p:nvSpPr>
          <p:cNvPr id="7" name="矩形 6"/>
          <p:cNvSpPr/>
          <p:nvPr/>
        </p:nvSpPr>
        <p:spPr>
          <a:xfrm>
            <a:off x="1778696" y="4559260"/>
            <a:ext cx="1300357" cy="923330"/>
          </a:xfrm>
          <a:prstGeom prst="rect">
            <a:avLst/>
          </a:prstGeom>
          <a:noFill/>
        </p:spPr>
        <p:txBody>
          <a:bodyPr wrap="none" lIns="91440" tIns="45720" rIns="91440" bIns="45720">
            <a:spAutoFit/>
          </a:bodyPr>
          <a:lstStyle/>
          <a:p>
            <a:pPr algn="ctr"/>
            <a:r>
              <a:rPr lang="en-US" altLang="zh-CN" sz="5400" dirty="0">
                <a:ln w="0"/>
                <a:solidFill>
                  <a:srgbClr val="00B0F0"/>
                </a:solidFill>
                <a:effectLst>
                  <a:outerShdw blurRad="38100" dist="25400" dir="5400000" algn="ctr" rotWithShape="0">
                    <a:srgbClr val="6E747A">
                      <a:alpha val="43000"/>
                    </a:srgbClr>
                  </a:outerShdw>
                </a:effectLst>
              </a:rPr>
              <a:t>APP</a:t>
            </a:r>
            <a:endParaRPr lang="zh-CN" altLang="en-US" sz="5400" dirty="0">
              <a:ln w="0"/>
              <a:solidFill>
                <a:srgbClr val="00B0F0"/>
              </a:solidFill>
              <a:effectLst>
                <a:outerShdw blurRad="38100" dist="25400" dir="5400000" algn="ctr" rotWithShape="0">
                  <a:srgbClr val="6E747A">
                    <a:alpha val="43000"/>
                  </a:srgbClr>
                </a:outerShdw>
              </a:effectLst>
            </a:endParaRPr>
          </a:p>
        </p:txBody>
      </p:sp>
      <p:pic>
        <p:nvPicPr>
          <p:cNvPr id="1026" name="Picture 2" descr="Android 功能模块"/>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0" y="602724"/>
            <a:ext cx="7270074" cy="2658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8"/>
          <p:cNvGrpSpPr/>
          <p:nvPr/>
        </p:nvGrpSpPr>
        <p:grpSpPr>
          <a:xfrm>
            <a:off x="5618324" y="4388048"/>
            <a:ext cx="5857862" cy="1200329"/>
            <a:chOff x="5709298" y="1392413"/>
            <a:chExt cx="5857862" cy="1200329"/>
          </a:xfrm>
        </p:grpSpPr>
        <p:sp>
          <p:nvSpPr>
            <p:cNvPr id="10" name="矩形 9"/>
            <p:cNvSpPr/>
            <p:nvPr/>
          </p:nvSpPr>
          <p:spPr>
            <a:xfrm rot="2700000">
              <a:off x="5708730" y="1483387"/>
              <a:ext cx="438455" cy="43731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60000"/>
                    <a:lumOff val="40000"/>
                  </a:schemeClr>
                </a:solidFill>
              </a:endParaRPr>
            </a:p>
          </p:txBody>
        </p:sp>
        <p:sp>
          <p:nvSpPr>
            <p:cNvPr id="11" name="文本框 10"/>
            <p:cNvSpPr txBox="1"/>
            <p:nvPr/>
          </p:nvSpPr>
          <p:spPr>
            <a:xfrm>
              <a:off x="6431280" y="1392413"/>
              <a:ext cx="5135880" cy="1200329"/>
            </a:xfrm>
            <a:prstGeom prst="rect">
              <a:avLst/>
            </a:prstGeom>
            <a:noFill/>
          </p:spPr>
          <p:txBody>
            <a:bodyPr wrap="square" rtlCol="0">
              <a:spAutoFit/>
            </a:bodyPr>
            <a:lstStyle/>
            <a:p>
              <a:r>
                <a:rPr lang="zh-CN" altLang="zh-CN" sz="2400" dirty="0"/>
                <a:t>在实现用户界面时，注重考虑用户的体验，使用一些比较先进的交互设计思想</a:t>
              </a:r>
              <a:r>
                <a:rPr lang="zh-CN" altLang="en-US" sz="2400" dirty="0"/>
                <a:t>。</a:t>
              </a:r>
            </a:p>
          </p:txBody>
        </p:sp>
      </p:grpSp>
      <p:pic>
        <p:nvPicPr>
          <p:cNvPr id="12" name="图片 11"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9357" y="411218"/>
            <a:ext cx="3627434" cy="6035563"/>
          </a:xfrm>
          <a:prstGeom prst="rect">
            <a:avLst/>
          </a:prstGeom>
        </p:spPr>
      </p:pic>
    </p:spTree>
    <p:extLst>
      <p:ext uri="{BB962C8B-B14F-4D97-AF65-F5344CB8AC3E}">
        <p14:creationId xmlns:p14="http://schemas.microsoft.com/office/powerpoint/2010/main" val="2289202663"/>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959777" y="1353458"/>
            <a:ext cx="4151085" cy="4151085"/>
          </a:xfrm>
          <a:prstGeom prst="ellipse">
            <a:avLst/>
          </a:prstGeom>
          <a:solidFill>
            <a:schemeClr val="accent5">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25557" y="1651591"/>
            <a:ext cx="5565737" cy="3554819"/>
          </a:xfrm>
          <a:prstGeom prst="rect">
            <a:avLst/>
          </a:prstGeom>
          <a:noFill/>
        </p:spPr>
        <p:txBody>
          <a:bodyPr wrap="square" rtlCol="0">
            <a:spAutoFit/>
          </a:bodyPr>
          <a:lstStyle/>
          <a:p>
            <a:pPr algn="ctr">
              <a:lnSpc>
                <a:spcPct val="90000"/>
              </a:lnSpc>
            </a:pPr>
            <a:r>
              <a:rPr kumimoji="1" lang="en-US" altLang="zh-CN" sz="25000" dirty="0">
                <a:solidFill>
                  <a:schemeClr val="bg1"/>
                </a:solidFill>
              </a:rPr>
              <a:t>04</a:t>
            </a:r>
            <a:endParaRPr kumimoji="1" lang="zh-CN" altLang="en-US" sz="25000" dirty="0">
              <a:solidFill>
                <a:schemeClr val="bg1"/>
              </a:solidFill>
            </a:endParaRPr>
          </a:p>
        </p:txBody>
      </p:sp>
      <p:sp>
        <p:nvSpPr>
          <p:cNvPr id="6" name="文本框 5"/>
          <p:cNvSpPr txBox="1"/>
          <p:nvPr/>
        </p:nvSpPr>
        <p:spPr>
          <a:xfrm>
            <a:off x="5230906" y="2679122"/>
            <a:ext cx="6508376" cy="1015663"/>
          </a:xfrm>
          <a:prstGeom prst="rect">
            <a:avLst/>
          </a:prstGeom>
          <a:noFill/>
        </p:spPr>
        <p:txBody>
          <a:bodyPr wrap="square" rtlCol="0">
            <a:spAutoFit/>
          </a:bodyPr>
          <a:lstStyle/>
          <a:p>
            <a:r>
              <a:rPr lang="zh-CN" altLang="en-US" sz="6000" dirty="0">
                <a:solidFill>
                  <a:schemeClr val="bg2">
                    <a:lumMod val="50000"/>
                  </a:schemeClr>
                </a:solidFill>
              </a:rPr>
              <a:t>创新点及项目特色</a:t>
            </a:r>
          </a:p>
        </p:txBody>
      </p:sp>
    </p:spTree>
    <p:extLst>
      <p:ext uri="{BB962C8B-B14F-4D97-AF65-F5344CB8AC3E}">
        <p14:creationId xmlns:p14="http://schemas.microsoft.com/office/powerpoint/2010/main" val="2589306595"/>
      </p:ext>
    </p:extLst>
  </p:cSld>
  <p:clrMapOvr>
    <a:masterClrMapping/>
  </p:clrMapOvr>
  <p:transition spd="med">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4654800" cy="6858000"/>
          </a:xfrm>
          <a:prstGeom prst="rect">
            <a:avLst/>
          </a:prstGeom>
          <a:solidFill>
            <a:schemeClr val="tx2">
              <a:lumMod val="20000"/>
              <a:lumOff val="8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00B050"/>
                </a:solidFill>
              </a:ln>
              <a:solidFill>
                <a:schemeClr val="accent1">
                  <a:lumMod val="20000"/>
                  <a:lumOff val="80000"/>
                </a:schemeClr>
              </a:solidFill>
            </a:endParaRPr>
          </a:p>
        </p:txBody>
      </p:sp>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创新点和项目特色</a:t>
            </a: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554" y="2339340"/>
            <a:ext cx="2530566" cy="2263140"/>
          </a:xfrm>
          <a:prstGeom prst="rect">
            <a:avLst/>
          </a:prstGeom>
        </p:spPr>
      </p:pic>
      <p:sp>
        <p:nvSpPr>
          <p:cNvPr id="18" name="矩形 17"/>
          <p:cNvSpPr/>
          <p:nvPr/>
        </p:nvSpPr>
        <p:spPr>
          <a:xfrm>
            <a:off x="1208028" y="4602480"/>
            <a:ext cx="2441694" cy="769441"/>
          </a:xfrm>
          <a:prstGeom prst="rect">
            <a:avLst/>
          </a:prstGeom>
          <a:noFill/>
        </p:spPr>
        <p:txBody>
          <a:bodyPr wrap="none" lIns="91440" tIns="45720" rIns="91440" bIns="45720">
            <a:spAutoFit/>
          </a:bodyPr>
          <a:lstStyle/>
          <a:p>
            <a:pPr algn="ctr"/>
            <a:r>
              <a:rPr lang="zh-CN" altLang="en-US" sz="4400" dirty="0">
                <a:ln w="0"/>
                <a:solidFill>
                  <a:srgbClr val="2FFF8D"/>
                </a:solidFill>
                <a:effectLst>
                  <a:outerShdw blurRad="38100" dist="25400" dir="5400000" algn="ctr" rotWithShape="0">
                    <a:srgbClr val="6E747A">
                      <a:alpha val="43000"/>
                    </a:srgbClr>
                  </a:outerShdw>
                </a:effectLst>
              </a:rPr>
              <a:t>网络爬虫</a:t>
            </a:r>
          </a:p>
        </p:txBody>
      </p:sp>
      <p:sp>
        <p:nvSpPr>
          <p:cNvPr id="19" name="矩形 18"/>
          <p:cNvSpPr/>
          <p:nvPr/>
        </p:nvSpPr>
        <p:spPr>
          <a:xfrm>
            <a:off x="4654800" y="1128615"/>
            <a:ext cx="7537200" cy="4540665"/>
          </a:xfrm>
          <a:prstGeom prst="rect">
            <a:avLst/>
          </a:prstGeom>
          <a:solidFill>
            <a:schemeClr val="accent2">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4800" dirty="0"/>
              <a:t>  </a:t>
            </a:r>
            <a:r>
              <a:rPr lang="zh-CN" altLang="en-US" sz="3600" dirty="0"/>
              <a:t>我们不制造信息</a:t>
            </a:r>
            <a:br>
              <a:rPr lang="en-US" altLang="zh-CN" sz="3600" dirty="0"/>
            </a:br>
            <a:r>
              <a:rPr lang="en-US" altLang="zh-CN" sz="3600" dirty="0"/>
              <a:t>     </a:t>
            </a:r>
            <a:r>
              <a:rPr lang="zh-CN" altLang="en-US" sz="3600" dirty="0"/>
              <a:t>我们只是信息的搬运工</a:t>
            </a:r>
          </a:p>
        </p:txBody>
      </p:sp>
    </p:spTree>
    <p:extLst>
      <p:ext uri="{BB962C8B-B14F-4D97-AF65-F5344CB8AC3E}">
        <p14:creationId xmlns:p14="http://schemas.microsoft.com/office/powerpoint/2010/main" val="1093597592"/>
      </p:ext>
    </p:extLst>
  </p:cSld>
  <p:clrMapOvr>
    <a:masterClrMapping/>
  </p:clrMapOvr>
  <p:transition spd="med">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创新点和项目特色</a:t>
            </a: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237208" y="1504881"/>
            <a:ext cx="9680175" cy="4728345"/>
            <a:chOff x="1125538" y="898407"/>
            <a:chExt cx="6742321" cy="3078916"/>
          </a:xfrm>
        </p:grpSpPr>
        <p:graphicFrame>
          <p:nvGraphicFramePr>
            <p:cNvPr id="12" name="图示 11"/>
            <p:cNvGraphicFramePr/>
            <p:nvPr>
              <p:extLst>
                <p:ext uri="{D42A27DB-BD31-4B8C-83A1-F6EECF244321}">
                  <p14:modId xmlns:p14="http://schemas.microsoft.com/office/powerpoint/2010/main" val="2533302378"/>
                </p:ext>
              </p:extLst>
            </p:nvPr>
          </p:nvGraphicFramePr>
          <p:xfrm>
            <a:off x="2702263" y="898407"/>
            <a:ext cx="5165596" cy="30789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文本框 12"/>
            <p:cNvSpPr txBox="1">
              <a:spLocks noChangeArrowheads="1"/>
            </p:cNvSpPr>
            <p:nvPr/>
          </p:nvSpPr>
          <p:spPr bwMode="auto">
            <a:xfrm>
              <a:off x="2940928" y="1303153"/>
              <a:ext cx="504119" cy="380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dirty="0">
                  <a:latin typeface="微软雅黑" panose="020B0503020204020204" pitchFamily="34" charset="-122"/>
                  <a:ea typeface="微软雅黑" panose="020B0503020204020204" pitchFamily="34" charset="-122"/>
                </a:rPr>
                <a:t>分类</a:t>
              </a:r>
              <a:br>
                <a:rPr lang="en-US" altLang="zh-CN" sz="1600" dirty="0">
                  <a:latin typeface="微软雅黑" panose="020B0503020204020204" pitchFamily="34" charset="-122"/>
                  <a:ea typeface="微软雅黑" panose="020B0503020204020204" pitchFamily="34" charset="-122"/>
                </a:rPr>
              </a:br>
              <a:r>
                <a:rPr lang="zh-CN" altLang="en-US" sz="1600" dirty="0">
                  <a:latin typeface="微软雅黑" panose="020B0503020204020204" pitchFamily="34" charset="-122"/>
                  <a:ea typeface="微软雅黑" panose="020B0503020204020204" pitchFamily="34" charset="-122"/>
                </a:rPr>
                <a:t>推荐</a:t>
              </a:r>
            </a:p>
          </p:txBody>
        </p:sp>
        <p:sp>
          <p:nvSpPr>
            <p:cNvPr id="14" name="文本框 13"/>
            <p:cNvSpPr txBox="1">
              <a:spLocks noChangeArrowheads="1"/>
            </p:cNvSpPr>
            <p:nvPr/>
          </p:nvSpPr>
          <p:spPr bwMode="auto">
            <a:xfrm>
              <a:off x="3192987" y="2253597"/>
              <a:ext cx="454288" cy="380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dirty="0">
                  <a:latin typeface="微软雅黑" panose="020B0503020204020204" pitchFamily="34" charset="-122"/>
                  <a:ea typeface="微软雅黑" panose="020B0503020204020204" pitchFamily="34" charset="-122"/>
                </a:rPr>
                <a:t>标签</a:t>
              </a:r>
              <a:br>
                <a:rPr lang="en-US" altLang="zh-CN" sz="1600" dirty="0">
                  <a:latin typeface="微软雅黑" panose="020B0503020204020204" pitchFamily="34" charset="-122"/>
                  <a:ea typeface="微软雅黑" panose="020B0503020204020204" pitchFamily="34" charset="-122"/>
                </a:rPr>
              </a:br>
              <a:r>
                <a:rPr lang="zh-CN" altLang="en-US" sz="1600" dirty="0">
                  <a:latin typeface="微软雅黑" panose="020B0503020204020204" pitchFamily="34" charset="-122"/>
                  <a:ea typeface="微软雅黑" panose="020B0503020204020204" pitchFamily="34" charset="-122"/>
                </a:rPr>
                <a:t>分类</a:t>
              </a:r>
            </a:p>
          </p:txBody>
        </p:sp>
        <p:sp>
          <p:nvSpPr>
            <p:cNvPr id="15" name="文本框 14"/>
            <p:cNvSpPr txBox="1">
              <a:spLocks noChangeArrowheads="1"/>
            </p:cNvSpPr>
            <p:nvPr/>
          </p:nvSpPr>
          <p:spPr bwMode="auto">
            <a:xfrm>
              <a:off x="2959699" y="3204041"/>
              <a:ext cx="422275" cy="380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dirty="0">
                  <a:solidFill>
                    <a:srgbClr val="000000"/>
                  </a:solidFill>
                  <a:latin typeface="微软雅黑" panose="020B0503020204020204" pitchFamily="34" charset="-122"/>
                  <a:ea typeface="微软雅黑" panose="020B0503020204020204" pitchFamily="34" charset="-122"/>
                </a:rPr>
                <a:t>个性</a:t>
              </a:r>
              <a:br>
                <a:rPr lang="en-US" altLang="zh-CN" sz="1600" dirty="0">
                  <a:solidFill>
                    <a:srgbClr val="000000"/>
                  </a:solidFill>
                  <a:latin typeface="微软雅黑" panose="020B0503020204020204" pitchFamily="34" charset="-122"/>
                  <a:ea typeface="微软雅黑" panose="020B0503020204020204" pitchFamily="34" charset="-122"/>
                </a:rPr>
              </a:br>
              <a:r>
                <a:rPr lang="zh-CN" altLang="en-US" sz="1600" dirty="0">
                  <a:solidFill>
                    <a:srgbClr val="000000"/>
                  </a:solidFill>
                  <a:latin typeface="微软雅黑" panose="020B0503020204020204" pitchFamily="34" charset="-122"/>
                  <a:ea typeface="微软雅黑" panose="020B0503020204020204" pitchFamily="34" charset="-122"/>
                </a:rPr>
                <a:t>推荐</a:t>
              </a:r>
            </a:p>
          </p:txBody>
        </p:sp>
        <p:sp>
          <p:nvSpPr>
            <p:cNvPr id="16" name="椭圆 15"/>
            <p:cNvSpPr/>
            <p:nvPr/>
          </p:nvSpPr>
          <p:spPr>
            <a:xfrm>
              <a:off x="1125538" y="1527175"/>
              <a:ext cx="1778000" cy="1747838"/>
            </a:xfrm>
            <a:prstGeom prst="ellipse">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文本框 16"/>
            <p:cNvSpPr txBox="1">
              <a:spLocks noChangeArrowheads="1"/>
            </p:cNvSpPr>
            <p:nvPr/>
          </p:nvSpPr>
          <p:spPr bwMode="auto">
            <a:xfrm>
              <a:off x="1381393" y="3435776"/>
              <a:ext cx="1320870" cy="380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200" dirty="0">
                  <a:solidFill>
                    <a:schemeClr val="tx2">
                      <a:lumMod val="75000"/>
                    </a:schemeClr>
                  </a:solidFill>
                  <a:latin typeface="微软雅黑" panose="020B0503020204020204" pitchFamily="34" charset="-122"/>
                  <a:ea typeface="微软雅黑" panose="020B0503020204020204" pitchFamily="34" charset="-122"/>
                </a:rPr>
                <a:t>智能服务</a:t>
              </a:r>
            </a:p>
          </p:txBody>
        </p:sp>
      </p:grpSp>
      <p:pic>
        <p:nvPicPr>
          <p:cNvPr id="3" name="图片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56600" y="2941320"/>
            <a:ext cx="3533094" cy="1866073"/>
          </a:xfrm>
          <a:prstGeom prst="rect">
            <a:avLst/>
          </a:prstGeom>
        </p:spPr>
      </p:pic>
      <p:pic>
        <p:nvPicPr>
          <p:cNvPr id="20" name="图片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70970" y="2915698"/>
            <a:ext cx="1905000" cy="1905000"/>
          </a:xfrm>
          <a:prstGeom prst="rect">
            <a:avLst/>
          </a:prstGeom>
        </p:spPr>
      </p:pic>
    </p:spTree>
    <p:extLst>
      <p:ext uri="{BB962C8B-B14F-4D97-AF65-F5344CB8AC3E}">
        <p14:creationId xmlns:p14="http://schemas.microsoft.com/office/powerpoint/2010/main" val="234094287"/>
      </p:ext>
    </p:extLst>
  </p:cSld>
  <p:clrMapOvr>
    <a:masterClrMapping/>
  </p:clrMapOvr>
  <p:transition spd="med">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创新点和项目特色</a:t>
            </a: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0" name="图表 9"/>
          <p:cNvGraphicFramePr/>
          <p:nvPr>
            <p:extLst/>
          </p:nvPr>
        </p:nvGraphicFramePr>
        <p:xfrm>
          <a:off x="904784" y="1036460"/>
          <a:ext cx="3300730" cy="35101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图表 10"/>
          <p:cNvGraphicFramePr/>
          <p:nvPr>
            <p:extLst/>
          </p:nvPr>
        </p:nvGraphicFramePr>
        <p:xfrm>
          <a:off x="4333676" y="960716"/>
          <a:ext cx="3271520" cy="3566584"/>
        </p:xfrm>
        <a:graphic>
          <a:graphicData uri="http://schemas.openxmlformats.org/drawingml/2006/chart">
            <c:chart xmlns:c="http://schemas.openxmlformats.org/drawingml/2006/chart" xmlns:r="http://schemas.openxmlformats.org/officeDocument/2006/relationships" r:id="rId4"/>
          </a:graphicData>
        </a:graphic>
      </p:graphicFrame>
      <p:sp>
        <p:nvSpPr>
          <p:cNvPr id="15" name="文本框 14"/>
          <p:cNvSpPr txBox="1"/>
          <p:nvPr/>
        </p:nvSpPr>
        <p:spPr>
          <a:xfrm>
            <a:off x="4117776" y="5408584"/>
            <a:ext cx="3703320" cy="646331"/>
          </a:xfrm>
          <a:prstGeom prst="rect">
            <a:avLst/>
          </a:prstGeom>
          <a:noFill/>
        </p:spPr>
        <p:txBody>
          <a:bodyPr wrap="square" rtlCol="0">
            <a:spAutoFit/>
          </a:bodyPr>
          <a:lstStyle/>
          <a:p>
            <a:pPr algn="ctr"/>
            <a:r>
              <a:rPr lang="zh-CN" altLang="en-US" sz="3600" dirty="0">
                <a:solidFill>
                  <a:schemeClr val="tx2">
                    <a:lumMod val="75000"/>
                  </a:schemeClr>
                </a:solidFill>
              </a:rPr>
              <a:t>数据反馈</a:t>
            </a:r>
          </a:p>
        </p:txBody>
      </p:sp>
      <p:graphicFrame>
        <p:nvGraphicFramePr>
          <p:cNvPr id="21" name="图表 20"/>
          <p:cNvGraphicFramePr/>
          <p:nvPr>
            <p:extLst/>
          </p:nvPr>
        </p:nvGraphicFramePr>
        <p:xfrm>
          <a:off x="5684956" y="-243734"/>
          <a:ext cx="7974122" cy="477103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238475686"/>
      </p:ext>
    </p:extLst>
  </p:cSld>
  <p:clrMapOvr>
    <a:masterClrMapping/>
  </p:clrMapOvr>
  <p:transition spd="med">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959777" y="1353458"/>
            <a:ext cx="4151085" cy="4151085"/>
          </a:xfrm>
          <a:prstGeom prst="ellipse">
            <a:avLst/>
          </a:prstGeom>
          <a:solidFill>
            <a:schemeClr val="accent5">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25557" y="1651591"/>
            <a:ext cx="5565737" cy="3554819"/>
          </a:xfrm>
          <a:prstGeom prst="rect">
            <a:avLst/>
          </a:prstGeom>
          <a:noFill/>
        </p:spPr>
        <p:txBody>
          <a:bodyPr wrap="square" rtlCol="0">
            <a:spAutoFit/>
          </a:bodyPr>
          <a:lstStyle/>
          <a:p>
            <a:pPr algn="ctr">
              <a:lnSpc>
                <a:spcPct val="90000"/>
              </a:lnSpc>
            </a:pPr>
            <a:r>
              <a:rPr kumimoji="1" lang="en-US" altLang="zh-CN" sz="25000" dirty="0">
                <a:solidFill>
                  <a:schemeClr val="bg1"/>
                </a:solidFill>
              </a:rPr>
              <a:t>05</a:t>
            </a:r>
            <a:endParaRPr kumimoji="1" lang="zh-CN" altLang="en-US" sz="25000" dirty="0">
              <a:solidFill>
                <a:schemeClr val="bg1"/>
              </a:solidFill>
            </a:endParaRPr>
          </a:p>
        </p:txBody>
      </p:sp>
      <p:sp>
        <p:nvSpPr>
          <p:cNvPr id="6" name="文本框 5"/>
          <p:cNvSpPr txBox="1"/>
          <p:nvPr/>
        </p:nvSpPr>
        <p:spPr>
          <a:xfrm>
            <a:off x="5110861" y="2576011"/>
            <a:ext cx="7220091" cy="1015663"/>
          </a:xfrm>
          <a:prstGeom prst="rect">
            <a:avLst/>
          </a:prstGeom>
          <a:noFill/>
        </p:spPr>
        <p:txBody>
          <a:bodyPr wrap="square" rtlCol="0">
            <a:spAutoFit/>
          </a:bodyPr>
          <a:lstStyle/>
          <a:p>
            <a:pPr algn="ctr"/>
            <a:r>
              <a:rPr lang="zh-CN" altLang="en-US" sz="6000" dirty="0">
                <a:solidFill>
                  <a:schemeClr val="bg2">
                    <a:lumMod val="50000"/>
                  </a:schemeClr>
                </a:solidFill>
              </a:rPr>
              <a:t>技术难点和解决办法</a:t>
            </a:r>
          </a:p>
        </p:txBody>
      </p:sp>
    </p:spTree>
    <p:extLst>
      <p:ext uri="{BB962C8B-B14F-4D97-AF65-F5344CB8AC3E}">
        <p14:creationId xmlns:p14="http://schemas.microsoft.com/office/powerpoint/2010/main" val="1191138197"/>
      </p:ext>
    </p:extLst>
  </p:cSld>
  <p:clrMapOvr>
    <a:masterClrMapping/>
  </p:clrMapOvr>
  <p:transition spd="med">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技术难点和解决办法</a:t>
            </a: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170361" y="2236921"/>
            <a:ext cx="3517718" cy="3113317"/>
            <a:chOff x="1445026" y="3046639"/>
            <a:chExt cx="4174465" cy="1745444"/>
          </a:xfrm>
        </p:grpSpPr>
        <p:sp>
          <p:nvSpPr>
            <p:cNvPr id="59" name="TextBox 14"/>
            <p:cNvSpPr txBox="1"/>
            <p:nvPr/>
          </p:nvSpPr>
          <p:spPr>
            <a:xfrm>
              <a:off x="2021090" y="3046639"/>
              <a:ext cx="3534053" cy="465888"/>
            </a:xfrm>
            <a:prstGeom prst="rect">
              <a:avLst/>
            </a:prstGeom>
            <a:noFill/>
          </p:spPr>
          <p:txBody>
            <a:bodyPr wrap="square" rtlCol="0">
              <a:spAutoFit/>
            </a:bodyPr>
            <a:lstStyle/>
            <a:p>
              <a:r>
                <a:rPr lang="zh-CN" altLang="en-US" sz="2400" spc="50" dirty="0">
                  <a:latin typeface="微软雅黑" pitchFamily="34" charset="-122"/>
                  <a:ea typeface="微软雅黑" pitchFamily="34" charset="-122"/>
                </a:rPr>
                <a:t>部分网站的内容存在反爬虫措施</a:t>
              </a:r>
            </a:p>
          </p:txBody>
        </p:sp>
        <p:sp>
          <p:nvSpPr>
            <p:cNvPr id="60" name="TextBox 15"/>
            <p:cNvSpPr txBox="1"/>
            <p:nvPr/>
          </p:nvSpPr>
          <p:spPr>
            <a:xfrm>
              <a:off x="1587044" y="4119134"/>
              <a:ext cx="4032447" cy="672949"/>
            </a:xfrm>
            <a:prstGeom prst="rect">
              <a:avLst/>
            </a:prstGeom>
            <a:noFill/>
          </p:spPr>
          <p:txBody>
            <a:bodyPr wrap="square" rtlCol="0">
              <a:spAutoFit/>
            </a:bodyPr>
            <a:lstStyle/>
            <a:p>
              <a:r>
                <a:rPr lang="zh-CN" altLang="en-US" sz="2400" spc="50" dirty="0">
                  <a:latin typeface="微软雅黑" pitchFamily="34" charset="-122"/>
                  <a:ea typeface="微软雅黑" pitchFamily="34" charset="-122"/>
                </a:rPr>
                <a:t>控制爬虫的频率。适当降低爬虫的速度，在每天固定的时间进行访问。</a:t>
              </a:r>
            </a:p>
          </p:txBody>
        </p:sp>
        <p:sp>
          <p:nvSpPr>
            <p:cNvPr id="61" name="椭圆 60"/>
            <p:cNvSpPr/>
            <p:nvPr/>
          </p:nvSpPr>
          <p:spPr>
            <a:xfrm>
              <a:off x="1445026" y="3125415"/>
              <a:ext cx="394647" cy="23385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2" name="TextBox 17"/>
            <p:cNvSpPr txBox="1"/>
            <p:nvPr/>
          </p:nvSpPr>
          <p:spPr>
            <a:xfrm>
              <a:off x="1445026" y="3121806"/>
              <a:ext cx="606797" cy="258827"/>
            </a:xfrm>
            <a:prstGeom prst="rect">
              <a:avLst/>
            </a:prstGeom>
            <a:noFill/>
          </p:spPr>
          <p:txBody>
            <a:bodyPr wrap="square" rtlCol="0">
              <a:spAutoFit/>
            </a:bodyPr>
            <a:lstStyle/>
            <a:p>
              <a:r>
                <a:rPr lang="en-US" altLang="zh-CN" sz="2400" b="1" dirty="0">
                  <a:solidFill>
                    <a:schemeClr val="bg1"/>
                  </a:solidFill>
                </a:rPr>
                <a:t>1</a:t>
              </a:r>
              <a:endParaRPr lang="zh-CN" altLang="en-US" sz="2400" b="1" dirty="0">
                <a:solidFill>
                  <a:schemeClr val="bg1"/>
                </a:solidFill>
              </a:endParaRPr>
            </a:p>
          </p:txBody>
        </p:sp>
        <p:cxnSp>
          <p:nvCxnSpPr>
            <p:cNvPr id="65" name="直接连接符 64"/>
            <p:cNvCxnSpPr>
              <a:cxnSpLocks/>
            </p:cNvCxnSpPr>
            <p:nvPr/>
          </p:nvCxnSpPr>
          <p:spPr>
            <a:xfrm>
              <a:off x="1542086" y="3827487"/>
              <a:ext cx="4077405" cy="0"/>
            </a:xfrm>
            <a:prstGeom prst="line">
              <a:avLst/>
            </a:prstGeom>
            <a:ln w="38100">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66" name="组合 65"/>
          <p:cNvGrpSpPr/>
          <p:nvPr/>
        </p:nvGrpSpPr>
        <p:grpSpPr>
          <a:xfrm>
            <a:off x="4272166" y="2220002"/>
            <a:ext cx="3823908" cy="3143797"/>
            <a:chOff x="1445026" y="3012463"/>
            <a:chExt cx="4537819" cy="1762532"/>
          </a:xfrm>
        </p:grpSpPr>
        <p:sp>
          <p:nvSpPr>
            <p:cNvPr id="67" name="TextBox 14"/>
            <p:cNvSpPr txBox="1"/>
            <p:nvPr/>
          </p:nvSpPr>
          <p:spPr>
            <a:xfrm>
              <a:off x="2021090" y="3012463"/>
              <a:ext cx="3815425" cy="672950"/>
            </a:xfrm>
            <a:prstGeom prst="rect">
              <a:avLst/>
            </a:prstGeom>
            <a:noFill/>
          </p:spPr>
          <p:txBody>
            <a:bodyPr wrap="square" rtlCol="0">
              <a:spAutoFit/>
            </a:bodyPr>
            <a:lstStyle/>
            <a:p>
              <a:r>
                <a:rPr lang="zh-CN" altLang="en-US" sz="2400" spc="50" dirty="0">
                  <a:latin typeface="微软雅黑" pitchFamily="34" charset="-122"/>
                  <a:ea typeface="微软雅黑" pitchFamily="34" charset="-122"/>
                </a:rPr>
                <a:t>数据挖掘数据量大，算法复杂度高，实时性差。</a:t>
              </a:r>
            </a:p>
          </p:txBody>
        </p:sp>
        <p:sp>
          <p:nvSpPr>
            <p:cNvPr id="68" name="TextBox 15"/>
            <p:cNvSpPr txBox="1"/>
            <p:nvPr/>
          </p:nvSpPr>
          <p:spPr>
            <a:xfrm>
              <a:off x="1804067" y="4102046"/>
              <a:ext cx="4032448" cy="672949"/>
            </a:xfrm>
            <a:prstGeom prst="rect">
              <a:avLst/>
            </a:prstGeom>
            <a:noFill/>
          </p:spPr>
          <p:txBody>
            <a:bodyPr wrap="square" rtlCol="0">
              <a:spAutoFit/>
            </a:bodyPr>
            <a:lstStyle/>
            <a:p>
              <a:r>
                <a:rPr lang="zh-CN" altLang="en-US" sz="2400" spc="50" dirty="0">
                  <a:latin typeface="微软雅黑" pitchFamily="34" charset="-122"/>
                  <a:ea typeface="微软雅黑" pitchFamily="34" charset="-122"/>
                </a:rPr>
                <a:t>通过优化数据挖掘的方法，降低程序的复杂度，缩短计算机的执行时间</a:t>
              </a:r>
            </a:p>
          </p:txBody>
        </p:sp>
        <p:sp>
          <p:nvSpPr>
            <p:cNvPr id="69" name="椭圆 68"/>
            <p:cNvSpPr/>
            <p:nvPr/>
          </p:nvSpPr>
          <p:spPr>
            <a:xfrm>
              <a:off x="1445026" y="3151049"/>
              <a:ext cx="394647" cy="23385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0" name="TextBox 17"/>
            <p:cNvSpPr txBox="1"/>
            <p:nvPr/>
          </p:nvSpPr>
          <p:spPr>
            <a:xfrm>
              <a:off x="1445026" y="3138892"/>
              <a:ext cx="606797" cy="258827"/>
            </a:xfrm>
            <a:prstGeom prst="rect">
              <a:avLst/>
            </a:prstGeom>
            <a:noFill/>
          </p:spPr>
          <p:txBody>
            <a:bodyPr wrap="square" rtlCol="0">
              <a:spAutoFit/>
            </a:bodyPr>
            <a:lstStyle/>
            <a:p>
              <a:r>
                <a:rPr lang="en-US" altLang="zh-CN" sz="2400" b="1" dirty="0">
                  <a:solidFill>
                    <a:schemeClr val="bg1"/>
                  </a:solidFill>
                </a:rPr>
                <a:t>2</a:t>
              </a:r>
              <a:endParaRPr lang="zh-CN" altLang="en-US" sz="2400" b="1" dirty="0">
                <a:solidFill>
                  <a:schemeClr val="bg1"/>
                </a:solidFill>
              </a:endParaRPr>
            </a:p>
          </p:txBody>
        </p:sp>
        <p:cxnSp>
          <p:nvCxnSpPr>
            <p:cNvPr id="71" name="直接连接符 70"/>
            <p:cNvCxnSpPr/>
            <p:nvPr/>
          </p:nvCxnSpPr>
          <p:spPr>
            <a:xfrm>
              <a:off x="1542086" y="3827487"/>
              <a:ext cx="4440759" cy="0"/>
            </a:xfrm>
            <a:prstGeom prst="line">
              <a:avLst/>
            </a:prstGeom>
            <a:ln w="38100">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8308521" y="2242232"/>
            <a:ext cx="3837758" cy="3052358"/>
            <a:chOff x="1445026" y="3029549"/>
            <a:chExt cx="4554256" cy="1711270"/>
          </a:xfrm>
        </p:grpSpPr>
        <p:sp>
          <p:nvSpPr>
            <p:cNvPr id="73" name="TextBox 14"/>
            <p:cNvSpPr txBox="1"/>
            <p:nvPr/>
          </p:nvSpPr>
          <p:spPr>
            <a:xfrm>
              <a:off x="1966834" y="3029549"/>
              <a:ext cx="4032448" cy="672949"/>
            </a:xfrm>
            <a:prstGeom prst="rect">
              <a:avLst/>
            </a:prstGeom>
            <a:noFill/>
          </p:spPr>
          <p:txBody>
            <a:bodyPr wrap="square" rtlCol="0">
              <a:spAutoFit/>
            </a:bodyPr>
            <a:lstStyle/>
            <a:p>
              <a:r>
                <a:rPr lang="zh-CN" altLang="en-US" sz="2400" spc="50" dirty="0">
                  <a:latin typeface="微软雅黑" pitchFamily="34" charset="-122"/>
                  <a:ea typeface="微软雅黑" pitchFamily="34" charset="-122"/>
                </a:rPr>
                <a:t>用户需求和业务需求不断变化，数据库模型无法在一开始就规划完整。</a:t>
              </a:r>
            </a:p>
          </p:txBody>
        </p:sp>
        <p:sp>
          <p:nvSpPr>
            <p:cNvPr id="74" name="TextBox 15"/>
            <p:cNvSpPr txBox="1"/>
            <p:nvPr/>
          </p:nvSpPr>
          <p:spPr>
            <a:xfrm>
              <a:off x="1749811" y="4067870"/>
              <a:ext cx="4032448" cy="672949"/>
            </a:xfrm>
            <a:prstGeom prst="rect">
              <a:avLst/>
            </a:prstGeom>
            <a:noFill/>
          </p:spPr>
          <p:txBody>
            <a:bodyPr wrap="square" rtlCol="0">
              <a:spAutoFit/>
            </a:bodyPr>
            <a:lstStyle/>
            <a:p>
              <a:r>
                <a:rPr lang="zh-CN" altLang="en-US" sz="2400" spc="50" dirty="0">
                  <a:latin typeface="微软雅黑" pitchFamily="34" charset="-122"/>
                  <a:ea typeface="微软雅黑" pitchFamily="34" charset="-122"/>
                </a:rPr>
                <a:t>根据用户不断变化的需求不断更新数据库模型，使之适应需求的变化</a:t>
              </a:r>
            </a:p>
          </p:txBody>
        </p:sp>
        <p:sp>
          <p:nvSpPr>
            <p:cNvPr id="75" name="椭圆 74"/>
            <p:cNvSpPr/>
            <p:nvPr/>
          </p:nvSpPr>
          <p:spPr>
            <a:xfrm>
              <a:off x="1445026" y="3133961"/>
              <a:ext cx="394647" cy="23385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6" name="TextBox 17"/>
            <p:cNvSpPr txBox="1"/>
            <p:nvPr/>
          </p:nvSpPr>
          <p:spPr>
            <a:xfrm>
              <a:off x="1445026" y="3130349"/>
              <a:ext cx="606797" cy="258827"/>
            </a:xfrm>
            <a:prstGeom prst="rect">
              <a:avLst/>
            </a:prstGeom>
            <a:noFill/>
          </p:spPr>
          <p:txBody>
            <a:bodyPr wrap="square" rtlCol="0">
              <a:spAutoFit/>
            </a:bodyPr>
            <a:lstStyle/>
            <a:p>
              <a:r>
                <a:rPr lang="en-US" altLang="zh-CN" sz="2400" b="1" dirty="0">
                  <a:solidFill>
                    <a:schemeClr val="bg1"/>
                  </a:solidFill>
                </a:rPr>
                <a:t>3</a:t>
              </a:r>
              <a:endParaRPr lang="zh-CN" altLang="en-US" sz="2400" b="1" dirty="0">
                <a:solidFill>
                  <a:schemeClr val="bg1"/>
                </a:solidFill>
              </a:endParaRPr>
            </a:p>
          </p:txBody>
        </p:sp>
        <p:cxnSp>
          <p:nvCxnSpPr>
            <p:cNvPr id="77" name="直接连接符 76"/>
            <p:cNvCxnSpPr>
              <a:cxnSpLocks/>
            </p:cNvCxnSpPr>
            <p:nvPr/>
          </p:nvCxnSpPr>
          <p:spPr>
            <a:xfrm>
              <a:off x="1542086" y="3827487"/>
              <a:ext cx="4457196" cy="4624"/>
            </a:xfrm>
            <a:prstGeom prst="line">
              <a:avLst/>
            </a:prstGeom>
            <a:ln w="38100">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78" name="直接连接符 77"/>
          <p:cNvCxnSpPr/>
          <p:nvPr/>
        </p:nvCxnSpPr>
        <p:spPr>
          <a:xfrm>
            <a:off x="8160067" y="2266633"/>
            <a:ext cx="0" cy="2814225"/>
          </a:xfrm>
          <a:prstGeom prst="line">
            <a:avLst/>
          </a:prstGeom>
          <a:ln w="19050">
            <a:prstDash val="lgDashDot"/>
          </a:ln>
        </p:spPr>
        <p:style>
          <a:lnRef idx="1">
            <a:schemeClr val="accent2"/>
          </a:lnRef>
          <a:fillRef idx="0">
            <a:schemeClr val="accent2"/>
          </a:fillRef>
          <a:effectRef idx="0">
            <a:schemeClr val="accent2"/>
          </a:effectRef>
          <a:fontRef idx="minor">
            <a:schemeClr val="tx1"/>
          </a:fontRef>
        </p:style>
      </p:cxnSp>
      <p:cxnSp>
        <p:nvCxnSpPr>
          <p:cNvPr id="79" name="直接连接符 78"/>
          <p:cNvCxnSpPr/>
          <p:nvPr/>
        </p:nvCxnSpPr>
        <p:spPr>
          <a:xfrm>
            <a:off x="3998758" y="2370995"/>
            <a:ext cx="0" cy="2814225"/>
          </a:xfrm>
          <a:prstGeom prst="line">
            <a:avLst/>
          </a:prstGeom>
          <a:ln w="19050">
            <a:prstDash val="lgDashDot"/>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2745390"/>
      </p:ext>
    </p:extLst>
  </p:cSld>
  <p:clrMapOvr>
    <a:masterClrMapping/>
  </p:clrMapOvr>
  <p:transition spd="med">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81390" y="1489770"/>
            <a:ext cx="4147305" cy="1218945"/>
            <a:chOff x="1106920" y="2343933"/>
            <a:chExt cx="4147305" cy="1218945"/>
          </a:xfrm>
        </p:grpSpPr>
        <p:sp>
          <p:nvSpPr>
            <p:cNvPr id="6" name="文本框 5"/>
            <p:cNvSpPr txBox="1"/>
            <p:nvPr/>
          </p:nvSpPr>
          <p:spPr>
            <a:xfrm>
              <a:off x="1210674" y="2343933"/>
              <a:ext cx="1944370" cy="523220"/>
            </a:xfrm>
            <a:prstGeom prst="rect">
              <a:avLst/>
            </a:prstGeom>
            <a:solidFill>
              <a:schemeClr val="tx2">
                <a:lumMod val="60000"/>
                <a:lumOff val="40000"/>
              </a:schemeClr>
            </a:solidFill>
          </p:spPr>
          <p:txBody>
            <a:bodyPr wrap="square" rtlCol="0">
              <a:spAutoFit/>
            </a:bodyPr>
            <a:lstStyle/>
            <a:p>
              <a:r>
                <a:rPr kumimoji="1" lang="en-US" altLang="zh-CN" sz="2800" b="1" dirty="0">
                  <a:solidFill>
                    <a:schemeClr val="bg1"/>
                  </a:solidFill>
                </a:rPr>
                <a:t>PART</a:t>
              </a:r>
              <a:r>
                <a:rPr kumimoji="1" lang="zh-CN" altLang="en-US" sz="2800" b="1" dirty="0">
                  <a:solidFill>
                    <a:schemeClr val="bg1"/>
                  </a:solidFill>
                </a:rPr>
                <a:t>   </a:t>
              </a:r>
              <a:r>
                <a:rPr kumimoji="1" lang="en-US" altLang="zh-CN" sz="2800" b="1" dirty="0">
                  <a:solidFill>
                    <a:schemeClr val="bg1"/>
                  </a:solidFill>
                </a:rPr>
                <a:t>1</a:t>
              </a:r>
              <a:endParaRPr kumimoji="1" lang="zh-CN" altLang="en-US" sz="2800" b="1" dirty="0">
                <a:solidFill>
                  <a:schemeClr val="bg1"/>
                </a:solidFill>
              </a:endParaRPr>
            </a:p>
          </p:txBody>
        </p:sp>
        <p:sp>
          <p:nvSpPr>
            <p:cNvPr id="8" name="矩形 7"/>
            <p:cNvSpPr/>
            <p:nvPr/>
          </p:nvSpPr>
          <p:spPr>
            <a:xfrm>
              <a:off x="1106920" y="2885705"/>
              <a:ext cx="4147305" cy="677173"/>
            </a:xfrm>
            <a:prstGeom prst="rect">
              <a:avLst/>
            </a:prstGeom>
            <a:ln>
              <a:solidFill>
                <a:schemeClr val="bg1"/>
              </a:solidFill>
            </a:ln>
          </p:spPr>
          <p:txBody>
            <a:bodyPr wrap="square">
              <a:spAutoFit/>
            </a:bodyPr>
            <a:lstStyle/>
            <a:p>
              <a:pPr>
                <a:lnSpc>
                  <a:spcPct val="130000"/>
                </a:lnSpc>
              </a:pPr>
              <a:r>
                <a:rPr lang="zh-CN" altLang="en-US" sz="3200" dirty="0">
                  <a:solidFill>
                    <a:srgbClr val="103154"/>
                  </a:solidFill>
                  <a:latin typeface="Wide Latin" panose="020A0A07050505020404" pitchFamily="18" charset="0"/>
                  <a:ea typeface="微软雅黑" panose="020B0503020204020204" pitchFamily="34" charset="-122"/>
                </a:rPr>
                <a:t>研究背景</a:t>
              </a:r>
            </a:p>
          </p:txBody>
        </p:sp>
      </p:grpSp>
      <p:cxnSp>
        <p:nvCxnSpPr>
          <p:cNvPr id="14" name="直线连接符 16"/>
          <p:cNvCxnSpPr>
            <a:cxnSpLocks/>
          </p:cNvCxnSpPr>
          <p:nvPr/>
        </p:nvCxnSpPr>
        <p:spPr>
          <a:xfrm>
            <a:off x="6062301" y="1571888"/>
            <a:ext cx="0" cy="4611336"/>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 name="组合 1"/>
          <p:cNvGrpSpPr/>
          <p:nvPr/>
        </p:nvGrpSpPr>
        <p:grpSpPr>
          <a:xfrm>
            <a:off x="0" y="0"/>
            <a:ext cx="4205514" cy="1203767"/>
            <a:chOff x="0" y="0"/>
            <a:chExt cx="4205514" cy="1203767"/>
          </a:xfrm>
        </p:grpSpPr>
        <p:sp>
          <p:nvSpPr>
            <p:cNvPr id="4" name="文本框 3"/>
            <p:cNvSpPr txBox="1"/>
            <p:nvPr/>
          </p:nvSpPr>
          <p:spPr>
            <a:xfrm>
              <a:off x="934373" y="618992"/>
              <a:ext cx="1005403" cy="584775"/>
            </a:xfrm>
            <a:prstGeom prst="rect">
              <a:avLst/>
            </a:prstGeom>
            <a:noFill/>
          </p:spPr>
          <p:txBody>
            <a:bodyPr wrap="none" rtlCol="0">
              <a:spAutoFit/>
            </a:bodyPr>
            <a:lstStyle/>
            <a:p>
              <a:r>
                <a:rPr kumimoji="1" lang="zh-CN" altLang="en-US" sz="3200" b="1" dirty="0">
                  <a:solidFill>
                    <a:srgbClr val="103154"/>
                  </a:solidFill>
                </a:rPr>
                <a:t>目录</a:t>
              </a:r>
            </a:p>
          </p:txBody>
        </p:sp>
        <p:sp>
          <p:nvSpPr>
            <p:cNvPr id="16" name="矩形 15"/>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1081390" y="2977471"/>
            <a:ext cx="4147305" cy="1211892"/>
            <a:chOff x="1106920" y="2343933"/>
            <a:chExt cx="4147305" cy="1211892"/>
          </a:xfrm>
        </p:grpSpPr>
        <p:sp>
          <p:nvSpPr>
            <p:cNvPr id="19" name="文本框 18"/>
            <p:cNvSpPr txBox="1"/>
            <p:nvPr/>
          </p:nvSpPr>
          <p:spPr>
            <a:xfrm>
              <a:off x="1210674" y="2343933"/>
              <a:ext cx="1944370" cy="523220"/>
            </a:xfrm>
            <a:prstGeom prst="rect">
              <a:avLst/>
            </a:prstGeom>
            <a:solidFill>
              <a:schemeClr val="tx2">
                <a:lumMod val="60000"/>
                <a:lumOff val="40000"/>
              </a:schemeClr>
            </a:solidFill>
          </p:spPr>
          <p:txBody>
            <a:bodyPr wrap="square" rtlCol="0">
              <a:spAutoFit/>
            </a:bodyPr>
            <a:lstStyle/>
            <a:p>
              <a:r>
                <a:rPr kumimoji="1" lang="en-US" altLang="zh-CN" sz="2800" b="1" dirty="0">
                  <a:solidFill>
                    <a:schemeClr val="bg1"/>
                  </a:solidFill>
                </a:rPr>
                <a:t>PART</a:t>
              </a:r>
              <a:r>
                <a:rPr kumimoji="1" lang="zh-CN" altLang="en-US" sz="2800" b="1" dirty="0">
                  <a:solidFill>
                    <a:schemeClr val="bg1"/>
                  </a:solidFill>
                </a:rPr>
                <a:t> </a:t>
              </a:r>
              <a:r>
                <a:rPr kumimoji="1" lang="en-US" altLang="zh-CN" sz="2800" b="1" dirty="0">
                  <a:solidFill>
                    <a:schemeClr val="bg1"/>
                  </a:solidFill>
                </a:rPr>
                <a:t>   2</a:t>
              </a:r>
              <a:endParaRPr kumimoji="1" lang="zh-CN" altLang="en-US" sz="2800" b="1" dirty="0">
                <a:solidFill>
                  <a:schemeClr val="bg1"/>
                </a:solidFill>
              </a:endParaRPr>
            </a:p>
          </p:txBody>
        </p:sp>
        <p:sp>
          <p:nvSpPr>
            <p:cNvPr id="20" name="矩形 19"/>
            <p:cNvSpPr/>
            <p:nvPr/>
          </p:nvSpPr>
          <p:spPr>
            <a:xfrm>
              <a:off x="1106920" y="2885705"/>
              <a:ext cx="4147305" cy="670120"/>
            </a:xfrm>
            <a:prstGeom prst="rect">
              <a:avLst/>
            </a:prstGeom>
          </p:spPr>
          <p:txBody>
            <a:bodyPr wrap="square">
              <a:spAutoFit/>
            </a:bodyPr>
            <a:lstStyle/>
            <a:p>
              <a:pPr>
                <a:lnSpc>
                  <a:spcPct val="130000"/>
                </a:lnSpc>
              </a:pPr>
              <a:r>
                <a:rPr lang="zh-CN" altLang="en-US" sz="3200" dirty="0">
                  <a:solidFill>
                    <a:srgbClr val="103154"/>
                  </a:solidFill>
                  <a:latin typeface="微软雅黑" panose="020B0503020204020204" pitchFamily="34" charset="-122"/>
                  <a:ea typeface="微软雅黑" panose="020B0503020204020204" pitchFamily="34" charset="-122"/>
                </a:rPr>
                <a:t>研究目的</a:t>
              </a:r>
            </a:p>
          </p:txBody>
        </p:sp>
      </p:grpSp>
      <p:grpSp>
        <p:nvGrpSpPr>
          <p:cNvPr id="21" name="组合 20"/>
          <p:cNvGrpSpPr/>
          <p:nvPr/>
        </p:nvGrpSpPr>
        <p:grpSpPr>
          <a:xfrm>
            <a:off x="6895908" y="1489770"/>
            <a:ext cx="4147305" cy="1852067"/>
            <a:chOff x="1106920" y="2343933"/>
            <a:chExt cx="4147305" cy="1852067"/>
          </a:xfrm>
        </p:grpSpPr>
        <p:sp>
          <p:nvSpPr>
            <p:cNvPr id="22" name="文本框 21"/>
            <p:cNvSpPr txBox="1"/>
            <p:nvPr/>
          </p:nvSpPr>
          <p:spPr>
            <a:xfrm>
              <a:off x="1210674" y="2343933"/>
              <a:ext cx="1944370" cy="523220"/>
            </a:xfrm>
            <a:prstGeom prst="rect">
              <a:avLst/>
            </a:prstGeom>
            <a:solidFill>
              <a:schemeClr val="tx2">
                <a:lumMod val="60000"/>
                <a:lumOff val="40000"/>
              </a:schemeClr>
            </a:solidFill>
          </p:spPr>
          <p:txBody>
            <a:bodyPr wrap="square" rtlCol="0">
              <a:spAutoFit/>
            </a:bodyPr>
            <a:lstStyle/>
            <a:p>
              <a:r>
                <a:rPr kumimoji="1" lang="en-US" altLang="zh-CN" sz="2800" b="1" dirty="0">
                  <a:solidFill>
                    <a:schemeClr val="bg1"/>
                  </a:solidFill>
                </a:rPr>
                <a:t>PART</a:t>
              </a:r>
              <a:r>
                <a:rPr kumimoji="1" lang="zh-CN" altLang="en-US" sz="2800" b="1" dirty="0">
                  <a:solidFill>
                    <a:schemeClr val="bg1"/>
                  </a:solidFill>
                </a:rPr>
                <a:t> </a:t>
              </a:r>
              <a:r>
                <a:rPr kumimoji="1" lang="en-US" altLang="zh-CN" sz="2800" b="1" dirty="0">
                  <a:solidFill>
                    <a:schemeClr val="bg1"/>
                  </a:solidFill>
                </a:rPr>
                <a:t>   4</a:t>
              </a:r>
              <a:endParaRPr kumimoji="1" lang="zh-CN" altLang="en-US" sz="2800" b="1" dirty="0">
                <a:solidFill>
                  <a:schemeClr val="bg1"/>
                </a:solidFill>
              </a:endParaRPr>
            </a:p>
          </p:txBody>
        </p:sp>
        <p:sp>
          <p:nvSpPr>
            <p:cNvPr id="23" name="矩形 22"/>
            <p:cNvSpPr/>
            <p:nvPr/>
          </p:nvSpPr>
          <p:spPr>
            <a:xfrm>
              <a:off x="1106920" y="2885705"/>
              <a:ext cx="4147305" cy="1310295"/>
            </a:xfrm>
            <a:prstGeom prst="rect">
              <a:avLst/>
            </a:prstGeom>
          </p:spPr>
          <p:txBody>
            <a:bodyPr wrap="square">
              <a:spAutoFit/>
            </a:bodyPr>
            <a:lstStyle/>
            <a:p>
              <a:pPr>
                <a:lnSpc>
                  <a:spcPct val="130000"/>
                </a:lnSpc>
              </a:pPr>
              <a:r>
                <a:rPr lang="zh-CN" altLang="en-US" sz="3200" dirty="0">
                  <a:solidFill>
                    <a:srgbClr val="103154"/>
                  </a:solidFill>
                  <a:latin typeface="微软雅黑" panose="020B0503020204020204" pitchFamily="34" charset="-122"/>
                  <a:ea typeface="微软雅黑" panose="020B0503020204020204" pitchFamily="34" charset="-122"/>
                </a:rPr>
                <a:t>创新点及创新特色</a:t>
              </a:r>
            </a:p>
            <a:p>
              <a:pPr>
                <a:lnSpc>
                  <a:spcPct val="130000"/>
                </a:lnSpc>
              </a:pPr>
              <a:endParaRPr lang="zh-CN" altLang="en-US" sz="3200" dirty="0">
                <a:solidFill>
                  <a:srgbClr val="103154"/>
                </a:solidFill>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1093704" y="4548760"/>
            <a:ext cx="4147305" cy="1211892"/>
            <a:chOff x="1106920" y="2343933"/>
            <a:chExt cx="4147305" cy="1211892"/>
          </a:xfrm>
        </p:grpSpPr>
        <p:sp>
          <p:nvSpPr>
            <p:cNvPr id="25" name="文本框 24"/>
            <p:cNvSpPr txBox="1"/>
            <p:nvPr/>
          </p:nvSpPr>
          <p:spPr>
            <a:xfrm>
              <a:off x="1210674" y="2343933"/>
              <a:ext cx="1944370" cy="523220"/>
            </a:xfrm>
            <a:prstGeom prst="rect">
              <a:avLst/>
            </a:prstGeom>
            <a:solidFill>
              <a:schemeClr val="tx2">
                <a:lumMod val="60000"/>
                <a:lumOff val="40000"/>
              </a:schemeClr>
            </a:solidFill>
          </p:spPr>
          <p:txBody>
            <a:bodyPr wrap="square" rtlCol="0">
              <a:spAutoFit/>
            </a:bodyPr>
            <a:lstStyle/>
            <a:p>
              <a:r>
                <a:rPr kumimoji="1" lang="en-US" altLang="zh-CN" sz="2800" b="1" dirty="0">
                  <a:solidFill>
                    <a:schemeClr val="bg1"/>
                  </a:solidFill>
                </a:rPr>
                <a:t>PART</a:t>
              </a:r>
              <a:r>
                <a:rPr kumimoji="1" lang="zh-CN" altLang="en-US" sz="2800" b="1" dirty="0">
                  <a:solidFill>
                    <a:schemeClr val="bg1"/>
                  </a:solidFill>
                </a:rPr>
                <a:t> </a:t>
              </a:r>
              <a:r>
                <a:rPr kumimoji="1" lang="en-US" altLang="zh-CN" sz="2800" b="1" dirty="0">
                  <a:solidFill>
                    <a:schemeClr val="bg1"/>
                  </a:solidFill>
                </a:rPr>
                <a:t>  3</a:t>
              </a:r>
              <a:endParaRPr kumimoji="1" lang="zh-CN" altLang="en-US" sz="2800" b="1" dirty="0">
                <a:solidFill>
                  <a:schemeClr val="bg1"/>
                </a:solidFill>
              </a:endParaRPr>
            </a:p>
          </p:txBody>
        </p:sp>
        <p:sp>
          <p:nvSpPr>
            <p:cNvPr id="26" name="矩形 25"/>
            <p:cNvSpPr/>
            <p:nvPr/>
          </p:nvSpPr>
          <p:spPr>
            <a:xfrm>
              <a:off x="1106920" y="2885705"/>
              <a:ext cx="4147305" cy="670120"/>
            </a:xfrm>
            <a:prstGeom prst="rect">
              <a:avLst/>
            </a:prstGeom>
          </p:spPr>
          <p:txBody>
            <a:bodyPr wrap="square">
              <a:spAutoFit/>
            </a:bodyPr>
            <a:lstStyle/>
            <a:p>
              <a:pPr>
                <a:lnSpc>
                  <a:spcPct val="130000"/>
                </a:lnSpc>
              </a:pPr>
              <a:r>
                <a:rPr lang="zh-CN" altLang="en-US" sz="3200" dirty="0">
                  <a:solidFill>
                    <a:srgbClr val="103154"/>
                  </a:solidFill>
                  <a:latin typeface="微软雅黑" panose="020B0503020204020204" pitchFamily="34" charset="-122"/>
                  <a:ea typeface="微软雅黑" panose="020B0503020204020204" pitchFamily="34" charset="-122"/>
                </a:rPr>
                <a:t>研究内容和技术路线</a:t>
              </a:r>
            </a:p>
          </p:txBody>
        </p:sp>
      </p:grpSp>
      <p:grpSp>
        <p:nvGrpSpPr>
          <p:cNvPr id="27" name="组合 26"/>
          <p:cNvGrpSpPr/>
          <p:nvPr/>
        </p:nvGrpSpPr>
        <p:grpSpPr>
          <a:xfrm>
            <a:off x="6999662" y="4548760"/>
            <a:ext cx="4147305" cy="1211892"/>
            <a:chOff x="1106920" y="2343933"/>
            <a:chExt cx="4147305" cy="1211892"/>
          </a:xfrm>
        </p:grpSpPr>
        <p:sp>
          <p:nvSpPr>
            <p:cNvPr id="28" name="文本框 27"/>
            <p:cNvSpPr txBox="1"/>
            <p:nvPr/>
          </p:nvSpPr>
          <p:spPr>
            <a:xfrm>
              <a:off x="1210674" y="2343933"/>
              <a:ext cx="1944370" cy="523220"/>
            </a:xfrm>
            <a:prstGeom prst="rect">
              <a:avLst/>
            </a:prstGeom>
            <a:solidFill>
              <a:schemeClr val="tx2">
                <a:lumMod val="60000"/>
                <a:lumOff val="40000"/>
              </a:schemeClr>
            </a:solidFill>
          </p:spPr>
          <p:txBody>
            <a:bodyPr wrap="square" rtlCol="0">
              <a:spAutoFit/>
            </a:bodyPr>
            <a:lstStyle/>
            <a:p>
              <a:r>
                <a:rPr kumimoji="1" lang="en-US" altLang="zh-CN" sz="2800" b="1" dirty="0">
                  <a:solidFill>
                    <a:schemeClr val="bg1"/>
                  </a:solidFill>
                </a:rPr>
                <a:t>PART</a:t>
              </a:r>
              <a:r>
                <a:rPr kumimoji="1" lang="zh-CN" altLang="en-US" sz="2800" b="1" dirty="0">
                  <a:solidFill>
                    <a:schemeClr val="bg1"/>
                  </a:solidFill>
                </a:rPr>
                <a:t> </a:t>
              </a:r>
              <a:r>
                <a:rPr kumimoji="1" lang="en-US" altLang="zh-CN" sz="2800" b="1" dirty="0">
                  <a:solidFill>
                    <a:schemeClr val="bg1"/>
                  </a:solidFill>
                </a:rPr>
                <a:t>   6</a:t>
              </a:r>
              <a:endParaRPr kumimoji="1" lang="zh-CN" altLang="en-US" sz="2800" b="1" dirty="0">
                <a:solidFill>
                  <a:schemeClr val="bg1"/>
                </a:solidFill>
              </a:endParaRPr>
            </a:p>
          </p:txBody>
        </p:sp>
        <p:sp>
          <p:nvSpPr>
            <p:cNvPr id="29" name="矩形 28"/>
            <p:cNvSpPr/>
            <p:nvPr/>
          </p:nvSpPr>
          <p:spPr>
            <a:xfrm>
              <a:off x="1106920" y="2885705"/>
              <a:ext cx="4147305" cy="670120"/>
            </a:xfrm>
            <a:prstGeom prst="rect">
              <a:avLst/>
            </a:prstGeom>
          </p:spPr>
          <p:txBody>
            <a:bodyPr wrap="square">
              <a:spAutoFit/>
            </a:bodyPr>
            <a:lstStyle/>
            <a:p>
              <a:pPr>
                <a:lnSpc>
                  <a:spcPct val="130000"/>
                </a:lnSpc>
              </a:pPr>
              <a:r>
                <a:rPr lang="zh-CN" altLang="en-US" sz="3200" dirty="0">
                  <a:solidFill>
                    <a:srgbClr val="103154"/>
                  </a:solidFill>
                  <a:latin typeface="微软雅黑" panose="020B0503020204020204" pitchFamily="34" charset="-122"/>
                  <a:ea typeface="微软雅黑" panose="020B0503020204020204" pitchFamily="34" charset="-122"/>
                </a:rPr>
                <a:t>已有基础和具体安排</a:t>
              </a:r>
            </a:p>
          </p:txBody>
        </p:sp>
      </p:grpSp>
      <p:grpSp>
        <p:nvGrpSpPr>
          <p:cNvPr id="30" name="组合 29"/>
          <p:cNvGrpSpPr/>
          <p:nvPr/>
        </p:nvGrpSpPr>
        <p:grpSpPr>
          <a:xfrm>
            <a:off x="6921436" y="3019265"/>
            <a:ext cx="4147305" cy="1211892"/>
            <a:chOff x="1106920" y="2343933"/>
            <a:chExt cx="4147305" cy="1211892"/>
          </a:xfrm>
        </p:grpSpPr>
        <p:sp>
          <p:nvSpPr>
            <p:cNvPr id="31" name="文本框 30"/>
            <p:cNvSpPr txBox="1"/>
            <p:nvPr/>
          </p:nvSpPr>
          <p:spPr>
            <a:xfrm>
              <a:off x="1210674" y="2343933"/>
              <a:ext cx="1944370" cy="523220"/>
            </a:xfrm>
            <a:prstGeom prst="rect">
              <a:avLst/>
            </a:prstGeom>
            <a:solidFill>
              <a:schemeClr val="tx2">
                <a:lumMod val="60000"/>
                <a:lumOff val="40000"/>
              </a:schemeClr>
            </a:solidFill>
          </p:spPr>
          <p:txBody>
            <a:bodyPr wrap="square" rtlCol="0">
              <a:spAutoFit/>
            </a:bodyPr>
            <a:lstStyle/>
            <a:p>
              <a:r>
                <a:rPr kumimoji="1" lang="en-US" altLang="zh-CN" sz="2800" b="1" dirty="0">
                  <a:solidFill>
                    <a:schemeClr val="bg1"/>
                  </a:solidFill>
                </a:rPr>
                <a:t>PART</a:t>
              </a:r>
              <a:r>
                <a:rPr kumimoji="1" lang="zh-CN" altLang="en-US" sz="2800" b="1" dirty="0">
                  <a:solidFill>
                    <a:schemeClr val="bg1"/>
                  </a:solidFill>
                </a:rPr>
                <a:t> </a:t>
              </a:r>
              <a:r>
                <a:rPr kumimoji="1" lang="en-US" altLang="zh-CN" sz="2800" b="1" dirty="0">
                  <a:solidFill>
                    <a:schemeClr val="bg1"/>
                  </a:solidFill>
                </a:rPr>
                <a:t>   5</a:t>
              </a:r>
              <a:endParaRPr kumimoji="1" lang="zh-CN" altLang="en-US" sz="2800" b="1" dirty="0">
                <a:solidFill>
                  <a:schemeClr val="bg1"/>
                </a:solidFill>
              </a:endParaRPr>
            </a:p>
          </p:txBody>
        </p:sp>
        <p:sp>
          <p:nvSpPr>
            <p:cNvPr id="32" name="矩形 31"/>
            <p:cNvSpPr/>
            <p:nvPr/>
          </p:nvSpPr>
          <p:spPr>
            <a:xfrm>
              <a:off x="1106920" y="2885705"/>
              <a:ext cx="4147305" cy="670120"/>
            </a:xfrm>
            <a:prstGeom prst="rect">
              <a:avLst/>
            </a:prstGeom>
          </p:spPr>
          <p:txBody>
            <a:bodyPr wrap="square">
              <a:spAutoFit/>
            </a:bodyPr>
            <a:lstStyle/>
            <a:p>
              <a:pPr>
                <a:lnSpc>
                  <a:spcPct val="130000"/>
                </a:lnSpc>
              </a:pPr>
              <a:r>
                <a:rPr lang="zh-CN" altLang="en-US" sz="3200" dirty="0">
                  <a:solidFill>
                    <a:srgbClr val="103154"/>
                  </a:solidFill>
                  <a:latin typeface="微软雅黑" panose="020B0503020204020204" pitchFamily="34" charset="-122"/>
                  <a:ea typeface="微软雅黑" panose="020B0503020204020204" pitchFamily="34" charset="-122"/>
                </a:rPr>
                <a:t>技术难点和解决办法</a:t>
              </a:r>
            </a:p>
          </p:txBody>
        </p:sp>
      </p:grpSp>
    </p:spTree>
    <p:extLst>
      <p:ext uri="{BB962C8B-B14F-4D97-AF65-F5344CB8AC3E}">
        <p14:creationId xmlns:p14="http://schemas.microsoft.com/office/powerpoint/2010/main" val="249878796"/>
      </p:ext>
    </p:extLst>
  </p:cSld>
  <p:clrMapOvr>
    <a:masterClrMapping/>
  </p:clrMapOvr>
  <p:transition spd="med">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959777" y="1353458"/>
            <a:ext cx="4151085" cy="4151085"/>
          </a:xfrm>
          <a:prstGeom prst="ellipse">
            <a:avLst/>
          </a:prstGeom>
          <a:solidFill>
            <a:schemeClr val="accent5">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25557" y="1651591"/>
            <a:ext cx="5565737" cy="3554819"/>
          </a:xfrm>
          <a:prstGeom prst="rect">
            <a:avLst/>
          </a:prstGeom>
          <a:noFill/>
        </p:spPr>
        <p:txBody>
          <a:bodyPr wrap="square" rtlCol="0">
            <a:spAutoFit/>
          </a:bodyPr>
          <a:lstStyle/>
          <a:p>
            <a:pPr algn="ctr">
              <a:lnSpc>
                <a:spcPct val="90000"/>
              </a:lnSpc>
            </a:pPr>
            <a:r>
              <a:rPr kumimoji="1" lang="en-US" altLang="zh-CN" sz="25000" dirty="0">
                <a:solidFill>
                  <a:schemeClr val="bg1"/>
                </a:solidFill>
              </a:rPr>
              <a:t>06</a:t>
            </a:r>
            <a:endParaRPr kumimoji="1" lang="zh-CN" altLang="en-US" sz="25000" dirty="0">
              <a:solidFill>
                <a:schemeClr val="bg1"/>
              </a:solidFill>
            </a:endParaRPr>
          </a:p>
        </p:txBody>
      </p:sp>
      <p:sp>
        <p:nvSpPr>
          <p:cNvPr id="6" name="文本框 5"/>
          <p:cNvSpPr txBox="1"/>
          <p:nvPr/>
        </p:nvSpPr>
        <p:spPr>
          <a:xfrm>
            <a:off x="5110863" y="2547808"/>
            <a:ext cx="7081137" cy="1015663"/>
          </a:xfrm>
          <a:prstGeom prst="rect">
            <a:avLst/>
          </a:prstGeom>
          <a:noFill/>
        </p:spPr>
        <p:txBody>
          <a:bodyPr wrap="square" rtlCol="0">
            <a:spAutoFit/>
          </a:bodyPr>
          <a:lstStyle/>
          <a:p>
            <a:pPr algn="ctr"/>
            <a:r>
              <a:rPr lang="zh-CN" altLang="en-US" sz="6000" dirty="0">
                <a:solidFill>
                  <a:schemeClr val="bg2">
                    <a:lumMod val="50000"/>
                  </a:schemeClr>
                </a:solidFill>
              </a:rPr>
              <a:t>已有基础和具体安排</a:t>
            </a:r>
          </a:p>
        </p:txBody>
      </p:sp>
    </p:spTree>
    <p:extLst>
      <p:ext uri="{BB962C8B-B14F-4D97-AF65-F5344CB8AC3E}">
        <p14:creationId xmlns:p14="http://schemas.microsoft.com/office/powerpoint/2010/main" val="929390977"/>
      </p:ext>
    </p:extLst>
  </p:cSld>
  <p:clrMapOvr>
    <a:masterClrMapping/>
  </p:clrMapOvr>
  <p:transition spd="med">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已有基础和具体安排</a:t>
            </a: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76" name="Group 3"/>
          <p:cNvGrpSpPr>
            <a:grpSpLocks/>
          </p:cNvGrpSpPr>
          <p:nvPr/>
        </p:nvGrpSpPr>
        <p:grpSpPr bwMode="auto">
          <a:xfrm>
            <a:off x="2521494" y="1582466"/>
            <a:ext cx="6977062" cy="4915079"/>
            <a:chOff x="624" y="967"/>
            <a:chExt cx="4124" cy="2872"/>
          </a:xfrm>
        </p:grpSpPr>
        <p:sp>
          <p:nvSpPr>
            <p:cNvPr id="77" name="Text Box 12"/>
            <p:cNvSpPr txBox="1">
              <a:spLocks noChangeArrowheads="1"/>
            </p:cNvSpPr>
            <p:nvPr/>
          </p:nvSpPr>
          <p:spPr bwMode="auto">
            <a:xfrm>
              <a:off x="757" y="2878"/>
              <a:ext cx="3964" cy="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2400" b="0" dirty="0">
                  <a:solidFill>
                    <a:schemeClr val="tx1"/>
                  </a:solidFill>
                  <a:latin typeface="+mn-ea"/>
                </a:rPr>
                <a:t>（</a:t>
              </a:r>
              <a:r>
                <a:rPr lang="en-US" altLang="zh-CN" sz="2400" b="0" dirty="0">
                  <a:solidFill>
                    <a:schemeClr val="tx1"/>
                  </a:solidFill>
                  <a:latin typeface="+mn-ea"/>
                </a:rPr>
                <a:t>3</a:t>
              </a:r>
              <a:r>
                <a:rPr lang="zh-CN" altLang="en-US" sz="2400" b="0" dirty="0">
                  <a:solidFill>
                    <a:schemeClr val="tx1"/>
                  </a:solidFill>
                  <a:latin typeface="+mn-ea"/>
                </a:rPr>
                <a:t>）我们团队有合作开发项目的经验，在足球机器人基地仿真组的培训下，有良好的编程能力</a:t>
              </a:r>
              <a:endParaRPr lang="zh-CN" altLang="zh-CN" sz="2400" b="0" dirty="0">
                <a:solidFill>
                  <a:schemeClr val="tx1"/>
                </a:solidFill>
                <a:latin typeface="+mn-ea"/>
              </a:endParaRPr>
            </a:p>
          </p:txBody>
        </p:sp>
        <p:sp>
          <p:nvSpPr>
            <p:cNvPr id="78" name="Text Box 12"/>
            <p:cNvSpPr txBox="1">
              <a:spLocks noChangeArrowheads="1"/>
            </p:cNvSpPr>
            <p:nvPr/>
          </p:nvSpPr>
          <p:spPr bwMode="auto">
            <a:xfrm>
              <a:off x="731" y="1453"/>
              <a:ext cx="3911" cy="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2400" b="0" dirty="0">
                  <a:solidFill>
                    <a:schemeClr val="tx1"/>
                  </a:solidFill>
                  <a:latin typeface="+mn-ea"/>
                </a:rPr>
                <a:t>（</a:t>
              </a:r>
              <a:r>
                <a:rPr lang="en-US" altLang="zh-CN" sz="2400" b="0" dirty="0">
                  <a:solidFill>
                    <a:schemeClr val="tx1"/>
                  </a:solidFill>
                  <a:latin typeface="+mn-ea"/>
                </a:rPr>
                <a:t>1</a:t>
              </a:r>
              <a:r>
                <a:rPr lang="zh-CN" altLang="en-US" sz="2400" b="0" dirty="0">
                  <a:solidFill>
                    <a:schemeClr val="tx1"/>
                  </a:solidFill>
                  <a:latin typeface="+mn-ea"/>
                </a:rPr>
                <a:t>）阅读了网络爬虫、数据分析的部分论文，基本确定了爬虫设计和信息只能整合的大体思路。</a:t>
              </a:r>
              <a:endParaRPr lang="en-US" altLang="zh-CN" sz="2400" b="0" dirty="0">
                <a:solidFill>
                  <a:srgbClr val="001D3A"/>
                </a:solidFill>
                <a:latin typeface="+mn-ea"/>
              </a:endParaRPr>
            </a:p>
          </p:txBody>
        </p:sp>
        <p:sp>
          <p:nvSpPr>
            <p:cNvPr id="79" name="AutoShape 11"/>
            <p:cNvSpPr>
              <a:spLocks noChangeArrowheads="1"/>
            </p:cNvSpPr>
            <p:nvPr/>
          </p:nvSpPr>
          <p:spPr bwMode="auto">
            <a:xfrm>
              <a:off x="624" y="1397"/>
              <a:ext cx="4097" cy="622"/>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28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endParaRPr lang="zh-CN" altLang="zh-CN" sz="1800" b="0">
                <a:solidFill>
                  <a:schemeClr val="tx1"/>
                </a:solidFill>
                <a:ea typeface="宋体" panose="02010600030101010101" pitchFamily="2" charset="-122"/>
              </a:endParaRPr>
            </a:p>
          </p:txBody>
        </p:sp>
        <p:sp>
          <p:nvSpPr>
            <p:cNvPr id="80" name="Text Box 8"/>
            <p:cNvSpPr txBox="1">
              <a:spLocks noChangeArrowheads="1"/>
            </p:cNvSpPr>
            <p:nvPr/>
          </p:nvSpPr>
          <p:spPr bwMode="gray">
            <a:xfrm>
              <a:off x="2652" y="2305"/>
              <a:ext cx="38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1800">
                  <a:solidFill>
                    <a:srgbClr val="FFFFFF"/>
                  </a:solidFill>
                  <a:latin typeface="Arial" panose="020B0604020202020204" pitchFamily="34" charset="0"/>
                  <a:ea typeface="宋体" panose="02010600030101010101" pitchFamily="2" charset="-122"/>
                </a:rPr>
                <a:t>软件</a:t>
              </a:r>
              <a:endParaRPr lang="en-US" altLang="zh-CN" sz="1800">
                <a:solidFill>
                  <a:srgbClr val="FFFFFF"/>
                </a:solidFill>
                <a:latin typeface="Arial" panose="020B0604020202020204" pitchFamily="34" charset="0"/>
                <a:ea typeface="宋体" panose="02010600030101010101" pitchFamily="2" charset="-122"/>
              </a:endParaRPr>
            </a:p>
          </p:txBody>
        </p:sp>
        <p:sp>
          <p:nvSpPr>
            <p:cNvPr id="81" name="Text Box 9"/>
            <p:cNvSpPr txBox="1">
              <a:spLocks noChangeArrowheads="1"/>
            </p:cNvSpPr>
            <p:nvPr/>
          </p:nvSpPr>
          <p:spPr bwMode="gray">
            <a:xfrm>
              <a:off x="2512" y="2641"/>
              <a:ext cx="659"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1800">
                  <a:solidFill>
                    <a:srgbClr val="FFFFFF"/>
                  </a:solidFill>
                  <a:latin typeface="Arial" panose="020B0604020202020204" pitchFamily="34" charset="0"/>
                  <a:ea typeface="宋体" panose="02010600030101010101" pitchFamily="2" charset="-122"/>
                </a:rPr>
                <a:t>我们的情</a:t>
              </a:r>
              <a:endParaRPr lang="en-US" altLang="zh-CN" sz="1800">
                <a:solidFill>
                  <a:srgbClr val="FFFFFF"/>
                </a:solidFill>
                <a:latin typeface="Arial" panose="020B0604020202020204" pitchFamily="34" charset="0"/>
                <a:ea typeface="宋体" panose="02010600030101010101" pitchFamily="2" charset="-122"/>
              </a:endParaRPr>
            </a:p>
          </p:txBody>
        </p:sp>
        <p:sp>
          <p:nvSpPr>
            <p:cNvPr id="82" name="AutoShape 16"/>
            <p:cNvSpPr>
              <a:spLocks noChangeArrowheads="1"/>
            </p:cNvSpPr>
            <p:nvPr/>
          </p:nvSpPr>
          <p:spPr bwMode="gray">
            <a:xfrm>
              <a:off x="1824" y="967"/>
              <a:ext cx="1920" cy="384"/>
            </a:xfrm>
            <a:prstGeom prst="roundRect">
              <a:avLst/>
            </a:prstGeom>
            <a:solidFill>
              <a:schemeClr val="tx2">
                <a:lumMod val="60000"/>
                <a:lumOff val="40000"/>
              </a:schemeClr>
            </a:solidFill>
            <a:ln/>
            <a:extLst/>
          </p:spPr>
          <p:style>
            <a:lnRef idx="2">
              <a:schemeClr val="accent1"/>
            </a:lnRef>
            <a:fillRef idx="1">
              <a:schemeClr val="lt1"/>
            </a:fillRef>
            <a:effectRef idx="0">
              <a:schemeClr val="accent1"/>
            </a:effectRef>
            <a:fontRef idx="minor">
              <a:schemeClr val="dk1"/>
            </a:fontRef>
          </p:style>
          <p:txBody>
            <a:bodyPr wrap="none" anchor="ctr"/>
            <a:lstStyle/>
            <a:p>
              <a:pPr eaLnBrk="1" hangingPunct="1">
                <a:defRPr/>
              </a:pPr>
              <a:endParaRPr lang="zh-CN" altLang="en-US">
                <a:latin typeface="Arial" charset="0"/>
                <a:ea typeface="宋体" pitchFamily="2" charset="-122"/>
              </a:endParaRPr>
            </a:p>
          </p:txBody>
        </p:sp>
        <p:sp>
          <p:nvSpPr>
            <p:cNvPr id="83" name="Text Box 18"/>
            <p:cNvSpPr txBox="1">
              <a:spLocks noChangeArrowheads="1"/>
            </p:cNvSpPr>
            <p:nvPr/>
          </p:nvSpPr>
          <p:spPr bwMode="gray">
            <a:xfrm>
              <a:off x="2274" y="1038"/>
              <a:ext cx="101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2400" dirty="0">
                  <a:solidFill>
                    <a:srgbClr val="FFFFFF"/>
                  </a:solidFill>
                  <a:latin typeface="+mn-ea"/>
                </a:rPr>
                <a:t>已有的基础</a:t>
              </a:r>
              <a:endParaRPr lang="en-US" altLang="zh-CN" sz="2400" dirty="0">
                <a:solidFill>
                  <a:srgbClr val="FFFFFF"/>
                </a:solidFill>
                <a:latin typeface="+mn-ea"/>
              </a:endParaRPr>
            </a:p>
          </p:txBody>
        </p:sp>
        <p:sp>
          <p:nvSpPr>
            <p:cNvPr id="85" name="Text Box 20"/>
            <p:cNvSpPr txBox="1">
              <a:spLocks noChangeArrowheads="1"/>
            </p:cNvSpPr>
            <p:nvPr/>
          </p:nvSpPr>
          <p:spPr bwMode="gray">
            <a:xfrm>
              <a:off x="2008" y="3623"/>
              <a:ext cx="162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1800" dirty="0">
                  <a:solidFill>
                    <a:srgbClr val="FFFFFF"/>
                  </a:solidFill>
                  <a:latin typeface="Arial" panose="020B0604020202020204" pitchFamily="34" charset="0"/>
                  <a:ea typeface="宋体" panose="02010600030101010101" pitchFamily="2" charset="-122"/>
                </a:rPr>
                <a:t>我们相信我们一定可以！</a:t>
              </a:r>
              <a:endParaRPr lang="en-US" altLang="zh-CN" sz="1800" dirty="0">
                <a:solidFill>
                  <a:srgbClr val="FFFFFF"/>
                </a:solidFill>
                <a:latin typeface="Arial" panose="020B0604020202020204" pitchFamily="34" charset="0"/>
                <a:ea typeface="宋体" panose="02010600030101010101" pitchFamily="2" charset="-122"/>
              </a:endParaRPr>
            </a:p>
          </p:txBody>
        </p:sp>
        <p:sp>
          <p:nvSpPr>
            <p:cNvPr id="86" name="AutoShape 11"/>
            <p:cNvSpPr>
              <a:spLocks noChangeArrowheads="1"/>
            </p:cNvSpPr>
            <p:nvPr/>
          </p:nvSpPr>
          <p:spPr bwMode="auto">
            <a:xfrm>
              <a:off x="651" y="2098"/>
              <a:ext cx="4097" cy="622"/>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28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endParaRPr lang="zh-CN" altLang="zh-CN" sz="1800" b="0">
                <a:solidFill>
                  <a:schemeClr val="tx1"/>
                </a:solidFill>
                <a:ea typeface="宋体" panose="02010600030101010101" pitchFamily="2" charset="-122"/>
              </a:endParaRPr>
            </a:p>
          </p:txBody>
        </p:sp>
        <p:sp>
          <p:nvSpPr>
            <p:cNvPr id="87" name="Text Box 12"/>
            <p:cNvSpPr txBox="1">
              <a:spLocks noChangeArrowheads="1"/>
            </p:cNvSpPr>
            <p:nvPr/>
          </p:nvSpPr>
          <p:spPr bwMode="auto">
            <a:xfrm>
              <a:off x="731" y="2124"/>
              <a:ext cx="3990" cy="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2400" b="0" dirty="0">
                  <a:solidFill>
                    <a:schemeClr val="tx1"/>
                  </a:solidFill>
                  <a:latin typeface="+mn-ea"/>
                </a:rPr>
                <a:t>（</a:t>
              </a:r>
              <a:r>
                <a:rPr lang="en-US" altLang="zh-CN" sz="2400" b="0" dirty="0">
                  <a:solidFill>
                    <a:schemeClr val="tx1"/>
                  </a:solidFill>
                  <a:latin typeface="+mn-ea"/>
                </a:rPr>
                <a:t>2</a:t>
              </a:r>
              <a:r>
                <a:rPr lang="zh-CN" altLang="en-US" sz="2400" b="0" dirty="0">
                  <a:solidFill>
                    <a:schemeClr val="tx1"/>
                  </a:solidFill>
                  <a:latin typeface="+mn-ea"/>
                </a:rPr>
                <a:t>）基本确定了</a:t>
              </a:r>
              <a:r>
                <a:rPr lang="en-US" altLang="zh-CN" sz="2400" b="0" dirty="0">
                  <a:solidFill>
                    <a:schemeClr val="tx1"/>
                  </a:solidFill>
                  <a:latin typeface="+mn-ea"/>
                </a:rPr>
                <a:t>APP</a:t>
              </a:r>
              <a:r>
                <a:rPr lang="zh-CN" altLang="en-US" sz="2400" b="0" dirty="0">
                  <a:solidFill>
                    <a:schemeClr val="tx1"/>
                  </a:solidFill>
                  <a:latin typeface="+mn-ea"/>
                </a:rPr>
                <a:t>需要实现的功能，对框架的选取、界面的设计有了一致的意见。</a:t>
              </a:r>
              <a:endParaRPr lang="en-US" altLang="zh-CN" sz="2400" b="0" dirty="0">
                <a:solidFill>
                  <a:srgbClr val="001D3A"/>
                </a:solidFill>
                <a:latin typeface="+mn-ea"/>
              </a:endParaRPr>
            </a:p>
          </p:txBody>
        </p:sp>
        <p:sp>
          <p:nvSpPr>
            <p:cNvPr id="88" name="AutoShape 11"/>
            <p:cNvSpPr>
              <a:spLocks noChangeArrowheads="1"/>
            </p:cNvSpPr>
            <p:nvPr/>
          </p:nvSpPr>
          <p:spPr bwMode="auto">
            <a:xfrm>
              <a:off x="651" y="2808"/>
              <a:ext cx="4097" cy="622"/>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28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endParaRPr lang="zh-CN" altLang="zh-CN" sz="1800" b="0">
                <a:solidFill>
                  <a:schemeClr val="tx1"/>
                </a:solidFill>
                <a:ea typeface="宋体" panose="02010600030101010101" pitchFamily="2" charset="-122"/>
              </a:endParaRPr>
            </a:p>
          </p:txBody>
        </p:sp>
      </p:grpSp>
    </p:spTree>
    <p:extLst>
      <p:ext uri="{BB962C8B-B14F-4D97-AF65-F5344CB8AC3E}">
        <p14:creationId xmlns:p14="http://schemas.microsoft.com/office/powerpoint/2010/main" val="2502011619"/>
      </p:ext>
    </p:extLst>
  </p:cSld>
  <p:clrMapOvr>
    <a:masterClrMapping/>
  </p:clrMapOvr>
  <p:transition spd="med">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已有基础和具体安排</a:t>
            </a: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2012833" y="1257512"/>
            <a:ext cx="7882609" cy="5103053"/>
            <a:chOff x="900113" y="1287463"/>
            <a:chExt cx="7488237" cy="4718050"/>
          </a:xfrm>
        </p:grpSpPr>
        <p:grpSp>
          <p:nvGrpSpPr>
            <p:cNvPr id="36" name="Group 30"/>
            <p:cNvGrpSpPr>
              <a:grpSpLocks/>
            </p:cNvGrpSpPr>
            <p:nvPr/>
          </p:nvGrpSpPr>
          <p:grpSpPr bwMode="auto">
            <a:xfrm>
              <a:off x="920750" y="2239963"/>
              <a:ext cx="6530975" cy="3765550"/>
              <a:chOff x="550" y="1134"/>
              <a:chExt cx="4752" cy="2412"/>
            </a:xfrm>
          </p:grpSpPr>
          <p:sp>
            <p:nvSpPr>
              <p:cNvPr id="52" name="Line 3"/>
              <p:cNvSpPr>
                <a:spLocks noChangeShapeType="1"/>
              </p:cNvSpPr>
              <p:nvPr/>
            </p:nvSpPr>
            <p:spPr bwMode="gray">
              <a:xfrm flipH="1">
                <a:off x="550" y="3541"/>
                <a:ext cx="1044"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4"/>
              <p:cNvSpPr>
                <a:spLocks noChangeShapeType="1"/>
              </p:cNvSpPr>
              <p:nvPr/>
            </p:nvSpPr>
            <p:spPr bwMode="gray">
              <a:xfrm flipH="1">
                <a:off x="550" y="3013"/>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5"/>
              <p:cNvSpPr>
                <a:spLocks noChangeShapeType="1"/>
              </p:cNvSpPr>
              <p:nvPr/>
            </p:nvSpPr>
            <p:spPr bwMode="gray">
              <a:xfrm flipH="1">
                <a:off x="550" y="2490"/>
                <a:ext cx="21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6"/>
              <p:cNvSpPr>
                <a:spLocks noChangeShapeType="1"/>
              </p:cNvSpPr>
              <p:nvPr/>
            </p:nvSpPr>
            <p:spPr bwMode="gray">
              <a:xfrm flipH="1">
                <a:off x="550" y="1968"/>
                <a:ext cx="2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7"/>
              <p:cNvSpPr>
                <a:spLocks noChangeShapeType="1"/>
              </p:cNvSpPr>
              <p:nvPr/>
            </p:nvSpPr>
            <p:spPr bwMode="gray">
              <a:xfrm flipH="1" flipV="1">
                <a:off x="550" y="1438"/>
                <a:ext cx="31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8"/>
              <p:cNvSpPr>
                <a:spLocks noChangeShapeType="1"/>
              </p:cNvSpPr>
              <p:nvPr/>
            </p:nvSpPr>
            <p:spPr bwMode="gray">
              <a:xfrm>
                <a:off x="646" y="1434"/>
                <a:ext cx="0" cy="54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9"/>
              <p:cNvSpPr>
                <a:spLocks noChangeShapeType="1"/>
              </p:cNvSpPr>
              <p:nvPr/>
            </p:nvSpPr>
            <p:spPr bwMode="gray">
              <a:xfrm>
                <a:off x="646" y="1983"/>
                <a:ext cx="0" cy="51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10"/>
              <p:cNvSpPr>
                <a:spLocks noChangeShapeType="1"/>
              </p:cNvSpPr>
              <p:nvPr/>
            </p:nvSpPr>
            <p:spPr bwMode="gray">
              <a:xfrm>
                <a:off x="646" y="2498"/>
                <a:ext cx="0" cy="51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11"/>
              <p:cNvSpPr>
                <a:spLocks noChangeShapeType="1"/>
              </p:cNvSpPr>
              <p:nvPr/>
            </p:nvSpPr>
            <p:spPr bwMode="gray">
              <a:xfrm>
                <a:off x="646" y="3013"/>
                <a:ext cx="0" cy="51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Text Box 15"/>
              <p:cNvSpPr txBox="1">
                <a:spLocks noChangeArrowheads="1"/>
              </p:cNvSpPr>
              <p:nvPr/>
            </p:nvSpPr>
            <p:spPr bwMode="gray">
              <a:xfrm>
                <a:off x="620" y="3048"/>
                <a:ext cx="117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09538">
                  <a:spcBef>
                    <a:spcPct val="20000"/>
                  </a:spcBef>
                  <a:buClr>
                    <a:schemeClr val="hlink"/>
                  </a:buClr>
                  <a:buFont typeface="Wingdings" panose="05000000000000000000" pitchFamily="2" charset="2"/>
                  <a:buChar char="v"/>
                  <a:defRPr sz="28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400"/>
                  </a:spcBef>
                  <a:buClr>
                    <a:schemeClr val="accent1"/>
                  </a:buClr>
                  <a:buSzPct val="68000"/>
                  <a:buFontTx/>
                  <a:buNone/>
                </a:pPr>
                <a:r>
                  <a:rPr lang="en-US" altLang="zh-CN" sz="1400" b="0" dirty="0">
                    <a:solidFill>
                      <a:schemeClr val="tx1"/>
                    </a:solidFill>
                    <a:latin typeface="宋体" panose="02010600030101010101" pitchFamily="2" charset="-122"/>
                    <a:ea typeface="宋体" panose="02010600030101010101" pitchFamily="2" charset="-122"/>
                  </a:rPr>
                  <a:t>2017</a:t>
                </a:r>
                <a:r>
                  <a:rPr lang="zh-CN" altLang="en-US" sz="1400" b="0" dirty="0">
                    <a:solidFill>
                      <a:schemeClr val="tx1"/>
                    </a:solidFill>
                    <a:latin typeface="宋体" panose="02010600030101010101" pitchFamily="2" charset="-122"/>
                    <a:ea typeface="宋体" panose="02010600030101010101" pitchFamily="2" charset="-122"/>
                  </a:rPr>
                  <a:t>年</a:t>
                </a:r>
                <a:r>
                  <a:rPr lang="en-US" altLang="zh-CN" sz="1400" b="0" dirty="0">
                    <a:solidFill>
                      <a:schemeClr val="tx1"/>
                    </a:solidFill>
                    <a:latin typeface="宋体" panose="02010600030101010101" pitchFamily="2" charset="-122"/>
                    <a:ea typeface="宋体" panose="02010600030101010101" pitchFamily="2" charset="-122"/>
                  </a:rPr>
                  <a:t>5</a:t>
                </a:r>
                <a:r>
                  <a:rPr lang="zh-CN" altLang="en-US" sz="1400" b="0" dirty="0">
                    <a:solidFill>
                      <a:schemeClr val="tx1"/>
                    </a:solidFill>
                    <a:latin typeface="宋体" panose="02010600030101010101" pitchFamily="2" charset="-122"/>
                    <a:ea typeface="宋体" panose="02010600030101010101" pitchFamily="2" charset="-122"/>
                  </a:rPr>
                  <a:t>月 </a:t>
                </a:r>
                <a:endParaRPr lang="en-US" altLang="zh-CN" sz="1400" b="0" dirty="0">
                  <a:solidFill>
                    <a:schemeClr val="tx1"/>
                  </a:solidFill>
                  <a:latin typeface="宋体" panose="02010600030101010101" pitchFamily="2" charset="-122"/>
                  <a:ea typeface="宋体" panose="02010600030101010101" pitchFamily="2" charset="-122"/>
                </a:endParaRPr>
              </a:p>
              <a:p>
                <a:pPr>
                  <a:spcBef>
                    <a:spcPts val="400"/>
                  </a:spcBef>
                  <a:buClr>
                    <a:schemeClr val="accent1"/>
                  </a:buClr>
                  <a:buSzPct val="68000"/>
                  <a:buFontTx/>
                  <a:buNone/>
                </a:pPr>
                <a:r>
                  <a:rPr lang="en-US" altLang="zh-CN" sz="1400" b="0" dirty="0">
                    <a:solidFill>
                      <a:schemeClr val="tx1"/>
                    </a:solidFill>
                    <a:latin typeface="宋体" panose="02010600030101010101" pitchFamily="2" charset="-122"/>
                    <a:ea typeface="宋体" panose="02010600030101010101" pitchFamily="2" charset="-122"/>
                  </a:rPr>
                  <a:t>- 2017</a:t>
                </a:r>
                <a:r>
                  <a:rPr lang="zh-CN" altLang="en-US" sz="1400" b="0" dirty="0">
                    <a:solidFill>
                      <a:schemeClr val="tx1"/>
                    </a:solidFill>
                    <a:latin typeface="宋体" panose="02010600030101010101" pitchFamily="2" charset="-122"/>
                    <a:ea typeface="宋体" panose="02010600030101010101" pitchFamily="2" charset="-122"/>
                  </a:rPr>
                  <a:t>年</a:t>
                </a:r>
                <a:r>
                  <a:rPr lang="en-US" altLang="zh-CN" sz="1400" b="0" dirty="0">
                    <a:solidFill>
                      <a:schemeClr val="tx1"/>
                    </a:solidFill>
                    <a:latin typeface="宋体" panose="02010600030101010101" pitchFamily="2" charset="-122"/>
                    <a:ea typeface="宋体" panose="02010600030101010101" pitchFamily="2" charset="-122"/>
                  </a:rPr>
                  <a:t>7</a:t>
                </a:r>
                <a:r>
                  <a:rPr lang="zh-CN" altLang="en-US" sz="1400" b="0" dirty="0">
                    <a:solidFill>
                      <a:schemeClr val="tx1"/>
                    </a:solidFill>
                    <a:latin typeface="宋体" panose="02010600030101010101" pitchFamily="2" charset="-122"/>
                    <a:ea typeface="宋体" panose="02010600030101010101" pitchFamily="2" charset="-122"/>
                  </a:rPr>
                  <a:t>月 </a:t>
                </a:r>
              </a:p>
            </p:txBody>
          </p:sp>
          <p:grpSp>
            <p:nvGrpSpPr>
              <p:cNvPr id="62" name="Group 16"/>
              <p:cNvGrpSpPr>
                <a:grpSpLocks/>
              </p:cNvGrpSpPr>
              <p:nvPr/>
            </p:nvGrpSpPr>
            <p:grpSpPr bwMode="auto">
              <a:xfrm>
                <a:off x="1632" y="1134"/>
                <a:ext cx="3670" cy="2412"/>
                <a:chOff x="1514" y="1140"/>
                <a:chExt cx="3670" cy="2412"/>
              </a:xfrm>
            </p:grpSpPr>
            <p:sp>
              <p:nvSpPr>
                <p:cNvPr id="63" name="Freeform 17"/>
                <p:cNvSpPr>
                  <a:spLocks/>
                </p:cNvSpPr>
                <p:nvPr/>
              </p:nvSpPr>
              <p:spPr bwMode="gray">
                <a:xfrm>
                  <a:off x="4791" y="1455"/>
                  <a:ext cx="363" cy="533"/>
                </a:xfrm>
                <a:custGeom>
                  <a:avLst/>
                  <a:gdLst>
                    <a:gd name="T0" fmla="*/ 308 w 308"/>
                    <a:gd name="T1" fmla="*/ 120 h 444"/>
                    <a:gd name="T2" fmla="*/ 0 w 308"/>
                    <a:gd name="T3" fmla="*/ 444 h 444"/>
                    <a:gd name="T4" fmla="*/ 0 w 308"/>
                    <a:gd name="T5" fmla="*/ 286 h 444"/>
                    <a:gd name="T6" fmla="*/ 308 w 308"/>
                    <a:gd name="T7" fmla="*/ 0 h 444"/>
                    <a:gd name="T8" fmla="*/ 308 w 308"/>
                    <a:gd name="T9" fmla="*/ 120 h 444"/>
                  </a:gdLst>
                  <a:ahLst/>
                  <a:cxnLst>
                    <a:cxn ang="0">
                      <a:pos x="T0" y="T1"/>
                    </a:cxn>
                    <a:cxn ang="0">
                      <a:pos x="T2" y="T3"/>
                    </a:cxn>
                    <a:cxn ang="0">
                      <a:pos x="T4" y="T5"/>
                    </a:cxn>
                    <a:cxn ang="0">
                      <a:pos x="T6" y="T7"/>
                    </a:cxn>
                    <a:cxn ang="0">
                      <a:pos x="T8" y="T9"/>
                    </a:cxn>
                  </a:cxnLst>
                  <a:rect l="0" t="0" r="r" b="b"/>
                  <a:pathLst>
                    <a:path w="308" h="444">
                      <a:moveTo>
                        <a:pt x="308" y="120"/>
                      </a:moveTo>
                      <a:lnTo>
                        <a:pt x="0" y="444"/>
                      </a:lnTo>
                      <a:lnTo>
                        <a:pt x="0" y="286"/>
                      </a:lnTo>
                      <a:lnTo>
                        <a:pt x="308" y="0"/>
                      </a:lnTo>
                      <a:lnTo>
                        <a:pt x="308" y="120"/>
                      </a:lnTo>
                      <a:close/>
                    </a:path>
                  </a:pathLst>
                </a:cu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a:noFill/>
                </a:ln>
                <a:extLst/>
              </p:spPr>
              <p:txBody>
                <a:bodyPr/>
                <a:lstStyle/>
                <a:p>
                  <a:pPr eaLnBrk="1" hangingPunct="1">
                    <a:defRPr/>
                  </a:pPr>
                  <a:endParaRPr lang="zh-CN" altLang="en-US">
                    <a:latin typeface="Arial" charset="0"/>
                  </a:endParaRPr>
                </a:p>
              </p:txBody>
            </p:sp>
            <p:sp>
              <p:nvSpPr>
                <p:cNvPr id="64" name="Freeform 18"/>
                <p:cNvSpPr>
                  <a:spLocks/>
                </p:cNvSpPr>
                <p:nvPr/>
              </p:nvSpPr>
              <p:spPr bwMode="gray">
                <a:xfrm>
                  <a:off x="3078" y="1446"/>
                  <a:ext cx="2106" cy="341"/>
                </a:xfrm>
                <a:custGeom>
                  <a:avLst/>
                  <a:gdLst>
                    <a:gd name="T0" fmla="*/ 24348 w 1786"/>
                    <a:gd name="T1" fmla="*/ 6358 h 284"/>
                    <a:gd name="T2" fmla="*/ 0 w 1786"/>
                    <a:gd name="T3" fmla="*/ 6358 h 284"/>
                    <a:gd name="T4" fmla="*/ 7340 w 1786"/>
                    <a:gd name="T5" fmla="*/ 0 h 284"/>
                    <a:gd name="T6" fmla="*/ 29422 w 1786"/>
                    <a:gd name="T7" fmla="*/ 0 h 284"/>
                    <a:gd name="T8" fmla="*/ 24348 w 1786"/>
                    <a:gd name="T9" fmla="*/ 6358 h 284"/>
                    <a:gd name="T10" fmla="*/ 0 60000 65536"/>
                    <a:gd name="T11" fmla="*/ 0 60000 65536"/>
                    <a:gd name="T12" fmla="*/ 0 60000 65536"/>
                    <a:gd name="T13" fmla="*/ 0 60000 65536"/>
                    <a:gd name="T14" fmla="*/ 0 60000 65536"/>
                    <a:gd name="T15" fmla="*/ 0 w 1786"/>
                    <a:gd name="T16" fmla="*/ 0 h 284"/>
                    <a:gd name="T17" fmla="*/ 1786 w 1786"/>
                    <a:gd name="T18" fmla="*/ 284 h 284"/>
                  </a:gdLst>
                  <a:ahLst/>
                  <a:cxnLst>
                    <a:cxn ang="T10">
                      <a:pos x="T0" y="T1"/>
                    </a:cxn>
                    <a:cxn ang="T11">
                      <a:pos x="T2" y="T3"/>
                    </a:cxn>
                    <a:cxn ang="T12">
                      <a:pos x="T4" y="T5"/>
                    </a:cxn>
                    <a:cxn ang="T13">
                      <a:pos x="T6" y="T7"/>
                    </a:cxn>
                    <a:cxn ang="T14">
                      <a:pos x="T8" y="T9"/>
                    </a:cxn>
                  </a:cxnLst>
                  <a:rect l="T15" t="T16" r="T17" b="T18"/>
                  <a:pathLst>
                    <a:path w="1786" h="284">
                      <a:moveTo>
                        <a:pt x="1478" y="284"/>
                      </a:moveTo>
                      <a:lnTo>
                        <a:pt x="0" y="284"/>
                      </a:lnTo>
                      <a:lnTo>
                        <a:pt x="446" y="0"/>
                      </a:lnTo>
                      <a:lnTo>
                        <a:pt x="1786" y="0"/>
                      </a:lnTo>
                      <a:lnTo>
                        <a:pt x="1478" y="284"/>
                      </a:ln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5" name="Freeform 19"/>
                <p:cNvSpPr>
                  <a:spLocks/>
                </p:cNvSpPr>
                <p:nvPr/>
              </p:nvSpPr>
              <p:spPr bwMode="gray">
                <a:xfrm>
                  <a:off x="4452" y="1970"/>
                  <a:ext cx="364" cy="530"/>
                </a:xfrm>
                <a:custGeom>
                  <a:avLst/>
                  <a:gdLst>
                    <a:gd name="T0" fmla="*/ 308 w 308"/>
                    <a:gd name="T1" fmla="*/ 120 h 442"/>
                    <a:gd name="T2" fmla="*/ 0 w 308"/>
                    <a:gd name="T3" fmla="*/ 442 h 442"/>
                    <a:gd name="T4" fmla="*/ 0 w 308"/>
                    <a:gd name="T5" fmla="*/ 286 h 442"/>
                    <a:gd name="T6" fmla="*/ 308 w 308"/>
                    <a:gd name="T7" fmla="*/ 0 h 442"/>
                    <a:gd name="T8" fmla="*/ 308 w 308"/>
                    <a:gd name="T9" fmla="*/ 120 h 442"/>
                  </a:gdLst>
                  <a:ahLst/>
                  <a:cxnLst>
                    <a:cxn ang="0">
                      <a:pos x="T0" y="T1"/>
                    </a:cxn>
                    <a:cxn ang="0">
                      <a:pos x="T2" y="T3"/>
                    </a:cxn>
                    <a:cxn ang="0">
                      <a:pos x="T4" y="T5"/>
                    </a:cxn>
                    <a:cxn ang="0">
                      <a:pos x="T6" y="T7"/>
                    </a:cxn>
                    <a:cxn ang="0">
                      <a:pos x="T8" y="T9"/>
                    </a:cxn>
                  </a:cxnLst>
                  <a:rect l="0" t="0" r="r" b="b"/>
                  <a:pathLst>
                    <a:path w="308" h="442">
                      <a:moveTo>
                        <a:pt x="308" y="120"/>
                      </a:moveTo>
                      <a:lnTo>
                        <a:pt x="0" y="442"/>
                      </a:lnTo>
                      <a:lnTo>
                        <a:pt x="0" y="286"/>
                      </a:lnTo>
                      <a:lnTo>
                        <a:pt x="308" y="0"/>
                      </a:lnTo>
                      <a:lnTo>
                        <a:pt x="308" y="120"/>
                      </a:lnTo>
                      <a:close/>
                    </a:path>
                  </a:pathLst>
                </a:custGeom>
                <a:gradFill rotWithShape="1">
                  <a:gsLst>
                    <a:gs pos="0">
                      <a:schemeClr val="hlink">
                        <a:gamma/>
                        <a:shade val="46275"/>
                        <a:invGamma/>
                      </a:schemeClr>
                    </a:gs>
                    <a:gs pos="50000">
                      <a:schemeClr val="hlink"/>
                    </a:gs>
                    <a:gs pos="100000">
                      <a:schemeClr val="hlink">
                        <a:gamma/>
                        <a:shade val="46275"/>
                        <a:invGamma/>
                      </a:schemeClr>
                    </a:gs>
                  </a:gsLst>
                  <a:lin ang="2700000" scaled="1"/>
                </a:gradFill>
                <a:ln>
                  <a:noFill/>
                </a:ln>
                <a:extLst/>
              </p:spPr>
              <p:txBody>
                <a:bodyPr/>
                <a:lstStyle/>
                <a:p>
                  <a:pPr eaLnBrk="1" hangingPunct="1">
                    <a:defRPr/>
                  </a:pPr>
                  <a:endParaRPr lang="zh-CN" altLang="en-US">
                    <a:latin typeface="Arial" charset="0"/>
                  </a:endParaRPr>
                </a:p>
              </p:txBody>
            </p:sp>
            <p:sp>
              <p:nvSpPr>
                <p:cNvPr id="66" name="Freeform 20"/>
                <p:cNvSpPr>
                  <a:spLocks/>
                </p:cNvSpPr>
                <p:nvPr/>
              </p:nvSpPr>
              <p:spPr bwMode="gray">
                <a:xfrm>
                  <a:off x="2561" y="1970"/>
                  <a:ext cx="2264" cy="340"/>
                </a:xfrm>
                <a:custGeom>
                  <a:avLst/>
                  <a:gdLst>
                    <a:gd name="T0" fmla="*/ 26571 w 1920"/>
                    <a:gd name="T1" fmla="*/ 6052 h 284"/>
                    <a:gd name="T2" fmla="*/ 0 w 1920"/>
                    <a:gd name="T3" fmla="*/ 6052 h 284"/>
                    <a:gd name="T4" fmla="*/ 7340 w 1920"/>
                    <a:gd name="T5" fmla="*/ 0 h 284"/>
                    <a:gd name="T6" fmla="*/ 31629 w 1920"/>
                    <a:gd name="T7" fmla="*/ 0 h 284"/>
                    <a:gd name="T8" fmla="*/ 26571 w 1920"/>
                    <a:gd name="T9" fmla="*/ 6052 h 284"/>
                    <a:gd name="T10" fmla="*/ 0 60000 65536"/>
                    <a:gd name="T11" fmla="*/ 0 60000 65536"/>
                    <a:gd name="T12" fmla="*/ 0 60000 65536"/>
                    <a:gd name="T13" fmla="*/ 0 60000 65536"/>
                    <a:gd name="T14" fmla="*/ 0 60000 65536"/>
                    <a:gd name="T15" fmla="*/ 0 w 1920"/>
                    <a:gd name="T16" fmla="*/ 0 h 284"/>
                    <a:gd name="T17" fmla="*/ 1920 w 1920"/>
                    <a:gd name="T18" fmla="*/ 284 h 284"/>
                  </a:gdLst>
                  <a:ahLst/>
                  <a:cxnLst>
                    <a:cxn ang="T10">
                      <a:pos x="T0" y="T1"/>
                    </a:cxn>
                    <a:cxn ang="T11">
                      <a:pos x="T2" y="T3"/>
                    </a:cxn>
                    <a:cxn ang="T12">
                      <a:pos x="T4" y="T5"/>
                    </a:cxn>
                    <a:cxn ang="T13">
                      <a:pos x="T6" y="T7"/>
                    </a:cxn>
                    <a:cxn ang="T14">
                      <a:pos x="T8" y="T9"/>
                    </a:cxn>
                  </a:cxnLst>
                  <a:rect l="T15" t="T16" r="T17" b="T18"/>
                  <a:pathLst>
                    <a:path w="1920" h="284">
                      <a:moveTo>
                        <a:pt x="1612" y="284"/>
                      </a:moveTo>
                      <a:lnTo>
                        <a:pt x="0" y="284"/>
                      </a:lnTo>
                      <a:lnTo>
                        <a:pt x="446" y="0"/>
                      </a:lnTo>
                      <a:lnTo>
                        <a:pt x="1920" y="0"/>
                      </a:lnTo>
                      <a:lnTo>
                        <a:pt x="1612" y="284"/>
                      </a:lnTo>
                      <a:close/>
                    </a:path>
                  </a:pathLst>
                </a:custGeom>
                <a:solidFill>
                  <a:schemeClr va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7" name="Freeform 21"/>
                <p:cNvSpPr>
                  <a:spLocks/>
                </p:cNvSpPr>
                <p:nvPr/>
              </p:nvSpPr>
              <p:spPr bwMode="gray">
                <a:xfrm>
                  <a:off x="4086" y="2494"/>
                  <a:ext cx="365" cy="532"/>
                </a:xfrm>
                <a:custGeom>
                  <a:avLst/>
                  <a:gdLst>
                    <a:gd name="T0" fmla="*/ 306 w 306"/>
                    <a:gd name="T1" fmla="*/ 122 h 444"/>
                    <a:gd name="T2" fmla="*/ 0 w 306"/>
                    <a:gd name="T3" fmla="*/ 444 h 444"/>
                    <a:gd name="T4" fmla="*/ 0 w 306"/>
                    <a:gd name="T5" fmla="*/ 286 h 444"/>
                    <a:gd name="T6" fmla="*/ 306 w 306"/>
                    <a:gd name="T7" fmla="*/ 0 h 444"/>
                    <a:gd name="T8" fmla="*/ 306 w 306"/>
                    <a:gd name="T9" fmla="*/ 122 h 444"/>
                  </a:gdLst>
                  <a:ahLst/>
                  <a:cxnLst>
                    <a:cxn ang="0">
                      <a:pos x="T0" y="T1"/>
                    </a:cxn>
                    <a:cxn ang="0">
                      <a:pos x="T2" y="T3"/>
                    </a:cxn>
                    <a:cxn ang="0">
                      <a:pos x="T4" y="T5"/>
                    </a:cxn>
                    <a:cxn ang="0">
                      <a:pos x="T6" y="T7"/>
                    </a:cxn>
                    <a:cxn ang="0">
                      <a:pos x="T8" y="T9"/>
                    </a:cxn>
                  </a:cxnLst>
                  <a:rect l="0" t="0" r="r" b="b"/>
                  <a:pathLst>
                    <a:path w="306" h="444">
                      <a:moveTo>
                        <a:pt x="306" y="122"/>
                      </a:moveTo>
                      <a:lnTo>
                        <a:pt x="0" y="444"/>
                      </a:lnTo>
                      <a:lnTo>
                        <a:pt x="0" y="286"/>
                      </a:lnTo>
                      <a:lnTo>
                        <a:pt x="306" y="0"/>
                      </a:lnTo>
                      <a:lnTo>
                        <a:pt x="306" y="122"/>
                      </a:lnTo>
                      <a:close/>
                    </a:path>
                  </a:pathLst>
                </a:cu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a:noFill/>
                </a:ln>
                <a:extLst/>
              </p:spPr>
              <p:txBody>
                <a:bodyPr/>
                <a:lstStyle/>
                <a:p>
                  <a:pPr eaLnBrk="1" hangingPunct="1">
                    <a:defRPr/>
                  </a:pPr>
                  <a:endParaRPr lang="zh-CN" altLang="en-US">
                    <a:latin typeface="Arial" charset="0"/>
                  </a:endParaRPr>
                </a:p>
              </p:txBody>
            </p:sp>
            <p:sp>
              <p:nvSpPr>
                <p:cNvPr id="68" name="Freeform 22"/>
                <p:cNvSpPr>
                  <a:spLocks/>
                </p:cNvSpPr>
                <p:nvPr/>
              </p:nvSpPr>
              <p:spPr bwMode="gray">
                <a:xfrm>
                  <a:off x="3722" y="3019"/>
                  <a:ext cx="364" cy="533"/>
                </a:xfrm>
                <a:custGeom>
                  <a:avLst/>
                  <a:gdLst>
                    <a:gd name="T0" fmla="*/ 308 w 308"/>
                    <a:gd name="T1" fmla="*/ 122 h 444"/>
                    <a:gd name="T2" fmla="*/ 0 w 308"/>
                    <a:gd name="T3" fmla="*/ 444 h 444"/>
                    <a:gd name="T4" fmla="*/ 0 w 308"/>
                    <a:gd name="T5" fmla="*/ 286 h 444"/>
                    <a:gd name="T6" fmla="*/ 308 w 308"/>
                    <a:gd name="T7" fmla="*/ 0 h 444"/>
                    <a:gd name="T8" fmla="*/ 308 w 308"/>
                    <a:gd name="T9" fmla="*/ 122 h 444"/>
                  </a:gdLst>
                  <a:ahLst/>
                  <a:cxnLst>
                    <a:cxn ang="0">
                      <a:pos x="T0" y="T1"/>
                    </a:cxn>
                    <a:cxn ang="0">
                      <a:pos x="T2" y="T3"/>
                    </a:cxn>
                    <a:cxn ang="0">
                      <a:pos x="T4" y="T5"/>
                    </a:cxn>
                    <a:cxn ang="0">
                      <a:pos x="T6" y="T7"/>
                    </a:cxn>
                    <a:cxn ang="0">
                      <a:pos x="T8" y="T9"/>
                    </a:cxn>
                  </a:cxnLst>
                  <a:rect l="0" t="0" r="r" b="b"/>
                  <a:pathLst>
                    <a:path w="308" h="444">
                      <a:moveTo>
                        <a:pt x="308" y="122"/>
                      </a:moveTo>
                      <a:lnTo>
                        <a:pt x="0" y="444"/>
                      </a:lnTo>
                      <a:lnTo>
                        <a:pt x="0" y="286"/>
                      </a:lnTo>
                      <a:lnTo>
                        <a:pt x="308" y="0"/>
                      </a:lnTo>
                      <a:lnTo>
                        <a:pt x="308" y="122"/>
                      </a:lnTo>
                      <a:close/>
                    </a:path>
                  </a:pathLst>
                </a:custGeom>
                <a:gradFill rotWithShape="1">
                  <a:gsLst>
                    <a:gs pos="0">
                      <a:schemeClr val="tx1">
                        <a:gamma/>
                        <a:shade val="46275"/>
                        <a:invGamma/>
                      </a:schemeClr>
                    </a:gs>
                    <a:gs pos="50000">
                      <a:schemeClr val="tx1"/>
                    </a:gs>
                    <a:gs pos="100000">
                      <a:schemeClr val="tx1">
                        <a:gamma/>
                        <a:shade val="46275"/>
                        <a:invGamma/>
                      </a:schemeClr>
                    </a:gs>
                  </a:gsLst>
                  <a:lin ang="2700000" scaled="1"/>
                </a:gradFill>
                <a:ln>
                  <a:noFill/>
                </a:ln>
                <a:extLst/>
              </p:spPr>
              <p:txBody>
                <a:bodyPr/>
                <a:lstStyle/>
                <a:p>
                  <a:pPr eaLnBrk="1" hangingPunct="1">
                    <a:defRPr/>
                  </a:pPr>
                  <a:endParaRPr lang="zh-CN" altLang="en-US">
                    <a:latin typeface="Arial" charset="0"/>
                  </a:endParaRPr>
                </a:p>
              </p:txBody>
            </p:sp>
            <p:sp>
              <p:nvSpPr>
                <p:cNvPr id="69" name="Freeform 23"/>
                <p:cNvSpPr>
                  <a:spLocks/>
                </p:cNvSpPr>
                <p:nvPr/>
              </p:nvSpPr>
              <p:spPr bwMode="gray">
                <a:xfrm>
                  <a:off x="1524" y="3023"/>
                  <a:ext cx="2571" cy="340"/>
                </a:xfrm>
                <a:custGeom>
                  <a:avLst/>
                  <a:gdLst>
                    <a:gd name="T0" fmla="*/ 30932 w 2180"/>
                    <a:gd name="T1" fmla="*/ 6052 h 284"/>
                    <a:gd name="T2" fmla="*/ 0 w 2180"/>
                    <a:gd name="T3" fmla="*/ 6052 h 284"/>
                    <a:gd name="T4" fmla="*/ 7364 w 2180"/>
                    <a:gd name="T5" fmla="*/ 0 h 284"/>
                    <a:gd name="T6" fmla="*/ 36007 w 2180"/>
                    <a:gd name="T7" fmla="*/ 0 h 284"/>
                    <a:gd name="T8" fmla="*/ 30932 w 2180"/>
                    <a:gd name="T9" fmla="*/ 6052 h 284"/>
                    <a:gd name="T10" fmla="*/ 0 60000 65536"/>
                    <a:gd name="T11" fmla="*/ 0 60000 65536"/>
                    <a:gd name="T12" fmla="*/ 0 60000 65536"/>
                    <a:gd name="T13" fmla="*/ 0 60000 65536"/>
                    <a:gd name="T14" fmla="*/ 0 60000 65536"/>
                    <a:gd name="T15" fmla="*/ 0 w 2180"/>
                    <a:gd name="T16" fmla="*/ 0 h 284"/>
                    <a:gd name="T17" fmla="*/ 2180 w 2180"/>
                    <a:gd name="T18" fmla="*/ 284 h 284"/>
                  </a:gdLst>
                  <a:ahLst/>
                  <a:cxnLst>
                    <a:cxn ang="T10">
                      <a:pos x="T0" y="T1"/>
                    </a:cxn>
                    <a:cxn ang="T11">
                      <a:pos x="T2" y="T3"/>
                    </a:cxn>
                    <a:cxn ang="T12">
                      <a:pos x="T4" y="T5"/>
                    </a:cxn>
                    <a:cxn ang="T13">
                      <a:pos x="T6" y="T7"/>
                    </a:cxn>
                    <a:cxn ang="T14">
                      <a:pos x="T8" y="T9"/>
                    </a:cxn>
                  </a:cxnLst>
                  <a:rect l="T15" t="T16" r="T17" b="T18"/>
                  <a:pathLst>
                    <a:path w="2180" h="284">
                      <a:moveTo>
                        <a:pt x="1872" y="284"/>
                      </a:moveTo>
                      <a:lnTo>
                        <a:pt x="0" y="284"/>
                      </a:lnTo>
                      <a:lnTo>
                        <a:pt x="446" y="0"/>
                      </a:lnTo>
                      <a:lnTo>
                        <a:pt x="2180" y="0"/>
                      </a:lnTo>
                      <a:lnTo>
                        <a:pt x="1872" y="284"/>
                      </a:lnTo>
                      <a:close/>
                    </a:path>
                  </a:pathLst>
                </a:custGeom>
                <a:solidFill>
                  <a:schemeClr val="tx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0" name="Freeform 24"/>
                <p:cNvSpPr>
                  <a:spLocks/>
                </p:cNvSpPr>
                <p:nvPr/>
              </p:nvSpPr>
              <p:spPr bwMode="gray">
                <a:xfrm>
                  <a:off x="1888" y="1140"/>
                  <a:ext cx="1715" cy="2118"/>
                </a:xfrm>
                <a:custGeom>
                  <a:avLst/>
                  <a:gdLst>
                    <a:gd name="T0" fmla="*/ 8 w 1824"/>
                    <a:gd name="T1" fmla="*/ 55 h 2648"/>
                    <a:gd name="T2" fmla="*/ 21 w 1824"/>
                    <a:gd name="T3" fmla="*/ 48 h 2648"/>
                    <a:gd name="T4" fmla="*/ 43 w 1824"/>
                    <a:gd name="T5" fmla="*/ 40 h 2648"/>
                    <a:gd name="T6" fmla="*/ 74 w 1824"/>
                    <a:gd name="T7" fmla="*/ 34 h 2648"/>
                    <a:gd name="T8" fmla="*/ 111 w 1824"/>
                    <a:gd name="T9" fmla="*/ 29 h 2648"/>
                    <a:gd name="T10" fmla="*/ 150 w 1824"/>
                    <a:gd name="T11" fmla="*/ 24 h 2648"/>
                    <a:gd name="T12" fmla="*/ 192 w 1824"/>
                    <a:gd name="T13" fmla="*/ 19 h 2648"/>
                    <a:gd name="T14" fmla="*/ 236 w 1824"/>
                    <a:gd name="T15" fmla="*/ 15 h 2648"/>
                    <a:gd name="T16" fmla="*/ 276 w 1824"/>
                    <a:gd name="T17" fmla="*/ 11 h 2648"/>
                    <a:gd name="T18" fmla="*/ 318 w 1824"/>
                    <a:gd name="T19" fmla="*/ 9 h 2648"/>
                    <a:gd name="T20" fmla="*/ 354 w 1824"/>
                    <a:gd name="T21" fmla="*/ 7 h 2648"/>
                    <a:gd name="T22" fmla="*/ 385 w 1824"/>
                    <a:gd name="T23" fmla="*/ 6 h 2648"/>
                    <a:gd name="T24" fmla="*/ 409 w 1824"/>
                    <a:gd name="T25" fmla="*/ 4 h 2648"/>
                    <a:gd name="T26" fmla="*/ 424 w 1824"/>
                    <a:gd name="T27" fmla="*/ 4 h 2648"/>
                    <a:gd name="T28" fmla="*/ 429 w 1824"/>
                    <a:gd name="T29" fmla="*/ 3 h 2648"/>
                    <a:gd name="T30" fmla="*/ 607 w 1824"/>
                    <a:gd name="T31" fmla="*/ 2 h 2648"/>
                    <a:gd name="T32" fmla="*/ 549 w 1824"/>
                    <a:gd name="T33" fmla="*/ 7 h 2648"/>
                    <a:gd name="T34" fmla="*/ 546 w 1824"/>
                    <a:gd name="T35" fmla="*/ 7 h 2648"/>
                    <a:gd name="T36" fmla="*/ 530 w 1824"/>
                    <a:gd name="T37" fmla="*/ 8 h 2648"/>
                    <a:gd name="T38" fmla="*/ 509 w 1824"/>
                    <a:gd name="T39" fmla="*/ 9 h 2648"/>
                    <a:gd name="T40" fmla="*/ 480 w 1824"/>
                    <a:gd name="T41" fmla="*/ 9 h 2648"/>
                    <a:gd name="T42" fmla="*/ 447 w 1824"/>
                    <a:gd name="T43" fmla="*/ 11 h 2648"/>
                    <a:gd name="T44" fmla="*/ 407 w 1824"/>
                    <a:gd name="T45" fmla="*/ 12 h 2648"/>
                    <a:gd name="T46" fmla="*/ 363 w 1824"/>
                    <a:gd name="T47" fmla="*/ 14 h 2648"/>
                    <a:gd name="T48" fmla="*/ 318 w 1824"/>
                    <a:gd name="T49" fmla="*/ 18 h 2648"/>
                    <a:gd name="T50" fmla="*/ 271 w 1824"/>
                    <a:gd name="T51" fmla="*/ 21 h 2648"/>
                    <a:gd name="T52" fmla="*/ 222 w 1824"/>
                    <a:gd name="T53" fmla="*/ 24 h 2648"/>
                    <a:gd name="T54" fmla="*/ 175 w 1824"/>
                    <a:gd name="T55" fmla="*/ 29 h 2648"/>
                    <a:gd name="T56" fmla="*/ 130 w 1824"/>
                    <a:gd name="T57" fmla="*/ 34 h 2648"/>
                    <a:gd name="T58" fmla="*/ 87 w 1824"/>
                    <a:gd name="T59" fmla="*/ 40 h 2648"/>
                    <a:gd name="T60" fmla="*/ 49 w 1824"/>
                    <a:gd name="T61" fmla="*/ 47 h 2648"/>
                    <a:gd name="T62" fmla="*/ 16 w 1824"/>
                    <a:gd name="T63" fmla="*/ 55 h 2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24"/>
                    <a:gd name="T97" fmla="*/ 0 h 2648"/>
                    <a:gd name="T98" fmla="*/ 1824 w 1824"/>
                    <a:gd name="T99" fmla="*/ 2648 h 26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61092E"/>
                    </a:gs>
                  </a:gsLst>
                  <a:lin ang="54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1" name="Rectangle 25"/>
                <p:cNvSpPr>
                  <a:spLocks noChangeArrowheads="1"/>
                </p:cNvSpPr>
                <p:nvPr/>
              </p:nvSpPr>
              <p:spPr bwMode="gray">
                <a:xfrm>
                  <a:off x="3082" y="1787"/>
                  <a:ext cx="1743" cy="192"/>
                </a:xfrm>
                <a:prstGeom prst="rect">
                  <a:avLst/>
                </a:prstGeom>
                <a:gradFill rotWithShape="1">
                  <a:gsLst>
                    <a:gs pos="0">
                      <a:schemeClr val="accent2">
                        <a:gamma/>
                        <a:shade val="72549"/>
                        <a:invGamma/>
                      </a:schemeClr>
                    </a:gs>
                    <a:gs pos="50000">
                      <a:schemeClr val="accent2"/>
                    </a:gs>
                    <a:gs pos="100000">
                      <a:schemeClr val="accent2">
                        <a:gamma/>
                        <a:shade val="72549"/>
                        <a:invGamma/>
                      </a:schemeClr>
                    </a:gs>
                  </a:gsLst>
                  <a:lin ang="2700000" scaled="1"/>
                </a:gradFill>
                <a:ln>
                  <a:noFill/>
                </a:ln>
                <a:effectLst/>
                <a:extLst/>
              </p:spPr>
              <p:txBody>
                <a:bodyPr wrap="none" anchor="ctr"/>
                <a:lstStyle/>
                <a:p>
                  <a:pPr algn="ctr">
                    <a:defRPr/>
                  </a:pPr>
                  <a:r>
                    <a:rPr lang="zh-CN" altLang="en-US" sz="1600" b="1" dirty="0">
                      <a:solidFill>
                        <a:srgbClr val="FFFFFF"/>
                      </a:solidFill>
                      <a:latin typeface="Verdana" pitchFamily="34" charset="0"/>
                      <a:ea typeface="宋体" charset="-122"/>
                    </a:rPr>
                    <a:t>进行数据挖掘和数据分析</a:t>
                  </a:r>
                  <a:endParaRPr lang="en-US" altLang="zh-CN" sz="1600" b="1" dirty="0">
                    <a:solidFill>
                      <a:srgbClr val="FFFFFF"/>
                    </a:solidFill>
                    <a:latin typeface="Verdana" pitchFamily="34" charset="0"/>
                    <a:ea typeface="宋体" charset="-122"/>
                  </a:endParaRPr>
                </a:p>
              </p:txBody>
            </p:sp>
            <p:sp>
              <p:nvSpPr>
                <p:cNvPr id="72" name="Rectangle 26"/>
                <p:cNvSpPr>
                  <a:spLocks noChangeArrowheads="1"/>
                </p:cNvSpPr>
                <p:nvPr/>
              </p:nvSpPr>
              <p:spPr bwMode="gray">
                <a:xfrm>
                  <a:off x="2556" y="2310"/>
                  <a:ext cx="1900" cy="186"/>
                </a:xfrm>
                <a:prstGeom prst="rect">
                  <a:avLst/>
                </a:prstGeom>
                <a:gradFill rotWithShape="1">
                  <a:gsLst>
                    <a:gs pos="0">
                      <a:schemeClr val="hlink">
                        <a:gamma/>
                        <a:shade val="72549"/>
                        <a:invGamma/>
                      </a:schemeClr>
                    </a:gs>
                    <a:gs pos="50000">
                      <a:schemeClr val="hlink"/>
                    </a:gs>
                    <a:gs pos="100000">
                      <a:schemeClr val="hlink">
                        <a:gamma/>
                        <a:shade val="72549"/>
                        <a:invGamma/>
                      </a:schemeClr>
                    </a:gs>
                  </a:gsLst>
                  <a:lin ang="2700000" scaled="1"/>
                </a:gradFill>
                <a:ln>
                  <a:noFill/>
                </a:ln>
                <a:effectLst/>
                <a:extLst/>
              </p:spPr>
              <p:txBody>
                <a:bodyPr wrap="none" anchor="ctr"/>
                <a:lstStyle/>
                <a:p>
                  <a:pPr algn="ctr">
                    <a:defRPr/>
                  </a:pPr>
                  <a:r>
                    <a:rPr lang="zh-CN" altLang="en-US" sz="1600" b="1" dirty="0">
                      <a:solidFill>
                        <a:srgbClr val="FFFFFF"/>
                      </a:solidFill>
                      <a:latin typeface="Verdana" pitchFamily="34" charset="0"/>
                      <a:ea typeface="宋体" charset="-122"/>
                    </a:rPr>
                    <a:t>爬取信息并进行整合</a:t>
                  </a:r>
                  <a:endParaRPr lang="en-US" altLang="zh-CN" sz="1600" b="1" dirty="0">
                    <a:solidFill>
                      <a:srgbClr val="FFFFFF"/>
                    </a:solidFill>
                    <a:latin typeface="Verdana" pitchFamily="34" charset="0"/>
                    <a:ea typeface="宋体" charset="-122"/>
                  </a:endParaRPr>
                </a:p>
              </p:txBody>
            </p:sp>
            <p:sp>
              <p:nvSpPr>
                <p:cNvPr id="73" name="Freeform 27"/>
                <p:cNvSpPr>
                  <a:spLocks/>
                </p:cNvSpPr>
                <p:nvPr/>
              </p:nvSpPr>
              <p:spPr bwMode="gray">
                <a:xfrm>
                  <a:off x="2036" y="2494"/>
                  <a:ext cx="2415" cy="343"/>
                </a:xfrm>
                <a:custGeom>
                  <a:avLst/>
                  <a:gdLst>
                    <a:gd name="T0" fmla="*/ 28712 w 2048"/>
                    <a:gd name="T1" fmla="*/ 6272 h 286"/>
                    <a:gd name="T2" fmla="*/ 0 w 2048"/>
                    <a:gd name="T3" fmla="*/ 6272 h 286"/>
                    <a:gd name="T4" fmla="*/ 7346 w 2048"/>
                    <a:gd name="T5" fmla="*/ 0 h 286"/>
                    <a:gd name="T6" fmla="*/ 33757 w 2048"/>
                    <a:gd name="T7" fmla="*/ 0 h 286"/>
                    <a:gd name="T8" fmla="*/ 28712 w 2048"/>
                    <a:gd name="T9" fmla="*/ 6272 h 286"/>
                    <a:gd name="T10" fmla="*/ 0 60000 65536"/>
                    <a:gd name="T11" fmla="*/ 0 60000 65536"/>
                    <a:gd name="T12" fmla="*/ 0 60000 65536"/>
                    <a:gd name="T13" fmla="*/ 0 60000 65536"/>
                    <a:gd name="T14" fmla="*/ 0 60000 65536"/>
                    <a:gd name="T15" fmla="*/ 0 w 2048"/>
                    <a:gd name="T16" fmla="*/ 0 h 286"/>
                    <a:gd name="T17" fmla="*/ 2048 w 2048"/>
                    <a:gd name="T18" fmla="*/ 286 h 286"/>
                  </a:gdLst>
                  <a:ahLst/>
                  <a:cxnLst>
                    <a:cxn ang="T10">
                      <a:pos x="T0" y="T1"/>
                    </a:cxn>
                    <a:cxn ang="T11">
                      <a:pos x="T2" y="T3"/>
                    </a:cxn>
                    <a:cxn ang="T12">
                      <a:pos x="T4" y="T5"/>
                    </a:cxn>
                    <a:cxn ang="T13">
                      <a:pos x="T6" y="T7"/>
                    </a:cxn>
                    <a:cxn ang="T14">
                      <a:pos x="T8" y="T9"/>
                    </a:cxn>
                  </a:cxnLst>
                  <a:rect l="T15" t="T16" r="T17" b="T18"/>
                  <a:pathLst>
                    <a:path w="2048" h="286">
                      <a:moveTo>
                        <a:pt x="1742" y="286"/>
                      </a:moveTo>
                      <a:lnTo>
                        <a:pt x="0" y="286"/>
                      </a:lnTo>
                      <a:lnTo>
                        <a:pt x="446" y="0"/>
                      </a:lnTo>
                      <a:lnTo>
                        <a:pt x="2048" y="0"/>
                      </a:lnTo>
                      <a:lnTo>
                        <a:pt x="1742" y="286"/>
                      </a:ln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4" name="Rectangle 28"/>
                <p:cNvSpPr>
                  <a:spLocks noChangeArrowheads="1"/>
                </p:cNvSpPr>
                <p:nvPr/>
              </p:nvSpPr>
              <p:spPr bwMode="gray">
                <a:xfrm>
                  <a:off x="2028" y="2838"/>
                  <a:ext cx="2055" cy="188"/>
                </a:xfrm>
                <a:prstGeom prst="rect">
                  <a:avLst/>
                </a:prstGeom>
                <a:gradFill rotWithShape="1">
                  <a:gsLst>
                    <a:gs pos="0">
                      <a:schemeClr val="folHlink">
                        <a:gamma/>
                        <a:shade val="72549"/>
                        <a:invGamma/>
                      </a:schemeClr>
                    </a:gs>
                    <a:gs pos="50000">
                      <a:schemeClr val="folHlink"/>
                    </a:gs>
                    <a:gs pos="100000">
                      <a:schemeClr val="folHlink">
                        <a:gamma/>
                        <a:shade val="72549"/>
                        <a:invGamma/>
                      </a:schemeClr>
                    </a:gs>
                  </a:gsLst>
                  <a:lin ang="2700000" scaled="1"/>
                </a:gradFill>
                <a:ln>
                  <a:noFill/>
                </a:ln>
                <a:effectLst/>
                <a:extLst/>
              </p:spPr>
              <p:txBody>
                <a:bodyPr wrap="none" anchor="ctr"/>
                <a:lstStyle/>
                <a:p>
                  <a:pPr algn="ctr">
                    <a:defRPr/>
                  </a:pPr>
                  <a:r>
                    <a:rPr lang="zh-CN" altLang="en-US" sz="1600" b="1" dirty="0">
                      <a:solidFill>
                        <a:srgbClr val="FFFFFF"/>
                      </a:solidFill>
                      <a:latin typeface="Verdana" pitchFamily="34" charset="0"/>
                      <a:ea typeface="宋体" charset="-122"/>
                    </a:rPr>
                    <a:t>搭建服务器端并创建数据库</a:t>
                  </a:r>
                  <a:endParaRPr lang="en-US" altLang="zh-CN" sz="1600" b="1" dirty="0">
                    <a:solidFill>
                      <a:srgbClr val="FFFFFF"/>
                    </a:solidFill>
                    <a:latin typeface="Verdana" pitchFamily="34" charset="0"/>
                    <a:ea typeface="宋体" charset="-122"/>
                  </a:endParaRPr>
                </a:p>
              </p:txBody>
            </p:sp>
            <p:sp>
              <p:nvSpPr>
                <p:cNvPr id="75" name="Rectangle 29"/>
                <p:cNvSpPr>
                  <a:spLocks noChangeArrowheads="1"/>
                </p:cNvSpPr>
                <p:nvPr/>
              </p:nvSpPr>
              <p:spPr bwMode="gray">
                <a:xfrm>
                  <a:off x="1514" y="3363"/>
                  <a:ext cx="2213" cy="187"/>
                </a:xfrm>
                <a:prstGeom prst="rect">
                  <a:avLst/>
                </a:prstGeom>
                <a:gradFill rotWithShape="1">
                  <a:gsLst>
                    <a:gs pos="0">
                      <a:schemeClr val="tx1">
                        <a:gamma/>
                        <a:shade val="72549"/>
                        <a:invGamma/>
                      </a:schemeClr>
                    </a:gs>
                    <a:gs pos="50000">
                      <a:schemeClr val="tx1"/>
                    </a:gs>
                    <a:gs pos="100000">
                      <a:schemeClr val="tx1">
                        <a:gamma/>
                        <a:shade val="72549"/>
                        <a:invGamma/>
                      </a:schemeClr>
                    </a:gs>
                  </a:gsLst>
                  <a:lin ang="2700000" scaled="1"/>
                </a:gradFill>
                <a:ln>
                  <a:noFill/>
                </a:ln>
                <a:effectLst/>
                <a:extLst/>
              </p:spPr>
              <p:txBody>
                <a:bodyPr wrap="none" anchor="ctr"/>
                <a:lstStyle/>
                <a:p>
                  <a:pPr algn="ctr">
                    <a:defRPr/>
                  </a:pPr>
                  <a:r>
                    <a:rPr lang="zh-CN" altLang="en-US" sz="1600" b="1" dirty="0">
                      <a:solidFill>
                        <a:srgbClr val="FFFFFF"/>
                      </a:solidFill>
                      <a:latin typeface="Verdana" pitchFamily="34" charset="0"/>
                      <a:ea typeface="宋体" charset="-122"/>
                    </a:rPr>
                    <a:t>理论业务学习</a:t>
                  </a:r>
                  <a:endParaRPr lang="en-US" altLang="zh-CN" sz="1600" b="1" dirty="0">
                    <a:solidFill>
                      <a:srgbClr val="FFFFFF"/>
                    </a:solidFill>
                    <a:latin typeface="Verdana" pitchFamily="34" charset="0"/>
                    <a:ea typeface="宋体" charset="-122"/>
                  </a:endParaRPr>
                </a:p>
              </p:txBody>
            </p:sp>
          </p:grpSp>
        </p:grpSp>
        <p:sp>
          <p:nvSpPr>
            <p:cNvPr id="37" name="Text Box 15"/>
            <p:cNvSpPr txBox="1">
              <a:spLocks noChangeArrowheads="1"/>
            </p:cNvSpPr>
            <p:nvPr/>
          </p:nvSpPr>
          <p:spPr bwMode="gray">
            <a:xfrm>
              <a:off x="996950" y="4464050"/>
              <a:ext cx="2360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09538">
                <a:spcBef>
                  <a:spcPct val="20000"/>
                </a:spcBef>
                <a:buClr>
                  <a:schemeClr val="hlink"/>
                </a:buClr>
                <a:buFont typeface="Wingdings" panose="05000000000000000000" pitchFamily="2" charset="2"/>
                <a:buChar char="v"/>
                <a:defRPr sz="28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400"/>
                </a:spcBef>
                <a:buClr>
                  <a:schemeClr val="accent1"/>
                </a:buClr>
                <a:buSzPct val="68000"/>
                <a:buFontTx/>
                <a:buNone/>
              </a:pPr>
              <a:r>
                <a:rPr lang="en-US" altLang="zh-CN" sz="1400" b="0" dirty="0">
                  <a:solidFill>
                    <a:schemeClr val="tx1"/>
                  </a:solidFill>
                  <a:latin typeface="宋体" panose="02010600030101010101" pitchFamily="2" charset="-122"/>
                  <a:ea typeface="宋体" panose="02010600030101010101" pitchFamily="2" charset="-122"/>
                </a:rPr>
                <a:t>2017</a:t>
              </a:r>
              <a:r>
                <a:rPr lang="zh-CN" altLang="en-US" sz="1400" b="0" dirty="0">
                  <a:solidFill>
                    <a:schemeClr val="tx1"/>
                  </a:solidFill>
                  <a:latin typeface="宋体" panose="02010600030101010101" pitchFamily="2" charset="-122"/>
                  <a:ea typeface="宋体" panose="02010600030101010101" pitchFamily="2" charset="-122"/>
                </a:rPr>
                <a:t>年</a:t>
              </a:r>
              <a:r>
                <a:rPr lang="en-US" altLang="zh-CN" sz="1400" b="0" dirty="0">
                  <a:solidFill>
                    <a:schemeClr val="tx1"/>
                  </a:solidFill>
                  <a:latin typeface="宋体" panose="02010600030101010101" pitchFamily="2" charset="-122"/>
                  <a:ea typeface="宋体" panose="02010600030101010101" pitchFamily="2" charset="-122"/>
                </a:rPr>
                <a:t>8</a:t>
              </a:r>
              <a:r>
                <a:rPr lang="zh-CN" altLang="en-US" sz="1400" b="0" dirty="0">
                  <a:solidFill>
                    <a:schemeClr val="tx1"/>
                  </a:solidFill>
                  <a:latin typeface="宋体" panose="02010600030101010101" pitchFamily="2" charset="-122"/>
                  <a:ea typeface="宋体" panose="02010600030101010101" pitchFamily="2" charset="-122"/>
                </a:rPr>
                <a:t>月 </a:t>
              </a:r>
              <a:r>
                <a:rPr lang="en-US" altLang="zh-CN" sz="1400" b="0" dirty="0">
                  <a:solidFill>
                    <a:schemeClr val="tx1"/>
                  </a:solidFill>
                  <a:latin typeface="宋体" panose="02010600030101010101" pitchFamily="2" charset="-122"/>
                  <a:ea typeface="宋体" panose="02010600030101010101" pitchFamily="2" charset="-122"/>
                </a:rPr>
                <a:t>– 2017</a:t>
              </a:r>
              <a:r>
                <a:rPr lang="zh-CN" altLang="en-US" sz="1400" b="0" dirty="0">
                  <a:solidFill>
                    <a:schemeClr val="tx1"/>
                  </a:solidFill>
                  <a:latin typeface="宋体" panose="02010600030101010101" pitchFamily="2" charset="-122"/>
                  <a:ea typeface="宋体" panose="02010600030101010101" pitchFamily="2" charset="-122"/>
                </a:rPr>
                <a:t>年</a:t>
              </a:r>
              <a:r>
                <a:rPr lang="en-US" altLang="zh-CN" sz="1400" b="0" dirty="0">
                  <a:solidFill>
                    <a:schemeClr val="tx1"/>
                  </a:solidFill>
                  <a:latin typeface="宋体" panose="02010600030101010101" pitchFamily="2" charset="-122"/>
                  <a:ea typeface="宋体" panose="02010600030101010101" pitchFamily="2" charset="-122"/>
                </a:rPr>
                <a:t>9</a:t>
              </a:r>
              <a:r>
                <a:rPr lang="zh-CN" altLang="en-US" sz="1400" b="0" dirty="0">
                  <a:solidFill>
                    <a:schemeClr val="tx1"/>
                  </a:solidFill>
                  <a:latin typeface="宋体" panose="02010600030101010101" pitchFamily="2" charset="-122"/>
                  <a:ea typeface="宋体" panose="02010600030101010101" pitchFamily="2" charset="-122"/>
                </a:rPr>
                <a:t>月 </a:t>
              </a:r>
            </a:p>
          </p:txBody>
        </p:sp>
        <p:sp>
          <p:nvSpPr>
            <p:cNvPr id="38" name="Text Box 15"/>
            <p:cNvSpPr txBox="1">
              <a:spLocks noChangeArrowheads="1"/>
            </p:cNvSpPr>
            <p:nvPr/>
          </p:nvSpPr>
          <p:spPr bwMode="gray">
            <a:xfrm>
              <a:off x="996950" y="3660775"/>
              <a:ext cx="2449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09538">
                <a:spcBef>
                  <a:spcPct val="20000"/>
                </a:spcBef>
                <a:buClr>
                  <a:schemeClr val="hlink"/>
                </a:buClr>
                <a:buFont typeface="Wingdings" panose="05000000000000000000" pitchFamily="2" charset="2"/>
                <a:buChar char="v"/>
                <a:defRPr sz="28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400"/>
                </a:spcBef>
                <a:buClr>
                  <a:schemeClr val="accent1"/>
                </a:buClr>
                <a:buSzPct val="68000"/>
                <a:buFontTx/>
                <a:buNone/>
              </a:pPr>
              <a:r>
                <a:rPr lang="en-US" altLang="zh-CN" sz="1400" b="0">
                  <a:solidFill>
                    <a:schemeClr val="tx1"/>
                  </a:solidFill>
                  <a:latin typeface="宋体" panose="02010600030101010101" pitchFamily="2" charset="-122"/>
                  <a:ea typeface="宋体" panose="02010600030101010101" pitchFamily="2" charset="-122"/>
                </a:rPr>
                <a:t>2017</a:t>
              </a:r>
              <a:r>
                <a:rPr lang="zh-CN" altLang="en-US" sz="1400" b="0">
                  <a:solidFill>
                    <a:schemeClr val="tx1"/>
                  </a:solidFill>
                  <a:latin typeface="宋体" panose="02010600030101010101" pitchFamily="2" charset="-122"/>
                  <a:ea typeface="宋体" panose="02010600030101010101" pitchFamily="2" charset="-122"/>
                </a:rPr>
                <a:t>年</a:t>
              </a:r>
              <a:r>
                <a:rPr lang="en-US" altLang="zh-CN" sz="1400" b="0">
                  <a:solidFill>
                    <a:schemeClr val="tx1"/>
                  </a:solidFill>
                  <a:latin typeface="宋体" panose="02010600030101010101" pitchFamily="2" charset="-122"/>
                  <a:ea typeface="宋体" panose="02010600030101010101" pitchFamily="2" charset="-122"/>
                </a:rPr>
                <a:t>10</a:t>
              </a:r>
              <a:r>
                <a:rPr lang="zh-CN" altLang="en-US" sz="1400" b="0">
                  <a:solidFill>
                    <a:schemeClr val="tx1"/>
                  </a:solidFill>
                  <a:latin typeface="宋体" panose="02010600030101010101" pitchFamily="2" charset="-122"/>
                  <a:ea typeface="宋体" panose="02010600030101010101" pitchFamily="2" charset="-122"/>
                </a:rPr>
                <a:t>月 </a:t>
              </a:r>
              <a:r>
                <a:rPr lang="en-US" altLang="zh-CN" sz="1400" b="0">
                  <a:solidFill>
                    <a:schemeClr val="tx1"/>
                  </a:solidFill>
                  <a:latin typeface="宋体" panose="02010600030101010101" pitchFamily="2" charset="-122"/>
                  <a:ea typeface="宋体" panose="02010600030101010101" pitchFamily="2" charset="-122"/>
                </a:rPr>
                <a:t>- 2017</a:t>
              </a:r>
              <a:r>
                <a:rPr lang="zh-CN" altLang="en-US" sz="1400" b="0">
                  <a:solidFill>
                    <a:schemeClr val="tx1"/>
                  </a:solidFill>
                  <a:latin typeface="宋体" panose="02010600030101010101" pitchFamily="2" charset="-122"/>
                  <a:ea typeface="宋体" panose="02010600030101010101" pitchFamily="2" charset="-122"/>
                </a:rPr>
                <a:t>年</a:t>
              </a:r>
              <a:r>
                <a:rPr lang="en-US" altLang="zh-CN" sz="1400" b="0">
                  <a:solidFill>
                    <a:schemeClr val="tx1"/>
                  </a:solidFill>
                  <a:latin typeface="宋体" panose="02010600030101010101" pitchFamily="2" charset="-122"/>
                  <a:ea typeface="宋体" panose="02010600030101010101" pitchFamily="2" charset="-122"/>
                </a:rPr>
                <a:t>12</a:t>
              </a:r>
              <a:r>
                <a:rPr lang="zh-CN" altLang="en-US" sz="1400" b="0">
                  <a:solidFill>
                    <a:schemeClr val="tx1"/>
                  </a:solidFill>
                  <a:latin typeface="宋体" panose="02010600030101010101" pitchFamily="2" charset="-122"/>
                  <a:ea typeface="宋体" panose="02010600030101010101" pitchFamily="2" charset="-122"/>
                </a:rPr>
                <a:t>月 </a:t>
              </a:r>
            </a:p>
          </p:txBody>
        </p:sp>
        <p:sp>
          <p:nvSpPr>
            <p:cNvPr id="39" name="Text Box 15"/>
            <p:cNvSpPr txBox="1">
              <a:spLocks noChangeArrowheads="1"/>
            </p:cNvSpPr>
            <p:nvPr/>
          </p:nvSpPr>
          <p:spPr bwMode="gray">
            <a:xfrm>
              <a:off x="971550" y="2843213"/>
              <a:ext cx="2270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09538">
                <a:spcBef>
                  <a:spcPct val="20000"/>
                </a:spcBef>
                <a:buClr>
                  <a:schemeClr val="hlink"/>
                </a:buClr>
                <a:buFont typeface="Wingdings" panose="05000000000000000000" pitchFamily="2" charset="2"/>
                <a:buChar char="v"/>
                <a:defRPr sz="28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400"/>
                </a:spcBef>
                <a:buClr>
                  <a:schemeClr val="accent1"/>
                </a:buClr>
                <a:buSzPct val="68000"/>
                <a:buFontTx/>
                <a:buNone/>
              </a:pPr>
              <a:r>
                <a:rPr lang="en-US" altLang="zh-CN" sz="1400" b="0" dirty="0">
                  <a:solidFill>
                    <a:schemeClr val="tx1"/>
                  </a:solidFill>
                  <a:latin typeface="宋体" panose="02010600030101010101" pitchFamily="2" charset="-122"/>
                  <a:ea typeface="宋体" panose="02010600030101010101" pitchFamily="2" charset="-122"/>
                </a:rPr>
                <a:t>2018</a:t>
              </a:r>
              <a:r>
                <a:rPr lang="zh-CN" altLang="en-US" sz="1400" b="0" dirty="0">
                  <a:solidFill>
                    <a:schemeClr val="tx1"/>
                  </a:solidFill>
                  <a:latin typeface="宋体" panose="02010600030101010101" pitchFamily="2" charset="-122"/>
                  <a:ea typeface="宋体" panose="02010600030101010101" pitchFamily="2" charset="-122"/>
                </a:rPr>
                <a:t>年</a:t>
              </a:r>
              <a:r>
                <a:rPr lang="en-US" altLang="zh-CN" sz="1400" b="0" dirty="0">
                  <a:solidFill>
                    <a:schemeClr val="tx1"/>
                  </a:solidFill>
                  <a:latin typeface="宋体" panose="02010600030101010101" pitchFamily="2" charset="-122"/>
                  <a:ea typeface="宋体" panose="02010600030101010101" pitchFamily="2" charset="-122"/>
                </a:rPr>
                <a:t>1</a:t>
              </a:r>
              <a:r>
                <a:rPr lang="zh-CN" altLang="en-US" sz="1400" b="0" dirty="0">
                  <a:solidFill>
                    <a:schemeClr val="tx1"/>
                  </a:solidFill>
                  <a:latin typeface="宋体" panose="02010600030101010101" pitchFamily="2" charset="-122"/>
                  <a:ea typeface="宋体" panose="02010600030101010101" pitchFamily="2" charset="-122"/>
                </a:rPr>
                <a:t>月 </a:t>
              </a:r>
              <a:r>
                <a:rPr lang="en-US" altLang="zh-CN" sz="1400" b="0" dirty="0">
                  <a:solidFill>
                    <a:schemeClr val="tx1"/>
                  </a:solidFill>
                  <a:latin typeface="宋体" panose="02010600030101010101" pitchFamily="2" charset="-122"/>
                  <a:ea typeface="宋体" panose="02010600030101010101" pitchFamily="2" charset="-122"/>
                </a:rPr>
                <a:t>- 2018</a:t>
              </a:r>
              <a:r>
                <a:rPr lang="zh-CN" altLang="en-US" sz="1400" b="0" dirty="0">
                  <a:solidFill>
                    <a:schemeClr val="tx1"/>
                  </a:solidFill>
                  <a:latin typeface="宋体" panose="02010600030101010101" pitchFamily="2" charset="-122"/>
                  <a:ea typeface="宋体" panose="02010600030101010101" pitchFamily="2" charset="-122"/>
                </a:rPr>
                <a:t>年</a:t>
              </a:r>
              <a:r>
                <a:rPr lang="en-US" altLang="zh-CN" sz="1400" b="0" dirty="0">
                  <a:solidFill>
                    <a:schemeClr val="tx1"/>
                  </a:solidFill>
                  <a:latin typeface="宋体" panose="02010600030101010101" pitchFamily="2" charset="-122"/>
                  <a:ea typeface="宋体" panose="02010600030101010101" pitchFamily="2" charset="-122"/>
                </a:rPr>
                <a:t>3</a:t>
              </a:r>
              <a:r>
                <a:rPr lang="zh-CN" altLang="en-US" sz="1400" b="0" dirty="0">
                  <a:solidFill>
                    <a:schemeClr val="tx1"/>
                  </a:solidFill>
                  <a:latin typeface="宋体" panose="02010600030101010101" pitchFamily="2" charset="-122"/>
                  <a:ea typeface="宋体" panose="02010600030101010101" pitchFamily="2" charset="-122"/>
                </a:rPr>
                <a:t>月 </a:t>
              </a:r>
            </a:p>
          </p:txBody>
        </p:sp>
        <p:sp>
          <p:nvSpPr>
            <p:cNvPr id="40" name="Line 7"/>
            <p:cNvSpPr>
              <a:spLocks noChangeShapeType="1"/>
            </p:cNvSpPr>
            <p:nvPr/>
          </p:nvSpPr>
          <p:spPr bwMode="gray">
            <a:xfrm flipH="1">
              <a:off x="900113" y="2033588"/>
              <a:ext cx="5092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Freeform 18"/>
            <p:cNvSpPr>
              <a:spLocks/>
            </p:cNvSpPr>
            <p:nvPr/>
          </p:nvSpPr>
          <p:spPr bwMode="gray">
            <a:xfrm>
              <a:off x="5289550" y="1912938"/>
              <a:ext cx="2535238" cy="531812"/>
            </a:xfrm>
            <a:custGeom>
              <a:avLst/>
              <a:gdLst>
                <a:gd name="T0" fmla="*/ 2147483646 w 1786"/>
                <a:gd name="T1" fmla="*/ 2147483646 h 284"/>
                <a:gd name="T2" fmla="*/ 0 w 1786"/>
                <a:gd name="T3" fmla="*/ 2147483646 h 284"/>
                <a:gd name="T4" fmla="*/ 2147483646 w 1786"/>
                <a:gd name="T5" fmla="*/ 0 h 284"/>
                <a:gd name="T6" fmla="*/ 2147483646 w 1786"/>
                <a:gd name="T7" fmla="*/ 0 h 284"/>
                <a:gd name="T8" fmla="*/ 2147483646 w 1786"/>
                <a:gd name="T9" fmla="*/ 2147483646 h 284"/>
                <a:gd name="T10" fmla="*/ 0 60000 65536"/>
                <a:gd name="T11" fmla="*/ 0 60000 65536"/>
                <a:gd name="T12" fmla="*/ 0 60000 65536"/>
                <a:gd name="T13" fmla="*/ 0 60000 65536"/>
                <a:gd name="T14" fmla="*/ 0 60000 65536"/>
                <a:gd name="T15" fmla="*/ 0 w 1786"/>
                <a:gd name="T16" fmla="*/ 0 h 284"/>
                <a:gd name="T17" fmla="*/ 1786 w 1786"/>
                <a:gd name="T18" fmla="*/ 284 h 284"/>
              </a:gdLst>
              <a:ahLst/>
              <a:cxnLst>
                <a:cxn ang="T10">
                  <a:pos x="T0" y="T1"/>
                </a:cxn>
                <a:cxn ang="T11">
                  <a:pos x="T2" y="T3"/>
                </a:cxn>
                <a:cxn ang="T12">
                  <a:pos x="T4" y="T5"/>
                </a:cxn>
                <a:cxn ang="T13">
                  <a:pos x="T6" y="T7"/>
                </a:cxn>
                <a:cxn ang="T14">
                  <a:pos x="T8" y="T9"/>
                </a:cxn>
              </a:cxnLst>
              <a:rect l="T15" t="T16" r="T17" b="T18"/>
              <a:pathLst>
                <a:path w="1786" h="284">
                  <a:moveTo>
                    <a:pt x="1478" y="284"/>
                  </a:moveTo>
                  <a:lnTo>
                    <a:pt x="0" y="284"/>
                  </a:lnTo>
                  <a:lnTo>
                    <a:pt x="446" y="0"/>
                  </a:lnTo>
                  <a:lnTo>
                    <a:pt x="1786" y="0"/>
                  </a:lnTo>
                  <a:lnTo>
                    <a:pt x="1478" y="28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Rectangle 25"/>
            <p:cNvSpPr>
              <a:spLocks noChangeArrowheads="1"/>
            </p:cNvSpPr>
            <p:nvPr/>
          </p:nvSpPr>
          <p:spPr bwMode="gray">
            <a:xfrm>
              <a:off x="5278438" y="2438400"/>
              <a:ext cx="2125662" cy="3000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28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1600">
                  <a:solidFill>
                    <a:srgbClr val="FFFFFF"/>
                  </a:solidFill>
                  <a:ea typeface="宋体" panose="02010600030101010101" pitchFamily="2" charset="-122"/>
                </a:rPr>
                <a:t>开发客户端</a:t>
              </a:r>
              <a:r>
                <a:rPr lang="en-US" altLang="zh-CN" sz="1600">
                  <a:solidFill>
                    <a:srgbClr val="FFFFFF"/>
                  </a:solidFill>
                  <a:ea typeface="宋体" panose="02010600030101010101" pitchFamily="2" charset="-122"/>
                </a:rPr>
                <a:t>APP</a:t>
              </a:r>
            </a:p>
          </p:txBody>
        </p:sp>
        <p:sp>
          <p:nvSpPr>
            <p:cNvPr id="43" name="Line 8"/>
            <p:cNvSpPr>
              <a:spLocks noChangeShapeType="1"/>
            </p:cNvSpPr>
            <p:nvPr/>
          </p:nvSpPr>
          <p:spPr bwMode="gray">
            <a:xfrm>
              <a:off x="1062038" y="2019300"/>
              <a:ext cx="0" cy="736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Text Box 15"/>
            <p:cNvSpPr txBox="1">
              <a:spLocks noChangeArrowheads="1"/>
            </p:cNvSpPr>
            <p:nvPr/>
          </p:nvSpPr>
          <p:spPr bwMode="gray">
            <a:xfrm>
              <a:off x="971550" y="2033588"/>
              <a:ext cx="2270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09538">
                <a:spcBef>
                  <a:spcPct val="20000"/>
                </a:spcBef>
                <a:buClr>
                  <a:schemeClr val="hlink"/>
                </a:buClr>
                <a:buFont typeface="Wingdings" panose="05000000000000000000" pitchFamily="2" charset="2"/>
                <a:buChar char="v"/>
                <a:defRPr sz="28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400"/>
                </a:spcBef>
                <a:buClr>
                  <a:schemeClr val="accent1"/>
                </a:buClr>
                <a:buSzPct val="68000"/>
                <a:buFontTx/>
                <a:buNone/>
              </a:pPr>
              <a:r>
                <a:rPr lang="en-US" altLang="zh-CN" sz="1400" b="0" dirty="0">
                  <a:solidFill>
                    <a:schemeClr val="tx1"/>
                  </a:solidFill>
                  <a:latin typeface="宋体" panose="02010600030101010101" pitchFamily="2" charset="-122"/>
                  <a:ea typeface="宋体" panose="02010600030101010101" pitchFamily="2" charset="-122"/>
                </a:rPr>
                <a:t>2018</a:t>
              </a:r>
              <a:r>
                <a:rPr lang="zh-CN" altLang="en-US" sz="1400" b="0" dirty="0">
                  <a:solidFill>
                    <a:schemeClr val="tx1"/>
                  </a:solidFill>
                  <a:latin typeface="宋体" panose="02010600030101010101" pitchFamily="2" charset="-122"/>
                  <a:ea typeface="宋体" panose="02010600030101010101" pitchFamily="2" charset="-122"/>
                </a:rPr>
                <a:t>年</a:t>
              </a:r>
              <a:r>
                <a:rPr lang="en-US" altLang="zh-CN" sz="1400" b="0" dirty="0">
                  <a:solidFill>
                    <a:schemeClr val="tx1"/>
                  </a:solidFill>
                  <a:latin typeface="宋体" panose="02010600030101010101" pitchFamily="2" charset="-122"/>
                  <a:ea typeface="宋体" panose="02010600030101010101" pitchFamily="2" charset="-122"/>
                </a:rPr>
                <a:t>4</a:t>
              </a:r>
              <a:r>
                <a:rPr lang="zh-CN" altLang="en-US" sz="1400" b="0" dirty="0">
                  <a:solidFill>
                    <a:schemeClr val="tx1"/>
                  </a:solidFill>
                  <a:latin typeface="宋体" panose="02010600030101010101" pitchFamily="2" charset="-122"/>
                  <a:ea typeface="宋体" panose="02010600030101010101" pitchFamily="2" charset="-122"/>
                </a:rPr>
                <a:t>月 </a:t>
              </a:r>
              <a:r>
                <a:rPr lang="en-US" altLang="zh-CN" sz="1400" b="0" dirty="0">
                  <a:solidFill>
                    <a:schemeClr val="tx1"/>
                  </a:solidFill>
                  <a:latin typeface="宋体" panose="02010600030101010101" pitchFamily="2" charset="-122"/>
                  <a:ea typeface="宋体" panose="02010600030101010101" pitchFamily="2" charset="-122"/>
                </a:rPr>
                <a:t>- 2018</a:t>
              </a:r>
              <a:r>
                <a:rPr lang="zh-CN" altLang="en-US" sz="1400" b="0" dirty="0">
                  <a:solidFill>
                    <a:schemeClr val="tx1"/>
                  </a:solidFill>
                  <a:latin typeface="宋体" panose="02010600030101010101" pitchFamily="2" charset="-122"/>
                  <a:ea typeface="宋体" panose="02010600030101010101" pitchFamily="2" charset="-122"/>
                </a:rPr>
                <a:t>年</a:t>
              </a:r>
              <a:r>
                <a:rPr lang="en-US" altLang="zh-CN" sz="1400" b="0" dirty="0">
                  <a:solidFill>
                    <a:schemeClr val="tx1"/>
                  </a:solidFill>
                  <a:latin typeface="宋体" panose="02010600030101010101" pitchFamily="2" charset="-122"/>
                  <a:ea typeface="宋体" panose="02010600030101010101" pitchFamily="2" charset="-122"/>
                </a:rPr>
                <a:t>6</a:t>
              </a:r>
              <a:r>
                <a:rPr lang="zh-CN" altLang="en-US" sz="1400" b="0" dirty="0">
                  <a:solidFill>
                    <a:schemeClr val="tx1"/>
                  </a:solidFill>
                  <a:latin typeface="宋体" panose="02010600030101010101" pitchFamily="2" charset="-122"/>
                  <a:ea typeface="宋体" panose="02010600030101010101" pitchFamily="2" charset="-122"/>
                </a:rPr>
                <a:t>月 </a:t>
              </a:r>
            </a:p>
          </p:txBody>
        </p:sp>
        <p:sp>
          <p:nvSpPr>
            <p:cNvPr id="45" name="Freeform 17"/>
            <p:cNvSpPr>
              <a:spLocks/>
            </p:cNvSpPr>
            <p:nvPr/>
          </p:nvSpPr>
          <p:spPr bwMode="gray">
            <a:xfrm>
              <a:off x="7372350" y="1898650"/>
              <a:ext cx="450850" cy="839788"/>
            </a:xfrm>
            <a:custGeom>
              <a:avLst/>
              <a:gdLst>
                <a:gd name="T0" fmla="*/ 2147483646 w 308"/>
                <a:gd name="T1" fmla="*/ 2147483646 h 444"/>
                <a:gd name="T2" fmla="*/ 0 w 308"/>
                <a:gd name="T3" fmla="*/ 2147483646 h 444"/>
                <a:gd name="T4" fmla="*/ 0 w 308"/>
                <a:gd name="T5" fmla="*/ 2147483646 h 444"/>
                <a:gd name="T6" fmla="*/ 2147483646 w 308"/>
                <a:gd name="T7" fmla="*/ 0 h 444"/>
                <a:gd name="T8" fmla="*/ 2147483646 w 308"/>
                <a:gd name="T9" fmla="*/ 2147483646 h 444"/>
                <a:gd name="T10" fmla="*/ 0 60000 65536"/>
                <a:gd name="T11" fmla="*/ 0 60000 65536"/>
                <a:gd name="T12" fmla="*/ 0 60000 65536"/>
                <a:gd name="T13" fmla="*/ 0 60000 65536"/>
                <a:gd name="T14" fmla="*/ 0 60000 65536"/>
                <a:gd name="T15" fmla="*/ 0 w 308"/>
                <a:gd name="T16" fmla="*/ 0 h 444"/>
                <a:gd name="T17" fmla="*/ 308 w 308"/>
                <a:gd name="T18" fmla="*/ 444 h 444"/>
              </a:gdLst>
              <a:ahLst/>
              <a:cxnLst>
                <a:cxn ang="T10">
                  <a:pos x="T0" y="T1"/>
                </a:cxn>
                <a:cxn ang="T11">
                  <a:pos x="T2" y="T3"/>
                </a:cxn>
                <a:cxn ang="T12">
                  <a:pos x="T4" y="T5"/>
                </a:cxn>
                <a:cxn ang="T13">
                  <a:pos x="T6" y="T7"/>
                </a:cxn>
                <a:cxn ang="T14">
                  <a:pos x="T8" y="T9"/>
                </a:cxn>
              </a:cxnLst>
              <a:rect l="T15" t="T16" r="T17" b="T18"/>
              <a:pathLst>
                <a:path w="308" h="444">
                  <a:moveTo>
                    <a:pt x="308" y="120"/>
                  </a:moveTo>
                  <a:lnTo>
                    <a:pt x="0" y="444"/>
                  </a:lnTo>
                  <a:lnTo>
                    <a:pt x="0" y="286"/>
                  </a:lnTo>
                  <a:lnTo>
                    <a:pt x="308" y="0"/>
                  </a:lnTo>
                  <a:lnTo>
                    <a:pt x="308" y="12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Freeform 18"/>
            <p:cNvSpPr>
              <a:spLocks/>
            </p:cNvSpPr>
            <p:nvPr/>
          </p:nvSpPr>
          <p:spPr bwMode="gray">
            <a:xfrm>
              <a:off x="5853113" y="1287463"/>
              <a:ext cx="2535237" cy="531812"/>
            </a:xfrm>
            <a:custGeom>
              <a:avLst/>
              <a:gdLst>
                <a:gd name="T0" fmla="*/ 2147483646 w 1786"/>
                <a:gd name="T1" fmla="*/ 2147483646 h 284"/>
                <a:gd name="T2" fmla="*/ 0 w 1786"/>
                <a:gd name="T3" fmla="*/ 2147483646 h 284"/>
                <a:gd name="T4" fmla="*/ 2147483646 w 1786"/>
                <a:gd name="T5" fmla="*/ 0 h 284"/>
                <a:gd name="T6" fmla="*/ 2147483646 w 1786"/>
                <a:gd name="T7" fmla="*/ 0 h 284"/>
                <a:gd name="T8" fmla="*/ 2147483646 w 1786"/>
                <a:gd name="T9" fmla="*/ 2147483646 h 284"/>
                <a:gd name="T10" fmla="*/ 0 60000 65536"/>
                <a:gd name="T11" fmla="*/ 0 60000 65536"/>
                <a:gd name="T12" fmla="*/ 0 60000 65536"/>
                <a:gd name="T13" fmla="*/ 0 60000 65536"/>
                <a:gd name="T14" fmla="*/ 0 60000 65536"/>
                <a:gd name="T15" fmla="*/ 0 w 1786"/>
                <a:gd name="T16" fmla="*/ 0 h 284"/>
                <a:gd name="T17" fmla="*/ 1786 w 1786"/>
                <a:gd name="T18" fmla="*/ 284 h 284"/>
              </a:gdLst>
              <a:ahLst/>
              <a:cxnLst>
                <a:cxn ang="T10">
                  <a:pos x="T0" y="T1"/>
                </a:cxn>
                <a:cxn ang="T11">
                  <a:pos x="T2" y="T3"/>
                </a:cxn>
                <a:cxn ang="T12">
                  <a:pos x="T4" y="T5"/>
                </a:cxn>
                <a:cxn ang="T13">
                  <a:pos x="T6" y="T7"/>
                </a:cxn>
                <a:cxn ang="T14">
                  <a:pos x="T8" y="T9"/>
                </a:cxn>
              </a:cxnLst>
              <a:rect l="T15" t="T16" r="T17" b="T18"/>
              <a:pathLst>
                <a:path w="1786" h="284">
                  <a:moveTo>
                    <a:pt x="1478" y="284"/>
                  </a:moveTo>
                  <a:lnTo>
                    <a:pt x="0" y="284"/>
                  </a:lnTo>
                  <a:lnTo>
                    <a:pt x="446" y="0"/>
                  </a:lnTo>
                  <a:lnTo>
                    <a:pt x="1786" y="0"/>
                  </a:lnTo>
                  <a:lnTo>
                    <a:pt x="1478" y="284"/>
                  </a:lnTo>
                  <a:close/>
                </a:path>
              </a:pathLst>
            </a:custGeom>
            <a:solidFill>
              <a:schemeClr val="accent2">
                <a:lumMod val="60000"/>
                <a:lumOff val="40000"/>
              </a:schemeClr>
            </a:solidFill>
            <a:ln>
              <a:noFill/>
            </a:ln>
          </p:spPr>
          <p:txBody>
            <a:bodyPr/>
            <a:lstStyle/>
            <a:p>
              <a:pPr>
                <a:defRPr/>
              </a:pPr>
              <a:endParaRPr lang="zh-CN" altLang="en-US"/>
            </a:p>
          </p:txBody>
        </p:sp>
        <p:sp>
          <p:nvSpPr>
            <p:cNvPr id="47" name="Freeform 17"/>
            <p:cNvSpPr>
              <a:spLocks/>
            </p:cNvSpPr>
            <p:nvPr/>
          </p:nvSpPr>
          <p:spPr bwMode="gray">
            <a:xfrm>
              <a:off x="7923213" y="1287463"/>
              <a:ext cx="450850" cy="839787"/>
            </a:xfrm>
            <a:custGeom>
              <a:avLst/>
              <a:gdLst>
                <a:gd name="T0" fmla="*/ 2147483646 w 308"/>
                <a:gd name="T1" fmla="*/ 2147483646 h 444"/>
                <a:gd name="T2" fmla="*/ 0 w 308"/>
                <a:gd name="T3" fmla="*/ 2147483646 h 444"/>
                <a:gd name="T4" fmla="*/ 0 w 308"/>
                <a:gd name="T5" fmla="*/ 2147483646 h 444"/>
                <a:gd name="T6" fmla="*/ 2147483646 w 308"/>
                <a:gd name="T7" fmla="*/ 0 h 444"/>
                <a:gd name="T8" fmla="*/ 2147483646 w 308"/>
                <a:gd name="T9" fmla="*/ 2147483646 h 444"/>
                <a:gd name="T10" fmla="*/ 0 60000 65536"/>
                <a:gd name="T11" fmla="*/ 0 60000 65536"/>
                <a:gd name="T12" fmla="*/ 0 60000 65536"/>
                <a:gd name="T13" fmla="*/ 0 60000 65536"/>
                <a:gd name="T14" fmla="*/ 0 60000 65536"/>
                <a:gd name="T15" fmla="*/ 0 w 308"/>
                <a:gd name="T16" fmla="*/ 0 h 444"/>
                <a:gd name="T17" fmla="*/ 308 w 308"/>
                <a:gd name="T18" fmla="*/ 444 h 444"/>
              </a:gdLst>
              <a:ahLst/>
              <a:cxnLst>
                <a:cxn ang="T10">
                  <a:pos x="T0" y="T1"/>
                </a:cxn>
                <a:cxn ang="T11">
                  <a:pos x="T2" y="T3"/>
                </a:cxn>
                <a:cxn ang="T12">
                  <a:pos x="T4" y="T5"/>
                </a:cxn>
                <a:cxn ang="T13">
                  <a:pos x="T6" y="T7"/>
                </a:cxn>
                <a:cxn ang="T14">
                  <a:pos x="T8" y="T9"/>
                </a:cxn>
              </a:cxnLst>
              <a:rect l="T15" t="T16" r="T17" b="T18"/>
              <a:pathLst>
                <a:path w="308" h="444">
                  <a:moveTo>
                    <a:pt x="308" y="120"/>
                  </a:moveTo>
                  <a:lnTo>
                    <a:pt x="0" y="444"/>
                  </a:lnTo>
                  <a:lnTo>
                    <a:pt x="0" y="286"/>
                  </a:lnTo>
                  <a:lnTo>
                    <a:pt x="308" y="0"/>
                  </a:lnTo>
                  <a:lnTo>
                    <a:pt x="308" y="120"/>
                  </a:lnTo>
                  <a:close/>
                </a:path>
              </a:pathLst>
            </a:custGeom>
            <a:solidFill>
              <a:schemeClr val="accent2">
                <a:lumMod val="60000"/>
                <a:lumOff val="40000"/>
              </a:schemeClr>
            </a:solidFill>
            <a:ln>
              <a:noFill/>
            </a:ln>
          </p:spPr>
          <p:txBody>
            <a:bodyPr/>
            <a:lstStyle/>
            <a:p>
              <a:pPr>
                <a:defRPr/>
              </a:pPr>
              <a:endParaRPr lang="zh-CN" altLang="en-US"/>
            </a:p>
          </p:txBody>
        </p:sp>
        <p:sp>
          <p:nvSpPr>
            <p:cNvPr id="48" name="Rectangle 25"/>
            <p:cNvSpPr>
              <a:spLocks noChangeArrowheads="1"/>
            </p:cNvSpPr>
            <p:nvPr/>
          </p:nvSpPr>
          <p:spPr bwMode="gray">
            <a:xfrm>
              <a:off x="5797550" y="1819275"/>
              <a:ext cx="2125663" cy="300038"/>
            </a:xfrm>
            <a:prstGeom prst="rect">
              <a:avLst/>
            </a:prstGeom>
            <a:solidFill>
              <a:schemeClr val="accent2">
                <a:lumMod val="60000"/>
                <a:lumOff val="40000"/>
              </a:schemeClr>
            </a:solidFill>
            <a:ln>
              <a:noFill/>
            </a:ln>
          </p:spPr>
          <p:txBody>
            <a:bodyPr wrap="none" anchor="ctr"/>
            <a:lstStyle>
              <a:lvl1pPr>
                <a:spcBef>
                  <a:spcPct val="20000"/>
                </a:spcBef>
                <a:buClr>
                  <a:schemeClr val="hlink"/>
                </a:buClr>
                <a:buFont typeface="Wingdings" panose="05000000000000000000" pitchFamily="2" charset="2"/>
                <a:buChar char="v"/>
                <a:defRPr sz="28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defRPr/>
              </a:pPr>
              <a:r>
                <a:rPr lang="zh-CN" altLang="en-US" sz="1600" dirty="0">
                  <a:solidFill>
                    <a:srgbClr val="FFFFFF"/>
                  </a:solidFill>
                  <a:ea typeface="宋体" panose="02010600030101010101" pitchFamily="2" charset="-122"/>
                </a:rPr>
                <a:t>整体平台的联合调试</a:t>
              </a:r>
              <a:endParaRPr lang="en-US" altLang="zh-CN" sz="1600" dirty="0">
                <a:solidFill>
                  <a:srgbClr val="FFFFFF"/>
                </a:solidFill>
                <a:ea typeface="宋体" panose="02010600030101010101" pitchFamily="2" charset="-122"/>
              </a:endParaRPr>
            </a:p>
          </p:txBody>
        </p:sp>
        <p:sp>
          <p:nvSpPr>
            <p:cNvPr id="49" name="Line 7"/>
            <p:cNvSpPr>
              <a:spLocks noChangeShapeType="1"/>
            </p:cNvSpPr>
            <p:nvPr/>
          </p:nvSpPr>
          <p:spPr bwMode="gray">
            <a:xfrm flipH="1" flipV="1">
              <a:off x="920750" y="1387475"/>
              <a:ext cx="5472113" cy="15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8"/>
            <p:cNvSpPr>
              <a:spLocks noChangeShapeType="1"/>
            </p:cNvSpPr>
            <p:nvPr/>
          </p:nvSpPr>
          <p:spPr bwMode="gray">
            <a:xfrm>
              <a:off x="1052513" y="1382713"/>
              <a:ext cx="9525" cy="63341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Text Box 15"/>
            <p:cNvSpPr txBox="1">
              <a:spLocks noChangeArrowheads="1"/>
            </p:cNvSpPr>
            <p:nvPr/>
          </p:nvSpPr>
          <p:spPr bwMode="gray">
            <a:xfrm>
              <a:off x="960438" y="1474788"/>
              <a:ext cx="22717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09538">
                <a:spcBef>
                  <a:spcPct val="20000"/>
                </a:spcBef>
                <a:buClr>
                  <a:schemeClr val="hlink"/>
                </a:buClr>
                <a:buFont typeface="Wingdings" panose="05000000000000000000" pitchFamily="2" charset="2"/>
                <a:buChar char="v"/>
                <a:defRPr sz="2800" b="1">
                  <a:solidFill>
                    <a:schemeClr val="accent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400"/>
                </a:spcBef>
                <a:buClr>
                  <a:schemeClr val="accent1"/>
                </a:buClr>
                <a:buSzPct val="68000"/>
                <a:buFontTx/>
                <a:buNone/>
              </a:pPr>
              <a:r>
                <a:rPr lang="en-US" altLang="zh-CN" sz="1400" b="0" dirty="0">
                  <a:solidFill>
                    <a:schemeClr val="tx1"/>
                  </a:solidFill>
                  <a:latin typeface="宋体" panose="02010600030101010101" pitchFamily="2" charset="-122"/>
                  <a:ea typeface="宋体" panose="02010600030101010101" pitchFamily="2" charset="-122"/>
                </a:rPr>
                <a:t>2018</a:t>
              </a:r>
              <a:r>
                <a:rPr lang="zh-CN" altLang="en-US" sz="1400" b="0" dirty="0">
                  <a:solidFill>
                    <a:schemeClr val="tx1"/>
                  </a:solidFill>
                  <a:latin typeface="宋体" panose="02010600030101010101" pitchFamily="2" charset="-122"/>
                  <a:ea typeface="宋体" panose="02010600030101010101" pitchFamily="2" charset="-122"/>
                </a:rPr>
                <a:t>年</a:t>
              </a:r>
              <a:r>
                <a:rPr lang="en-US" altLang="zh-CN" sz="1400" b="0" dirty="0">
                  <a:solidFill>
                    <a:schemeClr val="tx1"/>
                  </a:solidFill>
                  <a:latin typeface="宋体" panose="02010600030101010101" pitchFamily="2" charset="-122"/>
                  <a:ea typeface="宋体" panose="02010600030101010101" pitchFamily="2" charset="-122"/>
                </a:rPr>
                <a:t>7</a:t>
              </a:r>
              <a:r>
                <a:rPr lang="zh-CN" altLang="en-US" sz="1400" b="0" dirty="0">
                  <a:solidFill>
                    <a:schemeClr val="tx1"/>
                  </a:solidFill>
                  <a:latin typeface="宋体" panose="02010600030101010101" pitchFamily="2" charset="-122"/>
                  <a:ea typeface="宋体" panose="02010600030101010101" pitchFamily="2" charset="-122"/>
                </a:rPr>
                <a:t>月 </a:t>
              </a:r>
              <a:r>
                <a:rPr lang="en-US" altLang="zh-CN" sz="1400" b="0" dirty="0">
                  <a:solidFill>
                    <a:schemeClr val="tx1"/>
                  </a:solidFill>
                  <a:latin typeface="宋体" panose="02010600030101010101" pitchFamily="2" charset="-122"/>
                  <a:ea typeface="宋体" panose="02010600030101010101" pitchFamily="2" charset="-122"/>
                </a:rPr>
                <a:t>- 2018</a:t>
              </a:r>
              <a:r>
                <a:rPr lang="zh-CN" altLang="en-US" sz="1400" b="0" dirty="0">
                  <a:solidFill>
                    <a:schemeClr val="tx1"/>
                  </a:solidFill>
                  <a:latin typeface="宋体" panose="02010600030101010101" pitchFamily="2" charset="-122"/>
                  <a:ea typeface="宋体" panose="02010600030101010101" pitchFamily="2" charset="-122"/>
                </a:rPr>
                <a:t>年</a:t>
              </a:r>
              <a:r>
                <a:rPr lang="en-US" altLang="zh-CN" sz="1400" b="0" dirty="0">
                  <a:solidFill>
                    <a:schemeClr val="tx1"/>
                  </a:solidFill>
                  <a:latin typeface="宋体" panose="02010600030101010101" pitchFamily="2" charset="-122"/>
                  <a:ea typeface="宋体" panose="02010600030101010101" pitchFamily="2" charset="-122"/>
                </a:rPr>
                <a:t>8</a:t>
              </a:r>
              <a:r>
                <a:rPr lang="zh-CN" altLang="en-US" sz="1400" b="0" dirty="0">
                  <a:solidFill>
                    <a:schemeClr val="tx1"/>
                  </a:solidFill>
                  <a:latin typeface="宋体" panose="02010600030101010101" pitchFamily="2" charset="-122"/>
                  <a:ea typeface="宋体" panose="02010600030101010101" pitchFamily="2" charset="-122"/>
                </a:rPr>
                <a:t>月 </a:t>
              </a:r>
            </a:p>
          </p:txBody>
        </p:sp>
      </p:grpSp>
    </p:spTree>
    <p:extLst>
      <p:ext uri="{BB962C8B-B14F-4D97-AF65-F5344CB8AC3E}">
        <p14:creationId xmlns:p14="http://schemas.microsoft.com/office/powerpoint/2010/main" val="2768928971"/>
      </p:ext>
    </p:extLst>
  </p:cSld>
  <p:clrMapOvr>
    <a:masterClrMapping/>
  </p:clrMapOvr>
  <p:transition spd="med">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已有基础和具体安排</a:t>
            </a: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6" name="Group 3"/>
          <p:cNvGraphicFramePr>
            <a:graphicFrameLocks/>
          </p:cNvGraphicFramePr>
          <p:nvPr>
            <p:extLst>
              <p:ext uri="{D42A27DB-BD31-4B8C-83A1-F6EECF244321}">
                <p14:modId xmlns:p14="http://schemas.microsoft.com/office/powerpoint/2010/main" val="3220202015"/>
              </p:ext>
            </p:extLst>
          </p:nvPr>
        </p:nvGraphicFramePr>
        <p:xfrm>
          <a:off x="0" y="1190170"/>
          <a:ext cx="12192000" cy="5667830"/>
        </p:xfrm>
        <a:graphic>
          <a:graphicData uri="http://schemas.openxmlformats.org/drawingml/2006/table">
            <a:tbl>
              <a:tblPr/>
              <a:tblGrid>
                <a:gridCol w="3247129">
                  <a:extLst>
                    <a:ext uri="{9D8B030D-6E8A-4147-A177-3AD203B41FA5}">
                      <a16:colId xmlns:a16="http://schemas.microsoft.com/office/drawing/2014/main" val="20000"/>
                    </a:ext>
                  </a:extLst>
                </a:gridCol>
                <a:gridCol w="1801698">
                  <a:extLst>
                    <a:ext uri="{9D8B030D-6E8A-4147-A177-3AD203B41FA5}">
                      <a16:colId xmlns:a16="http://schemas.microsoft.com/office/drawing/2014/main" val="20001"/>
                    </a:ext>
                  </a:extLst>
                </a:gridCol>
                <a:gridCol w="1949295">
                  <a:extLst>
                    <a:ext uri="{9D8B030D-6E8A-4147-A177-3AD203B41FA5}">
                      <a16:colId xmlns:a16="http://schemas.microsoft.com/office/drawing/2014/main" val="20002"/>
                    </a:ext>
                  </a:extLst>
                </a:gridCol>
                <a:gridCol w="1946749">
                  <a:extLst>
                    <a:ext uri="{9D8B030D-6E8A-4147-A177-3AD203B41FA5}">
                      <a16:colId xmlns:a16="http://schemas.microsoft.com/office/drawing/2014/main" val="20003"/>
                    </a:ext>
                  </a:extLst>
                </a:gridCol>
                <a:gridCol w="3247129">
                  <a:extLst>
                    <a:ext uri="{9D8B030D-6E8A-4147-A177-3AD203B41FA5}">
                      <a16:colId xmlns:a16="http://schemas.microsoft.com/office/drawing/2014/main" val="20004"/>
                    </a:ext>
                  </a:extLst>
                </a:gridCol>
              </a:tblGrid>
              <a:tr h="730421">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a:ln>
                            <a:noFill/>
                          </a:ln>
                          <a:solidFill>
                            <a:srgbClr val="FFFFFF"/>
                          </a:solidFill>
                          <a:effectLst/>
                          <a:latin typeface="微软雅黑" pitchFamily="34" charset="-122"/>
                          <a:ea typeface="微软雅黑" pitchFamily="34" charset="-122"/>
                        </a:rPr>
                        <a:t>开支科目</a:t>
                      </a:r>
                      <a:endParaRPr kumimoji="0" lang="zh-CN" altLang="en-US" sz="2800" b="1" i="0" u="none" strike="noStrike" cap="none" normalizeH="0" baseline="0" dirty="0">
                        <a:ln>
                          <a:noFill/>
                        </a:ln>
                        <a:solidFill>
                          <a:srgbClr val="FFFFFF"/>
                        </a:solidFill>
                        <a:effectLst/>
                        <a:latin typeface="微软雅黑" pitchFamily="34" charset="-122"/>
                        <a:ea typeface="微软雅黑" pitchFamily="34" charset="-122"/>
                      </a:endParaRPr>
                    </a:p>
                  </a:txBody>
                  <a:tcPr marL="91430" marR="91430" marT="45701" marB="45701"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FFFFFF"/>
                          </a:solidFill>
                          <a:effectLst/>
                          <a:latin typeface="微软雅黑" pitchFamily="34" charset="-122"/>
                          <a:ea typeface="微软雅黑" pitchFamily="34" charset="-122"/>
                        </a:rPr>
                        <a:t>预算经费</a:t>
                      </a:r>
                      <a:endParaRPr kumimoji="0" lang="en-US" sz="2400" b="1" i="0" u="none" strike="noStrike" cap="none" normalizeH="0" baseline="0" dirty="0">
                        <a:ln>
                          <a:noFill/>
                        </a:ln>
                        <a:solidFill>
                          <a:srgbClr val="FFFFFF"/>
                        </a:solidFill>
                        <a:effectLst/>
                        <a:latin typeface="微软雅黑" pitchFamily="34" charset="-122"/>
                        <a:ea typeface="微软雅黑" pitchFamily="34" charset="-122"/>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FFFFFF"/>
                          </a:solidFill>
                          <a:effectLst/>
                          <a:latin typeface="微软雅黑" pitchFamily="34" charset="-122"/>
                          <a:ea typeface="微软雅黑" pitchFamily="34" charset="-122"/>
                        </a:rPr>
                        <a:t>前半阶段</a:t>
                      </a:r>
                      <a:endParaRPr kumimoji="0" lang="en-US" sz="2400" b="1" i="0" u="none" strike="noStrike" cap="none" normalizeH="0" baseline="0" dirty="0">
                        <a:ln>
                          <a:noFill/>
                        </a:ln>
                        <a:solidFill>
                          <a:srgbClr val="FFFFFF"/>
                        </a:solidFill>
                        <a:effectLst/>
                        <a:latin typeface="微软雅黑" pitchFamily="34" charset="-122"/>
                        <a:ea typeface="微软雅黑" pitchFamily="34" charset="-122"/>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FFFFFF"/>
                          </a:solidFill>
                          <a:effectLst/>
                          <a:latin typeface="微软雅黑" pitchFamily="34" charset="-122"/>
                          <a:ea typeface="微软雅黑" pitchFamily="34" charset="-122"/>
                        </a:rPr>
                        <a:t>后半阶段</a:t>
                      </a:r>
                      <a:endParaRPr kumimoji="0" lang="en-US" sz="2400" b="1" i="0" u="none" strike="noStrike" cap="none" normalizeH="0" baseline="0">
                        <a:ln>
                          <a:noFill/>
                        </a:ln>
                        <a:solidFill>
                          <a:srgbClr val="FFFFFF"/>
                        </a:solidFill>
                        <a:effectLst/>
                        <a:latin typeface="微软雅黑" pitchFamily="34" charset="-122"/>
                        <a:ea typeface="微软雅黑" pitchFamily="34" charset="-122"/>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FFFFFF"/>
                          </a:solidFill>
                          <a:effectLst/>
                          <a:latin typeface="微软雅黑" pitchFamily="34" charset="-122"/>
                          <a:ea typeface="微软雅黑" pitchFamily="34" charset="-122"/>
                        </a:rPr>
                        <a:t>主要用途</a:t>
                      </a:r>
                      <a:endParaRPr kumimoji="0" lang="en-US" sz="2400" b="1" i="0" u="none" strike="noStrike" cap="none" normalizeH="0" baseline="0" dirty="0">
                        <a:ln>
                          <a:noFill/>
                        </a:ln>
                        <a:solidFill>
                          <a:srgbClr val="FFFFFF"/>
                        </a:solidFill>
                        <a:effectLst/>
                        <a:latin typeface="微软雅黑" pitchFamily="34" charset="-122"/>
                        <a:ea typeface="微软雅黑" pitchFamily="34" charset="-122"/>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0"/>
                  </a:ext>
                </a:extLst>
              </a:tr>
              <a:tr h="70247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FFFFFF"/>
                          </a:solidFill>
                          <a:effectLst/>
                          <a:latin typeface="微软雅黑" pitchFamily="34" charset="-122"/>
                          <a:ea typeface="微软雅黑" pitchFamily="34" charset="-122"/>
                        </a:rPr>
                        <a:t>预算经费总额</a:t>
                      </a:r>
                      <a:endParaRPr kumimoji="0" lang="en-US" sz="2400" b="1" i="0" u="none" strike="noStrike" cap="none" normalizeH="0" baseline="0" dirty="0">
                        <a:ln>
                          <a:noFill/>
                        </a:ln>
                        <a:solidFill>
                          <a:srgbClr val="FFFFFF"/>
                        </a:solidFill>
                        <a:effectLst/>
                        <a:latin typeface="微软雅黑" pitchFamily="34" charset="-122"/>
                        <a:ea typeface="微软雅黑" pitchFamily="34" charset="-122"/>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a:ln>
                            <a:noFill/>
                          </a:ln>
                          <a:solidFill>
                            <a:schemeClr val="tx2"/>
                          </a:solidFill>
                          <a:effectLst/>
                          <a:latin typeface="Verdana" pitchFamily="34" charset="0"/>
                          <a:ea typeface="宋体" pitchFamily="2" charset="-122"/>
                        </a:rPr>
                        <a:t>20000</a:t>
                      </a:r>
                      <a:endParaRPr kumimoji="0" lang="en-US" sz="2400" b="0" i="0" u="none" strike="noStrike" cap="none" normalizeH="0" baseline="0" dirty="0">
                        <a:ln>
                          <a:noFill/>
                        </a:ln>
                        <a:solidFill>
                          <a:schemeClr val="tx2"/>
                        </a:solidFill>
                        <a:effectLst/>
                        <a:latin typeface="Verdana" pitchFamily="34" charset="0"/>
                        <a:ea typeface="宋体" pitchFamily="2" charset="-122"/>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a:ln>
                            <a:noFill/>
                          </a:ln>
                          <a:solidFill>
                            <a:schemeClr val="tx2"/>
                          </a:solidFill>
                          <a:effectLst/>
                          <a:latin typeface="Verdana" pitchFamily="34" charset="0"/>
                          <a:ea typeface="宋体" pitchFamily="2" charset="-122"/>
                        </a:rPr>
                        <a:t>1,4300</a:t>
                      </a:r>
                      <a:endParaRPr kumimoji="0" lang="en-US" sz="2400" b="0" i="0" u="none" strike="noStrike" cap="none" normalizeH="0" baseline="0" dirty="0">
                        <a:ln>
                          <a:noFill/>
                        </a:ln>
                        <a:solidFill>
                          <a:schemeClr val="tx2"/>
                        </a:solidFill>
                        <a:effectLst/>
                        <a:latin typeface="Verdana" pitchFamily="34" charset="0"/>
                        <a:ea typeface="宋体" pitchFamily="2" charset="-122"/>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1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0" i="0" u="none" strike="noStrike" cap="none" normalizeH="0" baseline="0" dirty="0">
                          <a:ln>
                            <a:noFill/>
                          </a:ln>
                          <a:solidFill>
                            <a:schemeClr val="tx2"/>
                          </a:solidFill>
                          <a:effectLst/>
                          <a:latin typeface="Verdana" pitchFamily="34" charset="0"/>
                          <a:ea typeface="宋体" pitchFamily="2" charset="-122"/>
                        </a:rPr>
                        <a:t>5</a:t>
                      </a:r>
                      <a:r>
                        <a:rPr kumimoji="0" lang="en-US" altLang="zh-CN" sz="1800" b="0" i="0" u="none" strike="noStrike" cap="none" normalizeH="0" baseline="0" dirty="0">
                          <a:ln>
                            <a:noFill/>
                          </a:ln>
                          <a:solidFill>
                            <a:schemeClr val="tx2"/>
                          </a:solidFill>
                          <a:effectLst/>
                          <a:latin typeface="Verdana" pitchFamily="34" charset="0"/>
                          <a:ea typeface="宋体" pitchFamily="2" charset="-122"/>
                        </a:rPr>
                        <a:t>,</a:t>
                      </a:r>
                      <a:r>
                        <a:rPr kumimoji="0" lang="en-US" sz="1800" b="0" i="0" u="none" strike="noStrike" cap="none" normalizeH="0" baseline="0" dirty="0">
                          <a:ln>
                            <a:noFill/>
                          </a:ln>
                          <a:solidFill>
                            <a:schemeClr val="tx2"/>
                          </a:solidFill>
                          <a:effectLst/>
                          <a:latin typeface="Verdana" pitchFamily="34" charset="0"/>
                          <a:ea typeface="宋体" pitchFamily="2" charset="-122"/>
                        </a:rPr>
                        <a:t>700</a:t>
                      </a:r>
                      <a:endParaRPr kumimoji="0" lang="en-US" sz="2400" b="0" i="0" u="none" strike="noStrike" cap="none" normalizeH="0" baseline="0" dirty="0">
                        <a:ln>
                          <a:noFill/>
                        </a:ln>
                        <a:solidFill>
                          <a:schemeClr val="tx2"/>
                        </a:solidFill>
                        <a:effectLst/>
                        <a:latin typeface="Verdana" pitchFamily="34" charset="0"/>
                        <a:ea typeface="宋体" pitchFamily="2" charset="-122"/>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0" i="0" u="none" strike="noStrike" cap="none" normalizeH="0" baseline="0" dirty="0">
                          <a:ln>
                            <a:noFill/>
                          </a:ln>
                          <a:solidFill>
                            <a:schemeClr val="tx2"/>
                          </a:solidFill>
                          <a:effectLst/>
                          <a:latin typeface="微软雅黑" pitchFamily="34" charset="-122"/>
                          <a:ea typeface="微软雅黑" pitchFamily="34" charset="-122"/>
                        </a:rPr>
                        <a:t>项目支出</a:t>
                      </a:r>
                      <a:endParaRPr kumimoji="0" lang="en-US" sz="2400" b="0" i="0" u="none" strike="noStrike" cap="none" normalizeH="0" baseline="0" dirty="0">
                        <a:ln>
                          <a:noFill/>
                        </a:ln>
                        <a:solidFill>
                          <a:schemeClr val="tx2"/>
                        </a:solidFill>
                        <a:effectLst/>
                        <a:latin typeface="微软雅黑" pitchFamily="34" charset="-122"/>
                        <a:ea typeface="微软雅黑" pitchFamily="34" charset="-122"/>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1999"/>
                      </a:schemeClr>
                    </a:solidFill>
                  </a:tcPr>
                </a:tc>
                <a:extLst>
                  <a:ext uri="{0D108BD9-81ED-4DB2-BD59-A6C34878D82A}">
                    <a16:rowId xmlns:a16="http://schemas.microsoft.com/office/drawing/2014/main" val="10001"/>
                  </a:ext>
                </a:extLst>
              </a:tr>
              <a:tr h="78933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FFFFFF"/>
                          </a:solidFill>
                          <a:effectLst/>
                          <a:latin typeface="微软雅黑" pitchFamily="34" charset="-122"/>
                          <a:ea typeface="微软雅黑" pitchFamily="34" charset="-122"/>
                        </a:rPr>
                        <a:t>计算、</a:t>
                      </a:r>
                      <a:endParaRPr kumimoji="0" lang="en-US" sz="1800" b="1" i="0" u="none" strike="noStrike" cap="none" normalizeH="0" baseline="0" dirty="0">
                        <a:ln>
                          <a:noFill/>
                        </a:ln>
                        <a:solidFill>
                          <a:srgbClr val="FFFFFF"/>
                        </a:solidFill>
                        <a:effectLst/>
                        <a:latin typeface="微软雅黑" pitchFamily="34" charset="-122"/>
                        <a:ea typeface="微软雅黑" pitchFamily="34" charset="-122"/>
                      </a:endParaRP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FFFFFF"/>
                          </a:solidFill>
                          <a:effectLst/>
                          <a:latin typeface="微软雅黑" pitchFamily="34" charset="-122"/>
                          <a:ea typeface="微软雅黑" pitchFamily="34" charset="-122"/>
                        </a:rPr>
                        <a:t>分析、测试费</a:t>
                      </a:r>
                      <a:endParaRPr kumimoji="0" lang="en-US" sz="2400" b="1" i="0" u="none" strike="noStrike" cap="none" normalizeH="0" baseline="0" dirty="0">
                        <a:ln>
                          <a:noFill/>
                        </a:ln>
                        <a:solidFill>
                          <a:srgbClr val="FFFFFF"/>
                        </a:solidFill>
                        <a:effectLst/>
                        <a:latin typeface="微软雅黑" pitchFamily="34" charset="-122"/>
                        <a:ea typeface="微软雅黑" pitchFamily="34" charset="-122"/>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D528D">
                        <a:alpha val="7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0" i="0" u="none" strike="noStrike" cap="none" normalizeH="0" baseline="0" dirty="0">
                          <a:ln>
                            <a:noFill/>
                          </a:ln>
                          <a:solidFill>
                            <a:schemeClr val="tx2"/>
                          </a:solidFill>
                          <a:effectLst/>
                          <a:latin typeface="Verdana" pitchFamily="34" charset="0"/>
                          <a:ea typeface="宋体" pitchFamily="2" charset="-122"/>
                        </a:rPr>
                        <a:t>4</a:t>
                      </a:r>
                      <a:r>
                        <a:rPr kumimoji="0" lang="en-US" sz="1800" b="0" i="0" u="none" strike="noStrike" cap="none" normalizeH="0" baseline="0" dirty="0">
                          <a:ln>
                            <a:noFill/>
                          </a:ln>
                          <a:solidFill>
                            <a:schemeClr val="tx2"/>
                          </a:solidFill>
                          <a:effectLst/>
                          <a:latin typeface="Verdana" pitchFamily="34" charset="0"/>
                          <a:ea typeface="宋体" pitchFamily="2" charset="-122"/>
                        </a:rPr>
                        <a:t>000</a:t>
                      </a:r>
                      <a:endParaRPr kumimoji="0" lang="en-US" sz="2400" b="0" i="0" u="none" strike="noStrike" cap="none" normalizeH="0" baseline="0" dirty="0">
                        <a:ln>
                          <a:noFill/>
                        </a:ln>
                        <a:solidFill>
                          <a:schemeClr val="tx2"/>
                        </a:solidFill>
                        <a:effectLst/>
                        <a:latin typeface="Verdana" pitchFamily="34" charset="0"/>
                        <a:ea typeface="宋体" pitchFamily="2" charset="-122"/>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48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0" i="0" u="none" strike="noStrike" cap="none" normalizeH="0" baseline="0" dirty="0">
                          <a:ln>
                            <a:noFill/>
                          </a:ln>
                          <a:solidFill>
                            <a:schemeClr val="tx2"/>
                          </a:solidFill>
                          <a:effectLst/>
                          <a:latin typeface="Verdana" pitchFamily="34" charset="0"/>
                          <a:ea typeface="宋体" pitchFamily="2" charset="-122"/>
                        </a:rPr>
                        <a:t>4</a:t>
                      </a:r>
                      <a:r>
                        <a:rPr kumimoji="0" lang="en-US" sz="1800" b="0" i="0" u="none" strike="noStrike" cap="none" normalizeH="0" baseline="0" dirty="0">
                          <a:ln>
                            <a:noFill/>
                          </a:ln>
                          <a:solidFill>
                            <a:schemeClr val="tx2"/>
                          </a:solidFill>
                          <a:effectLst/>
                          <a:latin typeface="Verdana" pitchFamily="34" charset="0"/>
                          <a:ea typeface="宋体" pitchFamily="2" charset="-122"/>
                        </a:rPr>
                        <a:t>000</a:t>
                      </a:r>
                      <a:endParaRPr kumimoji="0" lang="en-US" sz="2400" b="0" i="0" u="none" strike="noStrike" cap="none" normalizeH="0" baseline="0" dirty="0">
                        <a:ln>
                          <a:noFill/>
                        </a:ln>
                        <a:solidFill>
                          <a:schemeClr val="tx2"/>
                        </a:solidFill>
                        <a:effectLst/>
                        <a:latin typeface="Verdana" pitchFamily="34" charset="0"/>
                        <a:ea typeface="宋体" pitchFamily="2" charset="-122"/>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a:ln>
                            <a:noFill/>
                          </a:ln>
                          <a:solidFill>
                            <a:schemeClr val="tx2"/>
                          </a:solidFill>
                          <a:effectLst/>
                          <a:latin typeface="Verdana" pitchFamily="34" charset="0"/>
                          <a:ea typeface="宋体" pitchFamily="2" charset="-122"/>
                        </a:rPr>
                        <a:t>0</a:t>
                      </a:r>
                      <a:endParaRPr kumimoji="0" lang="en-US" sz="2400" b="0" i="0" u="none" strike="noStrike" cap="none" normalizeH="0" baseline="0">
                        <a:ln>
                          <a:noFill/>
                        </a:ln>
                        <a:solidFill>
                          <a:schemeClr val="tx2"/>
                        </a:solidFill>
                        <a:effectLst/>
                        <a:latin typeface="Verdana" pitchFamily="34" charset="0"/>
                        <a:ea typeface="宋体" pitchFamily="2" charset="-122"/>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48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0" i="0" u="none" strike="noStrike" kern="1200" cap="none" normalizeH="0" baseline="0" dirty="0">
                          <a:ln>
                            <a:noFill/>
                          </a:ln>
                          <a:solidFill>
                            <a:schemeClr val="tx2"/>
                          </a:solidFill>
                          <a:effectLst/>
                          <a:latin typeface="微软雅黑" pitchFamily="34" charset="-122"/>
                          <a:ea typeface="微软雅黑" pitchFamily="34" charset="-122"/>
                          <a:cs typeface="+mn-cs"/>
                        </a:rPr>
                        <a:t>      对硬件进行测试、调整</a:t>
                      </a:r>
                      <a:endParaRPr kumimoji="0" lang="en-US" sz="1800" b="0" i="0" u="none" strike="noStrike" kern="1200" cap="none" normalizeH="0" baseline="0" dirty="0">
                        <a:ln>
                          <a:noFill/>
                        </a:ln>
                        <a:solidFill>
                          <a:schemeClr val="tx2"/>
                        </a:solidFill>
                        <a:effectLst/>
                        <a:latin typeface="微软雅黑" pitchFamily="34" charset="-122"/>
                        <a:ea typeface="微软雅黑" pitchFamily="34" charset="-122"/>
                        <a:cs typeface="+mn-cs"/>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0002"/>
                  </a:ext>
                </a:extLst>
              </a:tr>
              <a:tr h="74099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kern="1200" cap="none" normalizeH="0" baseline="0" dirty="0">
                          <a:ln>
                            <a:noFill/>
                          </a:ln>
                          <a:solidFill>
                            <a:srgbClr val="FFFFFF"/>
                          </a:solidFill>
                          <a:effectLst/>
                          <a:latin typeface="微软雅黑" pitchFamily="34" charset="-122"/>
                          <a:ea typeface="微软雅黑" pitchFamily="34" charset="-122"/>
                          <a:cs typeface="+mn-cs"/>
                        </a:rPr>
                        <a:t>文献检索费</a:t>
                      </a:r>
                      <a:endParaRPr kumimoji="0" lang="en-US" sz="1800" b="1" i="0" u="none" strike="noStrike" kern="1200" cap="none" normalizeH="0" baseline="0" dirty="0">
                        <a:ln>
                          <a:noFill/>
                        </a:ln>
                        <a:solidFill>
                          <a:srgbClr val="FFFFFF"/>
                        </a:solidFill>
                        <a:effectLst/>
                        <a:latin typeface="微软雅黑" pitchFamily="34" charset="-122"/>
                        <a:ea typeface="微软雅黑" pitchFamily="34" charset="-122"/>
                        <a:cs typeface="+mn-cs"/>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dirty="0">
                          <a:ln>
                            <a:noFill/>
                          </a:ln>
                          <a:solidFill>
                            <a:schemeClr val="tx2"/>
                          </a:solidFill>
                          <a:effectLst/>
                          <a:latin typeface="Verdana" pitchFamily="34" charset="0"/>
                          <a:ea typeface="宋体" pitchFamily="2" charset="-122"/>
                        </a:rPr>
                        <a:t>5</a:t>
                      </a:r>
                      <a:r>
                        <a:rPr kumimoji="0" lang="zh-CN" altLang="en-US" sz="1800" b="0" i="0" u="none" strike="noStrike" cap="none" normalizeH="0" baseline="0" dirty="0">
                          <a:ln>
                            <a:noFill/>
                          </a:ln>
                          <a:solidFill>
                            <a:schemeClr val="tx2"/>
                          </a:solidFill>
                          <a:effectLst/>
                          <a:latin typeface="Verdana" pitchFamily="34" charset="0"/>
                          <a:ea typeface="宋体" pitchFamily="2" charset="-122"/>
                        </a:rPr>
                        <a:t>00</a:t>
                      </a:r>
                      <a:endParaRPr kumimoji="0" lang="en-US" sz="1800" b="0" i="0" u="none" strike="noStrike" cap="none" normalizeH="0" baseline="0" dirty="0">
                        <a:ln>
                          <a:noFill/>
                        </a:ln>
                        <a:solidFill>
                          <a:schemeClr val="tx2"/>
                        </a:solidFill>
                        <a:effectLst/>
                        <a:latin typeface="Verdana" pitchFamily="34" charset="0"/>
                        <a:ea typeface="宋体" pitchFamily="2" charset="-122"/>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a:ln>
                            <a:noFill/>
                          </a:ln>
                          <a:solidFill>
                            <a:schemeClr val="tx2"/>
                          </a:solidFill>
                          <a:effectLst/>
                          <a:latin typeface="Verdana" pitchFamily="34" charset="0"/>
                          <a:ea typeface="宋体" pitchFamily="2" charset="-122"/>
                        </a:rPr>
                        <a:t>300</a:t>
                      </a:r>
                      <a:endParaRPr kumimoji="0" lang="en-US" sz="2400" b="0" i="0" u="none" strike="noStrike" cap="none" normalizeH="0" baseline="0" dirty="0">
                        <a:ln>
                          <a:noFill/>
                        </a:ln>
                        <a:solidFill>
                          <a:schemeClr val="tx2"/>
                        </a:solidFill>
                        <a:effectLst/>
                        <a:latin typeface="Verdana" pitchFamily="34" charset="0"/>
                        <a:ea typeface="宋体" pitchFamily="2" charset="-122"/>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1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dirty="0">
                          <a:ln>
                            <a:noFill/>
                          </a:ln>
                          <a:solidFill>
                            <a:schemeClr val="tx2"/>
                          </a:solidFill>
                          <a:effectLst/>
                          <a:latin typeface="Verdana" pitchFamily="34" charset="0"/>
                          <a:ea typeface="宋体" pitchFamily="2" charset="-122"/>
                        </a:rPr>
                        <a:t>200</a:t>
                      </a: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0" i="0" u="none" strike="noStrike" kern="1200" cap="none" normalizeH="0" baseline="0" dirty="0">
                          <a:ln>
                            <a:noFill/>
                          </a:ln>
                          <a:solidFill>
                            <a:schemeClr val="tx2"/>
                          </a:solidFill>
                          <a:effectLst/>
                          <a:latin typeface="微软雅黑" pitchFamily="34" charset="-122"/>
                          <a:ea typeface="微软雅黑" pitchFamily="34" charset="-122"/>
                          <a:cs typeface="+mn-cs"/>
                        </a:rPr>
                        <a:t>国内外付费文献资源的使用权限购买</a:t>
                      </a:r>
                      <a:endParaRPr kumimoji="0" lang="en-US" sz="1800" b="0" i="0" u="none" strike="noStrike" kern="1200" cap="none" normalizeH="0" baseline="0" dirty="0">
                        <a:ln>
                          <a:noFill/>
                        </a:ln>
                        <a:solidFill>
                          <a:schemeClr val="tx2"/>
                        </a:solidFill>
                        <a:effectLst/>
                        <a:latin typeface="微软雅黑" pitchFamily="34" charset="-122"/>
                        <a:ea typeface="微软雅黑" pitchFamily="34" charset="-122"/>
                        <a:cs typeface="+mn-cs"/>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1999"/>
                      </a:schemeClr>
                    </a:solidFill>
                  </a:tcPr>
                </a:tc>
                <a:extLst>
                  <a:ext uri="{0D108BD9-81ED-4DB2-BD59-A6C34878D82A}">
                    <a16:rowId xmlns:a16="http://schemas.microsoft.com/office/drawing/2014/main" val="10003"/>
                  </a:ext>
                </a:extLst>
              </a:tr>
              <a:tr h="684164">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kern="1200" cap="none" normalizeH="0" baseline="0" dirty="0">
                          <a:ln>
                            <a:noFill/>
                          </a:ln>
                          <a:solidFill>
                            <a:srgbClr val="FFFFFF"/>
                          </a:solidFill>
                          <a:effectLst/>
                          <a:latin typeface="微软雅黑" pitchFamily="34" charset="-122"/>
                          <a:ea typeface="微软雅黑" pitchFamily="34" charset="-122"/>
                          <a:cs typeface="+mn-cs"/>
                        </a:rPr>
                        <a:t>论文出版费</a:t>
                      </a:r>
                      <a:endParaRPr kumimoji="0" lang="en-US" sz="1800" b="1" i="0" u="none" strike="noStrike" kern="1200" cap="none" normalizeH="0" baseline="0" dirty="0">
                        <a:ln>
                          <a:noFill/>
                        </a:ln>
                        <a:solidFill>
                          <a:srgbClr val="FFFFFF"/>
                        </a:solidFill>
                        <a:effectLst/>
                        <a:latin typeface="微软雅黑" pitchFamily="34" charset="-122"/>
                        <a:ea typeface="微软雅黑" pitchFamily="34" charset="-122"/>
                        <a:cs typeface="+mn-cs"/>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D528D">
                        <a:alpha val="7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0" i="0" u="none" strike="noStrike" cap="none" normalizeH="0" baseline="0" dirty="0">
                          <a:ln>
                            <a:noFill/>
                          </a:ln>
                          <a:solidFill>
                            <a:schemeClr val="tx2"/>
                          </a:solidFill>
                          <a:effectLst/>
                          <a:latin typeface="Verdana" pitchFamily="34" charset="0"/>
                          <a:ea typeface="宋体" pitchFamily="2" charset="-122"/>
                        </a:rPr>
                        <a:t>1</a:t>
                      </a:r>
                      <a:r>
                        <a:rPr kumimoji="0" lang="en-US" altLang="zh-CN" sz="1800" b="0" i="0" u="none" strike="noStrike" cap="none" normalizeH="0" baseline="0" dirty="0">
                          <a:ln>
                            <a:noFill/>
                          </a:ln>
                          <a:solidFill>
                            <a:schemeClr val="tx2"/>
                          </a:solidFill>
                          <a:effectLst/>
                          <a:latin typeface="Verdana" pitchFamily="34" charset="0"/>
                          <a:ea typeface="宋体" pitchFamily="2" charset="-122"/>
                        </a:rPr>
                        <a:t>5</a:t>
                      </a:r>
                      <a:r>
                        <a:rPr kumimoji="0" lang="en-US" sz="1800" b="0" i="0" u="none" strike="noStrike" cap="none" normalizeH="0" baseline="0" dirty="0">
                          <a:ln>
                            <a:noFill/>
                          </a:ln>
                          <a:solidFill>
                            <a:schemeClr val="tx2"/>
                          </a:solidFill>
                          <a:effectLst/>
                          <a:latin typeface="Verdana" pitchFamily="34" charset="0"/>
                          <a:ea typeface="宋体" pitchFamily="2" charset="-122"/>
                        </a:rPr>
                        <a:t>00</a:t>
                      </a:r>
                      <a:endParaRPr kumimoji="0" lang="en-US" sz="2400" b="0" i="0" u="none" strike="noStrike" cap="none" normalizeH="0" baseline="0" dirty="0">
                        <a:ln>
                          <a:noFill/>
                        </a:ln>
                        <a:solidFill>
                          <a:schemeClr val="tx2"/>
                        </a:solidFill>
                        <a:effectLst/>
                        <a:latin typeface="Verdana" pitchFamily="34" charset="0"/>
                        <a:ea typeface="宋体" pitchFamily="2" charset="-122"/>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48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dirty="0">
                          <a:ln>
                            <a:noFill/>
                          </a:ln>
                          <a:solidFill>
                            <a:schemeClr val="tx2"/>
                          </a:solidFill>
                          <a:effectLst/>
                          <a:latin typeface="Verdana" pitchFamily="34" charset="0"/>
                          <a:ea typeface="宋体" pitchFamily="2" charset="-122"/>
                        </a:rPr>
                        <a:t>0</a:t>
                      </a:r>
                      <a:endParaRPr kumimoji="0" lang="en-US" sz="2400" b="0" i="0" u="none" strike="noStrike" cap="none" normalizeH="0" baseline="0" dirty="0">
                        <a:ln>
                          <a:noFill/>
                        </a:ln>
                        <a:solidFill>
                          <a:schemeClr val="tx2"/>
                        </a:solidFill>
                        <a:effectLst/>
                        <a:latin typeface="Verdana" pitchFamily="34" charset="0"/>
                        <a:ea typeface="宋体" pitchFamily="2" charset="-122"/>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dirty="0">
                          <a:ln>
                            <a:noFill/>
                          </a:ln>
                          <a:solidFill>
                            <a:schemeClr val="tx2"/>
                          </a:solidFill>
                          <a:effectLst/>
                          <a:latin typeface="Verdana" pitchFamily="34" charset="0"/>
                          <a:ea typeface="宋体" pitchFamily="2" charset="-122"/>
                        </a:rPr>
                        <a:t>1500</a:t>
                      </a:r>
                      <a:endParaRPr kumimoji="0" lang="en-US" sz="2400" b="0" i="0" u="none" strike="noStrike" cap="none" normalizeH="0" baseline="0" dirty="0">
                        <a:ln>
                          <a:noFill/>
                        </a:ln>
                        <a:solidFill>
                          <a:schemeClr val="tx2"/>
                        </a:solidFill>
                        <a:effectLst/>
                        <a:latin typeface="Verdana" pitchFamily="34" charset="0"/>
                        <a:ea typeface="宋体" pitchFamily="2" charset="-122"/>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48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0" i="0" u="none" strike="noStrike" cap="none" normalizeH="0" baseline="0" dirty="0">
                          <a:ln>
                            <a:noFill/>
                          </a:ln>
                          <a:solidFill>
                            <a:schemeClr val="tx2"/>
                          </a:solidFill>
                          <a:effectLst/>
                          <a:latin typeface="微软雅黑" pitchFamily="34" charset="-122"/>
                          <a:ea typeface="微软雅黑" pitchFamily="34" charset="-122"/>
                        </a:rPr>
                        <a:t>论文出版</a:t>
                      </a: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0004"/>
                  </a:ext>
                </a:extLst>
              </a:tr>
              <a:tr h="62708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kern="1200" cap="none" normalizeH="0" baseline="0" dirty="0">
                          <a:ln>
                            <a:noFill/>
                          </a:ln>
                          <a:solidFill>
                            <a:srgbClr val="FFFFFF"/>
                          </a:solidFill>
                          <a:effectLst/>
                          <a:latin typeface="微软雅黑" pitchFamily="34" charset="-122"/>
                          <a:ea typeface="微软雅黑" pitchFamily="34" charset="-122"/>
                          <a:cs typeface="+mn-cs"/>
                        </a:rPr>
                        <a:t>仪器设备购置费</a:t>
                      </a:r>
                      <a:endParaRPr kumimoji="0" lang="en-US" sz="1800" b="1" i="0" u="none" strike="noStrike" kern="1200" cap="none" normalizeH="0" baseline="0" dirty="0">
                        <a:ln>
                          <a:noFill/>
                        </a:ln>
                        <a:solidFill>
                          <a:srgbClr val="FFFFFF"/>
                        </a:solidFill>
                        <a:effectLst/>
                        <a:latin typeface="微软雅黑" pitchFamily="34" charset="-122"/>
                        <a:ea typeface="微软雅黑" pitchFamily="34" charset="-122"/>
                        <a:cs typeface="+mn-cs"/>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65000"/>
                        <a:lumOff val="3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dirty="0">
                          <a:ln>
                            <a:noFill/>
                          </a:ln>
                          <a:solidFill>
                            <a:schemeClr val="tx2"/>
                          </a:solidFill>
                          <a:effectLst/>
                          <a:latin typeface="Verdana" pitchFamily="34" charset="0"/>
                          <a:ea typeface="宋体" pitchFamily="2" charset="-122"/>
                        </a:rPr>
                        <a:t>6</a:t>
                      </a:r>
                      <a:r>
                        <a:rPr kumimoji="0" lang="en-US" sz="1800" b="0" i="0" u="none" strike="noStrike" cap="none" normalizeH="0" baseline="0" dirty="0">
                          <a:ln>
                            <a:noFill/>
                          </a:ln>
                          <a:solidFill>
                            <a:schemeClr val="tx2"/>
                          </a:solidFill>
                          <a:effectLst/>
                          <a:latin typeface="Verdana" pitchFamily="34" charset="0"/>
                          <a:ea typeface="宋体" pitchFamily="2" charset="-122"/>
                        </a:rPr>
                        <a:t>000</a:t>
                      </a:r>
                      <a:endParaRPr kumimoji="0" lang="en-US" sz="2400" b="0" i="0" u="none" strike="noStrike" cap="none" normalizeH="0" baseline="0" dirty="0">
                        <a:ln>
                          <a:noFill/>
                        </a:ln>
                        <a:solidFill>
                          <a:schemeClr val="tx2"/>
                        </a:solidFill>
                        <a:effectLst/>
                        <a:latin typeface="Verdana" pitchFamily="34" charset="0"/>
                        <a:ea typeface="宋体" pitchFamily="2" charset="-122"/>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0" i="0" u="none" strike="noStrike" cap="none" normalizeH="0" baseline="0" dirty="0">
                          <a:ln>
                            <a:noFill/>
                          </a:ln>
                          <a:solidFill>
                            <a:schemeClr val="tx2"/>
                          </a:solidFill>
                          <a:effectLst/>
                          <a:latin typeface="Verdana" pitchFamily="34" charset="0"/>
                          <a:ea typeface="宋体" pitchFamily="2" charset="-122"/>
                        </a:rPr>
                        <a:t>6</a:t>
                      </a:r>
                      <a:r>
                        <a:rPr kumimoji="0" lang="en-US" sz="1800" b="0" i="0" u="none" strike="noStrike" cap="none" normalizeH="0" baseline="0" dirty="0">
                          <a:ln>
                            <a:noFill/>
                          </a:ln>
                          <a:solidFill>
                            <a:schemeClr val="tx2"/>
                          </a:solidFill>
                          <a:effectLst/>
                          <a:latin typeface="Verdana" pitchFamily="34" charset="0"/>
                          <a:ea typeface="宋体" pitchFamily="2" charset="-122"/>
                        </a:rPr>
                        <a:t>000</a:t>
                      </a:r>
                      <a:endParaRPr kumimoji="0" lang="en-US" sz="2400" b="0" i="0" u="none" strike="noStrike" cap="none" normalizeH="0" baseline="0" dirty="0">
                        <a:ln>
                          <a:noFill/>
                        </a:ln>
                        <a:solidFill>
                          <a:schemeClr val="tx2"/>
                        </a:solidFill>
                        <a:effectLst/>
                        <a:latin typeface="Verdana" pitchFamily="34" charset="0"/>
                        <a:ea typeface="宋体" pitchFamily="2" charset="-122"/>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1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dirty="0">
                          <a:ln>
                            <a:noFill/>
                          </a:ln>
                          <a:solidFill>
                            <a:schemeClr val="tx2"/>
                          </a:solidFill>
                          <a:effectLst/>
                          <a:latin typeface="Verdana" pitchFamily="34" charset="0"/>
                          <a:ea typeface="宋体" pitchFamily="2" charset="-122"/>
                        </a:rPr>
                        <a:t>0</a:t>
                      </a:r>
                      <a:endParaRPr kumimoji="0" lang="en-US" sz="1800" b="0" i="0" u="none" strike="noStrike" cap="none" normalizeH="0" baseline="0" dirty="0">
                        <a:ln>
                          <a:noFill/>
                        </a:ln>
                        <a:solidFill>
                          <a:schemeClr val="tx2"/>
                        </a:solidFill>
                        <a:effectLst/>
                        <a:latin typeface="Verdana" pitchFamily="34" charset="0"/>
                        <a:ea typeface="宋体" pitchFamily="2" charset="-122"/>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0" i="0" u="none" strike="noStrike" kern="1200" cap="none" normalizeH="0" baseline="0" dirty="0">
                          <a:ln>
                            <a:noFill/>
                          </a:ln>
                          <a:solidFill>
                            <a:schemeClr val="tx2"/>
                          </a:solidFill>
                          <a:effectLst/>
                          <a:latin typeface="微软雅黑" pitchFamily="34" charset="-122"/>
                          <a:ea typeface="微软雅黑" pitchFamily="34" charset="-122"/>
                          <a:cs typeface="+mn-cs"/>
                        </a:rPr>
                        <a:t>租用服务器</a:t>
                      </a:r>
                      <a:endParaRPr kumimoji="0" lang="en-US" sz="1800" b="0" i="0" u="none" strike="noStrike" kern="1200" cap="none" normalizeH="0" baseline="0" dirty="0">
                        <a:ln>
                          <a:noFill/>
                        </a:ln>
                        <a:solidFill>
                          <a:schemeClr val="tx2"/>
                        </a:solidFill>
                        <a:effectLst/>
                        <a:latin typeface="微软雅黑" pitchFamily="34" charset="-122"/>
                        <a:ea typeface="微软雅黑" pitchFamily="34" charset="-122"/>
                        <a:cs typeface="+mn-cs"/>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81999"/>
                      </a:schemeClr>
                    </a:solidFill>
                  </a:tcPr>
                </a:tc>
                <a:extLst>
                  <a:ext uri="{0D108BD9-81ED-4DB2-BD59-A6C34878D82A}">
                    <a16:rowId xmlns:a16="http://schemas.microsoft.com/office/drawing/2014/main" val="10005"/>
                  </a:ext>
                </a:extLst>
              </a:tr>
              <a:tr h="70253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dirty="0">
                          <a:ln>
                            <a:noFill/>
                          </a:ln>
                          <a:solidFill>
                            <a:srgbClr val="FFFFFF"/>
                          </a:solidFill>
                          <a:effectLst/>
                          <a:latin typeface="微软雅黑" pitchFamily="34" charset="-122"/>
                          <a:ea typeface="微软雅黑" pitchFamily="34" charset="-122"/>
                        </a:rPr>
                        <a:t>材料费</a:t>
                      </a:r>
                      <a:endParaRPr kumimoji="0" lang="en-US" sz="2400" b="1" i="0" u="none" strike="noStrike" cap="none" normalizeH="0" baseline="0" dirty="0">
                        <a:ln>
                          <a:noFill/>
                        </a:ln>
                        <a:solidFill>
                          <a:srgbClr val="FFFFFF"/>
                        </a:solidFill>
                        <a:effectLst/>
                        <a:latin typeface="微软雅黑" pitchFamily="34" charset="-122"/>
                        <a:ea typeface="微软雅黑" pitchFamily="34" charset="-122"/>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D528D">
                        <a:alpha val="7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dirty="0">
                          <a:ln>
                            <a:noFill/>
                          </a:ln>
                          <a:solidFill>
                            <a:schemeClr val="tx2"/>
                          </a:solidFill>
                          <a:effectLst/>
                          <a:latin typeface="Verdana" pitchFamily="34" charset="0"/>
                          <a:ea typeface="宋体" pitchFamily="2" charset="-122"/>
                        </a:rPr>
                        <a:t>3</a:t>
                      </a:r>
                      <a:r>
                        <a:rPr kumimoji="0" lang="en-US" sz="1800" b="0" i="0" u="none" strike="noStrike" cap="none" normalizeH="0" baseline="0" dirty="0">
                          <a:ln>
                            <a:noFill/>
                          </a:ln>
                          <a:solidFill>
                            <a:schemeClr val="tx2"/>
                          </a:solidFill>
                          <a:effectLst/>
                          <a:latin typeface="Verdana" pitchFamily="34" charset="0"/>
                          <a:ea typeface="宋体" pitchFamily="2" charset="-122"/>
                        </a:rPr>
                        <a:t>000</a:t>
                      </a:r>
                      <a:endParaRPr kumimoji="0" lang="en-US" sz="2400" b="0" i="0" u="none" strike="noStrike" cap="none" normalizeH="0" baseline="0" dirty="0">
                        <a:ln>
                          <a:noFill/>
                        </a:ln>
                        <a:solidFill>
                          <a:schemeClr val="tx2"/>
                        </a:solidFill>
                        <a:effectLst/>
                        <a:latin typeface="Verdana" pitchFamily="34" charset="0"/>
                        <a:ea typeface="宋体" pitchFamily="2" charset="-122"/>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dirty="0">
                          <a:ln>
                            <a:noFill/>
                          </a:ln>
                          <a:solidFill>
                            <a:schemeClr val="tx2"/>
                          </a:solidFill>
                          <a:effectLst/>
                          <a:latin typeface="Verdana" pitchFamily="34" charset="0"/>
                          <a:ea typeface="宋体" pitchFamily="2" charset="-122"/>
                        </a:rPr>
                        <a:t>3</a:t>
                      </a:r>
                      <a:r>
                        <a:rPr kumimoji="0" lang="en-US" sz="1800" b="0" i="0" u="none" strike="noStrike" cap="none" normalizeH="0" baseline="0" dirty="0">
                          <a:ln>
                            <a:noFill/>
                          </a:ln>
                          <a:solidFill>
                            <a:schemeClr val="tx2"/>
                          </a:solidFill>
                          <a:effectLst/>
                          <a:latin typeface="Verdana" pitchFamily="34" charset="0"/>
                          <a:ea typeface="宋体" pitchFamily="2" charset="-122"/>
                        </a:rPr>
                        <a:t>000</a:t>
                      </a:r>
                      <a:endParaRPr kumimoji="0" lang="en-US" sz="2400" b="0" i="0" u="none" strike="noStrike" cap="none" normalizeH="0" baseline="0" dirty="0">
                        <a:ln>
                          <a:noFill/>
                        </a:ln>
                        <a:solidFill>
                          <a:schemeClr val="tx2"/>
                        </a:solidFill>
                        <a:effectLst/>
                        <a:latin typeface="Verdana" pitchFamily="34" charset="0"/>
                        <a:ea typeface="宋体" pitchFamily="2" charset="-122"/>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dirty="0">
                          <a:ln>
                            <a:noFill/>
                          </a:ln>
                          <a:solidFill>
                            <a:schemeClr val="tx2"/>
                          </a:solidFill>
                          <a:effectLst/>
                          <a:latin typeface="Verdana" pitchFamily="34" charset="0"/>
                          <a:ea typeface="宋体" pitchFamily="2" charset="-122"/>
                        </a:rPr>
                        <a:t>0</a:t>
                      </a: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0" i="0" u="none" strike="noStrike" kern="1200" cap="none" normalizeH="0" baseline="0" dirty="0">
                          <a:ln>
                            <a:noFill/>
                          </a:ln>
                          <a:solidFill>
                            <a:schemeClr val="tx2"/>
                          </a:solidFill>
                          <a:effectLst/>
                          <a:latin typeface="微软雅黑" pitchFamily="34" charset="-122"/>
                          <a:ea typeface="微软雅黑" pitchFamily="34" charset="-122"/>
                          <a:cs typeface="+mn-cs"/>
                        </a:rPr>
                        <a:t>       图书资料、硬件杂项</a:t>
                      </a:r>
                      <a:endParaRPr kumimoji="0" lang="en-US" sz="1800" b="0" i="0" u="none" strike="noStrike" kern="1200" cap="none" normalizeH="0" baseline="0" dirty="0">
                        <a:ln>
                          <a:noFill/>
                        </a:ln>
                        <a:solidFill>
                          <a:schemeClr val="tx2"/>
                        </a:solidFill>
                        <a:effectLst/>
                        <a:latin typeface="微软雅黑" pitchFamily="34" charset="-122"/>
                        <a:ea typeface="微软雅黑" pitchFamily="34" charset="-122"/>
                        <a:cs typeface="+mn-cs"/>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0006"/>
                  </a:ext>
                </a:extLst>
              </a:tr>
              <a:tr h="690834">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1" i="0" u="none" strike="noStrike" kern="1200" cap="none" normalizeH="0" baseline="0" dirty="0">
                          <a:ln>
                            <a:noFill/>
                          </a:ln>
                          <a:solidFill>
                            <a:srgbClr val="FFFFFF"/>
                          </a:solidFill>
                          <a:effectLst/>
                          <a:latin typeface="微软雅黑" pitchFamily="34" charset="-122"/>
                          <a:ea typeface="微软雅黑" pitchFamily="34" charset="-122"/>
                          <a:cs typeface="+mn-cs"/>
                        </a:rPr>
                        <a:t>申请专利</a:t>
                      </a:r>
                      <a:endParaRPr kumimoji="0" lang="en-US" sz="1800" b="1" i="0" u="none" strike="noStrike" kern="1200" cap="none" normalizeH="0" baseline="0" dirty="0">
                        <a:ln>
                          <a:noFill/>
                        </a:ln>
                        <a:solidFill>
                          <a:srgbClr val="FFFFFF"/>
                        </a:solidFill>
                        <a:effectLst/>
                        <a:latin typeface="微软雅黑" pitchFamily="34" charset="-122"/>
                        <a:ea typeface="微软雅黑" pitchFamily="34" charset="-122"/>
                        <a:cs typeface="+mn-cs"/>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7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dirty="0">
                          <a:ln>
                            <a:noFill/>
                          </a:ln>
                          <a:solidFill>
                            <a:schemeClr val="tx2"/>
                          </a:solidFill>
                          <a:effectLst/>
                          <a:latin typeface="Verdana" pitchFamily="34" charset="0"/>
                          <a:ea typeface="宋体" pitchFamily="2" charset="-122"/>
                        </a:rPr>
                        <a:t>2000</a:t>
                      </a: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dirty="0">
                          <a:ln>
                            <a:noFill/>
                          </a:ln>
                          <a:solidFill>
                            <a:schemeClr val="tx2"/>
                          </a:solidFill>
                          <a:effectLst/>
                          <a:latin typeface="Verdana" pitchFamily="34" charset="0"/>
                          <a:ea typeface="宋体" pitchFamily="2" charset="-122"/>
                        </a:rPr>
                        <a:t>0</a:t>
                      </a: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0" i="0" u="none" strike="noStrike" cap="none" normalizeH="0" baseline="0" dirty="0">
                          <a:ln>
                            <a:noFill/>
                          </a:ln>
                          <a:solidFill>
                            <a:schemeClr val="tx2"/>
                          </a:solidFill>
                          <a:effectLst/>
                          <a:latin typeface="Verdana" pitchFamily="34" charset="0"/>
                          <a:ea typeface="宋体" pitchFamily="2" charset="-122"/>
                        </a:rPr>
                        <a:t>2000</a:t>
                      </a: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800" b="0" i="0" u="none" strike="noStrike" kern="1200" cap="none" normalizeH="0" baseline="0" dirty="0">
                          <a:ln>
                            <a:noFill/>
                          </a:ln>
                          <a:solidFill>
                            <a:schemeClr val="tx2"/>
                          </a:solidFill>
                          <a:effectLst/>
                          <a:latin typeface="微软雅黑" pitchFamily="34" charset="-122"/>
                          <a:ea typeface="微软雅黑" pitchFamily="34" charset="-122"/>
                          <a:cs typeface="+mn-cs"/>
                        </a:rPr>
                        <a:t>申请专利</a:t>
                      </a:r>
                      <a:endParaRPr kumimoji="0" lang="en-US" sz="1800" b="0" i="0" u="none" strike="noStrike" kern="1200" cap="none" normalizeH="0" baseline="0" dirty="0">
                        <a:ln>
                          <a:noFill/>
                        </a:ln>
                        <a:solidFill>
                          <a:schemeClr val="tx2"/>
                        </a:solidFill>
                        <a:effectLst/>
                        <a:latin typeface="微软雅黑" pitchFamily="34" charset="-122"/>
                        <a:ea typeface="微软雅黑" pitchFamily="34" charset="-122"/>
                        <a:cs typeface="+mn-cs"/>
                      </a:endParaRPr>
                    </a:p>
                  </a:txBody>
                  <a:tcPr marL="91430" marR="91430"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12576276"/>
      </p:ext>
    </p:extLst>
  </p:cSld>
  <p:clrMapOvr>
    <a:masterClrMapping/>
  </p:clrMapOvr>
  <p:transition spd="med">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7421798" y="2425848"/>
            <a:ext cx="2599547" cy="2072335"/>
            <a:chOff x="7503886" y="1970815"/>
            <a:chExt cx="2599547" cy="2072335"/>
          </a:xfrm>
          <a:solidFill>
            <a:srgbClr val="88B40F"/>
          </a:solidFill>
        </p:grpSpPr>
        <p:sp>
          <p:nvSpPr>
            <p:cNvPr id="8" name="椭圆 7"/>
            <p:cNvSpPr/>
            <p:nvPr/>
          </p:nvSpPr>
          <p:spPr>
            <a:xfrm>
              <a:off x="7503886" y="1970815"/>
              <a:ext cx="1758553" cy="1758553"/>
            </a:xfrm>
            <a:prstGeom prst="ellipse">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86058" y="2736864"/>
              <a:ext cx="1306286" cy="1306286"/>
            </a:xfrm>
            <a:prstGeom prst="ellipse">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249415" y="2875350"/>
              <a:ext cx="854018" cy="854018"/>
            </a:xfrm>
            <a:prstGeom prst="ellipse">
              <a:avLst/>
            </a:prstGeom>
            <a:solidFill>
              <a:schemeClr val="tx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flipH="1">
            <a:off x="1962237" y="2511771"/>
            <a:ext cx="2599547" cy="2072335"/>
            <a:chOff x="1271166" y="2284597"/>
            <a:chExt cx="2599547" cy="2072335"/>
          </a:xfrm>
          <a:solidFill>
            <a:srgbClr val="88B40F"/>
          </a:solidFill>
        </p:grpSpPr>
        <p:sp>
          <p:nvSpPr>
            <p:cNvPr id="11" name="椭圆 10"/>
            <p:cNvSpPr/>
            <p:nvPr/>
          </p:nvSpPr>
          <p:spPr>
            <a:xfrm>
              <a:off x="1271166" y="2284597"/>
              <a:ext cx="1758553" cy="1758553"/>
            </a:xfrm>
            <a:prstGeom prst="ellipse">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953338" y="3050646"/>
              <a:ext cx="1306286" cy="1306286"/>
            </a:xfrm>
            <a:prstGeom prst="ellipse">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695" y="3189132"/>
              <a:ext cx="854018" cy="854018"/>
            </a:xfrm>
            <a:prstGeom prst="ellipse">
              <a:avLst/>
            </a:prstGeom>
            <a:solidFill>
              <a:schemeClr val="tx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4" name="组 9"/>
          <p:cNvGrpSpPr/>
          <p:nvPr/>
        </p:nvGrpSpPr>
        <p:grpSpPr>
          <a:xfrm>
            <a:off x="4143657" y="1469396"/>
            <a:ext cx="3671455" cy="3671455"/>
            <a:chOff x="2736273" y="748180"/>
            <a:chExt cx="3671455" cy="3671455"/>
          </a:xfrm>
        </p:grpSpPr>
        <p:sp>
          <p:nvSpPr>
            <p:cNvPr id="5" name="椭圆 4"/>
            <p:cNvSpPr/>
            <p:nvPr/>
          </p:nvSpPr>
          <p:spPr>
            <a:xfrm>
              <a:off x="2736273" y="748180"/>
              <a:ext cx="3671455" cy="3671455"/>
            </a:xfrm>
            <a:prstGeom prst="ellips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6" name="矩形 5"/>
            <p:cNvSpPr/>
            <p:nvPr/>
          </p:nvSpPr>
          <p:spPr>
            <a:xfrm>
              <a:off x="3468259" y="1790555"/>
              <a:ext cx="2236510" cy="1323439"/>
            </a:xfrm>
            <a:prstGeom prst="rect">
              <a:avLst/>
            </a:prstGeom>
          </p:spPr>
          <p:txBody>
            <a:bodyPr wrap="none">
              <a:spAutoFit/>
            </a:bodyPr>
            <a:lstStyle/>
            <a:p>
              <a:pPr algn="ctr"/>
              <a:r>
                <a:rPr kumimoji="1" lang="zh-CN" altLang="en-US" sz="4000" b="1" dirty="0">
                  <a:solidFill>
                    <a:schemeClr val="bg1"/>
                  </a:solidFill>
                </a:rPr>
                <a:t>谢谢各位</a:t>
              </a:r>
              <a:br>
                <a:rPr kumimoji="1" lang="en-US" altLang="zh-CN" sz="4000" b="1" dirty="0">
                  <a:solidFill>
                    <a:schemeClr val="bg1"/>
                  </a:solidFill>
                </a:rPr>
              </a:br>
              <a:r>
                <a:rPr kumimoji="1" lang="zh-CN" altLang="en-US" sz="4000" b="1" dirty="0">
                  <a:solidFill>
                    <a:schemeClr val="bg1"/>
                  </a:solidFill>
                </a:rPr>
                <a:t>评委老师</a:t>
              </a:r>
              <a:endParaRPr kumimoji="1" lang="en-US" altLang="zh-CN" sz="4000" b="1" dirty="0">
                <a:solidFill>
                  <a:schemeClr val="bg1"/>
                </a:solidFill>
              </a:endParaRPr>
            </a:p>
          </p:txBody>
        </p:sp>
      </p:grpSp>
      <p:sp>
        <p:nvSpPr>
          <p:cNvPr id="18" name="矩形 17"/>
          <p:cNvSpPr/>
          <p:nvPr/>
        </p:nvSpPr>
        <p:spPr>
          <a:xfrm>
            <a:off x="251520" y="501137"/>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extLst>
      <p:ext uri="{BB962C8B-B14F-4D97-AF65-F5344CB8AC3E}">
        <p14:creationId xmlns:p14="http://schemas.microsoft.com/office/powerpoint/2010/main" val="3919709723"/>
      </p:ext>
    </p:extLst>
  </p:cSld>
  <p:clrMapOvr>
    <a:masterClrMapping/>
  </p:clrMapOvr>
  <p:transition spd="med">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爬虫</a:t>
            </a:r>
          </a:p>
        </p:txBody>
      </p:sp>
      <p:pic>
        <p:nvPicPr>
          <p:cNvPr id="1026" name="图片 1" descr="F:\QQ\MobileFile\Image\LI]O8Z~QB)AN8D_F87L]1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5125" y="543840"/>
            <a:ext cx="4359275" cy="603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4865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数据挖掘的过程</a:t>
            </a:r>
          </a:p>
        </p:txBody>
      </p:sp>
      <p:pic>
        <p:nvPicPr>
          <p:cNvPr id="2050" name="Picture 2" descr="绘图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749" y="2022475"/>
            <a:ext cx="10452502" cy="348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3488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959777" y="1353458"/>
            <a:ext cx="4151085" cy="4151085"/>
          </a:xfrm>
          <a:prstGeom prst="ellipse">
            <a:avLst/>
          </a:prstGeom>
          <a:solidFill>
            <a:schemeClr val="accent5">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25557" y="1651591"/>
            <a:ext cx="5565737" cy="3554819"/>
          </a:xfrm>
          <a:prstGeom prst="rect">
            <a:avLst/>
          </a:prstGeom>
          <a:noFill/>
        </p:spPr>
        <p:txBody>
          <a:bodyPr wrap="square" rtlCol="0">
            <a:spAutoFit/>
          </a:bodyPr>
          <a:lstStyle/>
          <a:p>
            <a:pPr algn="ctr">
              <a:lnSpc>
                <a:spcPct val="90000"/>
              </a:lnSpc>
            </a:pPr>
            <a:r>
              <a:rPr kumimoji="1" lang="en-US" altLang="zh-CN" sz="25000" dirty="0">
                <a:solidFill>
                  <a:schemeClr val="bg1"/>
                </a:solidFill>
              </a:rPr>
              <a:t>01</a:t>
            </a:r>
            <a:endParaRPr kumimoji="1" lang="zh-CN" altLang="en-US" sz="25000" dirty="0">
              <a:solidFill>
                <a:schemeClr val="bg1"/>
              </a:solidFill>
            </a:endParaRPr>
          </a:p>
        </p:txBody>
      </p:sp>
      <p:sp>
        <p:nvSpPr>
          <p:cNvPr id="6" name="文本框 5"/>
          <p:cNvSpPr txBox="1"/>
          <p:nvPr/>
        </p:nvSpPr>
        <p:spPr>
          <a:xfrm>
            <a:off x="6446520" y="2652227"/>
            <a:ext cx="3489960" cy="1015663"/>
          </a:xfrm>
          <a:prstGeom prst="rect">
            <a:avLst/>
          </a:prstGeom>
          <a:noFill/>
        </p:spPr>
        <p:txBody>
          <a:bodyPr wrap="square" rtlCol="0">
            <a:spAutoFit/>
          </a:bodyPr>
          <a:lstStyle/>
          <a:p>
            <a:r>
              <a:rPr lang="zh-CN" altLang="en-US" sz="6000" dirty="0">
                <a:solidFill>
                  <a:schemeClr val="bg2">
                    <a:lumMod val="50000"/>
                  </a:schemeClr>
                </a:solidFill>
              </a:rPr>
              <a:t>研究背景</a:t>
            </a:r>
          </a:p>
        </p:txBody>
      </p:sp>
    </p:spTree>
    <p:extLst>
      <p:ext uri="{BB962C8B-B14F-4D97-AF65-F5344CB8AC3E}">
        <p14:creationId xmlns:p14="http://schemas.microsoft.com/office/powerpoint/2010/main" val="3520540622"/>
      </p:ext>
    </p:extLst>
  </p:cSld>
  <p:clrMapOvr>
    <a:masterClrMapping/>
  </p:clrMapOvr>
  <p:transition spd="med">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00100" y="543840"/>
            <a:ext cx="4057650" cy="584775"/>
          </a:xfrm>
          <a:prstGeom prst="rect">
            <a:avLst/>
          </a:prstGeom>
          <a:noFill/>
        </p:spPr>
        <p:txBody>
          <a:bodyPr wrap="square" rtlCol="0">
            <a:spAutoFit/>
          </a:bodyPr>
          <a:lstStyle/>
          <a:p>
            <a:r>
              <a:rPr lang="zh-CN" altLang="en-US" sz="3200" b="1" dirty="0">
                <a:solidFill>
                  <a:schemeClr val="tx2">
                    <a:lumMod val="75000"/>
                  </a:schemeClr>
                </a:solidFill>
                <a:latin typeface="微软雅黑" panose="020B0503020204020204" pitchFamily="34" charset="-122"/>
                <a:ea typeface="微软雅黑" panose="020B0503020204020204" pitchFamily="34" charset="-122"/>
              </a:rPr>
              <a:t>研究背景</a:t>
            </a:r>
          </a:p>
        </p:txBody>
      </p:sp>
      <p:cxnSp>
        <p:nvCxnSpPr>
          <p:cNvPr id="42" name="直接连接符 41"/>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6" name="组合 5"/>
          <p:cNvGrpSpPr>
            <a:grpSpLocks noChangeAspect="1"/>
          </p:cNvGrpSpPr>
          <p:nvPr/>
        </p:nvGrpSpPr>
        <p:grpSpPr>
          <a:xfrm>
            <a:off x="1959628" y="2429896"/>
            <a:ext cx="1738593" cy="1994400"/>
            <a:chOff x="422460" y="1490747"/>
            <a:chExt cx="3341819" cy="3876508"/>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2055" y="2476500"/>
              <a:ext cx="1905000" cy="1905000"/>
            </a:xfrm>
            <a:prstGeom prst="rect">
              <a:avLst/>
            </a:prstGeom>
          </p:spPr>
        </p:pic>
        <p:sp>
          <p:nvSpPr>
            <p:cNvPr id="43" name="六边形 42"/>
            <p:cNvSpPr>
              <a:spLocks noChangeAspect="1"/>
            </p:cNvSpPr>
            <p:nvPr/>
          </p:nvSpPr>
          <p:spPr>
            <a:xfrm rot="5400000">
              <a:off x="155116" y="1758091"/>
              <a:ext cx="3876508" cy="3341819"/>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zh-CN" altLang="en-US" sz="2800" dirty="0">
                <a:solidFill>
                  <a:schemeClr val="accent2"/>
                </a:solidFill>
              </a:endParaRPr>
            </a:p>
          </p:txBody>
        </p:sp>
      </p:grpSp>
      <p:sp>
        <p:nvSpPr>
          <p:cNvPr id="35" name="文本框 34"/>
          <p:cNvSpPr txBox="1"/>
          <p:nvPr/>
        </p:nvSpPr>
        <p:spPr>
          <a:xfrm>
            <a:off x="702945" y="5263911"/>
            <a:ext cx="4251960" cy="461665"/>
          </a:xfrm>
          <a:prstGeom prst="rect">
            <a:avLst/>
          </a:prstGeom>
          <a:noFill/>
        </p:spPr>
        <p:txBody>
          <a:bodyPr wrap="square" rtlCol="0">
            <a:spAutoFit/>
          </a:bodyPr>
          <a:lstStyle/>
          <a:p>
            <a:pPr algn="ctr"/>
            <a:r>
              <a:rPr lang="zh-CN" altLang="en-US" sz="2400" dirty="0">
                <a:solidFill>
                  <a:schemeClr val="tx2">
                    <a:lumMod val="75000"/>
                  </a:schemeClr>
                </a:solidFill>
              </a:rPr>
              <a:t>信息产业</a:t>
            </a:r>
            <a:endParaRPr lang="en-US" altLang="zh-CN" sz="2400" dirty="0">
              <a:solidFill>
                <a:schemeClr val="tx2">
                  <a:lumMod val="75000"/>
                </a:schemeClr>
              </a:solidFill>
            </a:endParaRPr>
          </a:p>
        </p:txBody>
      </p:sp>
      <p:grpSp>
        <p:nvGrpSpPr>
          <p:cNvPr id="14" name="组合 13"/>
          <p:cNvGrpSpPr>
            <a:grpSpLocks noChangeAspect="1"/>
          </p:cNvGrpSpPr>
          <p:nvPr/>
        </p:nvGrpSpPr>
        <p:grpSpPr>
          <a:xfrm>
            <a:off x="5175729" y="2431800"/>
            <a:ext cx="1840542" cy="1994400"/>
            <a:chOff x="422460" y="1490747"/>
            <a:chExt cx="3341819" cy="3876508"/>
          </a:xfrm>
        </p:grpSpPr>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257" y="2191703"/>
              <a:ext cx="2474595" cy="2474595"/>
            </a:xfrm>
            <a:prstGeom prst="rect">
              <a:avLst/>
            </a:prstGeom>
          </p:spPr>
        </p:pic>
        <p:sp>
          <p:nvSpPr>
            <p:cNvPr id="19" name="六边形 18"/>
            <p:cNvSpPr>
              <a:spLocks noChangeAspect="1"/>
            </p:cNvSpPr>
            <p:nvPr/>
          </p:nvSpPr>
          <p:spPr>
            <a:xfrm rot="5400000">
              <a:off x="155116" y="1758091"/>
              <a:ext cx="3876508" cy="3341819"/>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zh-CN" altLang="en-US" sz="2800" dirty="0">
                <a:solidFill>
                  <a:schemeClr val="accent2"/>
                </a:solidFill>
              </a:endParaRPr>
            </a:p>
          </p:txBody>
        </p:sp>
      </p:grpSp>
      <p:grpSp>
        <p:nvGrpSpPr>
          <p:cNvPr id="21" name="组合 20"/>
          <p:cNvGrpSpPr>
            <a:grpSpLocks/>
          </p:cNvGrpSpPr>
          <p:nvPr/>
        </p:nvGrpSpPr>
        <p:grpSpPr>
          <a:xfrm>
            <a:off x="8493778" y="2431800"/>
            <a:ext cx="1717670" cy="1992496"/>
            <a:chOff x="1234535" y="2432753"/>
            <a:chExt cx="1717670" cy="1992496"/>
          </a:xfrm>
        </p:grpSpPr>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9303" y="2856986"/>
              <a:ext cx="1144028" cy="1144028"/>
            </a:xfrm>
            <a:prstGeom prst="rect">
              <a:avLst/>
            </a:prstGeom>
          </p:spPr>
        </p:pic>
        <p:sp>
          <p:nvSpPr>
            <p:cNvPr id="23" name="六边形 22"/>
            <p:cNvSpPr>
              <a:spLocks noChangeAspect="1"/>
            </p:cNvSpPr>
            <p:nvPr/>
          </p:nvSpPr>
          <p:spPr>
            <a:xfrm rot="5400000">
              <a:off x="1097122" y="2570166"/>
              <a:ext cx="1992496" cy="171767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zh-CN" altLang="en-US" sz="2800" dirty="0">
                <a:solidFill>
                  <a:schemeClr val="accent2"/>
                </a:solidFill>
              </a:endParaRPr>
            </a:p>
          </p:txBody>
        </p:sp>
      </p:grpSp>
      <p:sp>
        <p:nvSpPr>
          <p:cNvPr id="24" name="文本框 23"/>
          <p:cNvSpPr txBox="1"/>
          <p:nvPr/>
        </p:nvSpPr>
        <p:spPr>
          <a:xfrm>
            <a:off x="3970020" y="5263910"/>
            <a:ext cx="4251960" cy="461665"/>
          </a:xfrm>
          <a:prstGeom prst="rect">
            <a:avLst/>
          </a:prstGeom>
          <a:noFill/>
        </p:spPr>
        <p:txBody>
          <a:bodyPr wrap="square" rtlCol="0">
            <a:spAutoFit/>
          </a:bodyPr>
          <a:lstStyle/>
          <a:p>
            <a:pPr algn="ctr"/>
            <a:r>
              <a:rPr lang="zh-CN" altLang="en-US" sz="2400" dirty="0">
                <a:solidFill>
                  <a:schemeClr val="tx2">
                    <a:lumMod val="75000"/>
                  </a:schemeClr>
                </a:solidFill>
              </a:rPr>
              <a:t>信息渠道</a:t>
            </a:r>
            <a:endParaRPr lang="en-US" altLang="zh-CN" sz="2400" dirty="0">
              <a:solidFill>
                <a:schemeClr val="tx2">
                  <a:lumMod val="75000"/>
                </a:schemeClr>
              </a:solidFill>
            </a:endParaRPr>
          </a:p>
        </p:txBody>
      </p:sp>
      <p:sp>
        <p:nvSpPr>
          <p:cNvPr id="26" name="文本框 25"/>
          <p:cNvSpPr txBox="1"/>
          <p:nvPr/>
        </p:nvSpPr>
        <p:spPr>
          <a:xfrm>
            <a:off x="7226633" y="5262006"/>
            <a:ext cx="4251960" cy="461665"/>
          </a:xfrm>
          <a:prstGeom prst="rect">
            <a:avLst/>
          </a:prstGeom>
          <a:noFill/>
        </p:spPr>
        <p:txBody>
          <a:bodyPr wrap="square" rtlCol="0">
            <a:spAutoFit/>
          </a:bodyPr>
          <a:lstStyle/>
          <a:p>
            <a:pPr algn="ctr"/>
            <a:r>
              <a:rPr lang="zh-CN" altLang="en-US" sz="2400" dirty="0">
                <a:solidFill>
                  <a:schemeClr val="tx2">
                    <a:lumMod val="75000"/>
                  </a:schemeClr>
                </a:solidFill>
              </a:rPr>
              <a:t>数据分析</a:t>
            </a:r>
            <a:endParaRPr lang="en-US" altLang="zh-CN" sz="2400" dirty="0">
              <a:solidFill>
                <a:schemeClr val="tx2">
                  <a:lumMod val="75000"/>
                </a:schemeClr>
              </a:solidFill>
            </a:endParaRPr>
          </a:p>
        </p:txBody>
      </p:sp>
    </p:spTree>
    <p:extLst>
      <p:ext uri="{BB962C8B-B14F-4D97-AF65-F5344CB8AC3E}">
        <p14:creationId xmlns:p14="http://schemas.microsoft.com/office/powerpoint/2010/main" val="879116210"/>
      </p:ext>
    </p:extLst>
  </p:cSld>
  <p:clrMapOvr>
    <a:masterClrMapping/>
  </p:clrMapOvr>
  <p:transition spd="med">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959777" y="1353458"/>
            <a:ext cx="4151085" cy="4151085"/>
          </a:xfrm>
          <a:prstGeom prst="ellipse">
            <a:avLst/>
          </a:prstGeom>
          <a:solidFill>
            <a:schemeClr val="accent5">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25557" y="1651591"/>
            <a:ext cx="5565737" cy="3554819"/>
          </a:xfrm>
          <a:prstGeom prst="rect">
            <a:avLst/>
          </a:prstGeom>
          <a:noFill/>
        </p:spPr>
        <p:txBody>
          <a:bodyPr wrap="square" rtlCol="0">
            <a:spAutoFit/>
          </a:bodyPr>
          <a:lstStyle/>
          <a:p>
            <a:pPr algn="ctr">
              <a:lnSpc>
                <a:spcPct val="90000"/>
              </a:lnSpc>
            </a:pPr>
            <a:r>
              <a:rPr kumimoji="1" lang="en-US" altLang="zh-CN" sz="25000" dirty="0">
                <a:solidFill>
                  <a:schemeClr val="bg1"/>
                </a:solidFill>
              </a:rPr>
              <a:t>02</a:t>
            </a:r>
            <a:endParaRPr kumimoji="1" lang="zh-CN" altLang="en-US" sz="25000" dirty="0">
              <a:solidFill>
                <a:schemeClr val="bg1"/>
              </a:solidFill>
            </a:endParaRPr>
          </a:p>
        </p:txBody>
      </p:sp>
      <p:sp>
        <p:nvSpPr>
          <p:cNvPr id="6" name="文本框 5"/>
          <p:cNvSpPr txBox="1"/>
          <p:nvPr/>
        </p:nvSpPr>
        <p:spPr>
          <a:xfrm>
            <a:off x="6446520" y="2732910"/>
            <a:ext cx="3489960" cy="1015663"/>
          </a:xfrm>
          <a:prstGeom prst="rect">
            <a:avLst/>
          </a:prstGeom>
          <a:noFill/>
        </p:spPr>
        <p:txBody>
          <a:bodyPr wrap="square" rtlCol="0">
            <a:spAutoFit/>
          </a:bodyPr>
          <a:lstStyle/>
          <a:p>
            <a:r>
              <a:rPr lang="zh-CN" altLang="en-US" sz="6000" dirty="0">
                <a:solidFill>
                  <a:schemeClr val="bg2">
                    <a:lumMod val="50000"/>
                  </a:schemeClr>
                </a:solidFill>
              </a:rPr>
              <a:t>研究目的</a:t>
            </a:r>
          </a:p>
        </p:txBody>
      </p:sp>
    </p:spTree>
    <p:extLst>
      <p:ext uri="{BB962C8B-B14F-4D97-AF65-F5344CB8AC3E}">
        <p14:creationId xmlns:p14="http://schemas.microsoft.com/office/powerpoint/2010/main" val="1705075836"/>
      </p:ext>
    </p:extLst>
  </p:cSld>
  <p:clrMapOvr>
    <a:masterClrMapping/>
  </p:clrMapOvr>
  <p:transition spd="med">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研究目的</a:t>
            </a: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1" name="泪滴形 20"/>
          <p:cNvSpPr/>
          <p:nvPr/>
        </p:nvSpPr>
        <p:spPr>
          <a:xfrm rot="769250">
            <a:off x="2410902" y="4462863"/>
            <a:ext cx="2160587" cy="2160587"/>
          </a:xfrm>
          <a:prstGeom prst="teardrop">
            <a:avLst/>
          </a:prstGeom>
          <a:ln/>
        </p:spPr>
        <p:style>
          <a:lnRef idx="2">
            <a:schemeClr val="accent5"/>
          </a:lnRef>
          <a:fillRef idx="1">
            <a:schemeClr val="lt1"/>
          </a:fillRef>
          <a:effectRef idx="0">
            <a:schemeClr val="accent5"/>
          </a:effectRef>
          <a:fontRef idx="minor">
            <a:schemeClr val="dk1"/>
          </a:fontRef>
        </p:style>
        <p:txBody>
          <a:bodyPr anchor="ctr"/>
          <a:lstStyle/>
          <a:p>
            <a:pPr algn="ctr" fontAlgn="auto">
              <a:spcBef>
                <a:spcPts val="0"/>
              </a:spcBef>
              <a:spcAft>
                <a:spcPts val="0"/>
              </a:spcAft>
              <a:defRPr/>
            </a:pPr>
            <a:endParaRPr lang="zh-CN" altLang="en-US"/>
          </a:p>
        </p:txBody>
      </p:sp>
      <p:sp>
        <p:nvSpPr>
          <p:cNvPr id="19" name="泪滴形 18"/>
          <p:cNvSpPr/>
          <p:nvPr/>
        </p:nvSpPr>
        <p:spPr>
          <a:xfrm rot="358933" flipH="1" flipV="1">
            <a:off x="7462519" y="725151"/>
            <a:ext cx="2160588" cy="2160587"/>
          </a:xfrm>
          <a:prstGeom prst="teardrop">
            <a:avLst/>
          </a:prstGeom>
          <a:ln/>
        </p:spPr>
        <p:style>
          <a:lnRef idx="2">
            <a:schemeClr val="accent4"/>
          </a:lnRef>
          <a:fillRef idx="1">
            <a:schemeClr val="lt1"/>
          </a:fillRef>
          <a:effectRef idx="0">
            <a:schemeClr val="accent4"/>
          </a:effectRef>
          <a:fontRef idx="minor">
            <a:schemeClr val="dk1"/>
          </a:fontRef>
        </p:style>
        <p:txBody>
          <a:bodyPr anchor="ctr"/>
          <a:lstStyle/>
          <a:p>
            <a:pPr algn="ctr" fontAlgn="auto">
              <a:spcBef>
                <a:spcPts val="0"/>
              </a:spcBef>
              <a:spcAft>
                <a:spcPts val="0"/>
              </a:spcAft>
              <a:defRPr/>
            </a:pPr>
            <a:endParaRPr lang="zh-CN" altLang="en-US" dirty="0"/>
          </a:p>
        </p:txBody>
      </p:sp>
      <p:sp>
        <p:nvSpPr>
          <p:cNvPr id="20" name="泪滴形 19"/>
          <p:cNvSpPr/>
          <p:nvPr/>
        </p:nvSpPr>
        <p:spPr>
          <a:xfrm rot="21190780" flipH="1">
            <a:off x="7476461" y="4358414"/>
            <a:ext cx="2160588" cy="2160587"/>
          </a:xfrm>
          <a:prstGeom prst="teardrop">
            <a:avLst/>
          </a:prstGeom>
          <a:ln/>
        </p:spPr>
        <p:style>
          <a:lnRef idx="2">
            <a:schemeClr val="accent5"/>
          </a:lnRef>
          <a:fillRef idx="1">
            <a:schemeClr val="lt1"/>
          </a:fillRef>
          <a:effectRef idx="0">
            <a:schemeClr val="accent5"/>
          </a:effectRef>
          <a:fontRef idx="minor">
            <a:schemeClr val="dk1"/>
          </a:fontRef>
        </p:style>
        <p:txBody>
          <a:bodyPr anchor="ctr"/>
          <a:lstStyle/>
          <a:p>
            <a:pPr algn="ctr" fontAlgn="auto">
              <a:spcBef>
                <a:spcPts val="0"/>
              </a:spcBef>
              <a:spcAft>
                <a:spcPts val="0"/>
              </a:spcAft>
              <a:defRPr/>
            </a:pPr>
            <a:endParaRPr lang="zh-CN" altLang="en-US" dirty="0"/>
          </a:p>
        </p:txBody>
      </p:sp>
      <p:sp>
        <p:nvSpPr>
          <p:cNvPr id="22" name="泪滴形 21"/>
          <p:cNvSpPr/>
          <p:nvPr/>
        </p:nvSpPr>
        <p:spPr>
          <a:xfrm flipV="1">
            <a:off x="2414815" y="847370"/>
            <a:ext cx="2160587" cy="2160587"/>
          </a:xfrm>
          <a:prstGeom prst="teardrop">
            <a:avLst/>
          </a:prstGeom>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5" name="文本框 30"/>
          <p:cNvSpPr txBox="1">
            <a:spLocks noChangeArrowheads="1"/>
          </p:cNvSpPr>
          <p:nvPr/>
        </p:nvSpPr>
        <p:spPr bwMode="auto">
          <a:xfrm>
            <a:off x="2680718" y="1752781"/>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zh-CN" altLang="en-US" sz="2800" dirty="0">
                <a:solidFill>
                  <a:schemeClr val="tx2">
                    <a:lumMod val="75000"/>
                  </a:schemeClr>
                </a:solidFill>
              </a:rPr>
              <a:t>学校官网</a:t>
            </a:r>
            <a:endParaRPr lang="en-US" altLang="zh-CN" sz="2800" dirty="0">
              <a:solidFill>
                <a:schemeClr val="tx2">
                  <a:lumMod val="75000"/>
                </a:schemeClr>
              </a:solidFill>
            </a:endParaRPr>
          </a:p>
        </p:txBody>
      </p:sp>
      <p:sp>
        <p:nvSpPr>
          <p:cNvPr id="28" name="文本框 30"/>
          <p:cNvSpPr txBox="1">
            <a:spLocks noChangeArrowheads="1"/>
          </p:cNvSpPr>
          <p:nvPr/>
        </p:nvSpPr>
        <p:spPr bwMode="auto">
          <a:xfrm>
            <a:off x="7867010" y="5019936"/>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zh-CN" altLang="en-US" sz="2800" dirty="0">
                <a:solidFill>
                  <a:schemeClr val="tx2">
                    <a:lumMod val="75000"/>
                  </a:schemeClr>
                </a:solidFill>
              </a:rPr>
              <a:t>微信推送</a:t>
            </a:r>
            <a:endParaRPr lang="en-US" altLang="zh-CN" sz="2800" dirty="0">
              <a:solidFill>
                <a:schemeClr val="tx2">
                  <a:lumMod val="75000"/>
                </a:schemeClr>
              </a:solidFill>
            </a:endParaRPr>
          </a:p>
        </p:txBody>
      </p:sp>
      <p:sp>
        <p:nvSpPr>
          <p:cNvPr id="29" name="文本框 30"/>
          <p:cNvSpPr txBox="1">
            <a:spLocks noChangeArrowheads="1"/>
          </p:cNvSpPr>
          <p:nvPr/>
        </p:nvSpPr>
        <p:spPr bwMode="auto">
          <a:xfrm>
            <a:off x="2680718" y="5177098"/>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zh-CN" altLang="en-US" sz="2800" dirty="0">
                <a:solidFill>
                  <a:schemeClr val="tx2">
                    <a:lumMod val="75000"/>
                  </a:schemeClr>
                </a:solidFill>
              </a:rPr>
              <a:t>官方微博</a:t>
            </a:r>
            <a:endParaRPr lang="en-US" altLang="zh-CN" sz="2800" dirty="0">
              <a:solidFill>
                <a:schemeClr val="tx2">
                  <a:lumMod val="75000"/>
                </a:schemeClr>
              </a:solidFill>
            </a:endParaRPr>
          </a:p>
        </p:txBody>
      </p:sp>
      <p:sp>
        <p:nvSpPr>
          <p:cNvPr id="30" name="文本框 30"/>
          <p:cNvSpPr txBox="1">
            <a:spLocks noChangeArrowheads="1"/>
          </p:cNvSpPr>
          <p:nvPr/>
        </p:nvSpPr>
        <p:spPr bwMode="auto">
          <a:xfrm>
            <a:off x="7834927" y="1653802"/>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zh-CN" altLang="en-US" sz="2800" dirty="0">
                <a:solidFill>
                  <a:schemeClr val="tx2">
                    <a:lumMod val="75000"/>
                  </a:schemeClr>
                </a:solidFill>
              </a:rPr>
              <a:t>校园论坛</a:t>
            </a:r>
            <a:endParaRPr lang="en-US" altLang="zh-CN" sz="2800" dirty="0">
              <a:solidFill>
                <a:schemeClr val="tx2">
                  <a:lumMod val="75000"/>
                </a:schemeClr>
              </a:solidFill>
            </a:endParaRPr>
          </a:p>
        </p:txBody>
      </p:sp>
      <p:grpSp>
        <p:nvGrpSpPr>
          <p:cNvPr id="8" name="组合 7"/>
          <p:cNvGrpSpPr/>
          <p:nvPr/>
        </p:nvGrpSpPr>
        <p:grpSpPr>
          <a:xfrm>
            <a:off x="4026515" y="1736331"/>
            <a:ext cx="3808412" cy="3806825"/>
            <a:chOff x="4103555" y="2079132"/>
            <a:chExt cx="3808412" cy="3806825"/>
          </a:xfrm>
        </p:grpSpPr>
        <p:sp>
          <p:nvSpPr>
            <p:cNvPr id="31" name="椭圆 30"/>
            <p:cNvSpPr/>
            <p:nvPr/>
          </p:nvSpPr>
          <p:spPr bwMode="auto">
            <a:xfrm>
              <a:off x="4103555" y="2079132"/>
              <a:ext cx="3808412" cy="3806825"/>
            </a:xfrm>
            <a:prstGeom prst="ellipse">
              <a:avLst/>
            </a:prstGeom>
            <a:solidFill>
              <a:schemeClr val="accent1">
                <a:lumMod val="40000"/>
                <a:lumOff val="60000"/>
              </a:schemeClr>
            </a:soli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 name="文本框 1"/>
            <p:cNvSpPr txBox="1"/>
            <p:nvPr/>
          </p:nvSpPr>
          <p:spPr>
            <a:xfrm>
              <a:off x="4807878" y="3417573"/>
              <a:ext cx="2379574" cy="1200329"/>
            </a:xfrm>
            <a:prstGeom prst="rect">
              <a:avLst/>
            </a:prstGeom>
            <a:noFill/>
          </p:spPr>
          <p:txBody>
            <a:bodyPr wrap="square" rtlCol="0">
              <a:spAutoFit/>
            </a:bodyPr>
            <a:lstStyle/>
            <a:p>
              <a:pPr algn="ctr"/>
              <a:r>
                <a:rPr lang="zh-CN" altLang="en-US" sz="3600" dirty="0">
                  <a:solidFill>
                    <a:schemeClr val="tx2">
                      <a:lumMod val="75000"/>
                    </a:schemeClr>
                  </a:solidFill>
                </a:rPr>
                <a:t>高校信息整合系统</a:t>
              </a:r>
            </a:p>
          </p:txBody>
        </p:sp>
      </p:grpSp>
    </p:spTree>
    <p:extLst>
      <p:ext uri="{BB962C8B-B14F-4D97-AF65-F5344CB8AC3E}">
        <p14:creationId xmlns:p14="http://schemas.microsoft.com/office/powerpoint/2010/main" val="926952973"/>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研究目的</a:t>
            </a: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矩形: 圆角 4"/>
          <p:cNvSpPr txBox="1"/>
          <p:nvPr/>
        </p:nvSpPr>
        <p:spPr>
          <a:xfrm>
            <a:off x="3406185" y="5526225"/>
            <a:ext cx="4701647" cy="772290"/>
          </a:xfrm>
          <a:prstGeom prst="rect">
            <a:avLst/>
          </a:prstGeom>
          <a:solidFill>
            <a:schemeClr val="accent2">
              <a:lumMod val="60000"/>
              <a:lumOff val="40000"/>
            </a:schemeClr>
          </a:solidFill>
          <a:ln>
            <a:solidFill>
              <a:schemeClr val="accent3">
                <a:lumMod val="60000"/>
                <a:lumOff val="40000"/>
              </a:schemeClr>
            </a:solidFill>
          </a:ln>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楷体_GB2312" panose="02010609030101010101" pitchFamily="49" charset="-122"/>
                <a:ea typeface="楷体_GB2312" panose="02010609030101010101" pitchFamily="49" charset="-122"/>
              </a:rPr>
              <a:t>高校信息整合系统</a:t>
            </a:r>
          </a:p>
        </p:txBody>
      </p:sp>
      <p:grpSp>
        <p:nvGrpSpPr>
          <p:cNvPr id="2" name="组合 1"/>
          <p:cNvGrpSpPr/>
          <p:nvPr/>
        </p:nvGrpSpPr>
        <p:grpSpPr>
          <a:xfrm>
            <a:off x="1655773" y="1893850"/>
            <a:ext cx="8129604" cy="2472745"/>
            <a:chOff x="1022465" y="2045699"/>
            <a:chExt cx="8129604" cy="2472745"/>
          </a:xfrm>
        </p:grpSpPr>
        <p:sp>
          <p:nvSpPr>
            <p:cNvPr id="9" name="空心弧 8"/>
            <p:cNvSpPr/>
            <p:nvPr/>
          </p:nvSpPr>
          <p:spPr>
            <a:xfrm>
              <a:off x="2986978" y="2119227"/>
              <a:ext cx="2279375" cy="2352903"/>
            </a:xfrm>
            <a:prstGeom prst="blockArc">
              <a:avLst>
                <a:gd name="adj1" fmla="val 10800000"/>
                <a:gd name="adj2" fmla="val 21443872"/>
                <a:gd name="adj3" fmla="val 14482"/>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black"/>
                </a:solidFill>
              </a:endParaRPr>
            </a:p>
          </p:txBody>
        </p:sp>
        <p:sp>
          <p:nvSpPr>
            <p:cNvPr id="10" name="空心弧 9"/>
            <p:cNvSpPr/>
            <p:nvPr/>
          </p:nvSpPr>
          <p:spPr>
            <a:xfrm>
              <a:off x="6872694" y="2165541"/>
              <a:ext cx="2279375" cy="2352903"/>
            </a:xfrm>
            <a:prstGeom prst="blockArc">
              <a:avLst>
                <a:gd name="adj1" fmla="val 10800000"/>
                <a:gd name="adj2" fmla="val 21443872"/>
                <a:gd name="adj3" fmla="val 14482"/>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black"/>
                </a:solidFill>
              </a:endParaRPr>
            </a:p>
          </p:txBody>
        </p:sp>
        <p:sp>
          <p:nvSpPr>
            <p:cNvPr id="15" name="空心弧 14"/>
            <p:cNvSpPr/>
            <p:nvPr/>
          </p:nvSpPr>
          <p:spPr>
            <a:xfrm flipV="1">
              <a:off x="1022465" y="2077729"/>
              <a:ext cx="2279375" cy="2352903"/>
            </a:xfrm>
            <a:prstGeom prst="blockArc">
              <a:avLst>
                <a:gd name="adj1" fmla="val 10800000"/>
                <a:gd name="adj2" fmla="val 21443872"/>
                <a:gd name="adj3" fmla="val 14482"/>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black"/>
                </a:solidFill>
              </a:endParaRPr>
            </a:p>
          </p:txBody>
        </p:sp>
        <p:sp>
          <p:nvSpPr>
            <p:cNvPr id="16" name="空心弧 15"/>
            <p:cNvSpPr/>
            <p:nvPr/>
          </p:nvSpPr>
          <p:spPr>
            <a:xfrm flipV="1">
              <a:off x="4924195" y="2045699"/>
              <a:ext cx="2279375" cy="2352903"/>
            </a:xfrm>
            <a:prstGeom prst="blockArc">
              <a:avLst>
                <a:gd name="adj1" fmla="val 10800000"/>
                <a:gd name="adj2" fmla="val 21443872"/>
                <a:gd name="adj3" fmla="val 14482"/>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black"/>
                </a:solidFill>
              </a:endParaRPr>
            </a:p>
          </p:txBody>
        </p:sp>
        <p:sp>
          <p:nvSpPr>
            <p:cNvPr id="17" name="空心弧 16"/>
            <p:cNvSpPr/>
            <p:nvPr/>
          </p:nvSpPr>
          <p:spPr>
            <a:xfrm>
              <a:off x="1022465" y="2119227"/>
              <a:ext cx="2279375" cy="2352903"/>
            </a:xfrm>
            <a:prstGeom prst="blockArc">
              <a:avLst>
                <a:gd name="adj1" fmla="val 10800000"/>
                <a:gd name="adj2" fmla="val 21443872"/>
                <a:gd name="adj3" fmla="val 14482"/>
              </a:avLst>
            </a:prstGeom>
            <a:solidFill>
              <a:srgbClr val="2FFF8D"/>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8" name="空心弧 17"/>
            <p:cNvSpPr/>
            <p:nvPr/>
          </p:nvSpPr>
          <p:spPr>
            <a:xfrm>
              <a:off x="4924195" y="2119227"/>
              <a:ext cx="2279375" cy="2352903"/>
            </a:xfrm>
            <a:prstGeom prst="blockArc">
              <a:avLst>
                <a:gd name="adj1" fmla="val 10800000"/>
                <a:gd name="adj2" fmla="val 21443872"/>
                <a:gd name="adj3" fmla="val 14482"/>
              </a:avLst>
            </a:prstGeom>
            <a:solidFill>
              <a:srgbClr val="00CC5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9" name="空心弧 18"/>
            <p:cNvSpPr/>
            <p:nvPr/>
          </p:nvSpPr>
          <p:spPr>
            <a:xfrm flipV="1">
              <a:off x="6872694" y="2066448"/>
              <a:ext cx="2279375" cy="2352903"/>
            </a:xfrm>
            <a:prstGeom prst="blockArc">
              <a:avLst>
                <a:gd name="adj1" fmla="val 10800000"/>
                <a:gd name="adj2" fmla="val 21443872"/>
                <a:gd name="adj3" fmla="val 14482"/>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0" name="空心弧 19"/>
            <p:cNvSpPr/>
            <p:nvPr/>
          </p:nvSpPr>
          <p:spPr>
            <a:xfrm flipV="1">
              <a:off x="2975696" y="2066448"/>
              <a:ext cx="2279375" cy="2352903"/>
            </a:xfrm>
            <a:prstGeom prst="blockArc">
              <a:avLst>
                <a:gd name="adj1" fmla="val 10800000"/>
                <a:gd name="adj2" fmla="val 21443872"/>
                <a:gd name="adj3" fmla="val 14482"/>
              </a:avLst>
            </a:prstGeom>
            <a:solidFill>
              <a:srgbClr val="00DE6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black"/>
                </a:solidFill>
              </a:endParaRPr>
            </a:p>
          </p:txBody>
        </p:sp>
        <p:sp>
          <p:nvSpPr>
            <p:cNvPr id="21" name="文本框 20"/>
            <p:cNvSpPr txBox="1"/>
            <p:nvPr/>
          </p:nvSpPr>
          <p:spPr>
            <a:xfrm>
              <a:off x="1324820" y="2715831"/>
              <a:ext cx="1580663" cy="1054135"/>
            </a:xfrm>
            <a:prstGeom prst="rect">
              <a:avLst/>
            </a:prstGeom>
            <a:noFill/>
          </p:spPr>
          <p:txBody>
            <a:bodyPr wrap="square" lIns="68580" tIns="34290" rIns="68580" bIns="34290" rtlCol="0">
              <a:spAutoFit/>
            </a:bodyPr>
            <a:lstStyle/>
            <a:p>
              <a:pPr algn="ctr"/>
              <a:r>
                <a:rPr lang="zh-CN" altLang="zh-CN" sz="3200" dirty="0"/>
                <a:t>信息</a:t>
              </a:r>
              <a:br>
                <a:rPr lang="en-US" altLang="zh-CN" sz="3200" dirty="0"/>
              </a:br>
              <a:r>
                <a:rPr lang="zh-CN" altLang="zh-CN" sz="3200" dirty="0"/>
                <a:t>采集</a:t>
              </a:r>
              <a:endParaRPr lang="zh-CN" altLang="en-US" sz="3200" dirty="0"/>
            </a:p>
          </p:txBody>
        </p:sp>
      </p:grpSp>
      <p:sp>
        <p:nvSpPr>
          <p:cNvPr id="25" name="文本框 24"/>
          <p:cNvSpPr txBox="1"/>
          <p:nvPr/>
        </p:nvSpPr>
        <p:spPr>
          <a:xfrm>
            <a:off x="3976840" y="2521094"/>
            <a:ext cx="1580663" cy="1054135"/>
          </a:xfrm>
          <a:prstGeom prst="rect">
            <a:avLst/>
          </a:prstGeom>
          <a:noFill/>
        </p:spPr>
        <p:txBody>
          <a:bodyPr wrap="square" lIns="68580" tIns="34290" rIns="68580" bIns="34290" rtlCol="0">
            <a:spAutoFit/>
          </a:bodyPr>
          <a:lstStyle/>
          <a:p>
            <a:pPr algn="ctr"/>
            <a:r>
              <a:rPr lang="zh-CN" altLang="zh-CN" sz="3200" dirty="0"/>
              <a:t>信息</a:t>
            </a:r>
            <a:br>
              <a:rPr lang="en-US" altLang="zh-CN" sz="3200" dirty="0"/>
            </a:br>
            <a:r>
              <a:rPr lang="zh-CN" altLang="en-US" sz="3200" dirty="0"/>
              <a:t>存储</a:t>
            </a:r>
          </a:p>
        </p:txBody>
      </p:sp>
      <p:sp>
        <p:nvSpPr>
          <p:cNvPr id="26" name="文本框 25"/>
          <p:cNvSpPr txBox="1"/>
          <p:nvPr/>
        </p:nvSpPr>
        <p:spPr>
          <a:xfrm>
            <a:off x="5883647" y="2572523"/>
            <a:ext cx="1580663" cy="1054135"/>
          </a:xfrm>
          <a:prstGeom prst="rect">
            <a:avLst/>
          </a:prstGeom>
          <a:noFill/>
        </p:spPr>
        <p:txBody>
          <a:bodyPr wrap="square" lIns="68580" tIns="34290" rIns="68580" bIns="34290" rtlCol="0">
            <a:spAutoFit/>
          </a:bodyPr>
          <a:lstStyle/>
          <a:p>
            <a:pPr algn="ctr"/>
            <a:r>
              <a:rPr lang="zh-CN" altLang="zh-CN" sz="3200" dirty="0">
                <a:latin typeface="+mn-ea"/>
              </a:rPr>
              <a:t>信息</a:t>
            </a:r>
            <a:br>
              <a:rPr lang="en-US" altLang="zh-CN" sz="3200" dirty="0">
                <a:latin typeface="+mn-ea"/>
              </a:rPr>
            </a:br>
            <a:r>
              <a:rPr lang="zh-CN" altLang="en-US" sz="3200" dirty="0">
                <a:latin typeface="+mn-ea"/>
              </a:rPr>
              <a:t>分析</a:t>
            </a:r>
          </a:p>
        </p:txBody>
      </p:sp>
      <p:sp>
        <p:nvSpPr>
          <p:cNvPr id="27" name="文本框 26"/>
          <p:cNvSpPr txBox="1"/>
          <p:nvPr/>
        </p:nvSpPr>
        <p:spPr>
          <a:xfrm>
            <a:off x="7864174" y="2678317"/>
            <a:ext cx="1580663" cy="1054135"/>
          </a:xfrm>
          <a:prstGeom prst="rect">
            <a:avLst/>
          </a:prstGeom>
          <a:noFill/>
        </p:spPr>
        <p:txBody>
          <a:bodyPr wrap="square" lIns="68580" tIns="34290" rIns="68580" bIns="34290" rtlCol="0">
            <a:spAutoFit/>
          </a:bodyPr>
          <a:lstStyle/>
          <a:p>
            <a:pPr algn="ctr"/>
            <a:r>
              <a:rPr lang="zh-CN" altLang="zh-CN" sz="3200" dirty="0">
                <a:latin typeface="+mn-ea"/>
              </a:rPr>
              <a:t>信息</a:t>
            </a:r>
            <a:br>
              <a:rPr lang="en-US" altLang="zh-CN" sz="3200" dirty="0">
                <a:latin typeface="+mn-ea"/>
              </a:rPr>
            </a:br>
            <a:r>
              <a:rPr lang="zh-CN" altLang="en-US" sz="3200" dirty="0">
                <a:latin typeface="+mn-ea"/>
              </a:rPr>
              <a:t>呈现</a:t>
            </a:r>
          </a:p>
        </p:txBody>
      </p:sp>
    </p:spTree>
    <p:extLst>
      <p:ext uri="{BB962C8B-B14F-4D97-AF65-F5344CB8AC3E}">
        <p14:creationId xmlns:p14="http://schemas.microsoft.com/office/powerpoint/2010/main" val="1881631415"/>
      </p:ext>
    </p:extLst>
  </p:cSld>
  <p:clrMapOvr>
    <a:masterClrMapping/>
  </p:clrMapOvr>
  <p:transition spd="med">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959777" y="1353458"/>
            <a:ext cx="4151085" cy="4151085"/>
          </a:xfrm>
          <a:prstGeom prst="ellipse">
            <a:avLst/>
          </a:prstGeom>
          <a:solidFill>
            <a:schemeClr val="accent5">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25557" y="1651591"/>
            <a:ext cx="5565737" cy="3554819"/>
          </a:xfrm>
          <a:prstGeom prst="rect">
            <a:avLst/>
          </a:prstGeom>
          <a:noFill/>
        </p:spPr>
        <p:txBody>
          <a:bodyPr wrap="square" rtlCol="0">
            <a:spAutoFit/>
          </a:bodyPr>
          <a:lstStyle/>
          <a:p>
            <a:pPr algn="ctr">
              <a:lnSpc>
                <a:spcPct val="90000"/>
              </a:lnSpc>
            </a:pPr>
            <a:r>
              <a:rPr kumimoji="1" lang="en-US" altLang="zh-CN" sz="25000" dirty="0">
                <a:solidFill>
                  <a:schemeClr val="bg1"/>
                </a:solidFill>
              </a:rPr>
              <a:t>03</a:t>
            </a:r>
            <a:endParaRPr kumimoji="1" lang="zh-CN" altLang="en-US" sz="25000" dirty="0">
              <a:solidFill>
                <a:schemeClr val="bg1"/>
              </a:solidFill>
            </a:endParaRPr>
          </a:p>
        </p:txBody>
      </p:sp>
      <p:sp>
        <p:nvSpPr>
          <p:cNvPr id="6" name="文本框 5"/>
          <p:cNvSpPr txBox="1"/>
          <p:nvPr/>
        </p:nvSpPr>
        <p:spPr>
          <a:xfrm>
            <a:off x="5110862" y="2598438"/>
            <a:ext cx="7113494" cy="1015663"/>
          </a:xfrm>
          <a:prstGeom prst="rect">
            <a:avLst/>
          </a:prstGeom>
          <a:noFill/>
        </p:spPr>
        <p:txBody>
          <a:bodyPr wrap="square" rtlCol="0">
            <a:spAutoFit/>
          </a:bodyPr>
          <a:lstStyle/>
          <a:p>
            <a:pPr algn="ctr"/>
            <a:r>
              <a:rPr lang="zh-CN" altLang="en-US" sz="6000" dirty="0">
                <a:solidFill>
                  <a:schemeClr val="bg2">
                    <a:lumMod val="50000"/>
                  </a:schemeClr>
                </a:solidFill>
              </a:rPr>
              <a:t>研究内容和技术路线</a:t>
            </a:r>
          </a:p>
        </p:txBody>
      </p:sp>
    </p:spTree>
    <p:extLst>
      <p:ext uri="{BB962C8B-B14F-4D97-AF65-F5344CB8AC3E}">
        <p14:creationId xmlns:p14="http://schemas.microsoft.com/office/powerpoint/2010/main" val="820035586"/>
      </p:ext>
    </p:extLst>
  </p:cSld>
  <p:clrMapOvr>
    <a:masterClrMapping/>
  </p:clrMapOvr>
  <p:transition spd="med">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24114" cy="119017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00100" y="543840"/>
            <a:ext cx="405765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研究内容和技术路线</a:t>
            </a:r>
          </a:p>
        </p:txBody>
      </p:sp>
      <p:cxnSp>
        <p:nvCxnSpPr>
          <p:cNvPr id="6" name="直接连接符 5"/>
          <p:cNvCxnSpPr/>
          <p:nvPr/>
        </p:nvCxnSpPr>
        <p:spPr>
          <a:xfrm>
            <a:off x="624114" y="543840"/>
            <a:ext cx="35814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5"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4814" y="1128615"/>
            <a:ext cx="7616692" cy="5615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0079115"/>
      </p:ext>
    </p:extLst>
  </p:cSld>
  <p:clrMapOvr>
    <a:masterClrMapping/>
  </p:clrMapOvr>
  <p:transition spd="med">
    <p:push dir="u"/>
  </p:transition>
</p:sld>
</file>

<file path=ppt/theme/theme1.xml><?xml version="1.0" encoding="utf-8"?>
<a:theme xmlns:a="http://schemas.openxmlformats.org/drawingml/2006/main" name="第一PPT模板网：www.1ppt.com">
  <a:themeElements>
    <a:clrScheme name="自定义 27">
      <a:dk1>
        <a:sysClr val="windowText" lastClr="000000"/>
      </a:dk1>
      <a:lt1>
        <a:sysClr val="window" lastClr="FFFFFF"/>
      </a:lt1>
      <a:dk2>
        <a:srgbClr val="44546A"/>
      </a:dk2>
      <a:lt2>
        <a:srgbClr val="E7E6E6"/>
      </a:lt2>
      <a:accent1>
        <a:srgbClr val="12C869"/>
      </a:accent1>
      <a:accent2>
        <a:srgbClr val="323F4F"/>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1223</TotalTime>
  <Words>1860</Words>
  <Application>Microsoft Office PowerPoint</Application>
  <PresentationFormat>宽屏</PresentationFormat>
  <Paragraphs>261</Paragraphs>
  <Slides>26</Slides>
  <Notes>22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等线</vt:lpstr>
      <vt:lpstr>楷体</vt:lpstr>
      <vt:lpstr>楷体_GB2312</vt:lpstr>
      <vt:lpstr>宋体</vt:lpstr>
      <vt:lpstr>微软雅黑</vt:lpstr>
      <vt:lpstr>Arial</vt:lpstr>
      <vt:lpstr>Calibri</vt:lpstr>
      <vt:lpstr>Calibri Light</vt:lpstr>
      <vt:lpstr>Verdana</vt:lpstr>
      <vt:lpstr>Wide Latin</vt:lpstr>
      <vt:lpstr>Wingdings</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爬虫</vt:lpstr>
      <vt:lpstr>数据挖掘的过程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微软用户</cp:lastModifiedBy>
  <cp:revision>211</cp:revision>
  <dcterms:created xsi:type="dcterms:W3CDTF">2015-08-05T01:47:03Z</dcterms:created>
  <dcterms:modified xsi:type="dcterms:W3CDTF">2017-05-06T17:52:23Z</dcterms:modified>
</cp:coreProperties>
</file>