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sample serves as a guideline on what should be covered on Go-to-Market / Sustainability Proposal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79011eff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79011eff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Aspects of these roadmap categories must be applied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ba481c7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ba481c7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ba481c7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ba481c7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d79011ef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d79011ef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79011ef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79011ef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79011ef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d79011ef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79011e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79011ef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79011e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79011e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e888f15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e888f15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79011ef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79011ef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d79011ef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d79011ef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emkes.go.id/article/view/20111500001/pneumonia-pada-anak-bisa-dicegah-dan-diobati.html" TargetMode="External"/><Relationship Id="rId4" Type="http://schemas.openxmlformats.org/officeDocument/2006/relationships/hyperlink" Target="https://www.kemkes.go.id/article/view/20111500001/pneumonia-pada-anak-bisa-dicegah-dan-diobati.html" TargetMode="External"/><Relationship Id="rId5" Type="http://schemas.openxmlformats.org/officeDocument/2006/relationships/hyperlink" Target="https://www.cnnindonesia.com/gaya-hidup/20200207102746-255-472514/beda-pneumonia-biasa-dan-pneumonia-akibat-virus-corona" TargetMode="External"/><Relationship Id="rId6" Type="http://schemas.openxmlformats.org/officeDocument/2006/relationships/hyperlink" Target="https://www.cnnindonesia.com/gaya-hidup/20200207102746-255-472514/beda-pneumonia-biasa-dan-pneumonia-akibat-virus-coron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amanullahasraf/covid19-pneumonia-normal-chest-xray-pa-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Pneumonia Detection</a:t>
            </a:r>
            <a:endParaRPr/>
          </a:p>
        </p:txBody>
      </p:sp>
      <p:pic>
        <p:nvPicPr>
          <p:cNvPr id="129" name="Google Shape;129;p13"/>
          <p:cNvPicPr preferRelativeResize="0"/>
          <p:nvPr/>
        </p:nvPicPr>
        <p:blipFill>
          <a:blip r:embed="rId3">
            <a:alphaModFix/>
          </a:blip>
          <a:stretch>
            <a:fillRect/>
          </a:stretch>
        </p:blipFill>
        <p:spPr>
          <a:xfrm>
            <a:off x="239900" y="251175"/>
            <a:ext cx="1307400" cy="35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6" name="Shape 186"/>
        <p:cNvGrpSpPr/>
        <p:nvPr/>
      </p:nvGrpSpPr>
      <p:grpSpPr>
        <a:xfrm>
          <a:off x="0" y="0"/>
          <a:ext cx="0" cy="0"/>
          <a:chOff x="0" y="0"/>
          <a:chExt cx="0" cy="0"/>
        </a:xfrm>
      </p:grpSpPr>
      <p:sp>
        <p:nvSpPr>
          <p:cNvPr id="187" name="Google Shape;187;p22"/>
          <p:cNvSpPr txBox="1"/>
          <p:nvPr>
            <p:ph idx="1" type="body"/>
          </p:nvPr>
        </p:nvSpPr>
        <p:spPr>
          <a:xfrm>
            <a:off x="819150"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Business Opportunities</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Not many health technology products in Indonesia</a:t>
            </a:r>
            <a:endParaRPr/>
          </a:p>
          <a:p>
            <a:pPr indent="0" lvl="0" marL="0" rtl="0" algn="l">
              <a:spcBef>
                <a:spcPts val="1200"/>
              </a:spcBef>
              <a:spcAft>
                <a:spcPts val="1200"/>
              </a:spcAft>
              <a:buNone/>
            </a:pPr>
            <a:r>
              <a:t/>
            </a:r>
            <a:endParaRPr/>
          </a:p>
        </p:txBody>
      </p:sp>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Roadmap</a:t>
            </a:r>
            <a:endParaRPr/>
          </a:p>
        </p:txBody>
      </p:sp>
      <p:sp>
        <p:nvSpPr>
          <p:cNvPr id="189" name="Google Shape;189;p22"/>
          <p:cNvSpPr txBox="1"/>
          <p:nvPr>
            <p:ph idx="2" type="body"/>
          </p:nvPr>
        </p:nvSpPr>
        <p:spPr>
          <a:xfrm>
            <a:off x="460619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Tackling bigger problems in the future</a:t>
            </a:r>
            <a:endParaRPr b="1"/>
          </a:p>
          <a:p>
            <a:pPr indent="0" lvl="0" marL="0" rtl="0" algn="l">
              <a:spcBef>
                <a:spcPts val="1200"/>
              </a:spcBef>
              <a:spcAft>
                <a:spcPts val="1200"/>
              </a:spcAft>
              <a:buNone/>
            </a:pPr>
            <a:r>
              <a:rPr lang="en"/>
              <a:t>R</a:t>
            </a:r>
            <a:r>
              <a:rPr lang="en"/>
              <a:t>eaching many users and being able to educate the Indonesian people about the importance of early detection of diseases</a:t>
            </a:r>
            <a:endParaRPr/>
          </a:p>
        </p:txBody>
      </p:sp>
      <p:sp>
        <p:nvSpPr>
          <p:cNvPr id="190" name="Google Shape;190;p22"/>
          <p:cNvSpPr txBox="1"/>
          <p:nvPr>
            <p:ph idx="1" type="body"/>
          </p:nvPr>
        </p:nvSpPr>
        <p:spPr>
          <a:xfrm>
            <a:off x="2712672"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Technology Advantages</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Application of artificial intelligence technology that is able to provide good analytical results.</a:t>
            </a:r>
            <a:endParaRPr/>
          </a:p>
        </p:txBody>
      </p:sp>
      <p:sp>
        <p:nvSpPr>
          <p:cNvPr id="191" name="Google Shape;191;p22"/>
          <p:cNvSpPr txBox="1"/>
          <p:nvPr>
            <p:ph idx="1" type="body"/>
          </p:nvPr>
        </p:nvSpPr>
        <p:spPr>
          <a:xfrm>
            <a:off x="649970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Benefits for long-term</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Helping medical professionals more quickly in handling patients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17596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Until now, our team could only model and train machine learning via the cloud. We haven't been able to deploy an Android app.</a:t>
            </a:r>
            <a:endParaRPr/>
          </a:p>
        </p:txBody>
      </p:sp>
      <p:sp>
        <p:nvSpPr>
          <p:cNvPr id="197" name="Google Shape;197;p23"/>
          <p:cNvSpPr/>
          <p:nvPr/>
        </p:nvSpPr>
        <p:spPr>
          <a:xfrm>
            <a:off x="6485774" y="3448150"/>
            <a:ext cx="1465537" cy="1278875"/>
          </a:xfrm>
          <a:custGeom>
            <a:rect b="b" l="l" r="r" t="t"/>
            <a:pathLst>
              <a:path extrusionOk="0" h="51155" w="44256">
                <a:moveTo>
                  <a:pt x="23565" y="51148"/>
                </a:moveTo>
                <a:cubicBezTo>
                  <a:pt x="16190" y="51244"/>
                  <a:pt x="194" y="50478"/>
                  <a:pt x="2" y="41953"/>
                </a:cubicBezTo>
                <a:cubicBezTo>
                  <a:pt x="-190" y="33428"/>
                  <a:pt x="15040" y="96"/>
                  <a:pt x="22415" y="0"/>
                </a:cubicBezTo>
                <a:cubicBezTo>
                  <a:pt x="29790" y="-96"/>
                  <a:pt x="44062" y="32853"/>
                  <a:pt x="44254" y="41378"/>
                </a:cubicBezTo>
                <a:cubicBezTo>
                  <a:pt x="44446" y="49903"/>
                  <a:pt x="30940" y="51052"/>
                  <a:pt x="23565" y="51148"/>
                </a:cubicBezTo>
                <a:close/>
              </a:path>
            </a:pathLst>
          </a:custGeom>
          <a:solidFill>
            <a:schemeClr val="lt2"/>
          </a:solidFill>
          <a:ln cap="flat" cmpd="sng" w="9525">
            <a:solidFill>
              <a:schemeClr val="dk2"/>
            </a:solidFill>
            <a:prstDash val="solid"/>
            <a:round/>
            <a:headEnd len="med" w="med" type="none"/>
            <a:tailEnd len="med" w="med" type="none"/>
          </a:ln>
        </p:spPr>
      </p:sp>
      <p:sp>
        <p:nvSpPr>
          <p:cNvPr id="198" name="Google Shape;198;p23"/>
          <p:cNvSpPr/>
          <p:nvPr/>
        </p:nvSpPr>
        <p:spPr>
          <a:xfrm rot="482071">
            <a:off x="7097805" y="3590931"/>
            <a:ext cx="241471" cy="691418"/>
          </a:xfrm>
          <a:custGeom>
            <a:rect b="b" l="l" r="r" t="t"/>
            <a:pathLst>
              <a:path extrusionOk="0" h="52603" w="21497">
                <a:moveTo>
                  <a:pt x="20353" y="47065"/>
                </a:moveTo>
                <a:cubicBezTo>
                  <a:pt x="18629" y="53483"/>
                  <a:pt x="13361" y="54153"/>
                  <a:pt x="10009" y="49364"/>
                </a:cubicBezTo>
                <a:cubicBezTo>
                  <a:pt x="6657" y="44575"/>
                  <a:pt x="1197" y="25993"/>
                  <a:pt x="239" y="18330"/>
                </a:cubicBezTo>
                <a:cubicBezTo>
                  <a:pt x="-719" y="10667"/>
                  <a:pt x="2155" y="6357"/>
                  <a:pt x="4262" y="3388"/>
                </a:cubicBezTo>
                <a:cubicBezTo>
                  <a:pt x="6369" y="419"/>
                  <a:pt x="10200" y="-730"/>
                  <a:pt x="12882" y="515"/>
                </a:cubicBezTo>
                <a:cubicBezTo>
                  <a:pt x="15564" y="1760"/>
                  <a:pt x="19108" y="3101"/>
                  <a:pt x="20353" y="10859"/>
                </a:cubicBezTo>
                <a:cubicBezTo>
                  <a:pt x="21598" y="18617"/>
                  <a:pt x="22077" y="40648"/>
                  <a:pt x="20353" y="47065"/>
                </a:cubicBezTo>
                <a:close/>
              </a:path>
            </a:pathLst>
          </a:custGeom>
          <a:solidFill>
            <a:srgbClr val="F4CCCC"/>
          </a:solidFill>
          <a:ln cap="flat" cmpd="sng" w="9525">
            <a:solidFill>
              <a:schemeClr val="dk2"/>
            </a:solidFill>
            <a:prstDash val="solid"/>
            <a:round/>
            <a:headEnd len="med" w="med" type="none"/>
            <a:tailEnd len="med" w="med" type="none"/>
          </a:ln>
        </p:spPr>
      </p:sp>
      <p:sp>
        <p:nvSpPr>
          <p:cNvPr id="199" name="Google Shape;199;p23"/>
          <p:cNvSpPr/>
          <p:nvPr/>
        </p:nvSpPr>
        <p:spPr>
          <a:xfrm>
            <a:off x="7110838" y="4367675"/>
            <a:ext cx="215400" cy="2301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388554" y="166469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It’s A Final Progress of Patrick Star’s Capstone Project,</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of our capstone team</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solidFill>
                  <a:srgbClr val="233A44"/>
                </a:solidFill>
              </a:rPr>
              <a:t>Our team proposes to make an application that can classify the x-ray results, whether pneumonia or not. Pneumonia is inflammation of the lungs caused by infection. Some of the symptoms commonly experienced by people with pneumonia are cough with phlegm, fever, and shortness of breath. Pneumonia is the number one killer in the world for toddlers, while in Indonesia pneumonia and diarrhea are the main preventable causes of infant and child mortality. The World Health Organization (WHO) estimates that 15% of deaths in children under the age of 5 are caused by this disease. During this pandemic, the corona virus can also cause pneumonia or an infection that causes inflammation of the lungs. This pneumonia is different from the usual pneumonia that is common. </a:t>
            </a:r>
            <a:endParaRPr sz="1200">
              <a:solidFill>
                <a:srgbClr val="233A44"/>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30"/>
          </a:srgbClr>
        </a:solid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1385850" y="1383850"/>
            <a:ext cx="6372300" cy="263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40"/>
              <a:t>Backgrounder Facts</a:t>
            </a:r>
            <a:endParaRPr sz="52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Backgrounder</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en" sz="1400">
                <a:solidFill>
                  <a:srgbClr val="233A44"/>
                </a:solidFill>
              </a:rPr>
              <a:t>Pneumonia is the first cause of death in infants and toddlers in Indonesia. </a:t>
            </a:r>
            <a:r>
              <a:rPr lang="en" sz="1400">
                <a:solidFill>
                  <a:srgbClr val="233A44"/>
                </a:solidFill>
              </a:rPr>
              <a:t>Based on the 2019 Indonesian Health Profile, it is known that there are </a:t>
            </a:r>
            <a:r>
              <a:rPr b="1" lang="en" sz="1400">
                <a:solidFill>
                  <a:srgbClr val="233A44"/>
                </a:solidFill>
              </a:rPr>
              <a:t>more than 400 thousand cases of pneumonia in Indonesia.</a:t>
            </a:r>
            <a:r>
              <a:rPr b="1" lang="en" sz="1400">
                <a:solidFill>
                  <a:srgbClr val="233A44"/>
                </a:solidFill>
                <a:uFill>
                  <a:noFill/>
                </a:uFill>
                <a:hlinkClick r:id="rId3">
                  <a:extLst>
                    <a:ext uri="{A12FA001-AC4F-418D-AE19-62706E023703}">
                      <ahyp:hlinkClr val="tx"/>
                    </a:ext>
                  </a:extLst>
                </a:hlinkClick>
              </a:rPr>
              <a:t> </a:t>
            </a:r>
            <a:r>
              <a:rPr lang="en" u="sng">
                <a:solidFill>
                  <a:schemeClr val="hlink"/>
                </a:solidFill>
                <a:hlinkClick r:id="rId4"/>
              </a:rPr>
              <a:t>Source: kemkes.go.id</a:t>
            </a:r>
            <a:endParaRPr u="sng">
              <a:solidFill>
                <a:schemeClr val="hlink"/>
              </a:solidFill>
            </a:endParaRPr>
          </a:p>
          <a:p>
            <a:pPr indent="0" lvl="0" marL="0" rtl="0" algn="l">
              <a:lnSpc>
                <a:spcPct val="115000"/>
              </a:lnSpc>
              <a:spcBef>
                <a:spcPts val="0"/>
              </a:spcBef>
              <a:spcAft>
                <a:spcPts val="0"/>
              </a:spcAft>
              <a:buNone/>
            </a:pPr>
            <a:r>
              <a:t/>
            </a:r>
            <a:endParaRPr u="sng">
              <a:solidFill>
                <a:schemeClr val="hlink"/>
              </a:solidFill>
            </a:endParaRPr>
          </a:p>
          <a:p>
            <a:pPr indent="-311150" lvl="0" marL="457200" rtl="0" algn="l">
              <a:lnSpc>
                <a:spcPct val="115000"/>
              </a:lnSpc>
              <a:spcBef>
                <a:spcPts val="0"/>
              </a:spcBef>
              <a:spcAft>
                <a:spcPts val="0"/>
              </a:spcAft>
              <a:buSzPts val="1300"/>
              <a:buChar char="●"/>
            </a:pPr>
            <a:r>
              <a:rPr b="1" lang="en" sz="1400">
                <a:solidFill>
                  <a:srgbClr val="233A44"/>
                </a:solidFill>
              </a:rPr>
              <a:t>Corona virus can cause pneumonia or an infection that causes pneumonia. </a:t>
            </a:r>
            <a:r>
              <a:rPr lang="en" sz="1400">
                <a:solidFill>
                  <a:srgbClr val="233A44"/>
                </a:solidFill>
              </a:rPr>
              <a:t>This pneumonia is different from the usual pneumonia that is common.</a:t>
            </a:r>
            <a:r>
              <a:rPr lang="en" sz="1400">
                <a:solidFill>
                  <a:srgbClr val="233A44"/>
                </a:solidFill>
                <a:uFill>
                  <a:noFill/>
                </a:uFill>
                <a:hlinkClick r:id="rId5">
                  <a:extLst>
                    <a:ext uri="{A12FA001-AC4F-418D-AE19-62706E023703}">
                      <ahyp:hlinkClr val="tx"/>
                    </a:ext>
                  </a:extLst>
                </a:hlinkClick>
              </a:rPr>
              <a:t> </a:t>
            </a:r>
            <a:r>
              <a:rPr lang="en" u="sng">
                <a:solidFill>
                  <a:schemeClr val="hlink"/>
                </a:solidFill>
                <a:hlinkClick r:id="rId6"/>
              </a:rPr>
              <a:t>Source: cnnindonesia.com</a:t>
            </a:r>
            <a:endParaRPr u="sng">
              <a:solidFill>
                <a:schemeClr val="hlink"/>
              </a:solidFill>
            </a:endParaRPr>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of our capstone project</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233A44"/>
                </a:solidFill>
              </a:rPr>
              <a:t>We made an application that can classify x-ray results whether pneumonia or not. The dataset we use comes from </a:t>
            </a:r>
            <a:r>
              <a:rPr lang="en" u="sng">
                <a:solidFill>
                  <a:schemeClr val="hlink"/>
                </a:solidFill>
                <a:hlinkClick r:id="rId3"/>
              </a:rPr>
              <a:t>kaggle.com</a:t>
            </a:r>
            <a:r>
              <a:rPr lang="en">
                <a:solidFill>
                  <a:srgbClr val="233A44"/>
                </a:solidFill>
              </a:rPr>
              <a:t> in the form of COVID-19 X-ray samples taken from various sources due to the unavailability of a large specific data set. The dataset is organized into 3 folders (covid, pneumonia, normal) containing posteroanterior (PA) chest X-ray images. A total of 6939 samples were used in the experiment, of which 2313 samples were used for each case. This image prediction model using a </a:t>
            </a:r>
            <a:r>
              <a:rPr b="1" lang="en">
                <a:solidFill>
                  <a:srgbClr val="233A44"/>
                </a:solidFill>
              </a:rPr>
              <a:t>keras.Sequential </a:t>
            </a:r>
            <a:r>
              <a:rPr lang="en">
                <a:solidFill>
                  <a:srgbClr val="233A44"/>
                </a:solidFill>
              </a:rPr>
              <a:t>model, and loads data using </a:t>
            </a:r>
            <a:r>
              <a:rPr b="1" lang="en">
                <a:solidFill>
                  <a:srgbClr val="233A44"/>
                </a:solidFill>
              </a:rPr>
              <a:t>preprocessing.image_dataset_from_directory</a:t>
            </a:r>
            <a:r>
              <a:rPr lang="en">
                <a:solidFill>
                  <a:srgbClr val="233A44"/>
                </a:solidFill>
              </a:rPr>
              <a:t>. This model consists of three convolution blocks with a maximum pool layer in each block. There is a fully connected layer with 512 units on it which is activated by the relu activation function.</a:t>
            </a:r>
            <a:endParaRPr>
              <a:solidFill>
                <a:srgbClr val="233A44"/>
              </a:solidFill>
            </a:endParaRPr>
          </a:p>
          <a:p>
            <a:pPr indent="0" lvl="0" marL="0" rtl="0" algn="l">
              <a:lnSpc>
                <a:spcPct val="115000"/>
              </a:lnSpc>
              <a:spcBef>
                <a:spcPts val="0"/>
              </a:spcBef>
              <a:spcAft>
                <a:spcPts val="0"/>
              </a:spcAft>
              <a:buNone/>
            </a:pPr>
            <a:r>
              <a:t/>
            </a:r>
            <a:endParaRPr>
              <a:solidFill>
                <a:srgbClr val="233A44"/>
              </a:solidFill>
            </a:endParaRPr>
          </a:p>
          <a:p>
            <a:pPr indent="0" lvl="0" marL="0" rtl="0" algn="l">
              <a:lnSpc>
                <a:spcPct val="11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X-ray image prediction screen display</a:t>
            </a:r>
            <a:endParaRPr/>
          </a:p>
        </p:txBody>
      </p:sp>
      <p:pic>
        <p:nvPicPr>
          <p:cNvPr id="158" name="Google Shape;158;p18"/>
          <p:cNvPicPr preferRelativeResize="0"/>
          <p:nvPr/>
        </p:nvPicPr>
        <p:blipFill rotWithShape="1">
          <a:blip r:embed="rId3">
            <a:alphaModFix/>
          </a:blip>
          <a:srcRect b="10629" l="-4420" r="4419" t="-10629"/>
          <a:stretch/>
        </p:blipFill>
        <p:spPr>
          <a:xfrm>
            <a:off x="328025" y="0"/>
            <a:ext cx="7897925" cy="34861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651300" y="220875"/>
            <a:ext cx="5411176" cy="470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 name="Shape 167"/>
        <p:cNvGrpSpPr/>
        <p:nvPr/>
      </p:nvGrpSpPr>
      <p:grpSpPr>
        <a:xfrm>
          <a:off x="0" y="0"/>
          <a:ext cx="0" cy="0"/>
          <a:chOff x="0" y="0"/>
          <a:chExt cx="0" cy="0"/>
        </a:xfrm>
      </p:grpSpPr>
      <p:sp>
        <p:nvSpPr>
          <p:cNvPr id="168" name="Google Shape;168;p20"/>
          <p:cNvSpPr txBox="1"/>
          <p:nvPr>
            <p:ph idx="1" type="body"/>
          </p:nvPr>
        </p:nvSpPr>
        <p:spPr>
          <a:xfrm>
            <a:off x="819150"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Age range</a:t>
            </a:r>
            <a:endParaRPr b="1"/>
          </a:p>
          <a:p>
            <a:pPr indent="0" lvl="0" marL="0" rtl="0" algn="l">
              <a:spcBef>
                <a:spcPts val="1200"/>
              </a:spcBef>
              <a:spcAft>
                <a:spcPts val="1200"/>
              </a:spcAft>
              <a:buNone/>
            </a:pPr>
            <a:r>
              <a:rPr lang="en"/>
              <a:t>20 - 50 years old </a:t>
            </a:r>
            <a:endParaRPr/>
          </a:p>
        </p:txBody>
      </p:sp>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Market or Personas</a:t>
            </a:r>
            <a:endParaRPr/>
          </a:p>
        </p:txBody>
      </p:sp>
      <p:sp>
        <p:nvSpPr>
          <p:cNvPr id="170" name="Google Shape;170;p20"/>
          <p:cNvSpPr txBox="1"/>
          <p:nvPr>
            <p:ph idx="2" type="body"/>
          </p:nvPr>
        </p:nvSpPr>
        <p:spPr>
          <a:xfrm>
            <a:off x="460619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Roles</a:t>
            </a:r>
            <a:endParaRPr b="1"/>
          </a:p>
          <a:p>
            <a:pPr indent="0" lvl="0" marL="0" rtl="0" algn="l">
              <a:spcBef>
                <a:spcPts val="1200"/>
              </a:spcBef>
              <a:spcAft>
                <a:spcPts val="1200"/>
              </a:spcAft>
              <a:buNone/>
            </a:pPr>
            <a:r>
              <a:rPr lang="en"/>
              <a:t>As a user</a:t>
            </a:r>
            <a:endParaRPr/>
          </a:p>
        </p:txBody>
      </p:sp>
      <p:sp>
        <p:nvSpPr>
          <p:cNvPr id="171" name="Google Shape;171;p20"/>
          <p:cNvSpPr txBox="1"/>
          <p:nvPr>
            <p:ph idx="1" type="body"/>
          </p:nvPr>
        </p:nvSpPr>
        <p:spPr>
          <a:xfrm>
            <a:off x="2712672"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Profession</a:t>
            </a:r>
            <a:endParaRPr b="1"/>
          </a:p>
          <a:p>
            <a:pPr indent="0" lvl="0" marL="0" rtl="0" algn="l">
              <a:spcBef>
                <a:spcPts val="1200"/>
              </a:spcBef>
              <a:spcAft>
                <a:spcPts val="0"/>
              </a:spcAft>
              <a:buNone/>
            </a:pPr>
            <a:r>
              <a:rPr lang="en"/>
              <a:t>Healthcare Industry</a:t>
            </a:r>
            <a:endParaRPr/>
          </a:p>
          <a:p>
            <a:pPr indent="0" lvl="0" marL="0" rtl="0" algn="l">
              <a:spcBef>
                <a:spcPts val="1200"/>
              </a:spcBef>
              <a:spcAft>
                <a:spcPts val="1200"/>
              </a:spcAft>
              <a:buNone/>
            </a:pPr>
            <a:r>
              <a:rPr lang="en"/>
              <a:t>Radiologist, </a:t>
            </a:r>
            <a:r>
              <a:rPr lang="en"/>
              <a:t>Doctor, Nurse, Civil Society, P</a:t>
            </a:r>
            <a:r>
              <a:rPr lang="en"/>
              <a:t>atient Guardian</a:t>
            </a:r>
            <a:r>
              <a:rPr lang="en"/>
              <a:t>.</a:t>
            </a:r>
            <a:endParaRPr/>
          </a:p>
        </p:txBody>
      </p:sp>
      <p:sp>
        <p:nvSpPr>
          <p:cNvPr id="172" name="Google Shape;172;p20"/>
          <p:cNvSpPr txBox="1"/>
          <p:nvPr>
            <p:ph idx="1" type="body"/>
          </p:nvPr>
        </p:nvSpPr>
        <p:spPr>
          <a:xfrm>
            <a:off x="6499704" y="1990725"/>
            <a:ext cx="1825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Specific Attributes or likings, hobbies</a:t>
            </a:r>
            <a:endParaRPr b="1"/>
          </a:p>
          <a:p>
            <a:pPr indent="0" lvl="0" marL="0" rtl="0" algn="l">
              <a:spcBef>
                <a:spcPts val="1200"/>
              </a:spcBef>
              <a:spcAft>
                <a:spcPts val="0"/>
              </a:spcAft>
              <a:buNone/>
            </a:pPr>
            <a:r>
              <a:rPr lang="en"/>
              <a:t>No need a specific attribute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20"/>
          <p:cNvPicPr preferRelativeResize="0"/>
          <p:nvPr/>
        </p:nvPicPr>
        <p:blipFill>
          <a:blip r:embed="rId3">
            <a:alphaModFix/>
          </a:blip>
          <a:stretch>
            <a:fillRect/>
          </a:stretch>
        </p:blipFill>
        <p:spPr>
          <a:xfrm>
            <a:off x="7059100" y="261025"/>
            <a:ext cx="1767424" cy="1767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7" name="Shape 177"/>
        <p:cNvGrpSpPr/>
        <p:nvPr/>
      </p:nvGrpSpPr>
      <p:grpSpPr>
        <a:xfrm>
          <a:off x="0" y="0"/>
          <a:ext cx="0" cy="0"/>
          <a:chOff x="0" y="0"/>
          <a:chExt cx="0" cy="0"/>
        </a:xfrm>
      </p:grpSpPr>
      <p:sp>
        <p:nvSpPr>
          <p:cNvPr id="178" name="Google Shape;178;p21"/>
          <p:cNvSpPr txBox="1"/>
          <p:nvPr>
            <p:ph idx="1" type="body"/>
          </p:nvPr>
        </p:nvSpPr>
        <p:spPr>
          <a:xfrm>
            <a:off x="819150" y="1990725"/>
            <a:ext cx="1825200" cy="2448000"/>
          </a:xfrm>
          <a:prstGeom prst="rect">
            <a:avLst/>
          </a:prstGeom>
        </p:spPr>
        <p:txBody>
          <a:bodyPr anchorCtr="0" anchor="t" bIns="91425" lIns="114300" spcFirstLastPara="1" rIns="91425" wrap="square" tIns="91425">
            <a:normAutofit lnSpcReduction="10000"/>
          </a:bodyPr>
          <a:lstStyle/>
          <a:p>
            <a:pPr indent="0" lvl="0" marL="0" rtl="0" algn="l">
              <a:spcBef>
                <a:spcPts val="0"/>
              </a:spcBef>
              <a:spcAft>
                <a:spcPts val="0"/>
              </a:spcAft>
              <a:buNone/>
            </a:pPr>
            <a:r>
              <a:rPr b="1" lang="en"/>
              <a:t>Purpose-driven</a:t>
            </a:r>
            <a:endParaRPr b="1"/>
          </a:p>
          <a:p>
            <a:pPr indent="-196850" lvl="0" marL="285750" rtl="0" algn="l">
              <a:spcBef>
                <a:spcPts val="1200"/>
              </a:spcBef>
              <a:spcAft>
                <a:spcPts val="0"/>
              </a:spcAft>
              <a:buSzPts val="1300"/>
              <a:buAutoNum type="arabicPeriod"/>
            </a:pPr>
            <a:r>
              <a:rPr lang="en"/>
              <a:t>To </a:t>
            </a:r>
            <a:r>
              <a:rPr lang="en"/>
              <a:t>help medical personnel in dealing with pneumonia.</a:t>
            </a:r>
            <a:endParaRPr sz="1535"/>
          </a:p>
          <a:p>
            <a:pPr indent="-196850" lvl="0" marL="285750" rtl="0" algn="l">
              <a:spcBef>
                <a:spcPts val="0"/>
              </a:spcBef>
              <a:spcAft>
                <a:spcPts val="0"/>
              </a:spcAft>
              <a:buSzPts val="1300"/>
              <a:buAutoNum type="arabicPeriod"/>
            </a:pPr>
            <a:r>
              <a:rPr lang="en"/>
              <a:t>To </a:t>
            </a:r>
            <a:r>
              <a:rPr lang="en"/>
              <a:t>speed up the diagnosis and produce the appropriate clinical results.</a:t>
            </a:r>
            <a:endParaRPr/>
          </a:p>
        </p:txBody>
      </p:sp>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our target market needs our solution?</a:t>
            </a:r>
            <a:endParaRPr/>
          </a:p>
        </p:txBody>
      </p:sp>
      <p:sp>
        <p:nvSpPr>
          <p:cNvPr id="180" name="Google Shape;180;p21"/>
          <p:cNvSpPr txBox="1"/>
          <p:nvPr>
            <p:ph idx="2" type="body"/>
          </p:nvPr>
        </p:nvSpPr>
        <p:spPr>
          <a:xfrm>
            <a:off x="4606200" y="1990725"/>
            <a:ext cx="1825200" cy="276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535"/>
              <a:t>Government reasoning</a:t>
            </a:r>
            <a:endParaRPr b="1" sz="1535"/>
          </a:p>
          <a:p>
            <a:pPr indent="0" lvl="0" marL="0" rtl="0" algn="l">
              <a:spcBef>
                <a:spcPts val="1200"/>
              </a:spcBef>
              <a:spcAft>
                <a:spcPts val="0"/>
              </a:spcAft>
              <a:buNone/>
            </a:pPr>
            <a:r>
              <a:rPr lang="en"/>
              <a:t>The 2018 Basic Health Survey (Riskesdas) shows that the prevalence of pneumonia increased last year to 2 percent from 1.85 percent in 2013. Nationwide, confirmed cases of pneumonia in children under 5 have increased by about 500,000 per year from 2015 to 2018.</a:t>
            </a:r>
            <a:endParaRPr/>
          </a:p>
          <a:p>
            <a:pPr indent="0" lvl="0" marL="0" rtl="0" algn="l">
              <a:spcBef>
                <a:spcPts val="1200"/>
              </a:spcBef>
              <a:spcAft>
                <a:spcPts val="1200"/>
              </a:spcAft>
              <a:buNone/>
            </a:pPr>
            <a:r>
              <a:rPr lang="en"/>
              <a:t>Thus, the death rate caused by pneumonia will decrease.</a:t>
            </a:r>
            <a:endParaRPr sz="1000">
              <a:solidFill>
                <a:srgbClr val="000000"/>
              </a:solidFill>
              <a:highlight>
                <a:srgbClr val="FFFFFF"/>
              </a:highlight>
            </a:endParaRPr>
          </a:p>
        </p:txBody>
      </p:sp>
      <p:sp>
        <p:nvSpPr>
          <p:cNvPr id="181" name="Google Shape;181;p21"/>
          <p:cNvSpPr txBox="1"/>
          <p:nvPr>
            <p:ph idx="1" type="body"/>
          </p:nvPr>
        </p:nvSpPr>
        <p:spPr>
          <a:xfrm>
            <a:off x="2712672" y="1990725"/>
            <a:ext cx="18252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Data-driven</a:t>
            </a:r>
            <a:endParaRPr b="1"/>
          </a:p>
          <a:p>
            <a:pPr indent="0" lvl="0" marL="0" rtl="0" algn="l">
              <a:spcBef>
                <a:spcPts val="1200"/>
              </a:spcBef>
              <a:spcAft>
                <a:spcPts val="1200"/>
              </a:spcAft>
              <a:buNone/>
            </a:pPr>
            <a:r>
              <a:rPr lang="en"/>
              <a:t>Based on the previous research by Varshni, D et al (2019), pretrained CNN models in analyzing chest X-ray images, specifically to detect Pneumonia have a good accuracy of 70-80 percent. </a:t>
            </a:r>
            <a:endParaRPr sz="1000">
              <a:solidFill>
                <a:srgbClr val="000000"/>
              </a:solidFill>
            </a:endParaRPr>
          </a:p>
        </p:txBody>
      </p:sp>
      <p:sp>
        <p:nvSpPr>
          <p:cNvPr id="182" name="Google Shape;182;p21"/>
          <p:cNvSpPr txBox="1"/>
          <p:nvPr>
            <p:ph idx="1" type="body"/>
          </p:nvPr>
        </p:nvSpPr>
        <p:spPr>
          <a:xfrm>
            <a:off x="6499704" y="1990725"/>
            <a:ext cx="18252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Stakeholders related and benefited from your solutions</a:t>
            </a:r>
            <a:endParaRPr b="1"/>
          </a:p>
          <a:p>
            <a:pPr indent="0" lvl="0" marL="0" rtl="0" algn="l">
              <a:spcBef>
                <a:spcPts val="1200"/>
              </a:spcBef>
              <a:spcAft>
                <a:spcPts val="1200"/>
              </a:spcAft>
              <a:buNone/>
            </a:pPr>
            <a:r>
              <a:rPr lang="en"/>
              <a:t>If stakeholders support this solution, it is equivalent to them helping to reduce the death rate caused by pneumonia  in Indonesia.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