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Zilla Slab SemiBold"/>
      <p:bold r:id="rId13"/>
    </p:embeddedFont>
    <p:embeddedFont>
      <p:font typeface="Zilla Slab"/>
      <p:regular r:id="rId14"/>
      <p:bold r:id="rId15"/>
      <p:italic r:id="rId16"/>
    </p:embeddedFont>
    <p:embeddedFont>
      <p:font typeface="Red Hat Text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lmN7mlMr4LTfo7U2AaDK8v4YZ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Text-boldItalic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-regular.fntdata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ZillaSlabSemiBold-bold.fntdata"/><Relationship Id="rId12" Type="http://schemas.openxmlformats.org/officeDocument/2006/relationships/font" Target="fonts/Ubuntu-boldItalic.fntdata"/><Relationship Id="rId15" Type="http://schemas.openxmlformats.org/officeDocument/2006/relationships/font" Target="fonts/ZillaSlab-bold.fntdata"/><Relationship Id="rId14" Type="http://schemas.openxmlformats.org/officeDocument/2006/relationships/font" Target="fonts/ZillaSlab-regular.fntdata"/><Relationship Id="rId17" Type="http://schemas.openxmlformats.org/officeDocument/2006/relationships/font" Target="fonts/RedHatText-regular.fntdata"/><Relationship Id="rId16" Type="http://schemas.openxmlformats.org/officeDocument/2006/relationships/font" Target="fonts/ZillaSlab-italic.fntdata"/><Relationship Id="rId19" Type="http://schemas.openxmlformats.org/officeDocument/2006/relationships/font" Target="fonts/RedHatText-italic.fntdata"/><Relationship Id="rId18" Type="http://schemas.openxmlformats.org/officeDocument/2006/relationships/font" Target="fonts/RedHat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41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1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41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1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1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1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1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1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1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41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62" name="Google Shape;262;p50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63" name="Google Shape;263;p50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0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0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0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0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0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0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0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0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0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0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0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0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0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0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0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0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0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0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0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0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0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0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0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50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2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38" name="Google Shape;38;p42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2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2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2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2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2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2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2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2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2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2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2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2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2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2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42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42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3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67" name="Google Shape;67;p43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3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3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3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3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4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44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4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45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121" name="Google Shape;121;p45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5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5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5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5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5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5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5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5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5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5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5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5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5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5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5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5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5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5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5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5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5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5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5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5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5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6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50" name="Google Shape;150;p46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6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6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6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6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6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6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6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6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46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175" name="Google Shape;175;p46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7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178" name="Google Shape;178;p47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7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7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7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7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7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7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7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7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7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7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7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7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7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7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7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7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7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7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7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7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01" name="Google Shape;201;p47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b="0" i="0" sz="96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205" name="Google Shape;205;p4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8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8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4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48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29" name="Google Shape;229;p48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0" name="Google Shape;230;p48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1" name="Google Shape;231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9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234" name="Google Shape;234;p49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9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9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9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9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9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4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i="0" sz="2800" u="none" cap="none" strike="noStrike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b="0" i="0" sz="20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/>
          <p:nvPr>
            <p:ph idx="4294967295" type="ctrTitle"/>
          </p:nvPr>
        </p:nvSpPr>
        <p:spPr>
          <a:xfrm>
            <a:off x="2334225" y="2141100"/>
            <a:ext cx="45750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86664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Named Entity Recognition with POS-Tagging </a:t>
            </a:r>
            <a:endParaRPr sz="2720">
              <a:solidFill>
                <a:srgbClr val="8666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720">
                <a:solidFill>
                  <a:srgbClr val="86664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Indonesian Text</a:t>
            </a:r>
            <a:endParaRPr b="1" sz="3259">
              <a:solidFill>
                <a:srgbClr val="86664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>
              <a:solidFill>
                <a:srgbClr val="866642"/>
              </a:solidFill>
            </a:endParaRPr>
          </a:p>
        </p:txBody>
      </p:sp>
      <p:sp>
        <p:nvSpPr>
          <p:cNvPr id="295" name="Google Shape;295;p1"/>
          <p:cNvSpPr txBox="1"/>
          <p:nvPr/>
        </p:nvSpPr>
        <p:spPr>
          <a:xfrm>
            <a:off x="2733025" y="3036950"/>
            <a:ext cx="370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Kelompok EDA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12S18020   Dita L. Sastri Sihombing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12S18029   Estomihi Rascana Sirait 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12S18061   Angela Friscilia Simamora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6" name="Google Shape;296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/>
          <p:nvPr>
            <p:ph idx="4294967295" type="title"/>
          </p:nvPr>
        </p:nvSpPr>
        <p:spPr>
          <a:xfrm>
            <a:off x="1439225" y="536825"/>
            <a:ext cx="5889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302" name="Google Shape;302;p2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"/>
          <p:cNvSpPr txBox="1"/>
          <p:nvPr/>
        </p:nvSpPr>
        <p:spPr>
          <a:xfrm>
            <a:off x="1046175" y="1218450"/>
            <a:ext cx="6781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merupakan kata benda yang mengacu pada jenis individu tertentu seperti nama organisasi, nama orang, nama lokasi, dan sebagainya sehingga diperlukan metode Pos-Tagging untuk memberikan label pada kata.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Sebagai alat pemrosesan awal untuk ekstraksi informasi, pengambilan informasi dan aplikasi pemrosesan dokumen teks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Peningkatan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Automatic Tagging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04" name="Google Shape;304;p2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 txBox="1"/>
          <p:nvPr>
            <p:ph idx="4294967295" type="title"/>
          </p:nvPr>
        </p:nvSpPr>
        <p:spPr>
          <a:xfrm>
            <a:off x="2176625" y="994025"/>
            <a:ext cx="56109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Rumusan Masalah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</a:t>
            </a:r>
            <a:r>
              <a:rPr b="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</a:t>
            </a: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itemukan kekurangan pada proses </a:t>
            </a:r>
            <a:r>
              <a:rPr b="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tagging</a:t>
            </a: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yaitu dalam melakukan </a:t>
            </a:r>
            <a:r>
              <a:rPr b="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tagging </a:t>
            </a:r>
            <a:r>
              <a:rPr b="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 setiap kata atau frasa dengan jenis entitasnya.</a:t>
            </a:r>
            <a:endParaRPr/>
          </a:p>
        </p:txBody>
      </p:sp>
      <p:sp>
        <p:nvSpPr>
          <p:cNvPr id="310" name="Google Shape;31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"/>
          <p:cNvSpPr txBox="1"/>
          <p:nvPr>
            <p:ph idx="4294967295" type="title"/>
          </p:nvPr>
        </p:nvSpPr>
        <p:spPr>
          <a:xfrm>
            <a:off x="976275" y="2789175"/>
            <a:ext cx="60624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Tujuan</a:t>
            </a:r>
            <a:endParaRPr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0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Menghasilkan model </a:t>
            </a:r>
            <a:r>
              <a:rPr b="0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r>
              <a:rPr b="0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 </a:t>
            </a:r>
            <a:r>
              <a:rPr b="0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entitas</a:t>
            </a:r>
            <a:r>
              <a:rPr b="0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pada kata dalam dokumen teks Bahasa Indonesia. </a:t>
            </a:r>
            <a:endParaRPr b="0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b="0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Memperkaya pengetahuan bagi penulis maupun pembaca terkait </a:t>
            </a:r>
            <a:r>
              <a:rPr b="0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</a:t>
            </a:r>
            <a:r>
              <a:rPr b="0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 </a:t>
            </a:r>
            <a:r>
              <a:rPr b="0"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POS-Tagging.</a:t>
            </a:r>
            <a:endParaRPr b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Tahapan Pengerjaan Proyek</a:t>
            </a:r>
            <a:endParaRPr/>
          </a:p>
        </p:txBody>
      </p: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9"/>
          <p:cNvSpPr/>
          <p:nvPr/>
        </p:nvSpPr>
        <p:spPr>
          <a:xfrm>
            <a:off x="1649772" y="1205074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 txBox="1"/>
          <p:nvPr/>
        </p:nvSpPr>
        <p:spPr>
          <a:xfrm flipH="1">
            <a:off x="1649697" y="1304150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1649772" y="2047586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/>
          <p:nvPr/>
        </p:nvSpPr>
        <p:spPr>
          <a:xfrm flipH="1">
            <a:off x="1649697" y="2146663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649810" y="2890099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/>
        </p:nvSpPr>
        <p:spPr>
          <a:xfrm flipH="1">
            <a:off x="1649735" y="2989175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4839422" y="1227949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 flipH="1">
            <a:off x="4839347" y="1327025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05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4839422" y="2070461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 txBox="1"/>
          <p:nvPr/>
        </p:nvSpPr>
        <p:spPr>
          <a:xfrm flipH="1">
            <a:off x="4839347" y="2169538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06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4839460" y="2912974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 flipH="1">
            <a:off x="4839385" y="3012050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07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1649847" y="3732599"/>
            <a:ext cx="654829" cy="641105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EDE1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 flipH="1">
            <a:off x="1649772" y="3831675"/>
            <a:ext cx="65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866642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b="1" sz="2100">
              <a:solidFill>
                <a:srgbClr val="86664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2418025" y="1319500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Perumusan Masalah</a:t>
            </a:r>
            <a:endParaRPr sz="900"/>
          </a:p>
        </p:txBody>
      </p:sp>
      <p:sp>
        <p:nvSpPr>
          <p:cNvPr id="333" name="Google Shape;333;p9"/>
          <p:cNvSpPr txBox="1"/>
          <p:nvPr/>
        </p:nvSpPr>
        <p:spPr>
          <a:xfrm>
            <a:off x="2418063" y="2104975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Pengumpulan Data</a:t>
            </a:r>
            <a:endParaRPr sz="900"/>
          </a:p>
        </p:txBody>
      </p:sp>
      <p:sp>
        <p:nvSpPr>
          <p:cNvPr id="334" name="Google Shape;334;p9"/>
          <p:cNvSpPr txBox="1"/>
          <p:nvPr/>
        </p:nvSpPr>
        <p:spPr>
          <a:xfrm>
            <a:off x="2379138" y="2912975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Perancangan Sistem</a:t>
            </a:r>
            <a:endParaRPr sz="900"/>
          </a:p>
        </p:txBody>
      </p:sp>
      <p:sp>
        <p:nvSpPr>
          <p:cNvPr id="335" name="Google Shape;335;p9"/>
          <p:cNvSpPr txBox="1"/>
          <p:nvPr/>
        </p:nvSpPr>
        <p:spPr>
          <a:xfrm>
            <a:off x="5607738" y="1285325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900"/>
          </a:p>
        </p:txBody>
      </p:sp>
      <p:sp>
        <p:nvSpPr>
          <p:cNvPr id="336" name="Google Shape;336;p9"/>
          <p:cNvSpPr txBox="1"/>
          <p:nvPr/>
        </p:nvSpPr>
        <p:spPr>
          <a:xfrm>
            <a:off x="2418013" y="3814650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900"/>
          </a:p>
        </p:txBody>
      </p:sp>
      <p:sp>
        <p:nvSpPr>
          <p:cNvPr id="337" name="Google Shape;337;p9"/>
          <p:cNvSpPr txBox="1"/>
          <p:nvPr/>
        </p:nvSpPr>
        <p:spPr>
          <a:xfrm>
            <a:off x="5639263" y="2152513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Evaluasi</a:t>
            </a:r>
            <a:endParaRPr sz="900"/>
          </a:p>
        </p:txBody>
      </p:sp>
      <p:sp>
        <p:nvSpPr>
          <p:cNvPr id="338" name="Google Shape;338;p9"/>
          <p:cNvSpPr txBox="1"/>
          <p:nvPr/>
        </p:nvSpPr>
        <p:spPr>
          <a:xfrm>
            <a:off x="5639263" y="2972138"/>
            <a:ext cx="253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Kesimpulan dan Saran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