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35878"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8FBA96-5AB1-460F-9020-50DF3EEFA284}">
  <a:tblStyle styleId="{338FBA96-5AB1-460F-9020-50DF3EEFA28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38" y="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1237a434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1237a43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10b52f9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10b52f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e7de5953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e7de5953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e7de5953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2e7de5953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97158676e8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97158676e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7158676e8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7158676e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7158676e8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7158676e8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7158676e8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7158676e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7158676e8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97158676e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7158676e8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7158676e8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97158676e8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97158676e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97158676e8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97158676e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97158676e8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97158676e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97158676e8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97158676e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e7de595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e7de59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e7de5953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e7de5953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e7de5953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e7de5953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97158676e8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97158676e8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97158676e8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97158676e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07400" cy="4141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Introduction to Manual Testing</a:t>
            </a:r>
            <a:endParaRPr b="1"/>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722800" y="930663"/>
            <a:ext cx="4495800" cy="359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Case Design Techniques</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Error Guessing</a:t>
            </a:r>
            <a:endParaRPr/>
          </a:p>
          <a:p>
            <a:pPr marL="457200" lvl="0" indent="-342900" algn="l" rtl="0">
              <a:spcBef>
                <a:spcPts val="0"/>
              </a:spcBef>
              <a:spcAft>
                <a:spcPts val="0"/>
              </a:spcAft>
              <a:buSzPts val="1800"/>
              <a:buAutoNum type="arabicPeriod"/>
            </a:pPr>
            <a:r>
              <a:rPr lang="en"/>
              <a:t>Equivalence Partitioning</a:t>
            </a:r>
            <a:endParaRPr/>
          </a:p>
          <a:p>
            <a:pPr marL="457200" lvl="0" indent="-342900" algn="l" rtl="0">
              <a:spcBef>
                <a:spcPts val="0"/>
              </a:spcBef>
              <a:spcAft>
                <a:spcPts val="0"/>
              </a:spcAft>
              <a:buSzPts val="1800"/>
              <a:buAutoNum type="arabicPeriod"/>
            </a:pPr>
            <a:r>
              <a:rPr lang="en"/>
              <a:t>Boundary Value Analysis</a:t>
            </a:r>
            <a:endParaRPr/>
          </a:p>
          <a:p>
            <a:pPr marL="457200" lvl="0" indent="-342900" algn="l" rtl="0">
              <a:spcBef>
                <a:spcPts val="0"/>
              </a:spcBef>
              <a:spcAft>
                <a:spcPts val="0"/>
              </a:spcAft>
              <a:buSzPts val="1800"/>
              <a:buAutoNum type="arabicPeriod"/>
            </a:pPr>
            <a:r>
              <a:rPr lang="en"/>
              <a:t>Decision Table</a:t>
            </a:r>
            <a:endParaRPr/>
          </a:p>
          <a:p>
            <a:pPr marL="457200" lvl="0" indent="-342900" algn="l" rtl="0">
              <a:spcBef>
                <a:spcPts val="0"/>
              </a:spcBef>
              <a:spcAft>
                <a:spcPts val="0"/>
              </a:spcAft>
              <a:buSzPts val="1800"/>
              <a:buAutoNum type="arabicPeriod"/>
            </a:pPr>
            <a:r>
              <a:rPr lang="en"/>
              <a:t>State Transition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Case</a:t>
            </a:r>
            <a:endParaRPr/>
          </a:p>
        </p:txBody>
      </p:sp>
      <p:sp>
        <p:nvSpPr>
          <p:cNvPr id="120" name="Google Shape;120;p24"/>
          <p:cNvSpPr txBox="1">
            <a:spLocks noGrp="1"/>
          </p:cNvSpPr>
          <p:nvPr>
            <p:ph type="body" idx="1"/>
          </p:nvPr>
        </p:nvSpPr>
        <p:spPr>
          <a:xfrm>
            <a:off x="311700" y="901975"/>
            <a:ext cx="8520600" cy="3936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200">
                <a:solidFill>
                  <a:srgbClr val="333333"/>
                </a:solidFill>
                <a:highlight>
                  <a:srgbClr val="FFFFFF"/>
                </a:highlight>
              </a:rPr>
              <a:t>A test case refers to the actions required to verify a specific feature or functionality in software testing. The test case details the steps, data, prerequisites, and postconditions necessary to verify a feature.</a:t>
            </a:r>
            <a:endParaRPr sz="1200">
              <a:solidFill>
                <a:srgbClr val="333333"/>
              </a:solidFill>
              <a:highlight>
                <a:srgbClr val="FFFFFF"/>
              </a:highlight>
            </a:endParaRPr>
          </a:p>
          <a:p>
            <a:pPr marL="0" lvl="0" indent="0" algn="l" rtl="0">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The Objective of Writing Test Cases</a:t>
            </a:r>
            <a:endParaRPr sz="24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To validate specific features and functions of the software.</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To guide testers through their day-to-day hands-on activity.</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To record a catalog of steps undertaken, which can be revisited in the event of a bug popping up.</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To provide a blueprint for future projects and testers so they don’t have to start work from scratch.</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To help detect usability issues and design gaps early on.</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To help new testers and devs quickly pick up testing, even if they join in the middle of an ongoing project.</a:t>
            </a:r>
            <a:endParaRPr sz="1200">
              <a:solidFill>
                <a:srgbClr val="333333"/>
              </a:solidFill>
              <a:highlight>
                <a:srgbClr val="FFFFFF"/>
              </a:highlight>
            </a:endParaRPr>
          </a:p>
          <a:p>
            <a:pPr marL="0" lvl="0" indent="0" algn="l" rtl="0">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Best Practices for Writing Test Cases</a:t>
            </a:r>
            <a:endParaRPr sz="24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Prioritize clarity and transparency. Be clear, concise, and assertive in describing what the tester needs to do and what results they should ideally get.</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Focus on End-User requirements when writing sample test cases. Map test cases to reflect every aspect of the user journey. Use the Specifications Document and the Requirements Document to do so.</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Avoid repetition. If multiple tests can be executed with the same test case, use the Test Case ID to refer to the required test case.</a:t>
            </a:r>
            <a:endParaRPr sz="1200">
              <a:solidFill>
                <a:srgbClr val="333333"/>
              </a:solidFill>
              <a:highlight>
                <a:srgbClr val="FFFFFF"/>
              </a:highlight>
            </a:endParaRPr>
          </a:p>
          <a:p>
            <a:pPr marL="457200" lvl="0" indent="-228600" algn="l" rtl="0">
              <a:lnSpc>
                <a:spcPct val="150000"/>
              </a:lnSpc>
              <a:spcBef>
                <a:spcPts val="0"/>
              </a:spcBef>
              <a:spcAft>
                <a:spcPts val="0"/>
              </a:spcAft>
              <a:buClr>
                <a:srgbClr val="333333"/>
              </a:buClr>
              <a:buSzPct val="100000"/>
              <a:buNone/>
            </a:pPr>
            <a:r>
              <a:rPr lang="en" sz="1200">
                <a:solidFill>
                  <a:srgbClr val="333333"/>
                </a:solidFill>
                <a:highlight>
                  <a:srgbClr val="FFFFFF"/>
                </a:highlight>
              </a:rPr>
              <a:t>Keep Test Steps as minimal as possible. Ideally, keep it to 10-15 steps, if possible.</a:t>
            </a:r>
            <a:endParaRPr sz="1200">
              <a:solidFill>
                <a:srgbClr val="333333"/>
              </a:solidFill>
              <a:highlight>
                <a:srgbClr val="FFFFFF"/>
              </a:highlight>
            </a:endParaRPr>
          </a:p>
          <a:p>
            <a:pPr marL="0" lvl="0" indent="0" algn="l" rtl="0">
              <a:spcBef>
                <a:spcPts val="300"/>
              </a:spcBef>
              <a:spcAft>
                <a:spcPts val="0"/>
              </a:spcAft>
              <a:buNone/>
            </a:pPr>
            <a:endParaRPr sz="1200">
              <a:solidFill>
                <a:srgbClr val="333333"/>
              </a:solidFill>
              <a:highlight>
                <a:srgbClr val="FFFFFF"/>
              </a:highlight>
            </a:endParaRPr>
          </a:p>
          <a:p>
            <a:pPr marL="0" lvl="0" indent="0" algn="l" rtl="0">
              <a:spcBef>
                <a:spcPts val="1200"/>
              </a:spcBef>
              <a:spcAft>
                <a:spcPts val="1200"/>
              </a:spcAft>
              <a:buNone/>
            </a:pPr>
            <a:endParaRPr sz="1200">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857270" y="437550"/>
            <a:ext cx="7253075" cy="415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9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Why should we move from Manual to Automation Testing?</a:t>
            </a:r>
            <a:endParaRPr sz="2720" b="1"/>
          </a:p>
        </p:txBody>
      </p:sp>
      <p:sp>
        <p:nvSpPr>
          <p:cNvPr id="131" name="Google Shape;131;p26"/>
          <p:cNvSpPr txBox="1">
            <a:spLocks noGrp="1"/>
          </p:cNvSpPr>
          <p:nvPr>
            <p:ph type="body" idx="1"/>
          </p:nvPr>
        </p:nvSpPr>
        <p:spPr>
          <a:xfrm>
            <a:off x="311700" y="1490375"/>
            <a:ext cx="8520600" cy="307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457200" lvl="0" indent="-349250" algn="l" rtl="0">
              <a:spcBef>
                <a:spcPts val="1200"/>
              </a:spcBef>
              <a:spcAft>
                <a:spcPts val="0"/>
              </a:spcAft>
              <a:buClr>
                <a:schemeClr val="dk1"/>
              </a:buClr>
              <a:buSzPts val="1900"/>
              <a:buChar char="●"/>
            </a:pPr>
            <a:r>
              <a:rPr lang="en" sz="1900">
                <a:solidFill>
                  <a:schemeClr val="dk1"/>
                </a:solidFill>
              </a:rPr>
              <a:t>It requires more time than automated testing</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It is susceptible to human errors</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It is time-consuming to maintain test cases</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It is costly to maintain manual testers</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Earlier Feedback and Bug detection</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Test Reusability</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1700" y="521225"/>
            <a:ext cx="8520600" cy="9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Automation Testing Scope</a:t>
            </a:r>
            <a:endParaRPr sz="2720" b="1"/>
          </a:p>
        </p:txBody>
      </p:sp>
      <p:sp>
        <p:nvSpPr>
          <p:cNvPr id="137" name="Google Shape;137;p27"/>
          <p:cNvSpPr txBox="1">
            <a:spLocks noGrp="1"/>
          </p:cNvSpPr>
          <p:nvPr>
            <p:ph type="body" idx="1"/>
          </p:nvPr>
        </p:nvSpPr>
        <p:spPr>
          <a:xfrm>
            <a:off x="311700" y="1490375"/>
            <a:ext cx="8520600" cy="307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457200" lvl="0" indent="-349250" algn="l" rtl="0">
              <a:spcBef>
                <a:spcPts val="1200"/>
              </a:spcBef>
              <a:spcAft>
                <a:spcPts val="0"/>
              </a:spcAft>
              <a:buClr>
                <a:schemeClr val="dk1"/>
              </a:buClr>
              <a:buSzPts val="1900"/>
              <a:buChar char="●"/>
            </a:pPr>
            <a:r>
              <a:rPr lang="en" sz="1900">
                <a:solidFill>
                  <a:schemeClr val="dk1"/>
                </a:solidFill>
              </a:rPr>
              <a:t>Web Automation</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Mobile Automation</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API Automation</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Performance Testing etc</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131250"/>
            <a:ext cx="8520600" cy="9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Why Selenium is Preferred for Web Automation over tools in the market?</a:t>
            </a:r>
            <a:endParaRPr sz="2720" b="1"/>
          </a:p>
        </p:txBody>
      </p:sp>
      <p:pic>
        <p:nvPicPr>
          <p:cNvPr id="143" name="Google Shape;143;p28"/>
          <p:cNvPicPr preferRelativeResize="0"/>
          <p:nvPr/>
        </p:nvPicPr>
        <p:blipFill rotWithShape="1">
          <a:blip r:embed="rId3">
            <a:alphaModFix/>
          </a:blip>
          <a:srcRect/>
          <a:stretch/>
        </p:blipFill>
        <p:spPr>
          <a:xfrm>
            <a:off x="1418675" y="1243850"/>
            <a:ext cx="6396326" cy="384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1700" y="445025"/>
            <a:ext cx="8520600" cy="9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20" b="1"/>
              <a:t>Selenium Components</a:t>
            </a:r>
            <a:endParaRPr sz="2720" b="1"/>
          </a:p>
        </p:txBody>
      </p:sp>
      <p:sp>
        <p:nvSpPr>
          <p:cNvPr id="149" name="Google Shape;149;p29"/>
          <p:cNvSpPr txBox="1">
            <a:spLocks noGrp="1"/>
          </p:cNvSpPr>
          <p:nvPr>
            <p:ph type="body" idx="1"/>
          </p:nvPr>
        </p:nvSpPr>
        <p:spPr>
          <a:xfrm>
            <a:off x="311700" y="1490375"/>
            <a:ext cx="8520600" cy="307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457200" lvl="0" indent="-349250" algn="l" rtl="0">
              <a:spcBef>
                <a:spcPts val="1200"/>
              </a:spcBef>
              <a:spcAft>
                <a:spcPts val="0"/>
              </a:spcAft>
              <a:buClr>
                <a:schemeClr val="dk1"/>
              </a:buClr>
              <a:buSzPts val="1900"/>
              <a:buChar char="●"/>
            </a:pPr>
            <a:r>
              <a:rPr lang="en" sz="1900">
                <a:solidFill>
                  <a:schemeClr val="dk1"/>
                </a:solidFill>
              </a:rPr>
              <a:t>Selenium IDE</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Selenium Webdriver</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Selenium Grid</a:t>
            </a:r>
            <a:endParaRPr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254525"/>
            <a:ext cx="85206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120" b="1"/>
              <a:t>Selenium Architecture</a:t>
            </a:r>
            <a:endParaRPr sz="3120" b="1"/>
          </a:p>
        </p:txBody>
      </p:sp>
      <p:pic>
        <p:nvPicPr>
          <p:cNvPr id="155" name="Google Shape;155;p30"/>
          <p:cNvPicPr preferRelativeResize="0"/>
          <p:nvPr/>
        </p:nvPicPr>
        <p:blipFill>
          <a:blip r:embed="rId3">
            <a:alphaModFix/>
          </a:blip>
          <a:stretch>
            <a:fillRect/>
          </a:stretch>
        </p:blipFill>
        <p:spPr>
          <a:xfrm>
            <a:off x="1553125" y="1205675"/>
            <a:ext cx="6191779" cy="3482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89650"/>
            <a:ext cx="85206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120" b="1"/>
              <a:t>Selenium Locators</a:t>
            </a:r>
            <a:endParaRPr sz="3120" b="1"/>
          </a:p>
        </p:txBody>
      </p:sp>
      <p:graphicFrame>
        <p:nvGraphicFramePr>
          <p:cNvPr id="161" name="Google Shape;161;p31"/>
          <p:cNvGraphicFramePr/>
          <p:nvPr/>
        </p:nvGraphicFramePr>
        <p:xfrm>
          <a:off x="1309688" y="942425"/>
          <a:ext cx="3000000" cy="3000000"/>
        </p:xfrm>
        <a:graphic>
          <a:graphicData uri="http://schemas.openxmlformats.org/drawingml/2006/table">
            <a:tbl>
              <a:tblPr>
                <a:noFill/>
                <a:tableStyleId>{338FBA96-5AB1-460F-9020-50DF3EEFA284}</a:tableStyleId>
              </a:tblPr>
              <a:tblGrid>
                <a:gridCol w="1628775">
                  <a:extLst>
                    <a:ext uri="{9D8B030D-6E8A-4147-A177-3AD203B41FA5}">
                      <a16:colId xmlns:a16="http://schemas.microsoft.com/office/drawing/2014/main" val="20000"/>
                    </a:ext>
                  </a:extLst>
                </a:gridCol>
                <a:gridCol w="260985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43425">
                <a:tc>
                  <a:txBody>
                    <a:bodyPr/>
                    <a:lstStyle/>
                    <a:p>
                      <a:pPr marL="0" lvl="0" indent="0" algn="ctr" rtl="0">
                        <a:lnSpc>
                          <a:spcPct val="142857"/>
                        </a:lnSpc>
                        <a:spcBef>
                          <a:spcPts val="0"/>
                        </a:spcBef>
                        <a:spcAft>
                          <a:spcPts val="0"/>
                        </a:spcAft>
                        <a:buNone/>
                      </a:pPr>
                      <a:r>
                        <a:rPr lang="en" sz="1150" b="1">
                          <a:solidFill>
                            <a:srgbClr val="212529"/>
                          </a:solidFill>
                          <a:latin typeface="Nunito"/>
                          <a:ea typeface="Nunito"/>
                          <a:cs typeface="Nunito"/>
                          <a:sym typeface="Nunito"/>
                        </a:rPr>
                        <a:t>Method</a:t>
                      </a:r>
                      <a:endParaRPr sz="1150" b="1">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0"/>
                        </a:spcAft>
                        <a:buNone/>
                      </a:pPr>
                      <a:r>
                        <a:rPr lang="en" sz="1150" b="1">
                          <a:solidFill>
                            <a:srgbClr val="212529"/>
                          </a:solidFill>
                          <a:latin typeface="Nunito"/>
                          <a:ea typeface="Nunito"/>
                          <a:cs typeface="Nunito"/>
                          <a:sym typeface="Nunito"/>
                        </a:rPr>
                        <a:t>Syntax</a:t>
                      </a:r>
                      <a:endParaRPr sz="1150" b="1">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0"/>
                        </a:spcAft>
                        <a:buNone/>
                      </a:pPr>
                      <a:r>
                        <a:rPr lang="en" sz="1150" b="1">
                          <a:solidFill>
                            <a:srgbClr val="212529"/>
                          </a:solidFill>
                          <a:latin typeface="Nunito"/>
                          <a:ea typeface="Nunito"/>
                          <a:cs typeface="Nunito"/>
                          <a:sym typeface="Nunito"/>
                        </a:rPr>
                        <a:t>Description</a:t>
                      </a:r>
                      <a:endParaRPr sz="1150" b="1">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ID</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driver.findElement(By.id (&lt;element ID&gt;))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ID attribute</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name</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driver.findElement(By.name (&lt;element name&gt;))</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Name attribute</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class name</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driver.findElement(By.className (&lt;element class&gt;))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Class attribute</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tag name</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driver.findElement(By.tagName (&lt;htmltagname&gt;))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HTML tag</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What is Software Testing?</a:t>
            </a:r>
            <a:endParaRPr sz="2720" b="1"/>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It is a method to check whether the actual software product matches expected requirements and to ensure that software product is Defect free. It involves execution of software/system components using manual or automated tools to evaluate one or more properties of interest. The purpose of software testing is to identify errors, gaps or missing requirements in contrast to actual requirements.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11700" y="89650"/>
            <a:ext cx="85206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120" b="1"/>
              <a:t>Selenium Locators</a:t>
            </a:r>
            <a:endParaRPr sz="3120" b="1"/>
          </a:p>
        </p:txBody>
      </p:sp>
      <p:graphicFrame>
        <p:nvGraphicFramePr>
          <p:cNvPr id="167" name="Google Shape;167;p32"/>
          <p:cNvGraphicFramePr/>
          <p:nvPr/>
        </p:nvGraphicFramePr>
        <p:xfrm>
          <a:off x="1309688" y="953650"/>
          <a:ext cx="3000000" cy="3000000"/>
        </p:xfrm>
        <a:graphic>
          <a:graphicData uri="http://schemas.openxmlformats.org/drawingml/2006/table">
            <a:tbl>
              <a:tblPr>
                <a:noFill/>
                <a:tableStyleId>{338FBA96-5AB1-460F-9020-50DF3EEFA284}</a:tableStyleId>
              </a:tblPr>
              <a:tblGrid>
                <a:gridCol w="1628775">
                  <a:extLst>
                    <a:ext uri="{9D8B030D-6E8A-4147-A177-3AD203B41FA5}">
                      <a16:colId xmlns:a16="http://schemas.microsoft.com/office/drawing/2014/main" val="20000"/>
                    </a:ext>
                  </a:extLst>
                </a:gridCol>
                <a:gridCol w="260985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43425">
                <a:tc>
                  <a:txBody>
                    <a:bodyPr/>
                    <a:lstStyle/>
                    <a:p>
                      <a:pPr marL="0" lvl="0" indent="0" algn="ctr" rtl="0">
                        <a:lnSpc>
                          <a:spcPct val="142857"/>
                        </a:lnSpc>
                        <a:spcBef>
                          <a:spcPts val="0"/>
                        </a:spcBef>
                        <a:spcAft>
                          <a:spcPts val="0"/>
                        </a:spcAft>
                        <a:buNone/>
                      </a:pPr>
                      <a:r>
                        <a:rPr lang="en" sz="1150" b="1">
                          <a:solidFill>
                            <a:srgbClr val="212529"/>
                          </a:solidFill>
                          <a:latin typeface="Nunito"/>
                          <a:ea typeface="Nunito"/>
                          <a:cs typeface="Nunito"/>
                          <a:sym typeface="Nunito"/>
                        </a:rPr>
                        <a:t>Method</a:t>
                      </a:r>
                      <a:endParaRPr sz="1150" b="1">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0"/>
                        </a:spcAft>
                        <a:buNone/>
                      </a:pPr>
                      <a:r>
                        <a:rPr lang="en" sz="1150" b="1">
                          <a:solidFill>
                            <a:srgbClr val="212529"/>
                          </a:solidFill>
                          <a:latin typeface="Nunito"/>
                          <a:ea typeface="Nunito"/>
                          <a:cs typeface="Nunito"/>
                          <a:sym typeface="Nunito"/>
                        </a:rPr>
                        <a:t>Syntax</a:t>
                      </a:r>
                      <a:endParaRPr sz="1150" b="1">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0"/>
                        </a:spcAft>
                        <a:buNone/>
                      </a:pPr>
                      <a:r>
                        <a:rPr lang="en" sz="1150" b="1">
                          <a:solidFill>
                            <a:srgbClr val="212529"/>
                          </a:solidFill>
                          <a:latin typeface="Nunito"/>
                          <a:ea typeface="Nunito"/>
                          <a:cs typeface="Nunito"/>
                          <a:sym typeface="Nunito"/>
                        </a:rPr>
                        <a:t>Description</a:t>
                      </a:r>
                      <a:endParaRPr sz="1150" b="1">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link text</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driver.findElement(By.linkText (&lt;linktext&gt;))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 link using link text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partial link text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driver.findElement(By.partialLinkText (&lt;linktext&gt;))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 link using the link's partial text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CSS</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driver.findElement(By.cssSelector (&lt;css selector&gt;))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CSS selector</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556025">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By XPath</a:t>
                      </a:r>
                      <a:endParaRPr sz="1150">
                        <a:solidFill>
                          <a:srgbClr val="212529"/>
                        </a:solidFill>
                        <a:latin typeface="Nunito"/>
                        <a:ea typeface="Nunito"/>
                        <a:cs typeface="Nunito"/>
                        <a:sym typeface="Nunito"/>
                      </a:endParaRPr>
                    </a:p>
                  </a:txBody>
                  <a:tcPr marL="76200" marR="76200" marT="76200" marB="7620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driver.findElement(By.xpath (&lt;xpath&gt;))</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latin typeface="Nunito"/>
                          <a:ea typeface="Nunito"/>
                          <a:cs typeface="Nunito"/>
                          <a:sym typeface="Nunito"/>
                        </a:rPr>
                        <a:t>Locates an element using XPath query</a:t>
                      </a:r>
                      <a:endParaRPr sz="1150">
                        <a:solidFill>
                          <a:srgbClr val="212529"/>
                        </a:solidFill>
                        <a:latin typeface="Nunito"/>
                        <a:ea typeface="Nunito"/>
                        <a:cs typeface="Nunito"/>
                        <a:sym typeface="Nunito"/>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Benefits of Software Testing</a:t>
            </a:r>
            <a:endParaRPr sz="2720" b="1"/>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457200" lvl="0" indent="-349250" algn="l" rtl="0">
              <a:spcBef>
                <a:spcPts val="1200"/>
              </a:spcBef>
              <a:spcAft>
                <a:spcPts val="0"/>
              </a:spcAft>
              <a:buClr>
                <a:schemeClr val="dk1"/>
              </a:buClr>
              <a:buSzPts val="1900"/>
              <a:buChar char="●"/>
            </a:pPr>
            <a:r>
              <a:rPr lang="en" sz="1900">
                <a:solidFill>
                  <a:schemeClr val="dk1"/>
                </a:solidFill>
              </a:rPr>
              <a:t>Cost-Effective</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Security</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Product quality</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Customer Satisfaction</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166775" y="409025"/>
            <a:ext cx="4810449" cy="445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STLC (Software Testing Life Cycle)</a:t>
            </a:r>
            <a:endParaRPr/>
          </a:p>
        </p:txBody>
      </p:sp>
      <p:sp>
        <p:nvSpPr>
          <p:cNvPr id="77" name="Google Shape;7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8" name="Google Shape;78;p17" descr="Phases of STLC"/>
          <p:cNvPicPr preferRelativeResize="0"/>
          <p:nvPr/>
        </p:nvPicPr>
        <p:blipFill>
          <a:blip r:embed="rId3">
            <a:alphaModFix/>
          </a:blip>
          <a:stretch>
            <a:fillRect/>
          </a:stretch>
        </p:blipFill>
        <p:spPr>
          <a:xfrm>
            <a:off x="357800" y="1152475"/>
            <a:ext cx="7812174" cy="36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Testing Methodologies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8"/>
          <p:cNvPicPr preferRelativeResize="0"/>
          <p:nvPr/>
        </p:nvPicPr>
        <p:blipFill>
          <a:blip r:embed="rId3">
            <a:alphaModFix/>
          </a:blip>
          <a:stretch>
            <a:fillRect/>
          </a:stretch>
        </p:blipFill>
        <p:spPr>
          <a:xfrm>
            <a:off x="311700" y="1092275"/>
            <a:ext cx="8484425" cy="34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Clr>
                <a:schemeClr val="dk1"/>
              </a:buClr>
              <a:buSzPct val="64705"/>
              <a:buFont typeface="Arial"/>
              <a:buNone/>
            </a:pPr>
            <a:r>
              <a:rPr lang="en" sz="1700" b="1">
                <a:solidFill>
                  <a:srgbClr val="030042"/>
                </a:solidFill>
                <a:highlight>
                  <a:srgbClr val="FFFFFF"/>
                </a:highlight>
              </a:rPr>
              <a:t>Gray Box Testing Example </a:t>
            </a:r>
            <a:endParaRPr sz="1700" b="1">
              <a:solidFill>
                <a:srgbClr val="030042"/>
              </a:solidFill>
              <a:highlight>
                <a:srgbClr val="FFFFFF"/>
              </a:highlight>
            </a:endParaRPr>
          </a:p>
          <a:p>
            <a:pPr marL="0" lvl="0" indent="0" algn="l" rtl="0">
              <a:spcBef>
                <a:spcPts val="80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500">
                <a:solidFill>
                  <a:schemeClr val="dk1"/>
                </a:solidFill>
                <a:highlight>
                  <a:srgbClr val="FFFFFF"/>
                </a:highlight>
              </a:rPr>
              <a:t>Let’s use a simple example of a hyperlink on a webpage to understand how gray box testing works and how it differs from the other types of software testing. </a:t>
            </a:r>
            <a:endParaRPr sz="1500">
              <a:solidFill>
                <a:schemeClr val="dk1"/>
              </a:solidFill>
              <a:highlight>
                <a:srgbClr val="FFFFFF"/>
              </a:highlight>
            </a:endParaRPr>
          </a:p>
          <a:p>
            <a:pPr marL="0" lvl="0" indent="0" algn="l" rtl="0">
              <a:spcBef>
                <a:spcPts val="1900"/>
              </a:spcBef>
              <a:spcAft>
                <a:spcPts val="0"/>
              </a:spcAft>
              <a:buClr>
                <a:schemeClr val="dk1"/>
              </a:buClr>
              <a:buSzPts val="1100"/>
              <a:buFont typeface="Arial"/>
              <a:buNone/>
            </a:pPr>
            <a:r>
              <a:rPr lang="en" sz="1500">
                <a:solidFill>
                  <a:schemeClr val="dk1"/>
                </a:solidFill>
                <a:highlight>
                  <a:srgbClr val="FFFFFF"/>
                </a:highlight>
              </a:rPr>
              <a:t>In gray box testing, the tester may start by clicking the hyperlink to check whether it opens a new page. The tester would then check if the HTML code is pointing to the correct URL using the correct syntax. Finally, the tester rechecks the user interface to confirm that the browser redirects them to the correct URL. </a:t>
            </a:r>
            <a:endParaRPr sz="1500">
              <a:solidFill>
                <a:schemeClr val="dk1"/>
              </a:solidFill>
              <a:highlight>
                <a:srgbClr val="FFFFFF"/>
              </a:highlight>
            </a:endParaRPr>
          </a:p>
          <a:p>
            <a:pPr marL="0" lvl="0" indent="0" algn="l" rtl="0">
              <a:spcBef>
                <a:spcPts val="1900"/>
              </a:spcBef>
              <a:spcAft>
                <a:spcPts val="0"/>
              </a:spcAft>
              <a:buClr>
                <a:schemeClr val="dk1"/>
              </a:buClr>
              <a:buSzPts val="1100"/>
              <a:buFont typeface="Arial"/>
              <a:buNone/>
            </a:pPr>
            <a:r>
              <a:rPr lang="en" sz="1500">
                <a:solidFill>
                  <a:schemeClr val="dk1"/>
                </a:solidFill>
                <a:highlight>
                  <a:srgbClr val="FFFFFF"/>
                </a:highlight>
              </a:rPr>
              <a:t>If the tester were performing white box testing, they would only check if the HTML is coded properly and it points to the correct URL using the correct syntax. In black box testing, they would only click the hyperlink and check if the browser redirects them to a new URL. </a:t>
            </a:r>
            <a:endParaRPr sz="1500">
              <a:solidFill>
                <a:schemeClr val="dk1"/>
              </a:solidFill>
              <a:highlight>
                <a:srgbClr val="FFFFFF"/>
              </a:highlight>
            </a:endParaRPr>
          </a:p>
          <a:p>
            <a:pPr marL="0" lvl="0" indent="0" algn="l" rtl="0">
              <a:spcBef>
                <a:spcPts val="19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Methodologies in Software Testing</a:t>
            </a:r>
            <a:endParaRPr sz="2720" b="1"/>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457200" lvl="0" indent="-349250" algn="l" rtl="0">
              <a:spcBef>
                <a:spcPts val="1200"/>
              </a:spcBef>
              <a:spcAft>
                <a:spcPts val="0"/>
              </a:spcAft>
              <a:buClr>
                <a:schemeClr val="dk1"/>
              </a:buClr>
              <a:buSzPts val="1900"/>
              <a:buChar char="●"/>
            </a:pPr>
            <a:r>
              <a:rPr lang="en" sz="1900" b="1">
                <a:solidFill>
                  <a:schemeClr val="dk1"/>
                </a:solidFill>
              </a:rPr>
              <a:t>Functional - </a:t>
            </a:r>
            <a:r>
              <a:rPr lang="en" sz="1500">
                <a:solidFill>
                  <a:schemeClr val="dk1"/>
                </a:solidFill>
              </a:rPr>
              <a:t>Smoke Testing (BVT, BAT), Sanity Testing, Regression, Unit Testing, Integration Testing, Feature Testing, System Testing etc</a:t>
            </a:r>
            <a:endParaRPr sz="1500">
              <a:solidFill>
                <a:schemeClr val="dk1"/>
              </a:solidFill>
            </a:endParaRPr>
          </a:p>
          <a:p>
            <a:pPr marL="0" lvl="0" indent="0" algn="l" rtl="0">
              <a:spcBef>
                <a:spcPts val="1200"/>
              </a:spcBef>
              <a:spcAft>
                <a:spcPts val="0"/>
              </a:spcAft>
              <a:buNone/>
            </a:pPr>
            <a:endParaRPr sz="1900">
              <a:solidFill>
                <a:schemeClr val="dk1"/>
              </a:solidFill>
            </a:endParaRPr>
          </a:p>
          <a:p>
            <a:pPr marL="457200" lvl="0" indent="-349250" algn="l" rtl="0">
              <a:spcBef>
                <a:spcPts val="1200"/>
              </a:spcBef>
              <a:spcAft>
                <a:spcPts val="0"/>
              </a:spcAft>
              <a:buClr>
                <a:schemeClr val="dk1"/>
              </a:buClr>
              <a:buSzPts val="1900"/>
              <a:buChar char="●"/>
            </a:pPr>
            <a:r>
              <a:rPr lang="en" sz="1900" b="1">
                <a:solidFill>
                  <a:schemeClr val="dk1"/>
                </a:solidFill>
              </a:rPr>
              <a:t>Non- Functional Testing -</a:t>
            </a:r>
            <a:r>
              <a:rPr lang="en" sz="1900">
                <a:solidFill>
                  <a:schemeClr val="dk1"/>
                </a:solidFill>
              </a:rPr>
              <a:t> </a:t>
            </a:r>
            <a:r>
              <a:rPr lang="en" sz="1500">
                <a:solidFill>
                  <a:schemeClr val="dk1"/>
                </a:solidFill>
              </a:rPr>
              <a:t>Performance Testing- Load Testing, Stress Testing, Spike Testing, Volume Testing etc</a:t>
            </a:r>
            <a:endParaRPr sz="1500">
              <a:solidFill>
                <a:schemeClr val="dk1"/>
              </a:solidFill>
            </a:endParaRPr>
          </a:p>
          <a:p>
            <a:pPr marL="457200" lvl="0" indent="0" algn="l" rtl="0">
              <a:spcBef>
                <a:spcPts val="1200"/>
              </a:spcBef>
              <a:spcAft>
                <a:spcPts val="1200"/>
              </a:spcAft>
              <a:buNone/>
            </a:pP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457200" lvl="0" indent="0" algn="l" rtl="0">
              <a:spcBef>
                <a:spcPts val="1200"/>
              </a:spcBef>
              <a:spcAft>
                <a:spcPts val="1200"/>
              </a:spcAft>
              <a:buNone/>
            </a:pPr>
            <a:endParaRPr sz="1900">
              <a:solidFill>
                <a:schemeClr val="dk1"/>
              </a:solidFill>
            </a:endParaRPr>
          </a:p>
        </p:txBody>
      </p:sp>
      <p:pic>
        <p:nvPicPr>
          <p:cNvPr id="103" name="Google Shape;103;p21"/>
          <p:cNvPicPr preferRelativeResize="0"/>
          <p:nvPr/>
        </p:nvPicPr>
        <p:blipFill>
          <a:blip r:embed="rId3">
            <a:alphaModFix/>
          </a:blip>
          <a:stretch>
            <a:fillRect/>
          </a:stretch>
        </p:blipFill>
        <p:spPr>
          <a:xfrm>
            <a:off x="1933000" y="323850"/>
            <a:ext cx="5143500" cy="4495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Office PowerPoint</Application>
  <PresentationFormat>On-screen Show (16:9)</PresentationFormat>
  <Paragraphs>93</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Nunito</vt:lpstr>
      <vt:lpstr>Simple Light</vt:lpstr>
      <vt:lpstr>Introduction to Manual Testing  </vt:lpstr>
      <vt:lpstr>What is Software Testing?</vt:lpstr>
      <vt:lpstr>Benefits of Software Testing</vt:lpstr>
      <vt:lpstr>PowerPoint Presentation</vt:lpstr>
      <vt:lpstr>STLC (Software Testing Life Cycle)</vt:lpstr>
      <vt:lpstr>Types of Testing Methodologies</vt:lpstr>
      <vt:lpstr>Gray Box Testing Example  </vt:lpstr>
      <vt:lpstr>Methodologies in Software Testing</vt:lpstr>
      <vt:lpstr>PowerPoint Presentation</vt:lpstr>
      <vt:lpstr>PowerPoint Presentation</vt:lpstr>
      <vt:lpstr>Test Case Design Techniques</vt:lpstr>
      <vt:lpstr>Test Case</vt:lpstr>
      <vt:lpstr>PowerPoint Presentation</vt:lpstr>
      <vt:lpstr>Why should we move from Manual to Automation Testing?</vt:lpstr>
      <vt:lpstr>Automation Testing Scope</vt:lpstr>
      <vt:lpstr>Why Selenium is Preferred for Web Automation over tools in the market?</vt:lpstr>
      <vt:lpstr>Selenium Components</vt:lpstr>
      <vt:lpstr>Selenium Architecture</vt:lpstr>
      <vt:lpstr>Selenium Locators</vt:lpstr>
      <vt:lpstr>Selenium Locators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Manual Testing  </dc:title>
  <cp:lastModifiedBy>Anbil Arvind</cp:lastModifiedBy>
  <cp:revision>1</cp:revision>
  <dcterms:modified xsi:type="dcterms:W3CDTF">2023-09-05T05:23:27Z</dcterms:modified>
</cp:coreProperties>
</file>