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90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8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9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1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3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4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0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7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5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29C6F2-1877-4630-B48E-F718F1F9E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es-AR" dirty="0"/>
              <a:t>Árboles</a:t>
            </a:r>
            <a:br>
              <a:rPr lang="es-AR" dirty="0"/>
            </a:br>
            <a:r>
              <a:rPr lang="es-AR" sz="4000" dirty="0"/>
              <a:t>Ejercicio de práctica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0F22DE-F1D1-46EE-A106-F29FA7D46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es-AR" dirty="0"/>
              <a:t>Programación II </a:t>
            </a:r>
          </a:p>
        </p:txBody>
      </p:sp>
      <p:pic>
        <p:nvPicPr>
          <p:cNvPr id="4" name="Picture 3" descr="Ilustración en 3D de un patrón de voxel">
            <a:extLst>
              <a:ext uri="{FF2B5EF4-FFF2-40B4-BE49-F238E27FC236}">
                <a16:creationId xmlns:a16="http://schemas.microsoft.com/office/drawing/2014/main" id="{812EDA4D-1975-4DD3-A68E-A4CB71CD34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70" r="33354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2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03E6885-F34A-47E2-8226-96CE1640833F}"/>
              </a:ext>
            </a:extLst>
          </p:cNvPr>
          <p:cNvSpPr txBox="1"/>
          <p:nvPr/>
        </p:nvSpPr>
        <p:spPr>
          <a:xfrm>
            <a:off x="1670734" y="1554223"/>
            <a:ext cx="8850532" cy="511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2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Enunciado: </a:t>
            </a:r>
            <a:endParaRPr lang="es-AR" sz="2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ingresan desde teclado el nombre, apellido y el </a:t>
            </a:r>
            <a:r>
              <a:rPr lang="es-A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dni</a:t>
            </a: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los alumnos de un curso de postgrado.</a:t>
            </a: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lectura finaliza con el nombre ‘ZZZ’. 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 piden generar un árbol con dicha información ordenada por 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dni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A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vez generado el árbol: 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lphaLcPeriod"/>
            </a:pP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Realizar un </a:t>
            </a:r>
            <a:r>
              <a:rPr lang="es-A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módulo</a:t>
            </a: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reciba el árbol y un </a:t>
            </a:r>
            <a:r>
              <a:rPr lang="es-A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dni</a:t>
            </a: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y devuelva los datos de esa persona (el módulo debe tener en cuenta que el </a:t>
            </a:r>
            <a:r>
              <a:rPr lang="es-A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dni</a:t>
            </a: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puede no existir en la estructura).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lphaLcPeriod"/>
            </a:pP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Realizar un </a:t>
            </a:r>
            <a:r>
              <a:rPr lang="es-A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módulo 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reciba el árbol y un apellido, e imprima los datos de aquellos alumnos cuyo apellido sea el enviado por parámetro.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Realizar un programa que invoque a los módulos realizados.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463BCD-80B1-4E12-A8B0-897014CD64C8}"/>
              </a:ext>
            </a:extLst>
          </p:cNvPr>
          <p:cNvSpPr txBox="1">
            <a:spLocks noChangeArrowheads="1"/>
          </p:cNvSpPr>
          <p:nvPr/>
        </p:nvSpPr>
        <p:spPr bwMode="auto">
          <a:xfrm rot="20796388">
            <a:off x="1590297" y="3459386"/>
            <a:ext cx="44846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2000" i="1" dirty="0">
                <a:solidFill>
                  <a:srgbClr val="314887"/>
                </a:solidFill>
                <a:latin typeface="Comic Sans MS" panose="030F0702030302020204" pitchFamily="66" charset="0"/>
              </a:rPr>
              <a:t>¿Qué estructuras de datos necesitamos definir?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3F0677B-26B7-4CF0-9368-49997C27C17C}"/>
              </a:ext>
            </a:extLst>
          </p:cNvPr>
          <p:cNvSpPr txBox="1">
            <a:spLocks noChangeArrowheads="1"/>
          </p:cNvSpPr>
          <p:nvPr/>
        </p:nvSpPr>
        <p:spPr bwMode="auto">
          <a:xfrm rot="676099">
            <a:off x="6788867" y="3613342"/>
            <a:ext cx="36988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2000" i="1" dirty="0">
                <a:solidFill>
                  <a:srgbClr val="314887"/>
                </a:solidFill>
                <a:latin typeface="Comic Sans MS" panose="030F0702030302020204" pitchFamily="66" charset="0"/>
              </a:rPr>
              <a:t>¿Qué orden llevará?</a:t>
            </a:r>
          </a:p>
        </p:txBody>
      </p:sp>
    </p:spTree>
    <p:extLst>
      <p:ext uri="{BB962C8B-B14F-4D97-AF65-F5344CB8AC3E}">
        <p14:creationId xmlns:p14="http://schemas.microsoft.com/office/powerpoint/2010/main" val="217052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03E6885-F34A-47E2-8226-96CE1640833F}"/>
              </a:ext>
            </a:extLst>
          </p:cNvPr>
          <p:cNvSpPr txBox="1"/>
          <p:nvPr/>
        </p:nvSpPr>
        <p:spPr>
          <a:xfrm>
            <a:off x="1670734" y="1160327"/>
            <a:ext cx="8850532" cy="391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2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Enunciado: </a:t>
            </a:r>
            <a:endParaRPr lang="es-AR" sz="2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ingresan desde teclado el nombre, apellido y el </a:t>
            </a:r>
            <a:r>
              <a:rPr lang="es-A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dni</a:t>
            </a: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los alumnos de un curso de postgrado.</a:t>
            </a: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lectura finaliza con el nombre ‘ZZZ’. 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 piden generar un árbol con dicha información ordenada por 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dni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vez generado el árbol: 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lphaLcPeriod"/>
            </a:pP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Realizar un </a:t>
            </a:r>
            <a:r>
              <a:rPr lang="es-A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módulo</a:t>
            </a: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reciba el árbol y un </a:t>
            </a:r>
            <a:r>
              <a:rPr lang="es-A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dni</a:t>
            </a: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y </a:t>
            </a:r>
            <a:r>
              <a:rPr lang="es-AR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devuelva</a:t>
            </a: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los datos de esa persona (el módulo debe tener en cuenta que el </a:t>
            </a:r>
            <a:r>
              <a:rPr lang="es-A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dni</a:t>
            </a: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puede no existir en la estructura).</a:t>
            </a:r>
          </a:p>
          <a:p>
            <a:pPr marL="342900" indent="-342900" algn="just">
              <a:lnSpc>
                <a:spcPct val="107000"/>
              </a:lnSpc>
              <a:buFont typeface="+mj-lt"/>
              <a:buAutoNum type="alphaLcPeriod"/>
            </a:pP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Realizar un </a:t>
            </a:r>
            <a:r>
              <a:rPr lang="es-A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módulo 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reciba el árbol y un apellido, e </a:t>
            </a:r>
            <a:r>
              <a:rPr lang="es-AR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imprima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los datos de aquellos alumnos cuyo apellido sea el enviado por parámetro.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Realizar un programa que invoque a los módulos realizados.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52DFE81-8E34-435D-A83D-950C79189DF1}"/>
              </a:ext>
            </a:extLst>
          </p:cNvPr>
          <p:cNvSpPr txBox="1">
            <a:spLocks noChangeArrowheads="1"/>
          </p:cNvSpPr>
          <p:nvPr/>
        </p:nvSpPr>
        <p:spPr bwMode="auto">
          <a:xfrm rot="21223622">
            <a:off x="1562602" y="5226905"/>
            <a:ext cx="3803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2000" i="1" dirty="0">
                <a:solidFill>
                  <a:srgbClr val="314887"/>
                </a:solidFill>
                <a:latin typeface="Comic Sans MS" panose="030F0702030302020204" pitchFamily="66" charset="0"/>
              </a:rPr>
              <a:t>¿Cómo debe ser el recorrido de la estructura?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2D47248-0AE4-4615-A8D5-DA94CC5367AC}"/>
              </a:ext>
            </a:extLst>
          </p:cNvPr>
          <p:cNvSpPr txBox="1">
            <a:spLocks noChangeArrowheads="1"/>
          </p:cNvSpPr>
          <p:nvPr/>
        </p:nvSpPr>
        <p:spPr bwMode="auto">
          <a:xfrm rot="453914">
            <a:off x="6358513" y="5328281"/>
            <a:ext cx="4691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2000" i="1" dirty="0">
                <a:solidFill>
                  <a:srgbClr val="314887"/>
                </a:solidFill>
                <a:latin typeface="Comic Sans MS" panose="030F0702030302020204" pitchFamily="66" charset="0"/>
              </a:rPr>
              <a:t>¿Qué estructura conviene utilizar?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EE03445-F0B1-44A0-96AA-438CBFA1F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157" y="5980877"/>
            <a:ext cx="3698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2000" i="1">
                <a:solidFill>
                  <a:srgbClr val="314887"/>
                </a:solidFill>
                <a:latin typeface="Comic Sans MS" panose="030F0702030302020204" pitchFamily="66" charset="0"/>
              </a:rPr>
              <a:t>¿Qué debemos informar?</a:t>
            </a:r>
          </a:p>
        </p:txBody>
      </p:sp>
    </p:spTree>
    <p:extLst>
      <p:ext uri="{BB962C8B-B14F-4D97-AF65-F5344CB8AC3E}">
        <p14:creationId xmlns:p14="http://schemas.microsoft.com/office/powerpoint/2010/main" val="423413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03E6885-F34A-47E2-8226-96CE1640833F}"/>
              </a:ext>
            </a:extLst>
          </p:cNvPr>
          <p:cNvSpPr txBox="1"/>
          <p:nvPr/>
        </p:nvSpPr>
        <p:spPr>
          <a:xfrm>
            <a:off x="1431583" y="738297"/>
            <a:ext cx="8850532" cy="504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2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Recorridos: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AR" sz="28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2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orden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AR" sz="28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AR" sz="2800" b="1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2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Pre-Orden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AR" sz="28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AR" sz="2800" b="1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2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Post-Orden</a:t>
            </a:r>
            <a:endParaRPr lang="es-AR" sz="2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18A0C2D-7B86-4E3A-9929-2131D34C74EA}"/>
              </a:ext>
            </a:extLst>
          </p:cNvPr>
          <p:cNvSpPr txBox="1">
            <a:spLocks noChangeArrowheads="1"/>
          </p:cNvSpPr>
          <p:nvPr/>
        </p:nvSpPr>
        <p:spPr bwMode="auto">
          <a:xfrm rot="21126375">
            <a:off x="4160308" y="5733822"/>
            <a:ext cx="34511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2000" i="1" dirty="0">
                <a:solidFill>
                  <a:srgbClr val="314887"/>
                </a:solidFill>
                <a:latin typeface="Comic Sans MS" panose="030F0702030302020204" pitchFamily="66" charset="0"/>
              </a:rPr>
              <a:t>Todos pueden ser ascendente o descendente!!</a:t>
            </a:r>
          </a:p>
        </p:txBody>
      </p:sp>
      <p:grpSp>
        <p:nvGrpSpPr>
          <p:cNvPr id="5" name="28 Grupo">
            <a:extLst>
              <a:ext uri="{FF2B5EF4-FFF2-40B4-BE49-F238E27FC236}">
                <a16:creationId xmlns:a16="http://schemas.microsoft.com/office/drawing/2014/main" id="{30E256EA-8846-478F-B92E-235822C35B9C}"/>
              </a:ext>
            </a:extLst>
          </p:cNvPr>
          <p:cNvGrpSpPr>
            <a:grpSpLocks/>
          </p:cNvGrpSpPr>
          <p:nvPr/>
        </p:nvGrpSpPr>
        <p:grpSpPr bwMode="auto">
          <a:xfrm>
            <a:off x="4506640" y="1659623"/>
            <a:ext cx="2006702" cy="2022570"/>
            <a:chOff x="7343231" y="4973638"/>
            <a:chExt cx="1152525" cy="1297919"/>
          </a:xfrm>
        </p:grpSpPr>
        <p:grpSp>
          <p:nvGrpSpPr>
            <p:cNvPr id="6" name="Group 25">
              <a:extLst>
                <a:ext uri="{FF2B5EF4-FFF2-40B4-BE49-F238E27FC236}">
                  <a16:creationId xmlns:a16="http://schemas.microsoft.com/office/drawing/2014/main" id="{0CF20761-B4B9-4B23-AEFE-A52B058603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3231" y="5193644"/>
              <a:ext cx="1152525" cy="1077913"/>
              <a:chOff x="4172" y="2931"/>
              <a:chExt cx="726" cy="679"/>
            </a:xfrm>
            <a:solidFill>
              <a:srgbClr val="008080"/>
            </a:solidFill>
          </p:grpSpPr>
          <p:grpSp>
            <p:nvGrpSpPr>
              <p:cNvPr id="8" name="Group 15">
                <a:extLst>
                  <a:ext uri="{FF2B5EF4-FFF2-40B4-BE49-F238E27FC236}">
                    <a16:creationId xmlns:a16="http://schemas.microsoft.com/office/drawing/2014/main" id="{4C16AB7B-6292-421D-A72C-1AE3CF8E62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2" y="2931"/>
                <a:ext cx="522" cy="679"/>
                <a:chOff x="4354" y="3158"/>
                <a:chExt cx="522" cy="679"/>
              </a:xfrm>
              <a:grpFill/>
            </p:grpSpPr>
            <p:sp>
              <p:nvSpPr>
                <p:cNvPr id="11" name="Oval 16">
                  <a:extLst>
                    <a:ext uri="{FF2B5EF4-FFF2-40B4-BE49-F238E27FC236}">
                      <a16:creationId xmlns:a16="http://schemas.microsoft.com/office/drawing/2014/main" id="{29E9CA09-2EE6-470E-8172-FD9FE243FB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8" y="3158"/>
                  <a:ext cx="318" cy="317"/>
                </a:xfrm>
                <a:prstGeom prst="ellipse">
                  <a:avLst/>
                </a:prstGeom>
                <a:grp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s-AR" sz="1800" b="1" dirty="0">
                      <a:solidFill>
                        <a:srgbClr val="FFFFFF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2</a:t>
                  </a:r>
                  <a:endParaRPr lang="es-ES" sz="1800" b="1" dirty="0">
                    <a:solidFill>
                      <a:srgbClr val="FFFFFF"/>
                    </a:solidFill>
                    <a:latin typeface="+mn-lt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Line 19">
                  <a:extLst>
                    <a:ext uri="{FF2B5EF4-FFF2-40B4-BE49-F238E27FC236}">
                      <a16:creationId xmlns:a16="http://schemas.microsoft.com/office/drawing/2014/main" id="{23F79757-801D-4A68-9B76-0AFC8DE621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81" y="3430"/>
                  <a:ext cx="45" cy="124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s-AR" b="1">
                    <a:solidFill>
                      <a:srgbClr val="FFFFFF"/>
                    </a:solidFill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Oval 18">
                  <a:extLst>
                    <a:ext uri="{FF2B5EF4-FFF2-40B4-BE49-F238E27FC236}">
                      <a16:creationId xmlns:a16="http://schemas.microsoft.com/office/drawing/2014/main" id="{FE0C0667-8293-4AED-833F-D5709B4DB9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54" y="3520"/>
                  <a:ext cx="318" cy="317"/>
                </a:xfrm>
                <a:prstGeom prst="ellipse">
                  <a:avLst/>
                </a:prstGeom>
                <a:grp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s-ES" sz="1800" b="1" dirty="0">
                      <a:solidFill>
                        <a:srgbClr val="FFFFFF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</p:grpSp>
          <p:sp>
            <p:nvSpPr>
              <p:cNvPr id="9" name="Line 21">
                <a:extLst>
                  <a:ext uri="{FF2B5EF4-FFF2-40B4-BE49-F238E27FC236}">
                    <a16:creationId xmlns:a16="http://schemas.microsoft.com/office/drawing/2014/main" id="{559A077C-BD49-438B-A703-1646A7AD8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3" y="3211"/>
                <a:ext cx="68" cy="124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es-AR" b="1">
                  <a:solidFill>
                    <a:srgbClr val="FFFFFF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20">
                <a:extLst>
                  <a:ext uri="{FF2B5EF4-FFF2-40B4-BE49-F238E27FC236}">
                    <a16:creationId xmlns:a16="http://schemas.microsoft.com/office/drawing/2014/main" id="{74542699-167B-4C9A-81FC-4AD3C5FBE0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0" y="3293"/>
                <a:ext cx="318" cy="317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s-AR" sz="1800" b="1" dirty="0">
                    <a:solidFill>
                      <a:srgbClr val="FFFFF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3</a:t>
                </a:r>
                <a:endParaRPr lang="es-ES" sz="1800" b="1" dirty="0">
                  <a:solidFill>
                    <a:srgbClr val="FFFFFF"/>
                  </a:solidFill>
                  <a:latin typeface="+mn-lt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E1F10E3E-BB8B-4FFE-A02C-2EDD17F017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3231" y="4973638"/>
              <a:ext cx="360363" cy="25675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es-ES_tradnl" altLang="es-ES" sz="2000" b="1" dirty="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a</a:t>
              </a:r>
              <a:endParaRPr lang="es-ES" altLang="es-ES" sz="20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69935583-6C40-47A5-ADED-E9A187961316}"/>
              </a:ext>
            </a:extLst>
          </p:cNvPr>
          <p:cNvSpPr txBox="1"/>
          <p:nvPr/>
        </p:nvSpPr>
        <p:spPr>
          <a:xfrm>
            <a:off x="8348330" y="1664470"/>
            <a:ext cx="150073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>
                <a:latin typeface="Calibri" panose="020F0502020204030204" pitchFamily="34" charset="0"/>
                <a:cs typeface="Calibri" panose="020F0502020204030204" pitchFamily="34" charset="0"/>
              </a:rPr>
              <a:t>1 – 2 – 3 </a:t>
            </a:r>
          </a:p>
          <a:p>
            <a:r>
              <a:rPr lang="es-AR" sz="2800" b="1" dirty="0">
                <a:latin typeface="Calibri" panose="020F0502020204030204" pitchFamily="34" charset="0"/>
                <a:cs typeface="Calibri" panose="020F0502020204030204" pitchFamily="34" charset="0"/>
              </a:rPr>
              <a:t>3 – 2 – 1</a:t>
            </a:r>
          </a:p>
          <a:p>
            <a:endParaRPr lang="es-AR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AR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AR" sz="2800" b="1" dirty="0">
                <a:latin typeface="Calibri" panose="020F0502020204030204" pitchFamily="34" charset="0"/>
                <a:cs typeface="Calibri" panose="020F0502020204030204" pitchFamily="34" charset="0"/>
              </a:rPr>
              <a:t>2 – 1 – 3</a:t>
            </a:r>
          </a:p>
          <a:p>
            <a:r>
              <a:rPr lang="es-AR" sz="2800" b="1" dirty="0">
                <a:latin typeface="Calibri" panose="020F0502020204030204" pitchFamily="34" charset="0"/>
                <a:cs typeface="Calibri" panose="020F0502020204030204" pitchFamily="34" charset="0"/>
              </a:rPr>
              <a:t>2 – 3 – 1</a:t>
            </a:r>
          </a:p>
          <a:p>
            <a:endParaRPr lang="es-AR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AR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AR" sz="2800" b="1" dirty="0">
                <a:latin typeface="Calibri" panose="020F0502020204030204" pitchFamily="34" charset="0"/>
                <a:cs typeface="Calibri" panose="020F0502020204030204" pitchFamily="34" charset="0"/>
              </a:rPr>
              <a:t>1 – 3 – 2</a:t>
            </a:r>
          </a:p>
          <a:p>
            <a:r>
              <a:rPr lang="es-AR" sz="2800" b="1" dirty="0">
                <a:latin typeface="Calibri" panose="020F0502020204030204" pitchFamily="34" charset="0"/>
                <a:cs typeface="Calibri" panose="020F0502020204030204" pitchFamily="34" charset="0"/>
              </a:rPr>
              <a:t>3 – 1 – 2</a:t>
            </a:r>
          </a:p>
        </p:txBody>
      </p:sp>
    </p:spTree>
    <p:extLst>
      <p:ext uri="{BB962C8B-B14F-4D97-AF65-F5344CB8AC3E}">
        <p14:creationId xmlns:p14="http://schemas.microsoft.com/office/powerpoint/2010/main" val="112079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AngleLinesVTI">
  <a:themeElements>
    <a:clrScheme name="AnalogousFromRegularSeedLeftStep">
      <a:dk1>
        <a:srgbClr val="000000"/>
      </a:dk1>
      <a:lt1>
        <a:srgbClr val="FFFFFF"/>
      </a:lt1>
      <a:dk2>
        <a:srgbClr val="1C2831"/>
      </a:dk2>
      <a:lt2>
        <a:srgbClr val="F1F0F3"/>
      </a:lt2>
      <a:accent1>
        <a:srgbClr val="86AE1F"/>
      </a:accent1>
      <a:accent2>
        <a:srgbClr val="B7A114"/>
      </a:accent2>
      <a:accent3>
        <a:srgbClr val="E77E29"/>
      </a:accent3>
      <a:accent4>
        <a:srgbClr val="D51D17"/>
      </a:accent4>
      <a:accent5>
        <a:srgbClr val="E72972"/>
      </a:accent5>
      <a:accent6>
        <a:srgbClr val="D517AF"/>
      </a:accent6>
      <a:hlink>
        <a:srgbClr val="7B5CC8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328</Words>
  <Application>Microsoft Office PowerPoint</Application>
  <PresentationFormat>Panorámica</PresentationFormat>
  <Paragraphs>48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Comic Sans MS</vt:lpstr>
      <vt:lpstr>Univers Condensed Light</vt:lpstr>
      <vt:lpstr>Walbaum Display Light</vt:lpstr>
      <vt:lpstr>AngleLinesVTI</vt:lpstr>
      <vt:lpstr>Árboles Ejercicio de práctica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Árboles Ejercicio de repaso</dc:title>
  <dc:creator>Silvana Lis Gallo</dc:creator>
  <cp:lastModifiedBy>Silvana Lis Gallo</cp:lastModifiedBy>
  <cp:revision>7</cp:revision>
  <dcterms:created xsi:type="dcterms:W3CDTF">2021-03-11T03:08:29Z</dcterms:created>
  <dcterms:modified xsi:type="dcterms:W3CDTF">2021-03-11T13:24:00Z</dcterms:modified>
</cp:coreProperties>
</file>