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61" r:id="rId5"/>
    <p:sldId id="263" r:id="rId6"/>
    <p:sldId id="259" r:id="rId7"/>
    <p:sldId id="265" r:id="rId8"/>
    <p:sldId id="257" r:id="rId9"/>
    <p:sldId id="258" r:id="rId10"/>
    <p:sldId id="266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89EC8-B0E2-4ACC-8B52-4A9310A2E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1548C-D340-4C8C-9963-A2CD2234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BFD9B-80A4-48AC-8A0A-5DFCD08E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88097-53BD-4773-A0A6-8300023B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E3510-0BCE-4840-AC36-84C3D048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695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F4758-3907-49E0-B6CD-90140AA7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AAF21C-FAFB-4123-BB18-5CD283C8B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B200F2-53B7-4639-B6A2-3CE55357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AD75B-6071-459A-8EE0-B2D63C7B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CD38-2AEA-4645-B225-D670AD22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38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F07ADB-2149-428A-AA69-B03CA1915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89503E-4E0B-4663-8396-0649BB708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09FC0-2DEE-4CCE-9A58-5B437DCD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EE4F2-A19C-47F3-90F0-73A5D6FD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431B1-E2C6-4E36-B9C1-796C4382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66288-D8B1-4F8E-AECD-DB2BEB38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B3C73-5C83-4BA9-A87B-60715650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02789-AD5F-4354-831C-99C61A97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D4940-5A43-4F27-804B-F524878E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3DF7B-B6DC-46A4-B6CD-F869A4BF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63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A6270-79BC-438E-8433-0EC3A06E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F40138-0789-4EFD-A5D8-F7A1DB03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CD3DE-2803-4DC5-8426-2A8A7A6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01A9D-A596-42E3-BBFA-2EBC6AD2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ED1D7-EB52-4E5D-A90B-A327E7A3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353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5F7F-717B-4448-B074-7A5813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CAE91-DB46-4CA2-8A13-04C19D8F1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B12135-89F7-4299-A452-9FA68039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CFF07C-18C7-4A91-A083-40A4AD23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FA49E-D890-43AC-B984-510BCDA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1CAC84-F30E-4BC4-929E-38BDC50E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146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87AEF-90D1-4C76-BB77-A9C52A9D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F6380-7C4A-4A28-9D23-33CB32AA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F03097-39CF-48AE-B10F-EA673431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5212C1-FA31-4315-A47B-72A694DB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B45B40-5097-49FD-A641-3134AF834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90515E-8C8B-41D1-952D-589E00AD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40AF83-1E47-40DA-ADAC-344154E9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5D2931-B0D3-480F-8710-B1A915FB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456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ACA12-152E-40C9-865E-63F9F8C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B60AF5-82F0-4BBC-840F-AE6C5B1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93A345-233C-4816-8412-E47087FB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711C5E-F118-4A18-9FDA-F853F6F4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521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E15114-46B8-4894-B198-B37C77D5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3A3E62-3F47-417E-8357-6B716E56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1473AC-480C-4B68-9C40-ED40A08A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68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2100B-BE5F-41D7-BF4C-CDCF5B41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02299-F0EA-43D3-A921-27C51D89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BE669F-31EA-458B-BBE1-EF0BCFE7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6D328A-E98D-4BAB-8B6B-2CA5FB9E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F4E5E-3431-44BE-BD74-0A5F487D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AD1A8A-1C1A-47E9-B667-848E2FC2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6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085AA-2531-4CF7-BC57-AD999A99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41E3AB-F521-47C8-B3C0-0F4909839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7B13D4-14C3-4210-90AE-68CB47A1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C57193-5AF5-437E-B7A5-BAD39A5D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7B3C70-8C7A-41C0-82AC-EC25577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614520-8FEE-413E-9444-285A0B00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79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C2D5F8-7D73-4A4D-B773-42A32162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22C3C-157A-4790-8439-B5FA2CAB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2EF71-CA85-4547-8087-0CDD770E6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C171-6BF5-42CB-A97E-E52DD961531C}" type="datetimeFigureOut">
              <a:rPr lang="es-AR" smtClean="0"/>
              <a:t>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8220F-8EC1-4867-9FAD-4E41CD392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C21F0-A51A-4360-950D-B7850F9BB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967D-5788-412E-BFB5-F6A1FB9F2B4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849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B63FEFC-7100-4568-9676-B4B88F73D0F3}"/>
              </a:ext>
            </a:extLst>
          </p:cNvPr>
          <p:cNvSpPr/>
          <p:nvPr/>
        </p:nvSpPr>
        <p:spPr>
          <a:xfrm>
            <a:off x="806549" y="448406"/>
            <a:ext cx="9434731" cy="394071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/>
              <a:t>Módulo de Programación Imperativa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D5F2EFC-6FC2-4D15-9D03-B84B4114A9E2}"/>
              </a:ext>
            </a:extLst>
          </p:cNvPr>
          <p:cNvSpPr/>
          <p:nvPr/>
        </p:nvSpPr>
        <p:spPr>
          <a:xfrm>
            <a:off x="6956473" y="2671104"/>
            <a:ext cx="4428978" cy="373849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4800" dirty="0"/>
              <a:t>Clase de Repaso</a:t>
            </a:r>
          </a:p>
        </p:txBody>
      </p:sp>
    </p:spTree>
    <p:extLst>
      <p:ext uri="{BB962C8B-B14F-4D97-AF65-F5344CB8AC3E}">
        <p14:creationId xmlns:p14="http://schemas.microsoft.com/office/powerpoint/2010/main" val="28242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153572"/>
            <a:ext cx="3535542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Ejercicio 2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319088"/>
            <a:ext cx="7832470" cy="640783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dirty="0"/>
              <a:t>Una biblioteca quiere tener un mejor acceso a sus libros. Para ello, nos piden generar un árbol binario de búsqueda con los datos de todos sus libros. De cada libro se conoce: título, ISBN y clasificador bibliográfico (código alfanumérico que permite clasificar el tema del ejemplar), que se leen desde teclado. La lectura finaliza con el ISBN 0 (cero). Interesa poder buscar los libros eficientemente por ISBN.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dirty="0"/>
              <a:t>Se pide: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s-AR" dirty="0"/>
              <a:t>Generar árbol binario de búsqueda según el enunciado.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endParaRPr lang="es-A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dirty="0"/>
              <a:t>Una vez generado el árbol: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 startAt="2"/>
            </a:pPr>
            <a:r>
              <a:rPr lang="es-AR" dirty="0"/>
              <a:t>Realice un módulo que reciba el árbol y un ISBN de libro, y retorne verdadero si existe dicho libro en el árbol o falso en caso contrario.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 startAt="2"/>
            </a:pPr>
            <a:r>
              <a:rPr lang="es-AR" dirty="0"/>
              <a:t>Realizar un módulo que reciba el árbol y un código clasificador, y devuelva la cantidad de veces que aparece en el árbol (el módulo debe tener en cuenta que puede no existir).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 startAt="2"/>
            </a:pPr>
            <a:r>
              <a:rPr lang="es-AR" dirty="0"/>
              <a:t>Realice un módulo que reciba el árbol y un título de libro, y retorne verdadero si existe dicho libro en el árbol o falso en caso contrario.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 startAt="2"/>
            </a:pPr>
            <a:r>
              <a:rPr lang="es-AR" dirty="0"/>
              <a:t>Realizar un programa que invoque a los módulos realizados e informe desde el programa principal los datos correspondientes.</a:t>
            </a:r>
          </a:p>
        </p:txBody>
      </p:sp>
    </p:spTree>
    <p:extLst>
      <p:ext uri="{BB962C8B-B14F-4D97-AF65-F5344CB8AC3E}">
        <p14:creationId xmlns:p14="http://schemas.microsoft.com/office/powerpoint/2010/main" val="51549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153572"/>
            <a:ext cx="3535542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Listas</a:t>
            </a:r>
            <a:br>
              <a:rPr lang="es-AR" dirty="0">
                <a:solidFill>
                  <a:srgbClr val="FFFFFF"/>
                </a:solidFill>
              </a:rPr>
            </a:br>
            <a:r>
              <a:rPr lang="es-AR" dirty="0">
                <a:solidFill>
                  <a:srgbClr val="FFFFFF"/>
                </a:solidFill>
              </a:rPr>
              <a:t>y </a:t>
            </a:r>
            <a:br>
              <a:rPr lang="es-AR" dirty="0">
                <a:solidFill>
                  <a:srgbClr val="FFFFFF"/>
                </a:solidFill>
              </a:rPr>
            </a:br>
            <a:r>
              <a:rPr lang="es-AR" dirty="0">
                <a:solidFill>
                  <a:srgbClr val="FFFFFF"/>
                </a:solidFill>
              </a:rPr>
              <a:t>Punteros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0B4FBB6-CC35-4508-A950-340E1C7AB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8" t="40429" r="25881"/>
          <a:stretch/>
        </p:blipFill>
        <p:spPr>
          <a:xfrm>
            <a:off x="4235878" y="892395"/>
            <a:ext cx="7912374" cy="44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153572"/>
            <a:ext cx="3535542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Recursión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45" y="450168"/>
            <a:ext cx="5978769" cy="60644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Pasos para pensar la solución</a:t>
            </a:r>
          </a:p>
          <a:p>
            <a:pPr marL="0" indent="0">
              <a:buNone/>
            </a:pPr>
            <a:endParaRPr lang="es-AR" dirty="0"/>
          </a:p>
          <a:p>
            <a:pPr marL="514350" indent="-514350">
              <a:buAutoNum type="arabicParenR"/>
            </a:pPr>
            <a:r>
              <a:rPr lang="es-AR" dirty="0"/>
              <a:t>Búsqueda del caso o los casos base</a:t>
            </a:r>
          </a:p>
          <a:p>
            <a:pPr marL="971550" lvl="1" indent="-514350">
              <a:buFont typeface="+mj-lt"/>
              <a:buAutoNum type="alphaLcParenR"/>
            </a:pPr>
            <a:endParaRPr lang="es-AR" dirty="0"/>
          </a:p>
          <a:p>
            <a:pPr marL="514350" indent="-514350">
              <a:buAutoNum type="arabicParenR"/>
            </a:pPr>
            <a:r>
              <a:rPr lang="es-AR" dirty="0"/>
              <a:t>¿Cómo se reduce el problema?</a:t>
            </a:r>
          </a:p>
          <a:p>
            <a:pPr marL="514350" indent="-514350">
              <a:buAutoNum type="arabicParenR"/>
            </a:pPr>
            <a:endParaRPr lang="es-AR" dirty="0"/>
          </a:p>
          <a:p>
            <a:pPr marL="514350" indent="-514350">
              <a:buAutoNum type="arabicParenR"/>
            </a:pPr>
            <a:r>
              <a:rPr lang="es-AR" dirty="0"/>
              <a:t>¿Qué tipo de módulo utilizar?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Función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Procedimiento</a:t>
            </a:r>
          </a:p>
          <a:p>
            <a:pPr marL="514350" indent="-514350">
              <a:buAutoNum type="arabicParenR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303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E48D35-F5E5-4E43-B74C-69C85F2E6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1" r="12704"/>
          <a:stretch/>
        </p:blipFill>
        <p:spPr>
          <a:xfrm>
            <a:off x="1528997" y="1673"/>
            <a:ext cx="9114019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2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D9F3531-D911-4F06-BC27-F6BCEEE94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3" r="12705"/>
          <a:stretch/>
        </p:blipFill>
        <p:spPr>
          <a:xfrm>
            <a:off x="1543987" y="1673"/>
            <a:ext cx="909903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153572"/>
            <a:ext cx="3535542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Árboles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319" y="450168"/>
            <a:ext cx="8196914" cy="6064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Font typeface="+mj-lt"/>
              <a:buAutoNum type="arabicParenR"/>
            </a:pPr>
            <a:endParaRPr lang="es-AR" dirty="0"/>
          </a:p>
          <a:p>
            <a:pPr marL="514350" indent="-514350">
              <a:buFont typeface="+mj-lt"/>
              <a:buAutoNum type="arabicParenR"/>
            </a:pPr>
            <a:r>
              <a:rPr lang="es-AR" dirty="0"/>
              <a:t>Eficiencia en la búsqueda (altura)</a:t>
            </a:r>
          </a:p>
          <a:p>
            <a:pPr marL="514350" indent="-514350">
              <a:buFont typeface="+mj-lt"/>
              <a:buAutoNum type="arabicParenR"/>
            </a:pPr>
            <a:endParaRPr lang="es-AR" dirty="0"/>
          </a:p>
          <a:p>
            <a:pPr marL="514350" indent="-514350">
              <a:buFont typeface="+mj-lt"/>
              <a:buAutoNum type="arabicParenR"/>
            </a:pPr>
            <a:r>
              <a:rPr lang="es-AR" dirty="0"/>
              <a:t>Tener siempre presente el criterio de ordenación</a:t>
            </a:r>
          </a:p>
          <a:p>
            <a:pPr marL="971550" lvl="1" indent="-514350">
              <a:buFont typeface="+mj-lt"/>
              <a:buAutoNum type="arabicParenR"/>
            </a:pPr>
            <a:endParaRPr lang="es-AR" dirty="0"/>
          </a:p>
          <a:p>
            <a:pPr marL="514350" indent="-514350">
              <a:buFont typeface="+mj-lt"/>
              <a:buAutoNum type="arabicParenR"/>
            </a:pPr>
            <a:r>
              <a:rPr lang="es-AR" dirty="0"/>
              <a:t>Observar qué datos interesa almacenar</a:t>
            </a:r>
          </a:p>
          <a:p>
            <a:pPr marL="514350" indent="-514350">
              <a:buFont typeface="+mj-lt"/>
              <a:buAutoNum type="arabicParenR"/>
            </a:pPr>
            <a:endParaRPr lang="es-AR" dirty="0"/>
          </a:p>
          <a:p>
            <a:pPr marL="514350" indent="-514350">
              <a:buFont typeface="+mj-lt"/>
              <a:buAutoNum type="arabicParenR"/>
            </a:pPr>
            <a:r>
              <a:rPr lang="es-AR" dirty="0"/>
              <a:t>Tipos de recorridos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Pre Orden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En Orden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 err="1"/>
              <a:t>Pos</a:t>
            </a:r>
            <a:r>
              <a:rPr lang="es-AR" dirty="0"/>
              <a:t> Orden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Por niveles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u="sng" dirty="0"/>
              <a:t>Acotados</a:t>
            </a:r>
          </a:p>
          <a:p>
            <a:pPr marL="514350" indent="-514350">
              <a:buFont typeface="+mj-lt"/>
              <a:buAutoNum type="arabicParenR"/>
            </a:pPr>
            <a:endParaRPr lang="es-AR" dirty="0"/>
          </a:p>
        </p:txBody>
      </p:sp>
      <p:grpSp>
        <p:nvGrpSpPr>
          <p:cNvPr id="7" name="18 Grupo">
            <a:extLst>
              <a:ext uri="{FF2B5EF4-FFF2-40B4-BE49-F238E27FC236}">
                <a16:creationId xmlns:a16="http://schemas.microsoft.com/office/drawing/2014/main" id="{B1D2DEE5-01A3-432A-A0EE-B3ECED6DEA03}"/>
              </a:ext>
            </a:extLst>
          </p:cNvPr>
          <p:cNvGrpSpPr>
            <a:grpSpLocks/>
          </p:cNvGrpSpPr>
          <p:nvPr/>
        </p:nvGrpSpPr>
        <p:grpSpPr bwMode="auto">
          <a:xfrm>
            <a:off x="7714899" y="3586286"/>
            <a:ext cx="3754438" cy="2379663"/>
            <a:chOff x="244297" y="2605773"/>
            <a:chExt cx="4808894" cy="3350783"/>
          </a:xfrm>
          <a:solidFill>
            <a:schemeClr val="accent2">
              <a:lumMod val="50000"/>
            </a:schemeClr>
          </a:solidFill>
        </p:grpSpPr>
        <p:grpSp>
          <p:nvGrpSpPr>
            <p:cNvPr id="8" name="19 Grupo">
              <a:extLst>
                <a:ext uri="{FF2B5EF4-FFF2-40B4-BE49-F238E27FC236}">
                  <a16:creationId xmlns:a16="http://schemas.microsoft.com/office/drawing/2014/main" id="{3871745E-2BDF-43F8-B43B-AB64052AB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97" y="2605773"/>
              <a:ext cx="4808894" cy="2324759"/>
              <a:chOff x="244297" y="2965491"/>
              <a:chExt cx="4808894" cy="2324759"/>
            </a:xfrm>
            <a:grpFill/>
          </p:grpSpPr>
          <p:sp>
            <p:nvSpPr>
              <p:cNvPr id="20" name="Line 3">
                <a:extLst>
                  <a:ext uri="{FF2B5EF4-FFF2-40B4-BE49-F238E27FC236}">
                    <a16:creationId xmlns:a16="http://schemas.microsoft.com/office/drawing/2014/main" id="{06CBB39F-3DBC-4A87-A01A-0F91EC80E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9088" y="3440113"/>
                <a:ext cx="990600" cy="381000"/>
              </a:xfrm>
              <a:prstGeom prst="line">
                <a:avLst/>
              </a:prstGeom>
              <a:grpFill/>
              <a:ln w="28575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1" name="Oval 4">
                <a:extLst>
                  <a:ext uri="{FF2B5EF4-FFF2-40B4-BE49-F238E27FC236}">
                    <a16:creationId xmlns:a16="http://schemas.microsoft.com/office/drawing/2014/main" id="{5211D818-C70A-410B-83FA-CCFBC0A7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758" y="2965491"/>
                <a:ext cx="760476" cy="650486"/>
              </a:xfrm>
              <a:prstGeom prst="ellipse">
                <a:avLst/>
              </a:prstGeom>
              <a:grpFill/>
              <a:ln w="28575">
                <a:solidFill>
                  <a:srgbClr val="A50021"/>
                </a:solidFill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37</a:t>
                </a:r>
              </a:p>
            </p:txBody>
          </p:sp>
          <p:sp>
            <p:nvSpPr>
              <p:cNvPr id="22" name="Oval 5">
                <a:extLst>
                  <a:ext uri="{FF2B5EF4-FFF2-40B4-BE49-F238E27FC236}">
                    <a16:creationId xmlns:a16="http://schemas.microsoft.com/office/drawing/2014/main" id="{5590FF0C-EACC-4498-B7FA-0903E997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541" y="3647272"/>
                <a:ext cx="762510" cy="652721"/>
              </a:xfrm>
              <a:prstGeom prst="ellipse">
                <a:avLst/>
              </a:prstGeom>
              <a:grpFill/>
              <a:ln w="28575">
                <a:solidFill>
                  <a:srgbClr val="A50021"/>
                </a:solidFill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62</a:t>
                </a:r>
              </a:p>
            </p:txBody>
          </p:sp>
          <p:sp>
            <p:nvSpPr>
              <p:cNvPr id="23" name="Oval 6">
                <a:extLst>
                  <a:ext uri="{FF2B5EF4-FFF2-40B4-BE49-F238E27FC236}">
                    <a16:creationId xmlns:a16="http://schemas.microsoft.com/office/drawing/2014/main" id="{CBF12106-285B-426C-9E20-D0EDC9894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807" y="3667389"/>
                <a:ext cx="762509" cy="650486"/>
              </a:xfrm>
              <a:prstGeom prst="ellipse">
                <a:avLst/>
              </a:prstGeom>
              <a:grpFill/>
              <a:ln w="28575">
                <a:solidFill>
                  <a:srgbClr val="A50021"/>
                </a:solidFill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24" name="Oval 7">
                <a:extLst>
                  <a:ext uri="{FF2B5EF4-FFF2-40B4-BE49-F238E27FC236}">
                    <a16:creationId xmlns:a16="http://schemas.microsoft.com/office/drawing/2014/main" id="{4DCE0E41-B8F9-482F-A75A-2DDA22D59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297" y="4581646"/>
                <a:ext cx="762510" cy="650485"/>
              </a:xfrm>
              <a:prstGeom prst="ellipse">
                <a:avLst/>
              </a:prstGeom>
              <a:grpFill/>
              <a:ln w="28575">
                <a:solidFill>
                  <a:srgbClr val="A50021"/>
                </a:solidFill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13</a:t>
                </a:r>
              </a:p>
            </p:txBody>
          </p:sp>
          <p:sp>
            <p:nvSpPr>
              <p:cNvPr id="25" name="Oval 8">
                <a:extLst>
                  <a:ext uri="{FF2B5EF4-FFF2-40B4-BE49-F238E27FC236}">
                    <a16:creationId xmlns:a16="http://schemas.microsoft.com/office/drawing/2014/main" id="{DA2EF55C-F11C-430B-8718-4C45FB2F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815" y="4581646"/>
                <a:ext cx="760476" cy="650485"/>
              </a:xfrm>
              <a:prstGeom prst="ellipse">
                <a:avLst/>
              </a:prstGeom>
              <a:grpFill/>
              <a:ln w="28575">
                <a:solidFill>
                  <a:srgbClr val="A50021"/>
                </a:solidFill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27</a:t>
                </a:r>
              </a:p>
            </p:txBody>
          </p:sp>
          <p:sp>
            <p:nvSpPr>
              <p:cNvPr id="26" name="Oval 9">
                <a:extLst>
                  <a:ext uri="{FF2B5EF4-FFF2-40B4-BE49-F238E27FC236}">
                    <a16:creationId xmlns:a16="http://schemas.microsoft.com/office/drawing/2014/main" id="{0DB86CF6-9ADD-4433-8FBD-77B20AEDE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769" y="4639765"/>
                <a:ext cx="762509" cy="650485"/>
              </a:xfrm>
              <a:prstGeom prst="ellipse">
                <a:avLst/>
              </a:prstGeom>
              <a:grpFill/>
              <a:ln w="28575">
                <a:solidFill>
                  <a:srgbClr val="A50021"/>
                </a:solidFill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45</a:t>
                </a:r>
              </a:p>
            </p:txBody>
          </p:sp>
          <p:sp>
            <p:nvSpPr>
              <p:cNvPr id="27" name="Oval 10">
                <a:extLst>
                  <a:ext uri="{FF2B5EF4-FFF2-40B4-BE49-F238E27FC236}">
                    <a16:creationId xmlns:a16="http://schemas.microsoft.com/office/drawing/2014/main" id="{63EEC57C-2413-484D-9C2F-36AE4AC50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681" y="4639765"/>
                <a:ext cx="762510" cy="650485"/>
              </a:xfrm>
              <a:prstGeom prst="ellipse">
                <a:avLst/>
              </a:prstGeom>
              <a:grpFill/>
              <a:ln w="28575">
                <a:solidFill>
                  <a:srgbClr val="A50021"/>
                </a:solidFill>
              </a:ln>
            </p:spPr>
            <p:txBody>
              <a:bodyPr wrap="none" lIns="92075" tIns="46038" rIns="92075" bIns="460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s-ES_tradnl" altLang="es-ES" sz="180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84</a:t>
                </a:r>
              </a:p>
            </p:txBody>
          </p:sp>
          <p:sp>
            <p:nvSpPr>
              <p:cNvPr id="28" name="Line 11">
                <a:extLst>
                  <a:ext uri="{FF2B5EF4-FFF2-40B4-BE49-F238E27FC236}">
                    <a16:creationId xmlns:a16="http://schemas.microsoft.com/office/drawing/2014/main" id="{390FA3EB-633E-47A9-ADA2-C13EF84E2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3575" y="4221163"/>
                <a:ext cx="457200" cy="381000"/>
              </a:xfrm>
              <a:prstGeom prst="line">
                <a:avLst/>
              </a:prstGeom>
              <a:grpFill/>
              <a:ln w="28575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9" name="Line 12">
                <a:extLst>
                  <a:ext uri="{FF2B5EF4-FFF2-40B4-BE49-F238E27FC236}">
                    <a16:creationId xmlns:a16="http://schemas.microsoft.com/office/drawing/2014/main" id="{5132A630-F165-43D3-B9AE-106F9C310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4175" y="4221163"/>
                <a:ext cx="228600" cy="457200"/>
              </a:xfrm>
              <a:prstGeom prst="line">
                <a:avLst/>
              </a:prstGeom>
              <a:grpFill/>
              <a:ln w="28575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6A2FB042-3577-41E7-B7A6-485F3FF9C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6025" y="4202113"/>
                <a:ext cx="304800" cy="533400"/>
              </a:xfrm>
              <a:prstGeom prst="line">
                <a:avLst/>
              </a:prstGeom>
              <a:grpFill/>
              <a:ln w="28575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31" name="Line 14">
                <a:extLst>
                  <a:ext uri="{FF2B5EF4-FFF2-40B4-BE49-F238E27FC236}">
                    <a16:creationId xmlns:a16="http://schemas.microsoft.com/office/drawing/2014/main" id="{CF1AF984-841B-421F-8CC5-5A6BDBB34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913" y="4202113"/>
                <a:ext cx="392112" cy="534987"/>
              </a:xfrm>
              <a:prstGeom prst="line">
                <a:avLst/>
              </a:prstGeom>
              <a:grpFill/>
              <a:ln w="28575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32" name="Line 15">
                <a:extLst>
                  <a:ext uri="{FF2B5EF4-FFF2-40B4-BE49-F238E27FC236}">
                    <a16:creationId xmlns:a16="http://schemas.microsoft.com/office/drawing/2014/main" id="{B7E3D0C7-C6DD-4A36-A2EC-8DFD9567F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5915" y="3458855"/>
                <a:ext cx="762510" cy="362258"/>
              </a:xfrm>
              <a:prstGeom prst="line">
                <a:avLst/>
              </a:prstGeom>
              <a:grpFill/>
              <a:ln w="28575">
                <a:solidFill>
                  <a:srgbClr val="A5002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D9D2007-9EB4-49A7-95E9-A22208EF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35" y="5230068"/>
              <a:ext cx="762510" cy="650486"/>
            </a:xfrm>
            <a:prstGeom prst="ellipse">
              <a:avLst/>
            </a:prstGeom>
            <a:grpFill/>
            <a:ln w="28575">
              <a:solidFill>
                <a:srgbClr val="A50021"/>
              </a:solidFill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02362FBF-E39F-4715-9BE5-AA936FE6C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72" y="4797152"/>
              <a:ext cx="190872" cy="453008"/>
            </a:xfrm>
            <a:prstGeom prst="line">
              <a:avLst/>
            </a:prstGeom>
            <a:grp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60F68703-FB4A-4377-B395-DCC066D60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496" y="5306070"/>
              <a:ext cx="762509" cy="650486"/>
            </a:xfrm>
            <a:prstGeom prst="ellipse">
              <a:avLst/>
            </a:prstGeom>
            <a:grpFill/>
            <a:ln w="28575">
              <a:solidFill>
                <a:srgbClr val="A50021"/>
              </a:solidFill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34E83B2E-B325-4C74-9E3A-EA7F89917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408" y="5306070"/>
              <a:ext cx="762510" cy="650486"/>
            </a:xfrm>
            <a:prstGeom prst="ellipse">
              <a:avLst/>
            </a:prstGeom>
            <a:grpFill/>
            <a:ln w="28575">
              <a:solidFill>
                <a:srgbClr val="A50021"/>
              </a:solidFill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D244E166-5D34-4132-A354-B4C7BE465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1646" y="4869160"/>
              <a:ext cx="304800" cy="533400"/>
            </a:xfrm>
            <a:prstGeom prst="line">
              <a:avLst/>
            </a:prstGeom>
            <a:grp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53955618-F33F-4807-AC0C-EE4A21053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534" y="4869160"/>
              <a:ext cx="392112" cy="534987"/>
            </a:xfrm>
            <a:prstGeom prst="line">
              <a:avLst/>
            </a:prstGeom>
            <a:grp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C5191861-D76B-48AE-949C-71A0F5E2A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679" y="5198773"/>
              <a:ext cx="762509" cy="650486"/>
            </a:xfrm>
            <a:prstGeom prst="ellipse">
              <a:avLst/>
            </a:prstGeom>
            <a:grpFill/>
            <a:ln w="28575">
              <a:solidFill>
                <a:srgbClr val="A50021"/>
              </a:solidFill>
            </a:ln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180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0EC3A8A6-94B1-4775-BACD-CD7F43D38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5611" y="4797151"/>
              <a:ext cx="44436" cy="400598"/>
            </a:xfrm>
            <a:prstGeom prst="line">
              <a:avLst/>
            </a:prstGeom>
            <a:grp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02448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153572"/>
            <a:ext cx="3535542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Árboles</a:t>
            </a:r>
            <a:br>
              <a:rPr lang="es-AR" dirty="0">
                <a:solidFill>
                  <a:srgbClr val="FFFFFF"/>
                </a:solidFill>
              </a:rPr>
            </a:br>
            <a:r>
              <a:rPr lang="es-AR" dirty="0">
                <a:solidFill>
                  <a:srgbClr val="FFFFFF"/>
                </a:solidFill>
              </a:rPr>
              <a:t>y </a:t>
            </a:r>
            <a:br>
              <a:rPr lang="es-AR" dirty="0">
                <a:solidFill>
                  <a:srgbClr val="FFFFFF"/>
                </a:solidFill>
              </a:rPr>
            </a:br>
            <a:r>
              <a:rPr lang="es-AR" dirty="0">
                <a:solidFill>
                  <a:srgbClr val="FFFFFF"/>
                </a:solidFill>
              </a:rPr>
              <a:t>punteros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BFD44F7A-C8EC-4E49-BFAD-3AB712D8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34" y="212867"/>
            <a:ext cx="5316392" cy="3176086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ABB6974D-BA03-4D1E-8283-8600639B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4440"/>
            <a:ext cx="5926113" cy="31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3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153572"/>
            <a:ext cx="3535542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Resolución</a:t>
            </a:r>
            <a:br>
              <a:rPr lang="es-AR" dirty="0">
                <a:solidFill>
                  <a:srgbClr val="FFFFFF"/>
                </a:solidFill>
              </a:rPr>
            </a:br>
            <a:r>
              <a:rPr lang="es-AR" dirty="0">
                <a:solidFill>
                  <a:srgbClr val="FFFFFF"/>
                </a:solidFill>
              </a:rPr>
              <a:t>de </a:t>
            </a:r>
            <a:br>
              <a:rPr lang="es-AR" dirty="0">
                <a:solidFill>
                  <a:srgbClr val="FFFFFF"/>
                </a:solidFill>
              </a:rPr>
            </a:br>
            <a:r>
              <a:rPr lang="es-AR" dirty="0">
                <a:solidFill>
                  <a:srgbClr val="FFFFFF"/>
                </a:solidFill>
              </a:rPr>
              <a:t>Problemas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46" y="450168"/>
            <a:ext cx="6879102" cy="6064421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/>
              <a:t>Interrogantes</a:t>
            </a:r>
          </a:p>
          <a:p>
            <a:pPr marL="514350" indent="-514350">
              <a:buAutoNum type="arabicParenR"/>
            </a:pPr>
            <a:r>
              <a:rPr lang="es-AR" dirty="0"/>
              <a:t>Estructura de datos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¿Tiene  algún orden?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¿Es eficiente mi decisión? Memoria/tiempo</a:t>
            </a:r>
          </a:p>
          <a:p>
            <a:pPr marL="971550" lvl="1" indent="-514350">
              <a:buFont typeface="+mj-lt"/>
              <a:buAutoNum type="alphaLcParenR"/>
            </a:pPr>
            <a:endParaRPr lang="es-AR" dirty="0"/>
          </a:p>
          <a:p>
            <a:pPr marL="514350" indent="-514350">
              <a:buAutoNum type="arabicParenR"/>
            </a:pPr>
            <a:r>
              <a:rPr lang="es-AR" dirty="0"/>
              <a:t>¿Qué hacer?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¿Cómo es el ingreso de datos?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¿Cómo se generan los datos?</a:t>
            </a:r>
          </a:p>
          <a:p>
            <a:pPr marL="971550" lvl="1" indent="-514350">
              <a:buFont typeface="+mj-lt"/>
              <a:buAutoNum type="alphaLcParenR"/>
            </a:pPr>
            <a:endParaRPr lang="es-AR" dirty="0"/>
          </a:p>
          <a:p>
            <a:pPr marL="514350" indent="-514350">
              <a:buAutoNum type="arabicParenR"/>
            </a:pPr>
            <a:r>
              <a:rPr lang="es-AR" dirty="0"/>
              <a:t>¿Hay recorridos?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¿Dependen del orden o no?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¿Se ven afectada la salida por la forma del recorrido?</a:t>
            </a:r>
          </a:p>
          <a:p>
            <a:pPr marL="971550" lvl="1" indent="-514350">
              <a:buFont typeface="+mj-lt"/>
              <a:buAutoNum type="alphaLcParenR"/>
            </a:pPr>
            <a:endParaRPr lang="es-AR" dirty="0"/>
          </a:p>
          <a:p>
            <a:pPr marL="514350" indent="-514350">
              <a:buAutoNum type="arabicParenR"/>
            </a:pPr>
            <a:r>
              <a:rPr lang="es-AR" dirty="0"/>
              <a:t>Módulos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¿Qué funcionalidades principales se diferencian?</a:t>
            </a:r>
          </a:p>
          <a:p>
            <a:pPr marL="971550" lvl="1" indent="-514350">
              <a:buFont typeface="+mj-lt"/>
              <a:buAutoNum type="alphaLcParenR"/>
            </a:pPr>
            <a:endParaRPr lang="es-AR" dirty="0"/>
          </a:p>
          <a:p>
            <a:pPr marL="514350" indent="-514350">
              <a:buFont typeface="+mj-lt"/>
              <a:buAutoNum type="arabicParenR"/>
            </a:pPr>
            <a:r>
              <a:rPr lang="es-AR" dirty="0"/>
              <a:t>Programa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AR" dirty="0"/>
              <a:t>Variables y secuencia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010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C4BDC1-CF25-4904-9682-42D573B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153572"/>
            <a:ext cx="3535542" cy="44611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rgbClr val="FFFFFF"/>
                </a:solidFill>
              </a:rPr>
              <a:t>Ejercicio 1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1B5FEE0-891A-44DC-9D9C-BD4500E6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131080"/>
            <a:ext cx="8024728" cy="640783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dirty="0"/>
              <a:t>Twitter dispone de una lista simple con los tweets realizados durante los últimos 5 segundos. De cada tweet se conoce: el código y nombre de usuario que lo generó, el contenido del mensaje y si el mismo es o no un </a:t>
            </a:r>
            <a:r>
              <a:rPr lang="es-AR" dirty="0" err="1"/>
              <a:t>retweet</a:t>
            </a:r>
            <a:r>
              <a:rPr lang="es-AR" dirty="0"/>
              <a:t>. Esta información no tiene ningún orden y se debe tener en cuenta que podrían existir en la lista varios tweets del mismo usuario.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s-A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dirty="0"/>
              <a:t>Se pide: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s-AR" dirty="0"/>
              <a:t>Realice un módulo que reciba la lista con los tweets y genere una nueva estructura donde para cada usuario se almacene la cantidad de mensajes publicados. Esta estructura debe estar ordenada por código de usuario y debe ser eficiente para la búsqueda por dicho criterio.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endParaRPr lang="es-A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dirty="0"/>
              <a:t>Una vez generado el árbol: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 startAt="2"/>
            </a:pPr>
            <a:r>
              <a:rPr lang="es-ES_tradnl" altLang="es-AR" sz="2800" dirty="0">
                <a:cs typeface="Courier New" panose="02070309020205020404" pitchFamily="49" charset="0"/>
              </a:rPr>
              <a:t>Informar la cantidad de tweets de los usuarios con código entre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_tradnl" altLang="es-AR" sz="2800">
                <a:cs typeface="Courier New" panose="02070309020205020404" pitchFamily="49" charset="0"/>
              </a:rPr>
              <a:t>         100 </a:t>
            </a:r>
            <a:r>
              <a:rPr lang="es-ES_tradnl" altLang="es-AR" sz="2800" dirty="0">
                <a:cs typeface="Courier New" panose="02070309020205020404" pitchFamily="49" charset="0"/>
              </a:rPr>
              <a:t>y 700.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 startAt="2"/>
            </a:pPr>
            <a:r>
              <a:rPr lang="es-ES_tradnl" altLang="es-AR" sz="2800" dirty="0">
                <a:solidFill>
                  <a:srgbClr val="000000"/>
                </a:solidFill>
                <a:cs typeface="Courier New" panose="02070309020205020404" pitchFamily="49" charset="0"/>
              </a:rPr>
              <a:t>Informar el nombre del usuario con mayor cantidad de tweets.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lphaLcParenR" startAt="2"/>
            </a:pPr>
            <a:r>
              <a:rPr lang="es-ES_tradnl" altLang="es-AR" sz="2800" dirty="0">
                <a:solidFill>
                  <a:srgbClr val="000000"/>
                </a:solidFill>
                <a:cs typeface="Courier New" panose="02070309020205020404" pitchFamily="49" charset="0"/>
              </a:rPr>
              <a:t>¿Qué cambiaría del ejercicio implementado si la lista inicial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_tradnl" altLang="es-AR" dirty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s-ES_tradnl" altLang="es-AR" sz="2800" dirty="0">
                <a:solidFill>
                  <a:srgbClr val="000000"/>
                </a:solidFill>
                <a:cs typeface="Courier New" panose="02070309020205020404" pitchFamily="49" charset="0"/>
              </a:rPr>
              <a:t>fuera una lista de listas? (Del usuario y sus tweets)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433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555</Words>
  <Application>Microsoft Office PowerPoint</Application>
  <PresentationFormat>Panorámica</PresentationFormat>
  <Paragraphs>82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Listas y  Punteros</vt:lpstr>
      <vt:lpstr>Recursión</vt:lpstr>
      <vt:lpstr>Presentación de PowerPoint</vt:lpstr>
      <vt:lpstr>Presentación de PowerPoint</vt:lpstr>
      <vt:lpstr>Árboles</vt:lpstr>
      <vt:lpstr>Árboles y  punteros</vt:lpstr>
      <vt:lpstr>Resolución de  Problemas</vt:lpstr>
      <vt:lpstr>Ejercicio 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resolución</dc:title>
  <dc:creator>Silvana Lis Gallo</dc:creator>
  <cp:lastModifiedBy>Silvana Lis  Gallo</cp:lastModifiedBy>
  <cp:revision>28</cp:revision>
  <dcterms:created xsi:type="dcterms:W3CDTF">2020-06-01T12:18:26Z</dcterms:created>
  <dcterms:modified xsi:type="dcterms:W3CDTF">2021-09-05T23:53:33Z</dcterms:modified>
</cp:coreProperties>
</file>