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89" r:id="rId15"/>
    <p:sldId id="291" r:id="rId16"/>
    <p:sldId id="292" r:id="rId17"/>
    <p:sldId id="293" r:id="rId18"/>
    <p:sldId id="298" r:id="rId19"/>
    <p:sldId id="294" r:id="rId20"/>
    <p:sldId id="299" r:id="rId21"/>
    <p:sldId id="295" r:id="rId22"/>
    <p:sldId id="296" r:id="rId23"/>
    <p:sldId id="290" r:id="rId24"/>
    <p:sldId id="297" r:id="rId25"/>
    <p:sldId id="300" r:id="rId26"/>
  </p:sldIdLst>
  <p:sldSz cx="9144000" cy="5143500" type="screen16x9"/>
  <p:notesSz cx="6858000" cy="9144000"/>
  <p:embeddedFontLst>
    <p:embeddedFont>
      <p:font typeface="Raleway SemiBold" panose="020B0604020202020204" charset="0"/>
      <p:regular r:id="rId28"/>
      <p:bold r:id="rId29"/>
      <p:italic r:id="rId30"/>
      <p:boldItalic r:id="rId31"/>
    </p:embeddedFont>
    <p:embeddedFont>
      <p:font typeface="Barlow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Barlow Light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3ae2cc628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3ae2cc628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3" name="Google Shape;32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03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10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998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844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14" name="Google Shape;41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47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14" name="Google Shape;41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916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98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665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090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938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771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62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73ae2cc62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73ae2cc62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3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7" name="Google Shape;47;p23"/>
          <p:cNvSpPr txBox="1"/>
          <p:nvPr/>
        </p:nvSpPr>
        <p:spPr>
          <a:xfrm>
            <a:off x="3581400" y="2060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  2 - POO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5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NSU6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yIeHtnwTN_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90400" y="793225"/>
            <a:ext cx="4962600" cy="221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2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INTRODUCCIÓN A POO</a:t>
            </a:r>
            <a:br>
              <a:rPr lang="en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OBJETOS EN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1"/>
          <p:cNvSpPr/>
          <p:nvPr/>
        </p:nvSpPr>
        <p:spPr>
          <a:xfrm>
            <a:off x="4437050" y="49575"/>
            <a:ext cx="4707000" cy="45873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1"/>
          <p:cNvSpPr txBox="1">
            <a:spLocks noGrp="1"/>
          </p:cNvSpPr>
          <p:nvPr>
            <p:ph type="title"/>
          </p:nvPr>
        </p:nvSpPr>
        <p:spPr>
          <a:xfrm>
            <a:off x="457200" y="136475"/>
            <a:ext cx="4041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Encapsulamiento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(ocultamiento de la información)</a:t>
            </a:r>
            <a:endParaRPr sz="1800"/>
          </a:p>
        </p:txBody>
      </p:sp>
      <p:sp>
        <p:nvSpPr>
          <p:cNvPr id="921" name="Google Shape;921;p21"/>
          <p:cNvSpPr txBox="1">
            <a:spLocks noGrp="1"/>
          </p:cNvSpPr>
          <p:nvPr>
            <p:ph type="body" idx="1"/>
          </p:nvPr>
        </p:nvSpPr>
        <p:spPr>
          <a:xfrm>
            <a:off x="382850" y="970725"/>
            <a:ext cx="3667200" cy="3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Se oculta la implementación del objeto hacia el exterior.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Desde el exterior sólo se conoce la interfaz del objeto.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Facilita el mantenimiento y evolución del sistema ya que no hay dependencias entre las partes del mismo.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923" name="Google Shape;923;p21"/>
          <p:cNvGrpSpPr/>
          <p:nvPr/>
        </p:nvGrpSpPr>
        <p:grpSpPr>
          <a:xfrm>
            <a:off x="4877721" y="1390485"/>
            <a:ext cx="3706345" cy="2234321"/>
            <a:chOff x="4716016" y="1910008"/>
            <a:chExt cx="3706345" cy="2482579"/>
          </a:xfrm>
        </p:grpSpPr>
        <p:grpSp>
          <p:nvGrpSpPr>
            <p:cNvPr id="924" name="Google Shape;924;p21"/>
            <p:cNvGrpSpPr/>
            <p:nvPr/>
          </p:nvGrpSpPr>
          <p:grpSpPr>
            <a:xfrm>
              <a:off x="4716016" y="1910008"/>
              <a:ext cx="3706345" cy="2482579"/>
              <a:chOff x="2817" y="12037"/>
              <a:chExt cx="5554" cy="2562"/>
            </a:xfrm>
          </p:grpSpPr>
          <p:grpSp>
            <p:nvGrpSpPr>
              <p:cNvPr id="925" name="Google Shape;925;p21"/>
              <p:cNvGrpSpPr/>
              <p:nvPr/>
            </p:nvGrpSpPr>
            <p:grpSpPr>
              <a:xfrm>
                <a:off x="4101" y="12037"/>
                <a:ext cx="4270" cy="2562"/>
                <a:chOff x="4101" y="10318"/>
                <a:chExt cx="3773" cy="3300"/>
              </a:xfrm>
            </p:grpSpPr>
            <p:grpSp>
              <p:nvGrpSpPr>
                <p:cNvPr id="926" name="Google Shape;926;p21"/>
                <p:cNvGrpSpPr/>
                <p:nvPr/>
              </p:nvGrpSpPr>
              <p:grpSpPr>
                <a:xfrm>
                  <a:off x="4101" y="10318"/>
                  <a:ext cx="3773" cy="3300"/>
                  <a:chOff x="6243" y="10230"/>
                  <a:chExt cx="3773" cy="3300"/>
                </a:xfrm>
              </p:grpSpPr>
              <p:sp>
                <p:nvSpPr>
                  <p:cNvPr id="927" name="Google Shape;927;p21"/>
                  <p:cNvSpPr/>
                  <p:nvPr/>
                </p:nvSpPr>
                <p:spPr>
                  <a:xfrm>
                    <a:off x="6243" y="10230"/>
                    <a:ext cx="3600" cy="3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200"/>
                      <a:buFont typeface="Arial"/>
                      <a:buNone/>
                    </a:pP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8" name="Google Shape;928;p21"/>
                  <p:cNvSpPr/>
                  <p:nvPr/>
                </p:nvSpPr>
                <p:spPr>
                  <a:xfrm>
                    <a:off x="6626" y="11070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Método1(…)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9" name="Google Shape;929;p21"/>
                  <p:cNvSpPr/>
                  <p:nvPr/>
                </p:nvSpPr>
                <p:spPr>
                  <a:xfrm>
                    <a:off x="6626" y="11662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Método2(…)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0" name="Google Shape;930;p21"/>
                  <p:cNvSpPr/>
                  <p:nvPr/>
                </p:nvSpPr>
                <p:spPr>
                  <a:xfrm>
                    <a:off x="6626" y="12452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MétodoN(…)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1" name="Google Shape;931;p21"/>
                  <p:cNvSpPr txBox="1"/>
                  <p:nvPr/>
                </p:nvSpPr>
                <p:spPr>
                  <a:xfrm>
                    <a:off x="6614" y="10694"/>
                    <a:ext cx="18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Comportamiento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2" name="Google Shape;932;p21"/>
                  <p:cNvSpPr txBox="1"/>
                  <p:nvPr/>
                </p:nvSpPr>
                <p:spPr>
                  <a:xfrm>
                    <a:off x="7916" y="10703"/>
                    <a:ext cx="15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Estado Interno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3" name="Google Shape;933;p21"/>
                  <p:cNvSpPr/>
                  <p:nvPr/>
                </p:nvSpPr>
                <p:spPr>
                  <a:xfrm>
                    <a:off x="8234" y="11259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v.i.1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4" name="Google Shape;934;p21"/>
                  <p:cNvSpPr/>
                  <p:nvPr/>
                </p:nvSpPr>
                <p:spPr>
                  <a:xfrm>
                    <a:off x="8234" y="11675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v.i.2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5" name="Google Shape;935;p21"/>
                  <p:cNvSpPr/>
                  <p:nvPr/>
                </p:nvSpPr>
                <p:spPr>
                  <a:xfrm>
                    <a:off x="8234" y="12452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v.i.N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6" name="Google Shape;936;p21"/>
                  <p:cNvSpPr txBox="1"/>
                  <p:nvPr/>
                </p:nvSpPr>
                <p:spPr>
                  <a:xfrm>
                    <a:off x="7052" y="11984"/>
                    <a:ext cx="15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7" name="Google Shape;937;p21"/>
                  <p:cNvSpPr txBox="1"/>
                  <p:nvPr/>
                </p:nvSpPr>
                <p:spPr>
                  <a:xfrm>
                    <a:off x="8516" y="11986"/>
                    <a:ext cx="15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lang="en"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sz="3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38" name="Google Shape;938;p21"/>
                <p:cNvSpPr txBox="1"/>
                <p:nvPr/>
              </p:nvSpPr>
              <p:spPr>
                <a:xfrm>
                  <a:off x="5408" y="10322"/>
                  <a:ext cx="12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lang="en" sz="1800" b="1" i="0" u="sng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Objeto</a:t>
                  </a:r>
                  <a:endParaRPr sz="4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9" name="Google Shape;939;p21"/>
              <p:cNvSpPr/>
              <p:nvPr/>
            </p:nvSpPr>
            <p:spPr>
              <a:xfrm>
                <a:off x="3695" y="12688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12" scaled="0"/>
              </a:gradFill>
              <a:ln w="12700" cap="flat" cmpd="sng">
                <a:solidFill>
                  <a:srgbClr val="95B3D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8398" dir="3806097" algn="ctr" rotWithShape="0">
                  <a:srgbClr val="243F60">
                    <a:alpha val="498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3695" y="13762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12" scaled="0"/>
              </a:gradFill>
              <a:ln w="12700" cap="flat" cmpd="sng">
                <a:solidFill>
                  <a:srgbClr val="95B3D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8398" dir="3806097" algn="ctr" rotWithShape="0">
                  <a:srgbClr val="243F60">
                    <a:alpha val="498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1" name="Google Shape;941;p21"/>
              <p:cNvCxnSpPr/>
              <p:nvPr/>
            </p:nvCxnSpPr>
            <p:spPr>
              <a:xfrm>
                <a:off x="2817" y="12835"/>
                <a:ext cx="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2" name="Google Shape;942;p21"/>
              <p:cNvCxnSpPr/>
              <p:nvPr/>
            </p:nvCxnSpPr>
            <p:spPr>
              <a:xfrm>
                <a:off x="2833" y="13943"/>
                <a:ext cx="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43" name="Google Shape;943;p21"/>
              <p:cNvSpPr txBox="1"/>
              <p:nvPr/>
            </p:nvSpPr>
            <p:spPr>
              <a:xfrm>
                <a:off x="3507" y="1227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lang="en" sz="1400" b="1" i="1" u="none" strike="noStrike" cap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Interfaz</a:t>
                </a:r>
                <a:endParaRPr sz="3600" b="1" i="0" u="none" strike="noStrike" cap="none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44" name="Google Shape;944;p21"/>
            <p:cNvSpPr/>
            <p:nvPr/>
          </p:nvSpPr>
          <p:spPr>
            <a:xfrm>
              <a:off x="5301926" y="2985999"/>
              <a:ext cx="529200" cy="353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12" scaled="0"/>
            </a:gradFill>
            <a:ln w="12700" cap="flat" cmpd="sng">
              <a:solidFill>
                <a:srgbClr val="95B3D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243F6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5" name="Google Shape;945;p21"/>
            <p:cNvCxnSpPr/>
            <p:nvPr/>
          </p:nvCxnSpPr>
          <p:spPr>
            <a:xfrm>
              <a:off x="4716016" y="3128417"/>
              <a:ext cx="553200" cy="0"/>
            </a:xfrm>
            <a:prstGeom prst="straightConnector1">
              <a:avLst/>
            </a:prstGeom>
            <a:noFill/>
            <a:ln w="1270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2"/>
          <p:cNvSpPr txBox="1">
            <a:spLocks noGrp="1"/>
          </p:cNvSpPr>
          <p:nvPr>
            <p:ph type="body" idx="1"/>
          </p:nvPr>
        </p:nvSpPr>
        <p:spPr>
          <a:xfrm>
            <a:off x="6423325" y="2060250"/>
            <a:ext cx="2682600" cy="10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¿Cómo le pido al objeto que calcule el perímetro y me lo devuelva?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51" name="Google Shape;951;p22"/>
          <p:cNvSpPr txBox="1">
            <a:spLocks noGrp="1"/>
          </p:cNvSpPr>
          <p:nvPr>
            <p:ph type="title"/>
          </p:nvPr>
        </p:nvSpPr>
        <p:spPr>
          <a:xfrm>
            <a:off x="268075" y="0"/>
            <a:ext cx="84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Todo cómputo en la aplicación es realizado por objetos</a:t>
            </a:r>
            <a:endParaRPr sz="3600"/>
          </a:p>
        </p:txBody>
      </p:sp>
      <p:sp>
        <p:nvSpPr>
          <p:cNvPr id="952" name="Google Shape;952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53" name="Google Shape;953;p22"/>
          <p:cNvSpPr/>
          <p:nvPr/>
        </p:nvSpPr>
        <p:spPr>
          <a:xfrm>
            <a:off x="1177426" y="1082700"/>
            <a:ext cx="1765800" cy="1378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Google Shape;954;p22"/>
          <p:cNvGrpSpPr/>
          <p:nvPr/>
        </p:nvGrpSpPr>
        <p:grpSpPr>
          <a:xfrm>
            <a:off x="2483768" y="1735604"/>
            <a:ext cx="4035202" cy="3062805"/>
            <a:chOff x="-217" y="10409"/>
            <a:chExt cx="6007" cy="4153"/>
          </a:xfrm>
        </p:grpSpPr>
        <p:grpSp>
          <p:nvGrpSpPr>
            <p:cNvPr id="955" name="Google Shape;955;p22"/>
            <p:cNvGrpSpPr/>
            <p:nvPr/>
          </p:nvGrpSpPr>
          <p:grpSpPr>
            <a:xfrm>
              <a:off x="212" y="10409"/>
              <a:ext cx="5578" cy="4153"/>
              <a:chOff x="212" y="8790"/>
              <a:chExt cx="5578" cy="4153"/>
            </a:xfrm>
          </p:grpSpPr>
          <p:sp>
            <p:nvSpPr>
              <p:cNvPr id="956" name="Google Shape;956;p22"/>
              <p:cNvSpPr txBox="1"/>
              <p:nvPr/>
            </p:nvSpPr>
            <p:spPr>
              <a:xfrm>
                <a:off x="4165" y="8790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Objeto triángulo</a:t>
                </a:r>
                <a:endParaRPr sz="3200" b="0" i="0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2" y="9043"/>
                <a:ext cx="5400" cy="39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1243" y="9883"/>
                <a:ext cx="18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calcularArea()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1243" y="10475"/>
                <a:ext cx="2100" cy="600"/>
              </a:xfrm>
              <a:prstGeom prst="rect">
                <a:avLst/>
              </a:prstGeom>
              <a:gradFill>
                <a:gsLst>
                  <a:gs pos="0">
                    <a:srgbClr val="C0DF59"/>
                  </a:gs>
                  <a:gs pos="100000">
                    <a:srgbClr val="789224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calcularPerimetro()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2"/>
              <p:cNvSpPr txBox="1"/>
              <p:nvPr/>
            </p:nvSpPr>
            <p:spPr>
              <a:xfrm>
                <a:off x="1466" y="9497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Métodos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2"/>
              <p:cNvSpPr txBox="1"/>
              <p:nvPr/>
            </p:nvSpPr>
            <p:spPr>
              <a:xfrm>
                <a:off x="2951" y="9330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Estado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Interno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3320" y="9885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lado1: 10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3320" y="10301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lado2: 10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3320" y="11265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colorRelleno: </a:t>
                </a:r>
                <a:b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amarillo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22"/>
              <p:cNvSpPr txBox="1"/>
              <p:nvPr/>
            </p:nvSpPr>
            <p:spPr>
              <a:xfrm>
                <a:off x="954" y="11046"/>
                <a:ext cx="2400" cy="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entre otras</a:t>
                </a:r>
                <a:endParaRPr sz="360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22"/>
              <p:cNvSpPr txBox="1"/>
              <p:nvPr/>
            </p:nvSpPr>
            <p:spPr>
              <a:xfrm>
                <a:off x="3990" y="10799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" sz="12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7" name="Google Shape;967;p22"/>
            <p:cNvCxnSpPr/>
            <p:nvPr/>
          </p:nvCxnSpPr>
          <p:spPr>
            <a:xfrm>
              <a:off x="-217" y="11787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8" name="Google Shape;968;p22"/>
            <p:cNvCxnSpPr/>
            <p:nvPr/>
          </p:nvCxnSpPr>
          <p:spPr>
            <a:xfrm>
              <a:off x="-217" y="12307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69" name="Google Shape;969;p22"/>
          <p:cNvSpPr/>
          <p:nvPr/>
        </p:nvSpPr>
        <p:spPr>
          <a:xfrm>
            <a:off x="184731" y="4443956"/>
            <a:ext cx="3085800" cy="52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05353" y="-25356"/>
                </a:moveTo>
                <a:lnTo>
                  <a:pt x="151484" y="-247186"/>
                </a:lnTo>
              </a:path>
            </a:pathLst>
          </a:custGeom>
          <a:gradFill>
            <a:gsLst>
              <a:gs pos="0">
                <a:srgbClr val="C0DF59"/>
              </a:gs>
              <a:gs pos="100000">
                <a:srgbClr val="78922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body" idx="1"/>
          </p:nvPr>
        </p:nvSpPr>
        <p:spPr>
          <a:xfrm>
            <a:off x="268075" y="535800"/>
            <a:ext cx="5146800" cy="144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Envío de Mensaje:</a:t>
            </a:r>
            <a:r>
              <a:rPr lang="en" b="1" dirty="0"/>
              <a:t> provoca la ejecución del método indicado por el nombre del mensaje.</a:t>
            </a:r>
            <a:endParaRPr b="1" dirty="0"/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b="1" dirty="0"/>
              <a:t>Puede llevar datos (parámetros del método)</a:t>
            </a:r>
            <a:endParaRPr b="1" dirty="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b="1" dirty="0"/>
              <a:t>Puede devolver un dato (resultado del método)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75" name="Google Shape;975;p23"/>
          <p:cNvSpPr txBox="1">
            <a:spLocks noGrp="1"/>
          </p:cNvSpPr>
          <p:nvPr>
            <p:ph type="title"/>
          </p:nvPr>
        </p:nvSpPr>
        <p:spPr>
          <a:xfrm>
            <a:off x="268075" y="-5250"/>
            <a:ext cx="3757800" cy="8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Mensaje</a:t>
            </a:r>
            <a:endParaRPr sz="3600"/>
          </a:p>
        </p:txBody>
      </p:sp>
      <p:sp>
        <p:nvSpPr>
          <p:cNvPr id="976" name="Google Shape;976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78" name="Google Shape;978;p23"/>
          <p:cNvSpPr txBox="1"/>
          <p:nvPr/>
        </p:nvSpPr>
        <p:spPr>
          <a:xfrm>
            <a:off x="6327559" y="1311029"/>
            <a:ext cx="981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Objeto triángulo</a:t>
            </a:r>
            <a:endParaRPr sz="32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5114256" y="1769790"/>
            <a:ext cx="3600000" cy="2849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5806830" y="2389283"/>
            <a:ext cx="1305300" cy="34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calcularArea()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5806829" y="2825878"/>
            <a:ext cx="1543800" cy="34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calcularPerimetro()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5761151" y="3408497"/>
            <a:ext cx="1589400" cy="34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obtenerColorRelleno()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3"/>
          <p:cNvSpPr txBox="1"/>
          <p:nvPr/>
        </p:nvSpPr>
        <p:spPr>
          <a:xfrm>
            <a:off x="5956630" y="2104611"/>
            <a:ext cx="103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84" name="Google Shape;984;p23"/>
          <p:cNvSpPr txBox="1"/>
          <p:nvPr/>
        </p:nvSpPr>
        <p:spPr>
          <a:xfrm>
            <a:off x="7098605" y="1981450"/>
            <a:ext cx="13281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Interno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7419030" y="2390758"/>
            <a:ext cx="1004400" cy="28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lado1: 10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7419030" y="2697555"/>
            <a:ext cx="1004400" cy="28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lado2: 10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7419030" y="3408497"/>
            <a:ext cx="1185600" cy="34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colorR: amarillo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23"/>
          <p:cNvSpPr txBox="1"/>
          <p:nvPr/>
        </p:nvSpPr>
        <p:spPr>
          <a:xfrm>
            <a:off x="6180995" y="3063351"/>
            <a:ext cx="1274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23"/>
          <p:cNvSpPr txBox="1"/>
          <p:nvPr/>
        </p:nvSpPr>
        <p:spPr>
          <a:xfrm>
            <a:off x="7652127" y="3064826"/>
            <a:ext cx="1274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p23"/>
          <p:cNvCxnSpPr/>
          <p:nvPr/>
        </p:nvCxnSpPr>
        <p:spPr>
          <a:xfrm>
            <a:off x="4826075" y="2599468"/>
            <a:ext cx="980700" cy="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1" name="Google Shape;991;p23"/>
          <p:cNvCxnSpPr/>
          <p:nvPr/>
        </p:nvCxnSpPr>
        <p:spPr>
          <a:xfrm>
            <a:off x="4826075" y="2982964"/>
            <a:ext cx="980700" cy="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2" name="Google Shape;992;p23"/>
          <p:cNvCxnSpPr/>
          <p:nvPr/>
        </p:nvCxnSpPr>
        <p:spPr>
          <a:xfrm>
            <a:off x="4826075" y="3597295"/>
            <a:ext cx="93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3" name="Google Shape;993;p23"/>
          <p:cNvSpPr/>
          <p:nvPr/>
        </p:nvSpPr>
        <p:spPr>
          <a:xfrm>
            <a:off x="5760946" y="3875723"/>
            <a:ext cx="2411400" cy="34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ColorRelleno(nColor)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4" name="Google Shape;994;p23"/>
          <p:cNvCxnSpPr/>
          <p:nvPr/>
        </p:nvCxnSpPr>
        <p:spPr>
          <a:xfrm>
            <a:off x="4871754" y="4048621"/>
            <a:ext cx="93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5" name="Google Shape;995;p23"/>
          <p:cNvSpPr/>
          <p:nvPr/>
        </p:nvSpPr>
        <p:spPr>
          <a:xfrm>
            <a:off x="3006669" y="2459461"/>
            <a:ext cx="1910400" cy="1603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1081" y="19651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err="1">
                <a:latin typeface="Arial" panose="020B0604020202020204" pitchFamily="34" charset="0"/>
              </a:rPr>
              <a:t>calcularPerímetro</a:t>
            </a:r>
            <a:r>
              <a:rPr lang="es-AR" dirty="0" smtClean="0">
                <a:latin typeface="Arial" panose="020B0604020202020204" pitchFamily="34" charset="0"/>
              </a:rPr>
              <a:t>()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Llamada con línea 1 3"/>
          <p:cNvSpPr/>
          <p:nvPr/>
        </p:nvSpPr>
        <p:spPr>
          <a:xfrm>
            <a:off x="6867768" y="4685891"/>
            <a:ext cx="1789774" cy="415059"/>
          </a:xfrm>
          <a:prstGeom prst="borderCallout1">
            <a:avLst>
              <a:gd name="adj1" fmla="val 18750"/>
              <a:gd name="adj2" fmla="val -8333"/>
              <a:gd name="adj3" fmla="val -271189"/>
              <a:gd name="adj4" fmla="val -139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rgbClr val="FF0000"/>
                </a:solidFill>
              </a:rPr>
              <a:t>return</a:t>
            </a:r>
            <a:r>
              <a:rPr lang="es-AR" dirty="0" smtClean="0">
                <a:solidFill>
                  <a:srgbClr val="FF0000"/>
                </a:solidFill>
              </a:rPr>
              <a:t> </a:t>
            </a:r>
            <a:r>
              <a:rPr lang="es-AR" dirty="0" err="1" smtClean="0">
                <a:solidFill>
                  <a:srgbClr val="FF0000"/>
                </a:solidFill>
              </a:rPr>
              <a:t>colorR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5" name="Llamada con línea 1 4"/>
          <p:cNvSpPr/>
          <p:nvPr/>
        </p:nvSpPr>
        <p:spPr>
          <a:xfrm>
            <a:off x="7342848" y="342685"/>
            <a:ext cx="1309255" cy="779587"/>
          </a:xfrm>
          <a:prstGeom prst="borderCallout1">
            <a:avLst>
              <a:gd name="adj1" fmla="val 18750"/>
              <a:gd name="adj2" fmla="val -8333"/>
              <a:gd name="adj3" fmla="val 337863"/>
              <a:gd name="adj4" fmla="val -661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AR" b="1" dirty="0" err="1">
                <a:solidFill>
                  <a:srgbClr val="FF0000"/>
                </a:solidFill>
                <a:ea typeface="Arial"/>
                <a:cs typeface="Arial"/>
              </a:rPr>
              <a:t>return</a:t>
            </a:r>
            <a:r>
              <a:rPr lang="es-AR" dirty="0">
                <a:solidFill>
                  <a:srgbClr val="FF0000"/>
                </a:solidFill>
                <a:ea typeface="Arial"/>
                <a:cs typeface="Arial"/>
              </a:rPr>
              <a:t>  lado1+lado2 + lado3</a:t>
            </a:r>
            <a:endParaRPr lang="es-AR" dirty="0">
              <a:solidFill>
                <a:srgbClr val="FF0000"/>
              </a:solidFill>
            </a:endParaRPr>
          </a:p>
          <a:p>
            <a:pPr algn="ctr"/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" name="Llamada con línea 1 5"/>
          <p:cNvSpPr/>
          <p:nvPr/>
        </p:nvSpPr>
        <p:spPr>
          <a:xfrm>
            <a:off x="3604928" y="4655359"/>
            <a:ext cx="1809947" cy="564523"/>
          </a:xfrm>
          <a:prstGeom prst="borderCallout1">
            <a:avLst>
              <a:gd name="adj1" fmla="val 18750"/>
              <a:gd name="adj2" fmla="val -8333"/>
              <a:gd name="adj3" fmla="val -95494"/>
              <a:gd name="adj4" fmla="val 1384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 smtClean="0">
                <a:solidFill>
                  <a:srgbClr val="FF0000"/>
                </a:solidFill>
                <a:ea typeface="Arial"/>
                <a:cs typeface="Arial"/>
              </a:rPr>
              <a:t>colorR=nColor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072768" y="2242147"/>
            <a:ext cx="710766" cy="294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 derecha 32"/>
          <p:cNvSpPr/>
          <p:nvPr/>
        </p:nvSpPr>
        <p:spPr>
          <a:xfrm>
            <a:off x="2178275" y="3261361"/>
            <a:ext cx="710766" cy="294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Flecha derecha 33"/>
          <p:cNvSpPr/>
          <p:nvPr/>
        </p:nvSpPr>
        <p:spPr>
          <a:xfrm>
            <a:off x="2902358" y="4182196"/>
            <a:ext cx="710766" cy="294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46429" y="3209513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latin typeface="Arial" panose="020B0604020202020204" pitchFamily="34" charset="0"/>
              </a:rPr>
              <a:t>obtenerColorRelleno</a:t>
            </a:r>
            <a:r>
              <a:rPr lang="es-AR" dirty="0">
                <a:latin typeface="Arial" panose="020B0604020202020204" pitchFamily="34" charset="0"/>
              </a:rPr>
              <a:t>()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-15959" y="4155533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latin typeface="Arial" panose="020B0604020202020204" pitchFamily="34" charset="0"/>
              </a:rPr>
              <a:t>establecerColorRelleno</a:t>
            </a:r>
            <a:r>
              <a:rPr lang="es-AR" dirty="0">
                <a:latin typeface="Arial" panose="020B0604020202020204" pitchFamily="34" charset="0"/>
              </a:rPr>
              <a:t>("rosa")</a:t>
            </a:r>
            <a:endParaRPr lang="es-AR" dirty="0"/>
          </a:p>
        </p:txBody>
      </p:sp>
      <p:grpSp>
        <p:nvGrpSpPr>
          <p:cNvPr id="14" name="Grupo 13"/>
          <p:cNvGrpSpPr/>
          <p:nvPr/>
        </p:nvGrpSpPr>
        <p:grpSpPr>
          <a:xfrm>
            <a:off x="1930165" y="2542051"/>
            <a:ext cx="988717" cy="570359"/>
            <a:chOff x="1930165" y="2542051"/>
            <a:chExt cx="988717" cy="570359"/>
          </a:xfrm>
        </p:grpSpPr>
        <p:sp>
          <p:nvSpPr>
            <p:cNvPr id="12" name="Flecha derecha 11"/>
            <p:cNvSpPr/>
            <p:nvPr/>
          </p:nvSpPr>
          <p:spPr>
            <a:xfrm rot="10800000">
              <a:off x="1930165" y="2542051"/>
              <a:ext cx="812950" cy="57035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210157" y="2690996"/>
              <a:ext cx="708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30</a:t>
              </a:r>
              <a:endParaRPr lang="es-AR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897798" y="3546830"/>
            <a:ext cx="1608463" cy="570359"/>
            <a:chOff x="897798" y="3546830"/>
            <a:chExt cx="1608463" cy="570359"/>
          </a:xfrm>
        </p:grpSpPr>
        <p:sp>
          <p:nvSpPr>
            <p:cNvPr id="41" name="Flecha derecha 40"/>
            <p:cNvSpPr/>
            <p:nvPr/>
          </p:nvSpPr>
          <p:spPr>
            <a:xfrm rot="10800000">
              <a:off x="897798" y="3546830"/>
              <a:ext cx="1608463" cy="57035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388357" y="3678121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amarillo</a:t>
              </a:r>
              <a:endParaRPr lang="es-AR" dirty="0"/>
            </a:p>
          </p:txBody>
        </p:sp>
      </p:grpSp>
      <p:sp>
        <p:nvSpPr>
          <p:cNvPr id="977" name="Google Shape;977;p23"/>
          <p:cNvSpPr/>
          <p:nvPr/>
        </p:nvSpPr>
        <p:spPr>
          <a:xfrm>
            <a:off x="2999455" y="2442726"/>
            <a:ext cx="1910400" cy="1603800"/>
          </a:xfrm>
          <a:prstGeom prst="triangle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3" grpId="0" animBg="1"/>
      <p:bldP spid="34" grpId="0" animBg="1"/>
      <p:bldP spid="9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/>
              <a:t>Conceptos básicos de POO. Clase.</a:t>
            </a:r>
            <a:endParaRPr/>
          </a:p>
        </p:txBody>
      </p:sp>
      <p:sp>
        <p:nvSpPr>
          <p:cNvPr id="326" name="Google Shape;326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Una </a:t>
            </a:r>
            <a:r>
              <a:rPr lang="es-ES" sz="2000" i="1"/>
              <a:t>clase</a:t>
            </a:r>
            <a:r>
              <a:rPr lang="es-ES" sz="2000"/>
              <a:t> describe un conjunto de objetos comunes (mismo tipo). Consta de: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La declaración de las v.i. que implementan el estado del objeto. 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La codificación de los métodos que implementan su comportamiento.  </a:t>
            </a:r>
            <a:endParaRPr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Un objeto se crea a partir de una clase (el objeto</a:t>
            </a:r>
            <a:r>
              <a:rPr lang="es-ES" sz="2000" i="1"/>
              <a:t> </a:t>
            </a:r>
            <a:r>
              <a:rPr lang="es-ES" sz="2000"/>
              <a:t>es</a:t>
            </a:r>
            <a:r>
              <a:rPr lang="es-ES" sz="2000" i="1"/>
              <a:t> instancia </a:t>
            </a:r>
            <a:r>
              <a:rPr lang="es-ES" sz="2000"/>
              <a:t>de una clase). </a:t>
            </a:r>
            <a:endParaRPr/>
          </a:p>
          <a:p>
            <a:pPr marL="182880" lvl="0" indent="-3175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/>
          </a:p>
          <a:p>
            <a:pPr marL="182880" lvl="0" indent="-3175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sp>
        <p:nvSpPr>
          <p:cNvPr id="327" name="Google Shape;327;p10"/>
          <p:cNvSpPr txBox="1">
            <a:spLocks noGrp="1"/>
          </p:cNvSpPr>
          <p:nvPr>
            <p:ph type="body" idx="2"/>
          </p:nvPr>
        </p:nvSpPr>
        <p:spPr>
          <a:xfrm>
            <a:off x="2525842" y="1296906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 dirty="0"/>
              <a:t>Representación gráfica de una clase</a:t>
            </a:r>
            <a:endParaRPr dirty="0"/>
          </a:p>
        </p:txBody>
      </p:sp>
      <p:sp>
        <p:nvSpPr>
          <p:cNvPr id="328" name="Google Shape;328;p10"/>
          <p:cNvSpPr txBox="1">
            <a:spLocks noGrp="1"/>
          </p:cNvSpPr>
          <p:nvPr>
            <p:ph type="sldNum" idx="12"/>
          </p:nvPr>
        </p:nvSpPr>
        <p:spPr>
          <a:xfrm>
            <a:off x="8915550" y="477036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chemeClr val="bg1"/>
                </a:solidFill>
              </a:rPr>
              <a:t>13</a:t>
            </a:fld>
            <a:endParaRPr>
              <a:solidFill>
                <a:schemeClr val="bg1"/>
              </a:solidFill>
            </a:endParaRPr>
          </a:p>
        </p:txBody>
      </p:sp>
      <p:grpSp>
        <p:nvGrpSpPr>
          <p:cNvPr id="329" name="Google Shape;329;p10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330" name="Google Shape;330;p10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331" name="Google Shape;331;p10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Triángulo</a:t>
                </a: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lado1,lado2,lado3,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colorLinea,colorRelleno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calcularArea() double calcularPerimetro()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obtener valores de las v.i.*/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establecer valores de las v.i. */ </a:t>
                </a:r>
                <a:endParaRPr/>
              </a:p>
            </p:txBody>
          </p:sp>
        </p:grpSp>
        <p:sp>
          <p:nvSpPr>
            <p:cNvPr id="334" name="Google Shape;334;p10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0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Nombre de la clase (mayúscula)</a:t>
              </a:r>
              <a:endParaRPr/>
            </a:p>
          </p:txBody>
        </p:sp>
        <p:sp>
          <p:nvSpPr>
            <p:cNvPr id="338" name="Google Shape;338;p10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v.i.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/>
            </a:p>
          </p:txBody>
        </p:sp>
        <p:sp>
          <p:nvSpPr>
            <p:cNvPr id="339" name="Google Shape;339;p10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Encabezado de métodos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90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 txBox="1">
            <a:spLocks noGrp="1"/>
          </p:cNvSpPr>
          <p:nvPr>
            <p:ph type="sldNum" idx="12"/>
          </p:nvPr>
        </p:nvSpPr>
        <p:spPr>
          <a:xfrm>
            <a:off x="8915550" y="47942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 dirty="0"/>
          </a:p>
        </p:txBody>
      </p:sp>
      <p:sp>
        <p:nvSpPr>
          <p:cNvPr id="345" name="Google Shape;345;p11"/>
          <p:cNvSpPr txBox="1">
            <a:spLocks noGrp="1"/>
          </p:cNvSpPr>
          <p:nvPr>
            <p:ph type="title" idx="4294967295"/>
          </p:nvPr>
        </p:nvSpPr>
        <p:spPr>
          <a:xfrm>
            <a:off x="276225" y="400050"/>
            <a:ext cx="8867775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s-ES" sz="2600"/>
              <a:t>Conceptos básicos de POO. Instanciación (creación de objeto)</a:t>
            </a:r>
            <a:endParaRPr/>
          </a:p>
        </p:txBody>
      </p:sp>
      <p:sp>
        <p:nvSpPr>
          <p:cNvPr id="346" name="Google Shape;346;p11"/>
          <p:cNvSpPr txBox="1">
            <a:spLocks noGrp="1"/>
          </p:cNvSpPr>
          <p:nvPr>
            <p:ph type="body" idx="4294967295"/>
          </p:nvPr>
        </p:nvSpPr>
        <p:spPr>
          <a:xfrm>
            <a:off x="0" y="1255713"/>
            <a:ext cx="4114800" cy="35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La </a:t>
            </a:r>
            <a:r>
              <a:rPr lang="es-ES" sz="2000" i="1"/>
              <a:t>instanciación </a:t>
            </a:r>
            <a:r>
              <a:rPr lang="es-ES" sz="2000"/>
              <a:t>se realiza enviando un mensaje de creación a la clase. 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Reserva de espacio para el objeto.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Ejecución el código inicializador o </a:t>
            </a:r>
            <a:r>
              <a:rPr lang="es-ES" sz="1600" i="1">
                <a:solidFill>
                  <a:srgbClr val="00B050"/>
                </a:solidFill>
              </a:rPr>
              <a:t>constructor</a:t>
            </a:r>
            <a:endParaRPr sz="160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Devuelve la referencia al objeto. </a:t>
            </a:r>
            <a:endParaRPr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Asociar la referencia a una variable (a través de ella podemos enviarle mensajes al objeto).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grpSp>
        <p:nvGrpSpPr>
          <p:cNvPr id="348" name="Google Shape;348;p11"/>
          <p:cNvGrpSpPr/>
          <p:nvPr/>
        </p:nvGrpSpPr>
        <p:grpSpPr>
          <a:xfrm>
            <a:off x="6579881" y="1354731"/>
            <a:ext cx="1976745" cy="2153123"/>
            <a:chOff x="5104010" y="1779662"/>
            <a:chExt cx="2448750" cy="3138450"/>
          </a:xfrm>
        </p:grpSpPr>
        <p:sp>
          <p:nvSpPr>
            <p:cNvPr id="349" name="Google Shape;349;p11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lado1,lado2,lado3,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colorLinea,colorRelleno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calcularArea()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calcularPerimetro()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obtener valores de las v.i. */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establecer valores de las v.i. */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>
            <a:off x="4448926" y="2167708"/>
            <a:ext cx="2238820" cy="523220"/>
            <a:chOff x="1182601" y="3267573"/>
            <a:chExt cx="1637742" cy="523220"/>
          </a:xfrm>
        </p:grpSpPr>
        <p:sp>
          <p:nvSpPr>
            <p:cNvPr id="353" name="Google Shape;353;p11"/>
            <p:cNvSpPr txBox="1"/>
            <p:nvPr/>
          </p:nvSpPr>
          <p:spPr>
            <a:xfrm>
              <a:off x="1182601" y="3267573"/>
              <a:ext cx="16377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Triangulo (</a:t>
              </a:r>
              <a:r>
                <a:rPr lang="es-E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10,10,10, "amarillo","violeta"</a:t>
              </a:r>
              <a:r>
                <a:rPr lang="es-E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354" name="Google Shape;354;p11"/>
            <p:cNvCxnSpPr/>
            <p:nvPr/>
          </p:nvCxnSpPr>
          <p:spPr>
            <a:xfrm>
              <a:off x="1338132" y="3743623"/>
              <a:ext cx="1304058" cy="0"/>
            </a:xfrm>
            <a:prstGeom prst="straightConnector1">
              <a:avLst/>
            </a:prstGeom>
            <a:noFill/>
            <a:ln w="26425" cap="flat" cmpd="sng">
              <a:solidFill>
                <a:srgbClr val="3F3F3F"/>
              </a:solidFill>
              <a:prstDash val="dot"/>
              <a:round/>
              <a:headEnd type="none" w="sm" len="sm"/>
              <a:tailEnd type="stealth" w="med" len="med"/>
            </a:ln>
          </p:spPr>
        </p:cxnSp>
      </p:grpSp>
      <p:sp>
        <p:nvSpPr>
          <p:cNvPr id="355" name="Google Shape;355;p11"/>
          <p:cNvSpPr/>
          <p:nvPr/>
        </p:nvSpPr>
        <p:spPr>
          <a:xfrm>
            <a:off x="5536299" y="3507854"/>
            <a:ext cx="1151447" cy="100811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1"/>
          <p:cNvCxnSpPr/>
          <p:nvPr/>
        </p:nvCxnSpPr>
        <p:spPr>
          <a:xfrm rot="10800000">
            <a:off x="4663474" y="2925409"/>
            <a:ext cx="1636718" cy="0"/>
          </a:xfrm>
          <a:prstGeom prst="straightConnector1">
            <a:avLst/>
          </a:prstGeom>
          <a:noFill/>
          <a:ln w="26425" cap="flat" cmpd="sng">
            <a:solidFill>
              <a:srgbClr val="3F3F3F"/>
            </a:solidFill>
            <a:prstDash val="dot"/>
            <a:round/>
            <a:headEnd type="none" w="sm" len="sm"/>
            <a:tailEnd type="stealth" w="med" len="med"/>
          </a:ln>
        </p:spPr>
      </p:cxnSp>
      <p:sp>
        <p:nvSpPr>
          <p:cNvPr id="357" name="Google Shape;357;p11"/>
          <p:cNvSpPr txBox="1"/>
          <p:nvPr/>
        </p:nvSpPr>
        <p:spPr>
          <a:xfrm>
            <a:off x="4964135" y="2651891"/>
            <a:ext cx="11920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endParaRPr/>
          </a:p>
        </p:txBody>
      </p:sp>
      <p:sp>
        <p:nvSpPr>
          <p:cNvPr id="358" name="Google Shape;358;p11"/>
          <p:cNvSpPr txBox="1"/>
          <p:nvPr/>
        </p:nvSpPr>
        <p:spPr>
          <a:xfrm>
            <a:off x="5076056" y="3354275"/>
            <a:ext cx="6259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1"/>
          <p:cNvCxnSpPr/>
          <p:nvPr/>
        </p:nvCxnSpPr>
        <p:spPr>
          <a:xfrm rot="10800000" flipH="1">
            <a:off x="2195736" y="2584610"/>
            <a:ext cx="2376300" cy="340800"/>
          </a:xfrm>
          <a:prstGeom prst="curvedConnector3">
            <a:avLst>
              <a:gd name="adj1" fmla="val 84632"/>
            </a:avLst>
          </a:prstGeom>
          <a:noFill/>
          <a:ln w="2642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0" name="Google Shape;360;p11"/>
          <p:cNvSpPr txBox="1"/>
          <p:nvPr/>
        </p:nvSpPr>
        <p:spPr>
          <a:xfrm>
            <a:off x="4661539" y="828692"/>
            <a:ext cx="163865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Constructor: puede tomar valores pasados en el mensaje de creación. Inicializa el objeto (</a:t>
            </a:r>
            <a:r>
              <a:rPr lang="es-ES" sz="12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vi.s</a:t>
            </a:r>
            <a:r>
              <a:rPr lang="es-ES" sz="12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) con valores recibidos.</a:t>
            </a:r>
            <a:endParaRPr sz="12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6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sldNum" idx="12"/>
          </p:nvPr>
        </p:nvSpPr>
        <p:spPr>
          <a:xfrm>
            <a:off x="8820471" y="4771832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 dirty="0"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Desarrollo de SW Orientado a Objetos</a:t>
            </a:r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body" idx="4294967295"/>
          </p:nvPr>
        </p:nvSpPr>
        <p:spPr>
          <a:xfrm>
            <a:off x="636588" y="1200150"/>
            <a:ext cx="850741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 dirty="0"/>
              <a:t>Pasos: </a:t>
            </a:r>
            <a:endParaRPr dirty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 dirty="0"/>
              <a:t>Identificar los objetos a abstraer en nuestra aplicación. </a:t>
            </a:r>
            <a:endParaRPr dirty="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 i="1" dirty="0"/>
              <a:t> </a:t>
            </a:r>
            <a:endParaRPr sz="2000" dirty="0"/>
          </a:p>
          <a:p>
            <a:pPr marL="457200" lvl="1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 dirty="0"/>
              <a:t>Identificar las características relevantes de los objetos</a:t>
            </a:r>
            <a:endParaRPr sz="1800" dirty="0"/>
          </a:p>
          <a:p>
            <a:pPr marL="457200" lvl="1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 dirty="0"/>
              <a:t>Identificar las acciones relevantes que realizan los objetos  </a:t>
            </a:r>
            <a:endParaRPr sz="1800" dirty="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 dirty="0"/>
              <a:t>Los objetos con características y comportamiento similar serán instancia de una misma </a:t>
            </a:r>
            <a:r>
              <a:rPr lang="es-ES" sz="2000" i="1" dirty="0"/>
              <a:t>clase</a:t>
            </a:r>
            <a:r>
              <a:rPr lang="es-ES" sz="2000" dirty="0"/>
              <a:t>.</a:t>
            </a:r>
            <a:endParaRPr sz="2000" dirty="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>
              <a:solidFill>
                <a:srgbClr val="595959"/>
              </a:solidFill>
            </a:endParaRPr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</p:txBody>
      </p:sp>
      <p:sp>
        <p:nvSpPr>
          <p:cNvPr id="375" name="Google Shape;375;p13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“Lea las especificaciones del sistema que desea construir.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Subraye los </a:t>
            </a:r>
            <a:r>
              <a:rPr lang="es-ES" sz="160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sustantivos</a:t>
            </a: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su objetivo es un programa orientado a objetos”. </a:t>
            </a:r>
            <a:r>
              <a:rPr lang="es-E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Grady Booch </a:t>
            </a:r>
            <a:endParaRPr sz="1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/>
              <a:t>Objetos en Java.</a:t>
            </a:r>
            <a:endParaRPr dirty="0"/>
          </a:p>
        </p:txBody>
      </p:sp>
      <p:sp>
        <p:nvSpPr>
          <p:cNvPr id="382" name="Google Shape;382;p14"/>
          <p:cNvSpPr txBox="1">
            <a:spLocks noGrp="1"/>
          </p:cNvSpPr>
          <p:nvPr>
            <p:ph type="body" idx="1"/>
          </p:nvPr>
        </p:nvSpPr>
        <p:spPr>
          <a:xfrm>
            <a:off x="132774" y="1314540"/>
            <a:ext cx="5889993" cy="373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 dirty="0" smtClean="0"/>
              <a:t>Ej</a:t>
            </a:r>
            <a:r>
              <a:rPr lang="es-ES" sz="2000" dirty="0"/>
              <a:t>.  clase </a:t>
            </a:r>
            <a:r>
              <a:rPr lang="es-ES" sz="2000" i="1" dirty="0"/>
              <a:t>Scanner</a:t>
            </a:r>
            <a:r>
              <a:rPr lang="es-ES" sz="2000" dirty="0"/>
              <a:t>, clase </a:t>
            </a:r>
            <a:r>
              <a:rPr lang="es-ES" sz="2000" i="1" dirty="0" err="1"/>
              <a:t>String</a:t>
            </a:r>
            <a:r>
              <a:rPr lang="es-ES" sz="2000" dirty="0"/>
              <a:t>, clase </a:t>
            </a:r>
            <a:r>
              <a:rPr lang="es-ES" sz="2000" i="1" dirty="0"/>
              <a:t>Point2D.Double</a:t>
            </a:r>
            <a:r>
              <a:rPr lang="es-ES" sz="2000" dirty="0"/>
              <a:t> , colecciones, …</a:t>
            </a:r>
            <a:endParaRPr sz="2000" dirty="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 dirty="0"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 dirty="0"/>
              <a:t>En general se crean enviando un mensaje de creación a la clase (new).</a:t>
            </a:r>
            <a:endParaRPr sz="2000" dirty="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 dirty="0"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 dirty="0"/>
              <a:t>¿Qué es un </a:t>
            </a:r>
            <a:r>
              <a:rPr lang="es-ES" sz="2000" dirty="0" err="1"/>
              <a:t>string</a:t>
            </a:r>
            <a:r>
              <a:rPr lang="es-ES" sz="2000" dirty="0"/>
              <a:t>? Es un objeto!!!</a:t>
            </a:r>
            <a:endParaRPr sz="2000" dirty="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2000" dirty="0" err="1"/>
              <a:t>String</a:t>
            </a:r>
            <a:r>
              <a:rPr lang="es-ES" sz="2000" dirty="0"/>
              <a:t> saludo = "hola";   </a:t>
            </a:r>
            <a:endParaRPr sz="2000" dirty="0"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2000" dirty="0"/>
              <a:t>Otra forma: </a:t>
            </a:r>
            <a:endParaRPr sz="2000" dirty="0"/>
          </a:p>
          <a:p>
            <a:pPr marL="731520" lvl="2" indent="-182879" algn="l" rtl="0">
              <a:spcBef>
                <a:spcPts val="280"/>
              </a:spcBef>
              <a:spcAft>
                <a:spcPts val="0"/>
              </a:spcAft>
              <a:buSzPts val="1260"/>
              <a:buChar char="•"/>
            </a:pPr>
            <a:r>
              <a:rPr lang="es-ES" sz="2000" dirty="0" err="1"/>
              <a:t>String</a:t>
            </a:r>
            <a:r>
              <a:rPr lang="es-ES" sz="2000" dirty="0"/>
              <a:t> saludo = </a:t>
            </a:r>
            <a:r>
              <a:rPr lang="es-ES" sz="2000" i="1" dirty="0">
                <a:solidFill>
                  <a:schemeClr val="dk2"/>
                </a:solidFill>
              </a:rPr>
              <a:t>new</a:t>
            </a:r>
            <a:r>
              <a:rPr lang="es-ES" sz="2000" dirty="0">
                <a:solidFill>
                  <a:schemeClr val="dk2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String</a:t>
            </a:r>
            <a:r>
              <a:rPr lang="es-ES" sz="2000" dirty="0"/>
              <a:t>(</a:t>
            </a:r>
            <a:r>
              <a:rPr lang="es-ES" sz="2000" dirty="0">
                <a:solidFill>
                  <a:srgbClr val="00B050"/>
                </a:solidFill>
              </a:rPr>
              <a:t>"hola"</a:t>
            </a:r>
            <a:r>
              <a:rPr lang="es-ES" sz="2000" dirty="0"/>
              <a:t>);</a:t>
            </a:r>
            <a:endParaRPr sz="2000" dirty="0"/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 dirty="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 dirty="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 dirty="0"/>
          </a:p>
        </p:txBody>
      </p:sp>
      <p:sp>
        <p:nvSpPr>
          <p:cNvPr id="383" name="Google Shape;383;p14"/>
          <p:cNvSpPr txBox="1">
            <a:spLocks noGrp="1"/>
          </p:cNvSpPr>
          <p:nvPr>
            <p:ph type="sldNum" idx="12"/>
          </p:nvPr>
        </p:nvSpPr>
        <p:spPr>
          <a:xfrm>
            <a:off x="8872458" y="4785721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385" name="Google Shape;385;p14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386" name="Google Shape;386;p14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4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</a:t>
                </a:r>
                <a:endParaRPr/>
              </a:p>
            </p:txBody>
          </p:sp>
          <p:sp>
            <p:nvSpPr>
              <p:cNvPr id="388" name="Google Shape;388;p14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389" name="Google Shape;389;p14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/>
              </a:p>
            </p:txBody>
          </p:sp>
          <p:sp>
            <p:nvSpPr>
              <p:cNvPr id="390" name="Google Shape;390;p14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  <p:sp>
            <p:nvSpPr>
              <p:cNvPr id="391" name="Google Shape;391;p14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/>
              </a:p>
            </p:txBody>
          </p:sp>
          <p:sp>
            <p:nvSpPr>
              <p:cNvPr id="392" name="Google Shape;392;p14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/>
              </a:p>
            </p:txBody>
          </p:sp>
          <p:sp>
            <p:nvSpPr>
              <p:cNvPr id="393" name="Google Shape;393;p14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/>
              </a:p>
            </p:txBody>
          </p:sp>
          <p:sp>
            <p:nvSpPr>
              <p:cNvPr id="394" name="Google Shape;394;p14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6" name="Google Shape;396;p14"/>
              <p:cNvCxnSpPr>
                <a:endCxn id="395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97" name="Google Shape;397;p14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14"/>
            <p:cNvCxnSpPr>
              <a:endCxn id="398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0" name="Google Shape;400;p14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Google Shape;402;p14"/>
            <p:cNvCxnSpPr>
              <a:endCxn id="401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3" name="Google Shape;403;p14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5" name="Google Shape;405;p14"/>
            <p:cNvCxnSpPr>
              <a:endCxn id="404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6" name="Google Shape;406;p14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14"/>
            <p:cNvCxnSpPr>
              <a:endCxn id="407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9" name="Google Shape;409;p14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sp>
        <p:nvSpPr>
          <p:cNvPr id="410" name="Google Shape;410;p14"/>
          <p:cNvSpPr/>
          <p:nvPr/>
        </p:nvSpPr>
        <p:spPr>
          <a:xfrm>
            <a:off x="5184576" y="4896911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https://docs.oracle.com/javase/7/docs/api/java/lang/String.html</a:t>
            </a:r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4030343" y="3438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 lvl="0" indent="-182880">
              <a:buSzPts val="1530"/>
              <a:buChar char="•"/>
            </a:pPr>
            <a:r>
              <a:rPr lang="es-ES" sz="2000" dirty="0">
                <a:latin typeface="Barlow Light" panose="020B0604020202020204" charset="0"/>
              </a:rPr>
              <a:t>Java incluye bibliotecas de clases que permiten crear objetos de uso común.</a:t>
            </a:r>
          </a:p>
        </p:txBody>
      </p:sp>
    </p:spTree>
    <p:extLst>
      <p:ext uri="{BB962C8B-B14F-4D97-AF65-F5344CB8AC3E}">
        <p14:creationId xmlns:p14="http://schemas.microsoft.com/office/powerpoint/2010/main" val="36734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>
            <a:spLocks noGrp="1"/>
          </p:cNvSpPr>
          <p:nvPr>
            <p:ph type="title"/>
          </p:nvPr>
        </p:nvSpPr>
        <p:spPr>
          <a:xfrm>
            <a:off x="394572" y="1627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/>
              <a:t>Objetos en Java. Instanciación (creación de objeto)</a:t>
            </a:r>
            <a:endParaRPr dirty="0"/>
          </a:p>
        </p:txBody>
      </p:sp>
      <p:sp>
        <p:nvSpPr>
          <p:cNvPr id="417" name="Google Shape;417;p15"/>
          <p:cNvSpPr txBox="1">
            <a:spLocks noGrp="1"/>
          </p:cNvSpPr>
          <p:nvPr>
            <p:ph type="body" idx="1"/>
          </p:nvPr>
        </p:nvSpPr>
        <p:spPr>
          <a:xfrm>
            <a:off x="511639" y="1400734"/>
            <a:ext cx="4413651" cy="303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 dirty="0"/>
              <a:t>Declarar variable para mantener la referencia</a:t>
            </a:r>
            <a:r>
              <a:rPr lang="es-ES" sz="1600" dirty="0"/>
              <a:t>: 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 dirty="0"/>
              <a:t>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;             </a:t>
            </a:r>
            <a:endParaRPr lang="es-ES" sz="1400" dirty="0" smtClean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400" dirty="0" smtClean="0"/>
              <a:t>        </a:t>
            </a:r>
            <a:endParaRPr sz="1400" dirty="0"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 dirty="0"/>
              <a:t>Enviar a la clase el mensaje de creación y guardar referencia: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 dirty="0"/>
              <a:t>         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(valores para inicialización);      </a:t>
            </a:r>
            <a:endParaRPr lang="es-ES" sz="1400" dirty="0" smtClean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400" b="1" dirty="0"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 dirty="0"/>
              <a:t>Se puede unir los dos pasos anteriores:</a:t>
            </a:r>
            <a:endParaRPr b="1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 dirty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(…);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 dirty="0"/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 dirty="0"/>
          </a:p>
        </p:txBody>
      </p:sp>
      <p:sp>
        <p:nvSpPr>
          <p:cNvPr id="418" name="Google Shape;418;p15"/>
          <p:cNvSpPr txBox="1">
            <a:spLocks noGrp="1"/>
          </p:cNvSpPr>
          <p:nvPr>
            <p:ph type="sldNum" idx="12"/>
          </p:nvPr>
        </p:nvSpPr>
        <p:spPr>
          <a:xfrm>
            <a:off x="8867628" y="470491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419" name="Google Shape;419;p15"/>
          <p:cNvSpPr txBox="1"/>
          <p:nvPr/>
        </p:nvSpPr>
        <p:spPr>
          <a:xfrm>
            <a:off x="5480381" y="1608813"/>
            <a:ext cx="2232248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saludo;</a:t>
            </a:r>
            <a:endParaRPr dirty="0"/>
          </a:p>
        </p:txBody>
      </p:sp>
      <p:sp>
        <p:nvSpPr>
          <p:cNvPr id="420" name="Google Shape;420;p15"/>
          <p:cNvSpPr txBox="1"/>
          <p:nvPr/>
        </p:nvSpPr>
        <p:spPr>
          <a:xfrm>
            <a:off x="5279896" y="2612701"/>
            <a:ext cx="3108528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saludo= new </a:t>
            </a:r>
            <a:r>
              <a:rPr lang="es-E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("hola");</a:t>
            </a:r>
            <a:endParaRPr dirty="0"/>
          </a:p>
        </p:txBody>
      </p:sp>
      <p:sp>
        <p:nvSpPr>
          <p:cNvPr id="421" name="Google Shape;421;p15"/>
          <p:cNvSpPr txBox="1"/>
          <p:nvPr/>
        </p:nvSpPr>
        <p:spPr>
          <a:xfrm>
            <a:off x="5940152" y="1179534"/>
            <a:ext cx="2448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</p:txBody>
      </p:sp>
      <p:sp>
        <p:nvSpPr>
          <p:cNvPr id="422" name="Google Shape;422;p15"/>
          <p:cNvSpPr txBox="1"/>
          <p:nvPr/>
        </p:nvSpPr>
        <p:spPr>
          <a:xfrm>
            <a:off x="4634541" y="3676536"/>
            <a:ext cx="3923928" cy="36933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saludo = new </a:t>
            </a:r>
            <a:r>
              <a:rPr lang="es-E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("hola");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99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>
            <a:spLocks noGrp="1"/>
          </p:cNvSpPr>
          <p:nvPr>
            <p:ph type="title"/>
          </p:nvPr>
        </p:nvSpPr>
        <p:spPr>
          <a:xfrm>
            <a:off x="394572" y="1627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 smtClean="0"/>
              <a:t>Secuencia de pasos  para la Instanciación </a:t>
            </a:r>
            <a:r>
              <a:rPr lang="es-ES" sz="2800" dirty="0"/>
              <a:t>(creación de objeto)</a:t>
            </a:r>
            <a:endParaRPr dirty="0"/>
          </a:p>
        </p:txBody>
      </p:sp>
      <p:sp>
        <p:nvSpPr>
          <p:cNvPr id="418" name="Google Shape;418;p15"/>
          <p:cNvSpPr txBox="1">
            <a:spLocks noGrp="1"/>
          </p:cNvSpPr>
          <p:nvPr>
            <p:ph type="sldNum" idx="12"/>
          </p:nvPr>
        </p:nvSpPr>
        <p:spPr>
          <a:xfrm>
            <a:off x="8867628" y="470491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394572" y="1259784"/>
            <a:ext cx="803245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182880">
              <a:spcBef>
                <a:spcPts val="280"/>
              </a:spcBef>
              <a:buSzPts val="1190"/>
              <a:buChar char="•"/>
            </a:pPr>
            <a:r>
              <a:rPr lang="es-ES" sz="2400" i="1" dirty="0" smtClean="0">
                <a:latin typeface="Barlow Light" panose="020B0604020202020204" charset="0"/>
              </a:rPr>
              <a:t>Reserva </a:t>
            </a:r>
            <a:r>
              <a:rPr lang="es-ES" sz="2400" i="1" dirty="0">
                <a:latin typeface="Barlow Light" panose="020B0604020202020204" charset="0"/>
              </a:rPr>
              <a:t>de Memoria. </a:t>
            </a:r>
            <a:r>
              <a:rPr lang="es-ES" sz="2400" dirty="0">
                <a:latin typeface="Barlow Light" panose="020B0604020202020204" charset="0"/>
              </a:rPr>
              <a:t>Las variables de instancia se inicializan a valores por defecto o explícito (si hubiese</a:t>
            </a:r>
            <a:r>
              <a:rPr lang="es-ES" sz="2400" dirty="0" smtClean="0">
                <a:latin typeface="Barlow Light" panose="020B0604020202020204" charset="0"/>
              </a:rPr>
              <a:t>).</a:t>
            </a:r>
          </a:p>
          <a:p>
            <a:pPr marL="457200" lvl="1" indent="-182880">
              <a:spcBef>
                <a:spcPts val="280"/>
              </a:spcBef>
              <a:buSzPts val="1190"/>
              <a:buChar char="•"/>
            </a:pPr>
            <a:endParaRPr lang="es-ES" sz="2400" dirty="0">
              <a:latin typeface="Barlow Light" panose="020B0604020202020204" charset="0"/>
            </a:endParaRPr>
          </a:p>
          <a:p>
            <a:pPr marL="457200" lvl="1" indent="-182880">
              <a:spcBef>
                <a:spcPts val="280"/>
              </a:spcBef>
              <a:buSzPts val="1190"/>
              <a:buChar char="•"/>
            </a:pPr>
            <a:r>
              <a:rPr lang="es-ES" sz="2400" i="1" dirty="0">
                <a:latin typeface="Barlow Light" panose="020B0604020202020204" charset="0"/>
              </a:rPr>
              <a:t>Ejecución del Constructor </a:t>
            </a:r>
            <a:r>
              <a:rPr lang="es-ES" sz="2400" dirty="0">
                <a:latin typeface="Barlow Light" panose="020B0604020202020204" charset="0"/>
              </a:rPr>
              <a:t>(código para inicializar variables de instancia con los valores que enviamos en el mensaje de creación</a:t>
            </a:r>
            <a:r>
              <a:rPr lang="es-ES" sz="2400" dirty="0" smtClean="0">
                <a:latin typeface="Barlow Light" panose="020B0604020202020204" charset="0"/>
              </a:rPr>
              <a:t>).</a:t>
            </a:r>
          </a:p>
          <a:p>
            <a:pPr marL="457200" lvl="1" indent="-182880">
              <a:spcBef>
                <a:spcPts val="280"/>
              </a:spcBef>
              <a:buSzPts val="1190"/>
              <a:buChar char="•"/>
            </a:pPr>
            <a:endParaRPr lang="es-ES" sz="2400" dirty="0">
              <a:latin typeface="Barlow Light" panose="020B0604020202020204" charset="0"/>
            </a:endParaRPr>
          </a:p>
          <a:p>
            <a:pPr marL="457200" lvl="1" indent="-182880">
              <a:spcBef>
                <a:spcPts val="280"/>
              </a:spcBef>
              <a:buSzPts val="1190"/>
              <a:buChar char="•"/>
            </a:pPr>
            <a:r>
              <a:rPr lang="es-ES" sz="2400" i="1" dirty="0">
                <a:latin typeface="Barlow Light" panose="020B0604020202020204" charset="0"/>
              </a:rPr>
              <a:t>Asignación de la referencia a la variable. </a:t>
            </a:r>
            <a:endParaRPr lang="es-ES" sz="2400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>
            <a:spLocks noGrp="1"/>
          </p:cNvSpPr>
          <p:nvPr>
            <p:ph type="title"/>
          </p:nvPr>
        </p:nvSpPr>
        <p:spPr>
          <a:xfrm>
            <a:off x="331409" y="-5317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 smtClean="0"/>
              <a:t>Referencias a objetos</a:t>
            </a:r>
            <a:endParaRPr dirty="0"/>
          </a:p>
        </p:txBody>
      </p:sp>
      <p:sp>
        <p:nvSpPr>
          <p:cNvPr id="429" name="Google Shape;429;p16"/>
          <p:cNvSpPr txBox="1">
            <a:spLocks noGrp="1"/>
          </p:cNvSpPr>
          <p:nvPr>
            <p:ph type="body" idx="1"/>
          </p:nvPr>
        </p:nvSpPr>
        <p:spPr>
          <a:xfrm>
            <a:off x="10036" y="1027545"/>
            <a:ext cx="5172352" cy="108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Char char="•"/>
            </a:pPr>
            <a:r>
              <a:rPr lang="es-ES" dirty="0" smtClean="0"/>
              <a:t>La referencia aun objeto es su ubicación en memoria RAM</a:t>
            </a: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Char char="•"/>
            </a:pPr>
            <a:endParaRPr lang="es-ES" dirty="0" smtClean="0"/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Char char="•"/>
            </a:pPr>
            <a:r>
              <a:rPr lang="es-ES" dirty="0" smtClean="0"/>
              <a:t>El </a:t>
            </a:r>
            <a:r>
              <a:rPr lang="es-ES" dirty="0"/>
              <a:t>valor por defecto es </a:t>
            </a:r>
            <a:r>
              <a:rPr lang="es-ES" dirty="0" smtClean="0"/>
              <a:t>NUL</a:t>
            </a:r>
            <a:endParaRPr dirty="0"/>
          </a:p>
          <a:p>
            <a:pPr marL="457200" lvl="1" indent="-102997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30" name="Google Shape;430;p16"/>
          <p:cNvSpPr txBox="1">
            <a:spLocks noGrp="1"/>
          </p:cNvSpPr>
          <p:nvPr>
            <p:ph type="sldNum" idx="12"/>
          </p:nvPr>
        </p:nvSpPr>
        <p:spPr>
          <a:xfrm>
            <a:off x="8839282" y="476650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grpSp>
        <p:nvGrpSpPr>
          <p:cNvPr id="431" name="Google Shape;431;p16"/>
          <p:cNvGrpSpPr/>
          <p:nvPr/>
        </p:nvGrpSpPr>
        <p:grpSpPr>
          <a:xfrm>
            <a:off x="5950283" y="3441018"/>
            <a:ext cx="3014205" cy="1723019"/>
            <a:chOff x="5792167" y="3067573"/>
            <a:chExt cx="2984361" cy="2075927"/>
          </a:xfrm>
        </p:grpSpPr>
        <p:grpSp>
          <p:nvGrpSpPr>
            <p:cNvPr id="432" name="Google Shape;432;p16"/>
            <p:cNvGrpSpPr/>
            <p:nvPr/>
          </p:nvGrpSpPr>
          <p:grpSpPr>
            <a:xfrm>
              <a:off x="5796127" y="3067573"/>
              <a:ext cx="2980402" cy="2075927"/>
              <a:chOff x="5652111" y="1059582"/>
              <a:chExt cx="2980402" cy="2075927"/>
            </a:xfrm>
          </p:grpSpPr>
          <p:sp>
            <p:nvSpPr>
              <p:cNvPr id="433" name="Google Shape;433;p16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6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435" name="Google Shape;435;p16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436" name="Google Shape;436;p16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437" name="Google Shape;437;p16"/>
              <p:cNvSpPr txBox="1"/>
              <p:nvPr/>
            </p:nvSpPr>
            <p:spPr>
              <a:xfrm>
                <a:off x="7250448" y="1244249"/>
                <a:ext cx="1382065" cy="519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/>
              </a:p>
            </p:txBody>
          </p:sp>
          <p:sp>
            <p:nvSpPr>
              <p:cNvPr id="438" name="Google Shape;438;p16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/>
              </a:p>
            </p:txBody>
          </p:sp>
          <p:sp>
            <p:nvSpPr>
              <p:cNvPr id="439" name="Google Shape;439;p16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/>
              </a:p>
            </p:txBody>
          </p:sp>
          <p:sp>
            <p:nvSpPr>
              <p:cNvPr id="440" name="Google Shape;440;p16"/>
              <p:cNvSpPr txBox="1"/>
              <p:nvPr/>
            </p:nvSpPr>
            <p:spPr>
              <a:xfrm>
                <a:off x="6384168" y="1313315"/>
                <a:ext cx="125741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2" name="Google Shape;442;p16"/>
              <p:cNvCxnSpPr>
                <a:endCxn id="441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443" name="Google Shape;443;p16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16"/>
            <p:cNvCxnSpPr>
              <a:endCxn id="444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6" name="Google Shape;446;p16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8" name="Google Shape;448;p16"/>
            <p:cNvCxnSpPr>
              <a:endCxn id="447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9" name="Google Shape;449;p16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1" name="Google Shape;451;p16"/>
            <p:cNvCxnSpPr>
              <a:endCxn id="450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52" name="Google Shape;452;p16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16"/>
            <p:cNvCxnSpPr>
              <a:endCxn id="453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55" name="Google Shape;455;p16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</p:grpSp>
      <p:sp>
        <p:nvSpPr>
          <p:cNvPr id="456" name="Google Shape;456;p16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dirty="0"/>
          </a:p>
        </p:txBody>
      </p:sp>
      <p:sp>
        <p:nvSpPr>
          <p:cNvPr id="457" name="Google Shape;457;p16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saludo2</a:t>
            </a:r>
            <a:endParaRPr dirty="0"/>
          </a:p>
        </p:txBody>
      </p:sp>
      <p:sp>
        <p:nvSpPr>
          <p:cNvPr id="458" name="Google Shape;458;p16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dirty="0"/>
          </a:p>
        </p:txBody>
      </p:sp>
      <p:grpSp>
        <p:nvGrpSpPr>
          <p:cNvPr id="459" name="Google Shape;459;p16"/>
          <p:cNvGrpSpPr/>
          <p:nvPr/>
        </p:nvGrpSpPr>
        <p:grpSpPr>
          <a:xfrm>
            <a:off x="5514396" y="1595167"/>
            <a:ext cx="868985" cy="416345"/>
            <a:chOff x="5528736" y="1615647"/>
            <a:chExt cx="868985" cy="416345"/>
          </a:xfrm>
        </p:grpSpPr>
        <p:cxnSp>
          <p:nvCxnSpPr>
            <p:cNvPr id="460" name="Google Shape;460;p16"/>
            <p:cNvCxnSpPr/>
            <p:nvPr/>
          </p:nvCxnSpPr>
          <p:spPr>
            <a:xfrm rot="10800000" flipH="1">
              <a:off x="5528736" y="1615647"/>
              <a:ext cx="843696" cy="416345"/>
            </a:xfrm>
            <a:prstGeom prst="straightConnector1">
              <a:avLst/>
            </a:prstGeom>
            <a:noFill/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5528736" y="1615647"/>
              <a:ext cx="868985" cy="416345"/>
            </a:xfrm>
            <a:prstGeom prst="straightConnector1">
              <a:avLst/>
            </a:prstGeom>
            <a:noFill/>
            <a:ln w="264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16"/>
          <p:cNvGrpSpPr/>
          <p:nvPr/>
        </p:nvGrpSpPr>
        <p:grpSpPr>
          <a:xfrm>
            <a:off x="5868135" y="1491630"/>
            <a:ext cx="3102840" cy="1906347"/>
            <a:chOff x="5792167" y="3067573"/>
            <a:chExt cx="2936932" cy="2075927"/>
          </a:xfrm>
        </p:grpSpPr>
        <p:grpSp>
          <p:nvGrpSpPr>
            <p:cNvPr id="463" name="Google Shape;463;p16"/>
            <p:cNvGrpSpPr/>
            <p:nvPr/>
          </p:nvGrpSpPr>
          <p:grpSpPr>
            <a:xfrm>
              <a:off x="5796127" y="3067573"/>
              <a:ext cx="2932972" cy="2075927"/>
              <a:chOff x="5652111" y="1059582"/>
              <a:chExt cx="2932972" cy="2075927"/>
            </a:xfrm>
          </p:grpSpPr>
          <p:sp>
            <p:nvSpPr>
              <p:cNvPr id="464" name="Google Shape;464;p16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6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466" name="Google Shape;466;p16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/>
              </a:p>
            </p:txBody>
          </p:sp>
          <p:sp>
            <p:nvSpPr>
              <p:cNvPr id="467" name="Google Shape;467;p16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  <p:sp>
            <p:nvSpPr>
              <p:cNvPr id="468" name="Google Shape;468;p16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/>
              </a:p>
            </p:txBody>
          </p:sp>
          <p:sp>
            <p:nvSpPr>
              <p:cNvPr id="469" name="Google Shape;469;p16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/>
              </a:p>
            </p:txBody>
          </p:sp>
          <p:sp>
            <p:nvSpPr>
              <p:cNvPr id="470" name="Google Shape;470;p16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/>
              </a:p>
            </p:txBody>
          </p:sp>
          <p:sp>
            <p:nvSpPr>
              <p:cNvPr id="471" name="Google Shape;471;p16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3" name="Google Shape;473;p16"/>
              <p:cNvCxnSpPr>
                <a:endCxn id="472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474" name="Google Shape;474;p16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6" name="Google Shape;476;p16"/>
            <p:cNvCxnSpPr>
              <a:endCxn id="475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7" name="Google Shape;477;p16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Google Shape;479;p16"/>
            <p:cNvCxnSpPr>
              <a:endCxn id="478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80" name="Google Shape;480;p16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16"/>
            <p:cNvCxnSpPr>
              <a:endCxn id="481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83" name="Google Shape;483;p16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16"/>
            <p:cNvCxnSpPr>
              <a:endCxn id="484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86" name="Google Shape;486;p16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134585" y="3454927"/>
            <a:ext cx="4572000" cy="1315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 lvl="0" indent="-182880">
              <a:lnSpc>
                <a:spcPct val="80000"/>
              </a:lnSpc>
              <a:spcBef>
                <a:spcPts val="333"/>
              </a:spcBef>
              <a:buSzPts val="1415"/>
              <a:buChar char="•"/>
            </a:pPr>
            <a:r>
              <a:rPr lang="es-ES" sz="1800" dirty="0" smtClean="0">
                <a:latin typeface="Barlow Light" panose="020B0604020202020204" charset="0"/>
              </a:rPr>
              <a:t>Asignación de objetos: </a:t>
            </a:r>
            <a:r>
              <a:rPr lang="es-ES" sz="1800" dirty="0">
                <a:latin typeface="Barlow Light" panose="020B0604020202020204" charset="0"/>
              </a:rPr>
              <a:t>copia </a:t>
            </a:r>
            <a:r>
              <a:rPr lang="es-ES" sz="1800" dirty="0" smtClean="0">
                <a:latin typeface="Barlow Light" panose="020B0604020202020204" charset="0"/>
              </a:rPr>
              <a:t>referencias!!!!</a:t>
            </a:r>
          </a:p>
          <a:p>
            <a:pPr marL="182880" lvl="0" indent="-182880">
              <a:lnSpc>
                <a:spcPct val="80000"/>
              </a:lnSpc>
              <a:spcBef>
                <a:spcPts val="333"/>
              </a:spcBef>
              <a:buSzPts val="1415"/>
              <a:buChar char="•"/>
            </a:pPr>
            <a:endParaRPr lang="es-ES" sz="1800" dirty="0">
              <a:latin typeface="Barlow Light" panose="020B0604020202020204" charset="0"/>
            </a:endParaRPr>
          </a:p>
          <a:p>
            <a:pPr marL="274320" lvl="1">
              <a:lnSpc>
                <a:spcPct val="80000"/>
              </a:lnSpc>
              <a:spcBef>
                <a:spcPts val="296"/>
              </a:spcBef>
              <a:buSzPts val="1258"/>
            </a:pPr>
            <a:r>
              <a:rPr lang="es-ES" sz="1800" dirty="0" err="1">
                <a:latin typeface="Barlow Light" panose="020B0604020202020204" charset="0"/>
              </a:rPr>
              <a:t>String</a:t>
            </a:r>
            <a:r>
              <a:rPr lang="es-ES" sz="1800" dirty="0">
                <a:latin typeface="Barlow Light" panose="020B0604020202020204" charset="0"/>
              </a:rPr>
              <a:t> saludo2 =  "chau";</a:t>
            </a:r>
          </a:p>
          <a:p>
            <a:pPr marL="274320" lvl="1">
              <a:lnSpc>
                <a:spcPct val="80000"/>
              </a:lnSpc>
              <a:spcBef>
                <a:spcPts val="296"/>
              </a:spcBef>
              <a:buSzPts val="1258"/>
            </a:pPr>
            <a:r>
              <a:rPr lang="es-ES" sz="1800" dirty="0">
                <a:solidFill>
                  <a:schemeClr val="dk2"/>
                </a:solidFill>
                <a:latin typeface="Barlow Light" panose="020B0604020202020204" charset="0"/>
              </a:rPr>
              <a:t>saludo1 = saludo2;  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6020" y="2323609"/>
            <a:ext cx="3003989" cy="574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AR" sz="1800" dirty="0">
              <a:latin typeface="Barlow Light" panose="020B0604020202020204" charset="0"/>
            </a:endParaRPr>
          </a:p>
          <a:p>
            <a:pPr marL="274320" lvl="1">
              <a:lnSpc>
                <a:spcPct val="80000"/>
              </a:lnSpc>
              <a:spcBef>
                <a:spcPts val="296"/>
              </a:spcBef>
              <a:buSzPts val="1258"/>
            </a:pPr>
            <a:r>
              <a:rPr lang="es-AR" sz="1800" dirty="0" err="1" smtClean="0">
                <a:latin typeface="Barlow Light" panose="020B0604020202020204" charset="0"/>
              </a:rPr>
              <a:t>String</a:t>
            </a:r>
            <a:r>
              <a:rPr lang="es-AR" sz="1800" dirty="0" smtClean="0">
                <a:latin typeface="Barlow Light" panose="020B0604020202020204" charset="0"/>
              </a:rPr>
              <a:t> </a:t>
            </a:r>
            <a:r>
              <a:rPr lang="es-AR" sz="1800" dirty="0">
                <a:latin typeface="Barlow Light" panose="020B0604020202020204" charset="0"/>
              </a:rPr>
              <a:t>saludo1 = "hola";</a:t>
            </a:r>
          </a:p>
        </p:txBody>
      </p:sp>
    </p:spTree>
    <p:extLst>
      <p:ext uri="{BB962C8B-B14F-4D97-AF65-F5344CB8AC3E}">
        <p14:creationId xmlns:p14="http://schemas.microsoft.com/office/powerpoint/2010/main" val="13216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457" grpId="0"/>
      <p:bldP spid="458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172150" y="322838"/>
            <a:ext cx="6619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Paradigmas de programación</a:t>
            </a:r>
            <a:endParaRPr sz="360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728425" y="1507800"/>
            <a:ext cx="51333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b="1"/>
              <a:t>Indica la manera de estructurar y organizar las tareas de nuestro programa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b="1"/>
              <a:t>Los lenguajes de programación suelen ser multiparadigma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b="1"/>
              <a:t>Hasta ahora: Imperativo 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b="1"/>
              <a:t>Este curso: POO</a:t>
            </a:r>
            <a:endParaRPr sz="2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6" name="Google Shape;346;p13"/>
          <p:cNvGrpSpPr/>
          <p:nvPr/>
        </p:nvGrpSpPr>
        <p:grpSpPr>
          <a:xfrm>
            <a:off x="6230172" y="61975"/>
            <a:ext cx="2706354" cy="1604434"/>
            <a:chOff x="6986665" y="3298709"/>
            <a:chExt cx="1817809" cy="1077669"/>
          </a:xfrm>
        </p:grpSpPr>
        <p:sp>
          <p:nvSpPr>
            <p:cNvPr id="347" name="Google Shape;347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3"/>
          <p:cNvGrpSpPr/>
          <p:nvPr/>
        </p:nvGrpSpPr>
        <p:grpSpPr>
          <a:xfrm>
            <a:off x="1018002" y="1307394"/>
            <a:ext cx="1856904" cy="3667568"/>
            <a:chOff x="1090806" y="278"/>
            <a:chExt cx="1856904" cy="3667568"/>
          </a:xfrm>
        </p:grpSpPr>
        <p:sp>
          <p:nvSpPr>
            <p:cNvPr id="374" name="Google Shape;374;p13"/>
            <p:cNvSpPr/>
            <p:nvPr/>
          </p:nvSpPr>
          <p:spPr>
            <a:xfrm>
              <a:off x="1090806" y="278"/>
              <a:ext cx="1746900" cy="645000"/>
            </a:xfrm>
            <a:prstGeom prst="roundRect">
              <a:avLst>
                <a:gd name="adj" fmla="val 10000"/>
              </a:avLst>
            </a:prstGeom>
            <a:solidFill>
              <a:srgbClr val="6076B4"/>
            </a:solidFill>
            <a:ln w="264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 txBox="1"/>
            <p:nvPr/>
          </p:nvSpPr>
          <p:spPr>
            <a:xfrm>
              <a:off x="1109695" y="19167"/>
              <a:ext cx="17091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Paradigma de programación</a:t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265508" y="645208"/>
              <a:ext cx="174600" cy="36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7" name="Google Shape;377;p13"/>
            <p:cNvSpPr/>
            <p:nvPr/>
          </p:nvSpPr>
          <p:spPr>
            <a:xfrm>
              <a:off x="1440210" y="766115"/>
              <a:ext cx="1426200" cy="483600"/>
            </a:xfrm>
            <a:prstGeom prst="roundRect">
              <a:avLst>
                <a:gd name="adj" fmla="val 10000"/>
              </a:avLst>
            </a:prstGeom>
            <a:solidFill>
              <a:srgbClr val="C6D1DD">
                <a:alpha val="89800"/>
              </a:srgbClr>
            </a:solidFill>
            <a:ln w="26425" cap="flat" cmpd="sng">
              <a:solidFill>
                <a:srgbClr val="6076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 txBox="1"/>
            <p:nvPr/>
          </p:nvSpPr>
          <p:spPr>
            <a:xfrm>
              <a:off x="1454375" y="780280"/>
              <a:ext cx="13980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Imperativo</a:t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265508" y="645208"/>
              <a:ext cx="174600" cy="96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0" name="Google Shape;380;p13"/>
            <p:cNvSpPr/>
            <p:nvPr/>
          </p:nvSpPr>
          <p:spPr>
            <a:xfrm>
              <a:off x="1440210" y="1370648"/>
              <a:ext cx="1507500" cy="483600"/>
            </a:xfrm>
            <a:prstGeom prst="roundRect">
              <a:avLst>
                <a:gd name="adj" fmla="val 10000"/>
              </a:avLst>
            </a:prstGeom>
            <a:solidFill>
              <a:srgbClr val="6F95D2">
                <a:alpha val="89800"/>
              </a:srgbClr>
            </a:solidFill>
            <a:ln w="26425" cap="flat" cmpd="sng">
              <a:solidFill>
                <a:srgbClr val="6076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 txBox="1"/>
            <p:nvPr/>
          </p:nvSpPr>
          <p:spPr>
            <a:xfrm>
              <a:off x="1454375" y="1384813"/>
              <a:ext cx="14793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Orientado a Objetos</a:t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265508" y="645208"/>
              <a:ext cx="174600" cy="157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3" name="Google Shape;383;p13"/>
            <p:cNvSpPr/>
            <p:nvPr/>
          </p:nvSpPr>
          <p:spPr>
            <a:xfrm>
              <a:off x="1440210" y="1975181"/>
              <a:ext cx="1499100" cy="4836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26425" cap="flat" cmpd="sng">
              <a:solidFill>
                <a:srgbClr val="6076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 txBox="1"/>
            <p:nvPr/>
          </p:nvSpPr>
          <p:spPr>
            <a:xfrm>
              <a:off x="1454375" y="1989346"/>
              <a:ext cx="1470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Funcional</a:t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265508" y="645208"/>
              <a:ext cx="174600" cy="21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6" name="Google Shape;386;p13"/>
            <p:cNvSpPr/>
            <p:nvPr/>
          </p:nvSpPr>
          <p:spPr>
            <a:xfrm>
              <a:off x="1440210" y="2579714"/>
              <a:ext cx="1473900" cy="4836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26425" cap="flat" cmpd="sng">
              <a:solidFill>
                <a:srgbClr val="6076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 txBox="1"/>
            <p:nvPr/>
          </p:nvSpPr>
          <p:spPr>
            <a:xfrm>
              <a:off x="1454375" y="2593879"/>
              <a:ext cx="14454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Lógica</a:t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265508" y="645208"/>
              <a:ext cx="174600" cy="27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6425" cap="flat" cmpd="sng">
              <a:solidFill>
                <a:srgbClr val="4C5D8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9" name="Google Shape;389;p13"/>
            <p:cNvSpPr/>
            <p:nvPr/>
          </p:nvSpPr>
          <p:spPr>
            <a:xfrm>
              <a:off x="1440210" y="3184246"/>
              <a:ext cx="1488600" cy="4836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26425" cap="flat" cmpd="sng">
              <a:solidFill>
                <a:srgbClr val="6076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 txBox="1"/>
            <p:nvPr/>
          </p:nvSpPr>
          <p:spPr>
            <a:xfrm>
              <a:off x="1454375" y="3198411"/>
              <a:ext cx="14604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36825" rIns="55225" bIns="36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>
            <a:spLocks noGrp="1"/>
          </p:cNvSpPr>
          <p:nvPr>
            <p:ph type="title"/>
          </p:nvPr>
        </p:nvSpPr>
        <p:spPr>
          <a:xfrm>
            <a:off x="331409" y="-5317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 smtClean="0"/>
              <a:t>Referencias a objetos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621918" y="1137097"/>
            <a:ext cx="6973835" cy="373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>
              <a:lnSpc>
                <a:spcPct val="80000"/>
              </a:lnSpc>
              <a:spcBef>
                <a:spcPts val="333"/>
              </a:spcBef>
              <a:buSzPts val="1415"/>
              <a:buChar char="•"/>
            </a:pPr>
            <a:r>
              <a:rPr lang="es-ES" sz="1800" dirty="0">
                <a:latin typeface="Barlow Light" panose="020B0604020202020204" charset="0"/>
              </a:rPr>
              <a:t>Recolector de </a:t>
            </a:r>
            <a:r>
              <a:rPr lang="es-ES" sz="1800" dirty="0" smtClean="0">
                <a:latin typeface="Barlow Light" panose="020B0604020202020204" charset="0"/>
              </a:rPr>
              <a:t>basura (</a:t>
            </a:r>
            <a:r>
              <a:rPr lang="es-ES" sz="1800" dirty="0" err="1" smtClean="0">
                <a:latin typeface="Barlow Light" panose="020B0604020202020204" charset="0"/>
              </a:rPr>
              <a:t>garbage</a:t>
            </a:r>
            <a:r>
              <a:rPr lang="es-ES" sz="1800" dirty="0" smtClean="0">
                <a:latin typeface="Barlow Light" panose="020B0604020202020204" charset="0"/>
              </a:rPr>
              <a:t> </a:t>
            </a:r>
            <a:r>
              <a:rPr lang="es-ES" sz="1800" dirty="0" err="1" smtClean="0">
                <a:latin typeface="Barlow Light" panose="020B0604020202020204" charset="0"/>
              </a:rPr>
              <a:t>collector</a:t>
            </a:r>
            <a:r>
              <a:rPr lang="es-ES" sz="1800" dirty="0" smtClean="0">
                <a:latin typeface="Barlow Light" panose="020B0604020202020204" charset="0"/>
              </a:rPr>
              <a:t>): </a:t>
            </a:r>
            <a:endParaRPr lang="es-ES" sz="1800" dirty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r>
              <a:rPr lang="es-ES" sz="1800" dirty="0">
                <a:latin typeface="Barlow Light" panose="020B0604020202020204" charset="0"/>
              </a:rPr>
              <a:t>libera memoria de objetos no </a:t>
            </a:r>
            <a:r>
              <a:rPr lang="es-ES" sz="1800" dirty="0" smtClean="0">
                <a:latin typeface="Barlow Light" panose="020B0604020202020204" charset="0"/>
              </a:rPr>
              <a:t>referenciados</a:t>
            </a:r>
            <a:endParaRPr lang="es-ES" sz="1800" dirty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ES" sz="1800" dirty="0" smtClean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ES" sz="1800" dirty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ES" sz="1800" dirty="0" smtClean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ES" sz="1800" dirty="0" smtClean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ES" sz="1800" dirty="0">
              <a:latin typeface="Barlow Light" panose="020B0604020202020204" charset="0"/>
            </a:endParaRPr>
          </a:p>
          <a:p>
            <a:pPr marL="182880" lvl="0" indent="-182880">
              <a:lnSpc>
                <a:spcPct val="80000"/>
              </a:lnSpc>
              <a:spcBef>
                <a:spcPts val="333"/>
              </a:spcBef>
              <a:buSzPts val="1415"/>
              <a:buChar char="•"/>
            </a:pPr>
            <a:r>
              <a:rPr lang="es-ES" sz="1800" dirty="0">
                <a:latin typeface="Barlow Light" panose="020B0604020202020204" charset="0"/>
              </a:rPr>
              <a:t>Comparación de objetos con </a:t>
            </a:r>
            <a:r>
              <a:rPr lang="es-ES" sz="1800" b="1" dirty="0">
                <a:latin typeface="Barlow Light" panose="020B0604020202020204" charset="0"/>
              </a:rPr>
              <a:t>== y != </a:t>
            </a: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r>
              <a:rPr lang="es-ES" sz="1800" i="1" dirty="0">
                <a:latin typeface="Barlow Light" panose="020B0604020202020204" charset="0"/>
              </a:rPr>
              <a:t>Comparan </a:t>
            </a:r>
            <a:r>
              <a:rPr lang="es-ES" sz="1800" i="1" u="sng" dirty="0">
                <a:latin typeface="Barlow Light" panose="020B0604020202020204" charset="0"/>
              </a:rPr>
              <a:t>referencias</a:t>
            </a:r>
            <a:r>
              <a:rPr lang="es-ES" sz="1800" i="1" dirty="0">
                <a:latin typeface="Barlow Light" panose="020B0604020202020204" charset="0"/>
              </a:rPr>
              <a:t> </a:t>
            </a:r>
            <a:endParaRPr lang="es-ES" sz="1800" i="1" dirty="0" smtClean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ES" sz="1800" i="1" dirty="0">
              <a:latin typeface="Barlow Light" panose="020B0604020202020204" charset="0"/>
            </a:endParaRP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endParaRPr lang="es-ES" sz="1800" dirty="0">
              <a:latin typeface="Barlow Light" panose="020B0604020202020204" charset="0"/>
            </a:endParaRPr>
          </a:p>
          <a:p>
            <a:pPr marL="182880" lvl="0" indent="-182880">
              <a:lnSpc>
                <a:spcPct val="80000"/>
              </a:lnSpc>
              <a:spcBef>
                <a:spcPts val="333"/>
              </a:spcBef>
              <a:buSzPts val="1415"/>
              <a:buChar char="•"/>
            </a:pPr>
            <a:r>
              <a:rPr lang="es-ES" sz="1800" dirty="0">
                <a:latin typeface="Barlow Light" panose="020B0604020202020204" charset="0"/>
              </a:rPr>
              <a:t>Comparación </a:t>
            </a:r>
            <a:r>
              <a:rPr lang="es-ES" sz="1800" b="1" u="sng" dirty="0">
                <a:latin typeface="Barlow Light" panose="020B0604020202020204" charset="0"/>
              </a:rPr>
              <a:t>del contenido </a:t>
            </a:r>
            <a:r>
              <a:rPr lang="es-ES" sz="1800" dirty="0">
                <a:latin typeface="Barlow Light" panose="020B0604020202020204" charset="0"/>
              </a:rPr>
              <a:t>de objetos</a:t>
            </a:r>
          </a:p>
          <a:p>
            <a:pPr marL="457200" lvl="1" indent="-182880">
              <a:lnSpc>
                <a:spcPct val="80000"/>
              </a:lnSpc>
              <a:spcBef>
                <a:spcPts val="296"/>
              </a:spcBef>
              <a:buSzPts val="1258"/>
              <a:buChar char="•"/>
            </a:pPr>
            <a:r>
              <a:rPr lang="es-ES" sz="1800" i="1" dirty="0">
                <a:latin typeface="Barlow Light" panose="020B0604020202020204" charset="0"/>
              </a:rPr>
              <a:t>Enviar mensaje </a:t>
            </a:r>
            <a:r>
              <a:rPr lang="es-ES" sz="2400" b="1" i="1" u="sng" dirty="0" err="1">
                <a:latin typeface="Barlow Light" panose="020B0604020202020204" charset="0"/>
              </a:rPr>
              <a:t>equals</a:t>
            </a:r>
            <a:r>
              <a:rPr lang="es-ES" sz="1800" i="1" dirty="0">
                <a:latin typeface="Barlow Light" panose="020B0604020202020204" charset="0"/>
              </a:rPr>
              <a:t> al objeto, pasando como </a:t>
            </a:r>
            <a:br>
              <a:rPr lang="es-ES" sz="1800" i="1" dirty="0">
                <a:latin typeface="Barlow Light" panose="020B0604020202020204" charset="0"/>
              </a:rPr>
            </a:br>
            <a:r>
              <a:rPr lang="es-ES" sz="1800" i="1" dirty="0">
                <a:latin typeface="Barlow Light" panose="020B0604020202020204" charset="0"/>
              </a:rPr>
              <a:t>argumento el objeto a comparar</a:t>
            </a:r>
            <a:endParaRPr lang="es-ES" sz="1800" dirty="0">
              <a:latin typeface="Barlow Light" panose="020B060402020202020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12" y="332510"/>
            <a:ext cx="2850320" cy="26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 smtClean="0"/>
              <a:t>Clase</a:t>
            </a:r>
            <a:endParaRPr dirty="0"/>
          </a:p>
        </p:txBody>
      </p:sp>
      <p:sp>
        <p:nvSpPr>
          <p:cNvPr id="493" name="Google Shape;493;p9"/>
          <p:cNvSpPr txBox="1">
            <a:spLocks noGrp="1"/>
          </p:cNvSpPr>
          <p:nvPr>
            <p:ph type="body" idx="1"/>
          </p:nvPr>
        </p:nvSpPr>
        <p:spPr>
          <a:xfrm>
            <a:off x="457199" y="1145992"/>
            <a:ext cx="8293911" cy="7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/>
              <a:t>¿Cuántos objetos ves?</a:t>
            </a:r>
            <a:endParaRPr/>
          </a:p>
        </p:txBody>
      </p:sp>
      <p:sp>
        <p:nvSpPr>
          <p:cNvPr id="494" name="Google Shape;494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9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498" name="Google Shape;498;p9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499" name="Google Shape;499;p9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500" name="Google Shape;500;p9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9"/>
                <p:cNvSpPr txBox="1"/>
                <p:nvPr/>
              </p:nvSpPr>
              <p:spPr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Métodos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9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20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azul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9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9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11" name="Google Shape;511;p9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2" name="Google Shape;512;p9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3" name="Google Shape;513;p9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514" name="Google Shape;514;p9"/>
            <p:cNvSpPr/>
            <p:nvPr/>
          </p:nvSpPr>
          <p:spPr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</a:t>
              </a: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ColorRelleno(nColor)</a:t>
              </a: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5" name="Google Shape;515;p9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16" name="Google Shape;516;p9"/>
          <p:cNvSpPr/>
          <p:nvPr/>
        </p:nvSpPr>
        <p:spPr>
          <a:xfrm>
            <a:off x="1460006" y="1597293"/>
            <a:ext cx="912359" cy="539110"/>
          </a:xfrm>
          <a:prstGeom prst="triangle">
            <a:avLst>
              <a:gd name="adj" fmla="val 69968"/>
            </a:avLst>
          </a:prstGeom>
          <a:solidFill>
            <a:srgbClr val="4BACC6"/>
          </a:solidFill>
          <a:ln w="38100" cap="flat" cmpd="sng">
            <a:solidFill>
              <a:srgbClr val="97470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8398" dir="3806097" algn="ctr" rotWithShape="0">
              <a:srgbClr val="205867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"/>
          <p:cNvSpPr/>
          <p:nvPr/>
        </p:nvSpPr>
        <p:spPr>
          <a:xfrm>
            <a:off x="4935106" y="1455041"/>
            <a:ext cx="1008112" cy="704356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9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519" name="Google Shape;519;p9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520" name="Google Shape;520;p9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521" name="Google Shape;521;p9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9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9"/>
                <p:cNvSpPr/>
                <p:nvPr/>
              </p:nvSpPr>
              <p:spPr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9"/>
                <p:cNvSpPr/>
                <p:nvPr/>
              </p:nvSpPr>
              <p:spPr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9"/>
                <p:cNvSpPr txBox="1"/>
                <p:nvPr/>
              </p:nvSpPr>
              <p:spPr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Métodos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9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9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9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10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9"/>
                <p:cNvSpPr/>
                <p:nvPr/>
              </p:nvSpPr>
              <p:spPr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amarillo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9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9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lang="es-ES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32" name="Google Shape;532;p9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3" name="Google Shape;533;p9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4" name="Google Shape;534;p9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535" name="Google Shape;535;p9"/>
            <p:cNvSpPr/>
            <p:nvPr/>
          </p:nvSpPr>
          <p:spPr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establecerC</a:t>
              </a: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olorRelleno(nColor)</a:t>
              </a: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6" name="Google Shape;536;p9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37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"/>
          <p:cNvSpPr txBox="1">
            <a:spLocks noGrp="1"/>
          </p:cNvSpPr>
          <p:nvPr>
            <p:ph type="title"/>
          </p:nvPr>
        </p:nvSpPr>
        <p:spPr>
          <a:xfrm>
            <a:off x="383398" y="-1780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/>
              <a:t>Envío de mensaje al </a:t>
            </a:r>
            <a:r>
              <a:rPr lang="es-ES" sz="2800" dirty="0" smtClean="0"/>
              <a:t>objeto</a:t>
            </a:r>
            <a:endParaRPr sz="2800" dirty="0"/>
          </a:p>
        </p:txBody>
      </p:sp>
      <p:sp>
        <p:nvSpPr>
          <p:cNvPr id="543" name="Google Shape;543;p17"/>
          <p:cNvSpPr txBox="1">
            <a:spLocks noGrp="1"/>
          </p:cNvSpPr>
          <p:nvPr>
            <p:ph type="body" idx="1"/>
          </p:nvPr>
        </p:nvSpPr>
        <p:spPr>
          <a:xfrm>
            <a:off x="477210" y="1079360"/>
            <a:ext cx="575926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 dirty="0"/>
              <a:t>Sintaxis</a:t>
            </a:r>
            <a:endParaRPr dirty="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 dirty="0"/>
              <a:t>	</a:t>
            </a:r>
            <a:r>
              <a:rPr lang="es-ES" sz="2000" dirty="0" err="1"/>
              <a:t>objeto</a:t>
            </a:r>
            <a:r>
              <a:rPr lang="es-ES" sz="2800" b="1" dirty="0" err="1"/>
              <a:t>.</a:t>
            </a:r>
            <a:r>
              <a:rPr lang="es-ES" sz="2000" dirty="0" err="1"/>
              <a:t>nombreMétodo</a:t>
            </a:r>
            <a:r>
              <a:rPr lang="es-ES" sz="2000" dirty="0"/>
              <a:t>(…);</a:t>
            </a:r>
            <a:endParaRPr dirty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 dirty="0"/>
              <a:t>Ejemplo</a:t>
            </a:r>
            <a:endParaRPr dirty="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</p:txBody>
      </p:sp>
      <p:sp>
        <p:nvSpPr>
          <p:cNvPr id="544" name="Google Shape;544;p17"/>
          <p:cNvSpPr txBox="1">
            <a:spLocks noGrp="1"/>
          </p:cNvSpPr>
          <p:nvPr>
            <p:ph type="sldNum" idx="12"/>
          </p:nvPr>
        </p:nvSpPr>
        <p:spPr>
          <a:xfrm>
            <a:off x="8796284" y="476903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545" name="Google Shape;545;p17"/>
          <p:cNvSpPr/>
          <p:nvPr/>
        </p:nvSpPr>
        <p:spPr>
          <a:xfrm>
            <a:off x="-63117" y="2664777"/>
            <a:ext cx="776059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Demo01EnvioMensaje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saludo1 = "hola";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(saludo1.length());     //Imprime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(saludo1.charAt(0));   //Imprime 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(saludo1.toUpperCase().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("HOLA"));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cxnSp>
        <p:nvCxnSpPr>
          <p:cNvPr id="546" name="Google Shape;546;p17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47" name="Google Shape;547;p17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receptor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mensaje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17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49" name="Google Shape;549;p17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del mensaje 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17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51" name="Google Shape;551;p17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devolver resultado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17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53" name="Google Shape;553;p17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/>
          <p:nvPr/>
        </p:nvSpPr>
        <p:spPr>
          <a:xfrm rot="5400000">
            <a:off x="3100972" y="3153474"/>
            <a:ext cx="227456" cy="213853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2011589" y="4277556"/>
            <a:ext cx="2994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Envío de </a:t>
            </a:r>
            <a:r>
              <a:rPr lang="es-ES" sz="9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toUpperCase</a:t>
            </a: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saludo1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Devuelve un </a:t>
            </a:r>
            <a:r>
              <a:rPr lang="es-ES" sz="9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objecto</a:t>
            </a: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9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/>
          <p:nvPr/>
        </p:nvSpPr>
        <p:spPr>
          <a:xfrm rot="5400000">
            <a:off x="3900828" y="2821244"/>
            <a:ext cx="181061" cy="367022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2845993" y="4766890"/>
            <a:ext cx="33542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s-ES" sz="9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Envio</a:t>
            </a: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s-E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objeto retornado por saludo1.toUppercase()</a:t>
            </a:r>
            <a:endParaRPr dirty="0"/>
          </a:p>
        </p:txBody>
      </p:sp>
      <p:grpSp>
        <p:nvGrpSpPr>
          <p:cNvPr id="558" name="Google Shape;558;p17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559" name="Google Shape;559;p17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560" name="Google Shape;560;p17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w="264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7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saludo1</a:t>
                </a:r>
                <a:endParaRPr/>
              </a:p>
            </p:txBody>
          </p:sp>
          <p:sp>
            <p:nvSpPr>
              <p:cNvPr id="562" name="Google Shape;562;p17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563" name="Google Shape;563;p17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/>
              </a:p>
            </p:txBody>
          </p:sp>
          <p:sp>
            <p:nvSpPr>
              <p:cNvPr id="564" name="Google Shape;564;p17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  <p:sp>
            <p:nvSpPr>
              <p:cNvPr id="565" name="Google Shape;565;p17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/>
              </a:p>
            </p:txBody>
          </p:sp>
          <p:sp>
            <p:nvSpPr>
              <p:cNvPr id="566" name="Google Shape;566;p17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/>
              </a:p>
            </p:txBody>
          </p:sp>
          <p:sp>
            <p:nvSpPr>
              <p:cNvPr id="567" name="Google Shape;567;p17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/>
              </a:p>
            </p:txBody>
          </p:sp>
          <p:sp>
            <p:nvSpPr>
              <p:cNvPr id="568" name="Google Shape;568;p17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0" name="Google Shape;570;p17"/>
              <p:cNvCxnSpPr>
                <a:endCxn id="569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571" name="Google Shape;571;p17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3" name="Google Shape;573;p17"/>
            <p:cNvCxnSpPr>
              <a:endCxn id="572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74" name="Google Shape;574;p17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6" name="Google Shape;576;p17"/>
            <p:cNvCxnSpPr>
              <a:endCxn id="575" idx="1"/>
            </p:cNvCxnSpPr>
            <p:nvPr/>
          </p:nvCxnSpPr>
          <p:spPr>
            <a:xfrm>
              <a:off x="5792167" y="4263821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77" name="Google Shape;577;p17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9" name="Google Shape;579;p17"/>
            <p:cNvCxnSpPr>
              <a:endCxn id="578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80" name="Google Shape;580;p17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2" name="Google Shape;582;p17"/>
            <p:cNvCxnSpPr>
              <a:endCxn id="581" idx="1"/>
            </p:cNvCxnSpPr>
            <p:nvPr/>
          </p:nvCxnSpPr>
          <p:spPr>
            <a:xfrm>
              <a:off x="5813975" y="4827009"/>
              <a:ext cx="42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83" name="Google Shape;583;p17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sp>
        <p:nvSpPr>
          <p:cNvPr id="584" name="Google Shape;584;p17"/>
          <p:cNvSpPr/>
          <p:nvPr/>
        </p:nvSpPr>
        <p:spPr>
          <a:xfrm>
            <a:off x="5389243" y="518973"/>
            <a:ext cx="3746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https://docs.oracle.com/javase/7/docs/api/java/lang/String.html</a:t>
            </a:r>
            <a:endParaRPr dirty="0"/>
          </a:p>
        </p:txBody>
      </p:sp>
      <p:sp>
        <p:nvSpPr>
          <p:cNvPr id="585" name="Google Shape;585;p17"/>
          <p:cNvSpPr/>
          <p:nvPr/>
        </p:nvSpPr>
        <p:spPr>
          <a:xfrm>
            <a:off x="6066033" y="3983036"/>
            <a:ext cx="1454244" cy="33855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//Imprime true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7"/>
          <p:cNvSpPr txBox="1"/>
          <p:nvPr/>
        </p:nvSpPr>
        <p:spPr>
          <a:xfrm>
            <a:off x="6746747" y="3236238"/>
            <a:ext cx="1857701" cy="64633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 de precedencia: los mensajes se ejecutan de </a:t>
            </a:r>
            <a:r>
              <a:rPr lang="es-E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izq</a:t>
            </a: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17"/>
          <p:cNvCxnSpPr>
            <a:stCxn id="586" idx="1"/>
          </p:cNvCxnSpPr>
          <p:nvPr/>
        </p:nvCxnSpPr>
        <p:spPr>
          <a:xfrm flipH="1">
            <a:off x="5843536" y="3559404"/>
            <a:ext cx="903211" cy="431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0565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>
            <a:spLocks noGrp="1"/>
          </p:cNvSpPr>
          <p:nvPr>
            <p:ph type="title"/>
          </p:nvPr>
        </p:nvSpPr>
        <p:spPr>
          <a:xfrm>
            <a:off x="319350" y="15879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dirty="0"/>
              <a:t>Programa orientado a objetos</a:t>
            </a:r>
            <a:endParaRPr dirty="0"/>
          </a:p>
        </p:txBody>
      </p:sp>
      <p:sp>
        <p:nvSpPr>
          <p:cNvPr id="366" name="Google Shape;366;p12"/>
          <p:cNvSpPr txBox="1">
            <a:spLocks noGrp="1"/>
          </p:cNvSpPr>
          <p:nvPr>
            <p:ph type="body" idx="1"/>
          </p:nvPr>
        </p:nvSpPr>
        <p:spPr>
          <a:xfrm>
            <a:off x="477981" y="1070959"/>
            <a:ext cx="8489373" cy="387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dirty="0"/>
              <a:t>Los programas se organizan como una colección de </a:t>
            </a:r>
            <a:r>
              <a:rPr lang="es-ES" b="1" i="1" dirty="0"/>
              <a:t>objetos</a:t>
            </a:r>
            <a:r>
              <a:rPr lang="es-ES" dirty="0"/>
              <a:t> que cooperan entre sí enviándose mensajes. </a:t>
            </a:r>
            <a:endParaRPr lang="es-ES" dirty="0" smtClean="0"/>
          </a:p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endParaRPr dirty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dirty="0"/>
              <a:t>Cada objeto es instancia de una </a:t>
            </a:r>
            <a:r>
              <a:rPr lang="es-ES" b="1" i="1" dirty="0"/>
              <a:t>clase</a:t>
            </a:r>
            <a:r>
              <a:rPr lang="es-ES" dirty="0" smtClean="0"/>
              <a:t>.</a:t>
            </a:r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endParaRPr dirty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dirty="0"/>
              <a:t>Los objetos se crean a medida que se necesitan. </a:t>
            </a:r>
            <a:endParaRPr lang="es-ES" dirty="0" smtClean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endParaRPr dirty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dirty="0"/>
              <a:t>El usuario le envía un mensaje a un objeto, en caso de que un objeto conozca a otro puede enviarle un mensaje, así los mensajes fluyen por el sistema. </a:t>
            </a:r>
            <a:endParaRPr lang="es-ES" dirty="0" smtClean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endParaRPr dirty="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dirty="0"/>
              <a:t>Cuando los objetos ya no son necesarios se borran de la memoria. </a:t>
            </a:r>
            <a:endParaRPr dirty="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67" name="Google Shape;367;p12"/>
          <p:cNvSpPr txBox="1">
            <a:spLocks noGrp="1"/>
          </p:cNvSpPr>
          <p:nvPr>
            <p:ph type="sldNum" idx="12"/>
          </p:nvPr>
        </p:nvSpPr>
        <p:spPr>
          <a:xfrm>
            <a:off x="8794497" y="4813395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61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/>
              <a:t>Repaso de métodos</a:t>
            </a:r>
            <a:endParaRPr/>
          </a:p>
        </p:txBody>
      </p:sp>
      <p:sp>
        <p:nvSpPr>
          <p:cNvPr id="593" name="Google Shape;593;p18"/>
          <p:cNvSpPr txBox="1">
            <a:spLocks noGrp="1"/>
          </p:cNvSpPr>
          <p:nvPr>
            <p:ph type="body" idx="1"/>
          </p:nvPr>
        </p:nvSpPr>
        <p:spPr>
          <a:xfrm>
            <a:off x="457200" y="1600302"/>
            <a:ext cx="5101936" cy="59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 u="sng" dirty="0">
                <a:solidFill>
                  <a:schemeClr val="hlink"/>
                </a:solidFill>
                <a:hlinkClick r:id="rId3"/>
              </a:rPr>
              <a:t>https://goo.gl/XNSU6S</a:t>
            </a:r>
            <a:endParaRPr sz="2400" dirty="0"/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dirty="0"/>
          </a:p>
        </p:txBody>
      </p:sp>
      <p:sp>
        <p:nvSpPr>
          <p:cNvPr id="594" name="Google Shape;594;p18"/>
          <p:cNvSpPr txBox="1">
            <a:spLocks noGrp="1"/>
          </p:cNvSpPr>
          <p:nvPr>
            <p:ph type="sldNum" idx="12"/>
          </p:nvPr>
        </p:nvSpPr>
        <p:spPr>
          <a:xfrm>
            <a:off x="8836061" y="473608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595" name="Google Shape;595;p18"/>
          <p:cNvSpPr txBox="1"/>
          <p:nvPr/>
        </p:nvSpPr>
        <p:spPr>
          <a:xfrm>
            <a:off x="323528" y="2444874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 sz="4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repasar el concepto de Clase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8"/>
          <p:cNvSpPr txBox="1"/>
          <p:nvPr/>
        </p:nvSpPr>
        <p:spPr>
          <a:xfrm>
            <a:off x="188447" y="3261920"/>
            <a:ext cx="8229600" cy="49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https://www.youtube.com/watch?v=yIeHtnwTN_M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9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 dirty="0" smtClean="0"/>
              <a:t>Para practicar los conceptos</a:t>
            </a:r>
            <a:endParaRPr dirty="0"/>
          </a:p>
        </p:txBody>
      </p:sp>
      <p:sp>
        <p:nvSpPr>
          <p:cNvPr id="593" name="Google Shape;593;p18"/>
          <p:cNvSpPr txBox="1">
            <a:spLocks noGrp="1"/>
          </p:cNvSpPr>
          <p:nvPr>
            <p:ph type="body" idx="1"/>
          </p:nvPr>
        </p:nvSpPr>
        <p:spPr>
          <a:xfrm>
            <a:off x="457199" y="1600302"/>
            <a:ext cx="7055427" cy="59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53339">
              <a:spcBef>
                <a:spcPts val="480"/>
              </a:spcBef>
              <a:buSzPts val="2040"/>
              <a:buNone/>
            </a:pPr>
            <a:r>
              <a:rPr lang="es-ES" sz="2400" dirty="0"/>
              <a:t>Descargar esta APP al celular y </a:t>
            </a:r>
            <a:r>
              <a:rPr lang="es-ES" sz="2400" dirty="0" smtClean="0"/>
              <a:t>practicar</a:t>
            </a:r>
            <a:endParaRPr lang="es-ES" sz="2400" dirty="0"/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dirty="0"/>
          </a:p>
        </p:txBody>
      </p:sp>
      <p:sp>
        <p:nvSpPr>
          <p:cNvPr id="594" name="Google Shape;594;p18"/>
          <p:cNvSpPr txBox="1">
            <a:spLocks noGrp="1"/>
          </p:cNvSpPr>
          <p:nvPr>
            <p:ph type="sldNum" idx="12"/>
          </p:nvPr>
        </p:nvSpPr>
        <p:spPr>
          <a:xfrm>
            <a:off x="8836061" y="473608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2331893"/>
            <a:ext cx="7239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6" name="Google Shape;396;p14"/>
          <p:cNvSpPr txBox="1">
            <a:spLocks noGrp="1"/>
          </p:cNvSpPr>
          <p:nvPr>
            <p:ph type="title" idx="4294967295"/>
          </p:nvPr>
        </p:nvSpPr>
        <p:spPr>
          <a:xfrm>
            <a:off x="172150" y="322838"/>
            <a:ext cx="6619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Paradigmas de programación</a:t>
            </a:r>
            <a:endParaRPr sz="3600"/>
          </a:p>
        </p:txBody>
      </p:sp>
      <p:sp>
        <p:nvSpPr>
          <p:cNvPr id="397" name="Google Shape;397;p14"/>
          <p:cNvSpPr txBox="1"/>
          <p:nvPr/>
        </p:nvSpPr>
        <p:spPr>
          <a:xfrm>
            <a:off x="179512" y="1189732"/>
            <a:ext cx="4366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F5897"/>
                </a:solidFill>
              </a:rPr>
              <a:t>Desarrollo estructurado</a:t>
            </a:r>
            <a:endParaRPr sz="2000">
              <a:solidFill>
                <a:srgbClr val="2F5897"/>
              </a:solidFill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4754880" y="1173827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F5897"/>
                </a:solidFill>
              </a:rPr>
              <a:t>Desarrollo Orientado a Objetos</a:t>
            </a:r>
            <a:endParaRPr sz="2000">
              <a:solidFill>
                <a:srgbClr val="2F5897"/>
              </a:solidFill>
            </a:endParaRPr>
          </a:p>
        </p:txBody>
      </p:sp>
      <p:sp>
        <p:nvSpPr>
          <p:cNvPr id="399" name="Google Shape;399;p14"/>
          <p:cNvSpPr txBox="1"/>
          <p:nvPr/>
        </p:nvSpPr>
        <p:spPr>
          <a:xfrm>
            <a:off x="2954281" y="4731990"/>
            <a:ext cx="32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¿Qué paradigma utilizar?</a:t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4691884" y="1932540"/>
            <a:ext cx="1060800" cy="788700"/>
          </a:xfrm>
          <a:prstGeom prst="triangle">
            <a:avLst>
              <a:gd name="adj" fmla="val 50000"/>
            </a:avLst>
          </a:prstGeom>
          <a:solidFill>
            <a:srgbClr val="6076B4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1771385" y="1977684"/>
            <a:ext cx="1584300" cy="486000"/>
          </a:xfrm>
          <a:prstGeom prst="flowChartAlternateProcess">
            <a:avLst/>
          </a:prstGeom>
          <a:solidFill>
            <a:srgbClr val="E4E9EF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 y Per. de un Triángulo</a:t>
            </a:r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212560" y="2785002"/>
            <a:ext cx="1032000" cy="486000"/>
          </a:xfrm>
          <a:prstGeom prst="flowChartAlternateProcess">
            <a:avLst/>
          </a:prstGeom>
          <a:solidFill>
            <a:srgbClr val="9FACD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1339806" y="2776889"/>
            <a:ext cx="1032000" cy="486000"/>
          </a:xfrm>
          <a:prstGeom prst="flowChartAlternateProcess">
            <a:avLst/>
          </a:prstGeom>
          <a:solidFill>
            <a:srgbClr val="9FACD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2507217" y="2778689"/>
            <a:ext cx="1032000" cy="486000"/>
          </a:xfrm>
          <a:prstGeom prst="flowChartAlternateProcess">
            <a:avLst/>
          </a:prstGeom>
          <a:solidFill>
            <a:srgbClr val="9FACD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Per.</a:t>
            </a: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3648124" y="2767803"/>
            <a:ext cx="852000" cy="486000"/>
          </a:xfrm>
          <a:prstGeom prst="flowChartAlternateProcess">
            <a:avLst/>
          </a:prstGeom>
          <a:solidFill>
            <a:srgbClr val="E4E9EF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datos</a:t>
            </a:r>
            <a:endParaRPr/>
          </a:p>
        </p:txBody>
      </p:sp>
      <p:cxnSp>
        <p:nvCxnSpPr>
          <p:cNvPr id="406" name="Google Shape;406;p14"/>
          <p:cNvCxnSpPr>
            <a:stCxn id="401" idx="2"/>
          </p:cNvCxnSpPr>
          <p:nvPr/>
        </p:nvCxnSpPr>
        <p:spPr>
          <a:xfrm>
            <a:off x="2563535" y="2463684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14"/>
          <p:cNvCxnSpPr/>
          <p:nvPr/>
        </p:nvCxnSpPr>
        <p:spPr>
          <a:xfrm>
            <a:off x="716667" y="2612994"/>
            <a:ext cx="3455100" cy="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14"/>
          <p:cNvCxnSpPr>
            <a:endCxn id="402" idx="0"/>
          </p:cNvCxnSpPr>
          <p:nvPr/>
        </p:nvCxnSpPr>
        <p:spPr>
          <a:xfrm>
            <a:off x="728560" y="2605902"/>
            <a:ext cx="0" cy="1791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14"/>
          <p:cNvCxnSpPr/>
          <p:nvPr/>
        </p:nvCxnSpPr>
        <p:spPr>
          <a:xfrm>
            <a:off x="1855828" y="262575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4"/>
          <p:cNvCxnSpPr/>
          <p:nvPr/>
        </p:nvCxnSpPr>
        <p:spPr>
          <a:xfrm>
            <a:off x="3067529" y="2616671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" name="Google Shape;411;p14"/>
          <p:cNvCxnSpPr/>
          <p:nvPr/>
        </p:nvCxnSpPr>
        <p:spPr>
          <a:xfrm>
            <a:off x="4179350" y="2605785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p14"/>
          <p:cNvCxnSpPr/>
          <p:nvPr/>
        </p:nvCxnSpPr>
        <p:spPr>
          <a:xfrm>
            <a:off x="764488" y="3262943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307290" y="3430826"/>
            <a:ext cx="3114600" cy="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14"/>
          <p:cNvCxnSpPr/>
          <p:nvPr/>
        </p:nvCxnSpPr>
        <p:spPr>
          <a:xfrm>
            <a:off x="305976" y="3421120"/>
            <a:ext cx="0" cy="1791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14"/>
          <p:cNvCxnSpPr/>
          <p:nvPr/>
        </p:nvCxnSpPr>
        <p:spPr>
          <a:xfrm>
            <a:off x="1249344" y="34358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6" name="Google Shape;416;p14"/>
          <p:cNvSpPr/>
          <p:nvPr/>
        </p:nvSpPr>
        <p:spPr>
          <a:xfrm>
            <a:off x="151716" y="3611121"/>
            <a:ext cx="647700" cy="486000"/>
          </a:xfrm>
          <a:prstGeom prst="flowChartAlternateProcess">
            <a:avLst/>
          </a:prstGeom>
          <a:solidFill>
            <a:srgbClr val="E4E9EF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Lado1</a:t>
            </a:r>
            <a:endParaRPr/>
          </a:p>
        </p:txBody>
      </p:sp>
      <p:sp>
        <p:nvSpPr>
          <p:cNvPr id="417" name="Google Shape;417;p14"/>
          <p:cNvSpPr/>
          <p:nvPr/>
        </p:nvSpPr>
        <p:spPr>
          <a:xfrm>
            <a:off x="907289" y="3611726"/>
            <a:ext cx="644400" cy="486000"/>
          </a:xfrm>
          <a:prstGeom prst="flowChartAlternateProcess">
            <a:avLst/>
          </a:prstGeom>
          <a:solidFill>
            <a:srgbClr val="E4E9EF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Lado2</a:t>
            </a:r>
            <a:endParaRPr/>
          </a:p>
        </p:txBody>
      </p:sp>
      <p:cxnSp>
        <p:nvCxnSpPr>
          <p:cNvPr id="418" name="Google Shape;418;p14"/>
          <p:cNvCxnSpPr/>
          <p:nvPr/>
        </p:nvCxnSpPr>
        <p:spPr>
          <a:xfrm>
            <a:off x="1981825" y="34358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14"/>
          <p:cNvSpPr/>
          <p:nvPr/>
        </p:nvSpPr>
        <p:spPr>
          <a:xfrm>
            <a:off x="1654284" y="3611726"/>
            <a:ext cx="621300" cy="486000"/>
          </a:xfrm>
          <a:prstGeom prst="flowChartAlternateProcess">
            <a:avLst/>
          </a:prstGeom>
          <a:solidFill>
            <a:srgbClr val="E4E9EF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Lado3</a:t>
            </a:r>
            <a:endParaRPr/>
          </a:p>
        </p:txBody>
      </p:sp>
      <p:cxnSp>
        <p:nvCxnSpPr>
          <p:cNvPr id="420" name="Google Shape;420;p14"/>
          <p:cNvCxnSpPr/>
          <p:nvPr/>
        </p:nvCxnSpPr>
        <p:spPr>
          <a:xfrm>
            <a:off x="2689504" y="34358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1" name="Google Shape;421;p14"/>
          <p:cNvSpPr/>
          <p:nvPr/>
        </p:nvSpPr>
        <p:spPr>
          <a:xfrm>
            <a:off x="2347449" y="3611726"/>
            <a:ext cx="675900" cy="486000"/>
          </a:xfrm>
          <a:prstGeom prst="flowChartAlternateProcess">
            <a:avLst/>
          </a:prstGeom>
          <a:solidFill>
            <a:srgbClr val="E4E9EF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relleno</a:t>
            </a:r>
            <a:endParaRPr/>
          </a:p>
        </p:txBody>
      </p:sp>
      <p:cxnSp>
        <p:nvCxnSpPr>
          <p:cNvPr id="422" name="Google Shape;422;p14"/>
          <p:cNvCxnSpPr/>
          <p:nvPr/>
        </p:nvCxnSpPr>
        <p:spPr>
          <a:xfrm>
            <a:off x="3421985" y="3435846"/>
            <a:ext cx="0" cy="162000"/>
          </a:xfrm>
          <a:prstGeom prst="straightConnector1">
            <a:avLst/>
          </a:prstGeom>
          <a:noFill/>
          <a:ln w="26425" cap="flat" cmpd="sng">
            <a:solidFill>
              <a:srgbClr val="42558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14"/>
          <p:cNvSpPr/>
          <p:nvPr/>
        </p:nvSpPr>
        <p:spPr>
          <a:xfrm>
            <a:off x="3094444" y="3611726"/>
            <a:ext cx="621300" cy="486000"/>
          </a:xfrm>
          <a:prstGeom prst="flowChartAlternateProcess">
            <a:avLst/>
          </a:prstGeom>
          <a:solidFill>
            <a:srgbClr val="E4E9EF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Línea</a:t>
            </a:r>
            <a:endParaRPr/>
          </a:p>
        </p:txBody>
      </p:sp>
      <p:sp>
        <p:nvSpPr>
          <p:cNvPr id="424" name="Google Shape;424;p14"/>
          <p:cNvSpPr/>
          <p:nvPr/>
        </p:nvSpPr>
        <p:spPr>
          <a:xfrm>
            <a:off x="4691884" y="1932540"/>
            <a:ext cx="1060800" cy="788700"/>
          </a:xfrm>
          <a:prstGeom prst="triangle">
            <a:avLst>
              <a:gd name="adj" fmla="val 50000"/>
            </a:avLst>
          </a:prstGeom>
          <a:solidFill>
            <a:srgbClr val="6076B4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907451" y="2259453"/>
            <a:ext cx="464700" cy="38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58085"/>
          </a:solidFill>
          <a:ln w="26425" cap="flat" cmpd="sng">
            <a:solidFill>
              <a:srgbClr val="555D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14" descr="C:\Users\vsanz\AppData\Local\Microsoft\Windows\Temporary Internet Files\Content.IE5\F28CWJ7I\ajedrez-carta-al-director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5399">
            <a:off x="5339120" y="2729322"/>
            <a:ext cx="1890318" cy="140920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4"/>
          <p:cNvSpPr txBox="1"/>
          <p:nvPr/>
        </p:nvSpPr>
        <p:spPr>
          <a:xfrm rot="2639174">
            <a:off x="5712995" y="3144359"/>
            <a:ext cx="1031123" cy="461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calcular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Perímetro()</a:t>
            </a:r>
            <a:endParaRPr/>
          </a:p>
        </p:txBody>
      </p:sp>
      <p:grpSp>
        <p:nvGrpSpPr>
          <p:cNvPr id="428" name="Google Shape;428;p14"/>
          <p:cNvGrpSpPr/>
          <p:nvPr/>
        </p:nvGrpSpPr>
        <p:grpSpPr>
          <a:xfrm>
            <a:off x="6578511" y="1567262"/>
            <a:ext cx="2589712" cy="1706551"/>
            <a:chOff x="6012160" y="3727571"/>
            <a:chExt cx="2589712" cy="2275401"/>
          </a:xfrm>
        </p:grpSpPr>
        <p:sp>
          <p:nvSpPr>
            <p:cNvPr id="429" name="Google Shape;429;p14"/>
            <p:cNvSpPr/>
            <p:nvPr/>
          </p:nvSpPr>
          <p:spPr>
            <a:xfrm>
              <a:off x="6012160" y="4037372"/>
              <a:ext cx="2035500" cy="1965600"/>
            </a:xfrm>
            <a:prstGeom prst="ellipse">
              <a:avLst/>
            </a:prstGeom>
            <a:solidFill>
              <a:srgbClr val="E4E9EF"/>
            </a:solidFill>
            <a:ln w="26425" cap="flat" cmpd="sng">
              <a:solidFill>
                <a:srgbClr val="465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 txBox="1"/>
            <p:nvPr/>
          </p:nvSpPr>
          <p:spPr>
            <a:xfrm>
              <a:off x="7257572" y="3727571"/>
              <a:ext cx="1344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234271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23427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6347522" y="4372966"/>
              <a:ext cx="1424100" cy="471900"/>
            </a:xfrm>
            <a:prstGeom prst="flowChartAlternateProcess">
              <a:avLst/>
            </a:prstGeom>
            <a:solidFill>
              <a:srgbClr val="6076B4"/>
            </a:solidFill>
            <a:ln w="26425" cap="flat" cmpd="sng">
              <a:solidFill>
                <a:srgbClr val="465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Lado1,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Lado2, Lado3 …</a:t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6269042" y="4909310"/>
              <a:ext cx="1502400" cy="694800"/>
            </a:xfrm>
            <a:prstGeom prst="flowChartAlternateProcess">
              <a:avLst/>
            </a:prstGeom>
            <a:solidFill>
              <a:srgbClr val="6076B4"/>
            </a:solidFill>
            <a:ln w="26425" cap="flat" cmpd="sng">
              <a:solidFill>
                <a:srgbClr val="465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calcularPerimetro</a:t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calcularSuperficie</a:t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….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Básicos</a:t>
            </a:r>
            <a:endParaRPr/>
          </a:p>
        </p:txBody>
      </p:sp>
      <p:sp>
        <p:nvSpPr>
          <p:cNvPr id="438" name="Google Shape;438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</a:t>
            </a:r>
            <a:endParaRPr/>
          </a:p>
        </p:txBody>
      </p:sp>
      <p:sp>
        <p:nvSpPr>
          <p:cNvPr id="439" name="Google Shape;439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40" name="Google Shape;440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41" name="Google Shape;441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2" name="Google Shape;462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63" name="Google Shape;463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3" name="Google Shape;503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2" name="Google Shape;532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33" name="Google Shape;533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51" name="Google Shape;55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1" name="Google Shape;58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82" name="Google Shape;58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2" name="Google Shape;60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16"/>
          <p:cNvSpPr txBox="1">
            <a:spLocks noGrp="1"/>
          </p:cNvSpPr>
          <p:nvPr>
            <p:ph type="body" idx="1"/>
          </p:nvPr>
        </p:nvSpPr>
        <p:spPr>
          <a:xfrm>
            <a:off x="780825" y="309475"/>
            <a:ext cx="5747700" cy="45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latin typeface="Barlow"/>
                <a:ea typeface="Barlow"/>
                <a:cs typeface="Barlow"/>
                <a:sym typeface="Barlow"/>
              </a:rPr>
              <a:t>Objeto:</a:t>
            </a:r>
            <a:r>
              <a:rPr lang="en"/>
              <a:t> abstracción de un objeto del mundo real, definiendo qué lo caracteriza (estado interno) y qué acciones sabe realizar (comportamiento).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¿Qué cosas son objetos? “Todo es un objeto”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17" descr="C:\Users\vsanz\AppData\Local\Microsoft\Windows\Temporary Internet Files\Content.IE5\EMYVPFQ1\img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23" y="2695843"/>
            <a:ext cx="1668900" cy="164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17"/>
          <p:cNvSpPr txBox="1">
            <a:spLocks noGrp="1"/>
          </p:cNvSpPr>
          <p:nvPr>
            <p:ph type="title"/>
          </p:nvPr>
        </p:nvSpPr>
        <p:spPr>
          <a:xfrm>
            <a:off x="469575" y="2355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Objeto</a:t>
            </a:r>
            <a:endParaRPr sz="3600"/>
          </a:p>
        </p:txBody>
      </p:sp>
      <p:sp>
        <p:nvSpPr>
          <p:cNvPr id="628" name="Google Shape;628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29" name="Google Shape;62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2995" y="2185112"/>
            <a:ext cx="1486325" cy="11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7"/>
          <p:cNvSpPr txBox="1"/>
          <p:nvPr/>
        </p:nvSpPr>
        <p:spPr>
          <a:xfrm>
            <a:off x="2230050" y="857150"/>
            <a:ext cx="13935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Elementos de interfaces gráficas</a:t>
            </a:r>
            <a:endParaRPr sz="18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17"/>
          <p:cNvSpPr txBox="1"/>
          <p:nvPr/>
        </p:nvSpPr>
        <p:spPr>
          <a:xfrm>
            <a:off x="4096744" y="875931"/>
            <a:ext cx="1393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Estructuras de datos</a:t>
            </a:r>
            <a:endParaRPr sz="18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17"/>
          <p:cNvSpPr txBox="1"/>
          <p:nvPr/>
        </p:nvSpPr>
        <p:spPr>
          <a:xfrm>
            <a:off x="5891129" y="937765"/>
            <a:ext cx="13935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Seres vivos</a:t>
            </a:r>
            <a:endParaRPr sz="18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17"/>
          <p:cNvSpPr txBox="1"/>
          <p:nvPr/>
        </p:nvSpPr>
        <p:spPr>
          <a:xfrm>
            <a:off x="365000" y="914400"/>
            <a:ext cx="1393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Objetos </a:t>
            </a:r>
            <a:endParaRPr sz="18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Físicos</a:t>
            </a:r>
            <a:endParaRPr sz="18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34" name="Google Shape;634;p17" descr="C:\Users\vsanz\AppData\Local\Microsoft\Windows\Temporary Internet Files\Content.IE5\H5SAZM1C\elautoperfecto.net_-_Bravado_Banshee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126" y="1753098"/>
            <a:ext cx="1668897" cy="10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7" descr="C:\Users\vsanz\AppData\Local\Microsoft\Windows\Temporary Internet Files\Content.IE5\H5SAZM1C\dibujo[1]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525" y="3887265"/>
            <a:ext cx="1295275" cy="119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72997" y="3489702"/>
            <a:ext cx="1306675" cy="43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17724" y="4119425"/>
            <a:ext cx="1149969" cy="9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92808" y="1927428"/>
            <a:ext cx="1486311" cy="10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48154" y="3413728"/>
            <a:ext cx="1775625" cy="11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17" descr="C:\Users\vsanz\AppData\Local\Microsoft\Windows\Temporary Internet Files\Content.IE5\GTAS9W3O\jackieChan[1]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2348" y="3235745"/>
            <a:ext cx="1295275" cy="140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17" descr="C:\Users\vsanz\AppData\Local\Microsoft\Windows\Temporary Internet Files\Content.IE5\H5SAZM1C\consejos-salud-bucal-bulldog-frances-2[1]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66896" y="1883055"/>
            <a:ext cx="1916020" cy="10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7"/>
          <p:cNvSpPr txBox="1"/>
          <p:nvPr/>
        </p:nvSpPr>
        <p:spPr>
          <a:xfrm>
            <a:off x="7579977" y="961236"/>
            <a:ext cx="13935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Roles</a:t>
            </a:r>
            <a:endParaRPr sz="18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43" name="Google Shape;643;p17" descr="C:\Users\vsanz\AppData\Local\Microsoft\Windows\Temporary Internet Files\Content.IE5\GTAS9W3O\pal[1]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06536" y="2110936"/>
            <a:ext cx="1142642" cy="89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17" descr="C:\Users\vsanz\AppData\Local\Microsoft\Windows\Temporary Internet Files\Content.IE5\EMYVPFQ1\dentista-con-paciente-profesiones-dentistas-pintado-por-mian-9803560[1]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706536" y="3096080"/>
            <a:ext cx="1091277" cy="84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17" descr="C:\Users\vsanz\AppData\Local\Microsoft\Windows\Temporary Internet Files\Content.IE5\EMYVPFQ1\A_Man_Yelling_At_His_Employee_Royalty_Free_Clipart_Picture_090315-231540-823009[1]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775959" y="3936631"/>
            <a:ext cx="1003795" cy="105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8"/>
          <p:cNvSpPr txBox="1">
            <a:spLocks noGrp="1"/>
          </p:cNvSpPr>
          <p:nvPr>
            <p:ph type="title"/>
          </p:nvPr>
        </p:nvSpPr>
        <p:spPr>
          <a:xfrm>
            <a:off x="395225" y="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Objetos: ejemplos</a:t>
            </a:r>
            <a:endParaRPr sz="3600"/>
          </a:p>
        </p:txBody>
      </p:sp>
      <p:sp>
        <p:nvSpPr>
          <p:cNvPr id="651" name="Google Shape;65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52" name="Google Shape;652;p18" descr="http://animalesmascotas.com/wp-content/uploads/2009/03/tipos-de-bulldogs-frances-ingls-y-americano-bulldog-ingles-e138936359547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25" y="897530"/>
            <a:ext cx="1723992" cy="121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8" descr="C:\Users\vsanz\AppData\Local\Microsoft\Windows\Temporary Internet Files\Content.IE5\H5SAZM1C\elautoperfecto.net_-_Bravado_Banshee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9123" y="763242"/>
            <a:ext cx="2193148" cy="1331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18" descr="C:\Users\vsanz\AppData\Local\Microsoft\Windows\Temporary Internet Files\Content.IE5\F28CWJ7I\220px-Triangle_illustration.svg[1]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8035" y="691400"/>
            <a:ext cx="1545215" cy="16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8"/>
          <p:cNvSpPr txBox="1"/>
          <p:nvPr/>
        </p:nvSpPr>
        <p:spPr>
          <a:xfrm>
            <a:off x="395237" y="2832641"/>
            <a:ext cx="1922400" cy="17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Raza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Edad en años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pelaje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ladrar / gruñir / aullar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3430800" y="2931790"/>
            <a:ext cx="2282400" cy="18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Velocidad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 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arrancar / frenar / acelerar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6826371" y="2779991"/>
            <a:ext cx="2113500" cy="218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 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área 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perímetro 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ctrTitle" idx="4294967295"/>
          </p:nvPr>
        </p:nvSpPr>
        <p:spPr>
          <a:xfrm>
            <a:off x="115675" y="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Objeto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4294967295"/>
          </p:nvPr>
        </p:nvSpPr>
        <p:spPr>
          <a:xfrm>
            <a:off x="2730800" y="18750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Objeto: entidad que combina en una unidad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65" name="Google Shape;665;p19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666" name="Google Shape;666;p19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0" name="Google Shape;740;p19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41" name="Google Shape;741;p19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9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51" name="Google Shape;751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6" name="Google Shape;756;p19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4" name="Google Shape;774;p19"/>
          <p:cNvSpPr txBox="1"/>
          <p:nvPr/>
        </p:nvSpPr>
        <p:spPr>
          <a:xfrm>
            <a:off x="115675" y="1692750"/>
            <a:ext cx="4846200" cy="2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Estado interno: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compuesto por datos/atributos que caracterizan al objeto y relaciones con otros objetos con los cuales colabora. Se implementan a través de </a:t>
            </a:r>
            <a:r>
              <a:rPr lang="en" sz="2000" i="1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variables de instancia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 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0"/>
          <p:cNvSpPr txBox="1">
            <a:spLocks noGrp="1"/>
          </p:cNvSpPr>
          <p:nvPr>
            <p:ph type="ctrTitle" idx="4294967295"/>
          </p:nvPr>
        </p:nvSpPr>
        <p:spPr>
          <a:xfrm>
            <a:off x="115675" y="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Objeto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80" name="Google Shape;780;p20"/>
          <p:cNvSpPr txBox="1">
            <a:spLocks noGrp="1"/>
          </p:cNvSpPr>
          <p:nvPr>
            <p:ph type="subTitle" idx="4294967295"/>
          </p:nvPr>
        </p:nvSpPr>
        <p:spPr>
          <a:xfrm>
            <a:off x="2730800" y="18750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Objeto: entidad que combina en una unidad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82" name="Google Shape;782;p20"/>
          <p:cNvSpPr txBox="1"/>
          <p:nvPr/>
        </p:nvSpPr>
        <p:spPr>
          <a:xfrm>
            <a:off x="115675" y="1692750"/>
            <a:ext cx="4846200" cy="2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Comportamiento: </a:t>
            </a:r>
            <a:r>
              <a:rPr lang="en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acciones o servicios a los que sabe responder el objeto. Se implementan a través de </a:t>
            </a:r>
            <a:r>
              <a:rPr lang="en" sz="2000" b="1" u="sng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métodos</a:t>
            </a:r>
            <a:r>
              <a:rPr lang="en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 instancia que operan sobre el estado interno. Los servicios que ofrece al exterior constituyen </a:t>
            </a:r>
            <a:r>
              <a:rPr lang="en" sz="2000" i="1" u="sng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la interfaz</a:t>
            </a:r>
            <a:r>
              <a:rPr lang="en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 </a:t>
            </a: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783" name="Google Shape;783;p20"/>
          <p:cNvGrpSpPr/>
          <p:nvPr/>
        </p:nvGrpSpPr>
        <p:grpSpPr>
          <a:xfrm>
            <a:off x="5813677" y="933441"/>
            <a:ext cx="2948736" cy="3276616"/>
            <a:chOff x="2533225" y="322726"/>
            <a:chExt cx="3925890" cy="4762523"/>
          </a:xfrm>
        </p:grpSpPr>
        <p:sp>
          <p:nvSpPr>
            <p:cNvPr id="784" name="Google Shape;784;p20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20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828" name="Google Shape;828;p20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6" name="Google Shape;836;p20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7" name="Google Shape;887;p20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888" name="Google Shape;888;p20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0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0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0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0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0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0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0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0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0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0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0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0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0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0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8" name="Google Shape;908;p20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1443</Words>
  <Application>Microsoft Office PowerPoint</Application>
  <PresentationFormat>Presentación en pantalla (16:9)</PresentationFormat>
  <Paragraphs>402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Raleway SemiBold</vt:lpstr>
      <vt:lpstr>Arial</vt:lpstr>
      <vt:lpstr>Barlow</vt:lpstr>
      <vt:lpstr>Raleway</vt:lpstr>
      <vt:lpstr>Barlow Light</vt:lpstr>
      <vt:lpstr>Calibri</vt:lpstr>
      <vt:lpstr>Gaoler template</vt:lpstr>
      <vt:lpstr>CLASE 2  INTRODUCCIÓN A POO OBJETOS EN JAVA</vt:lpstr>
      <vt:lpstr>Paradigmas de programación</vt:lpstr>
      <vt:lpstr>Paradigmas de programación</vt:lpstr>
      <vt:lpstr>Conceptos Básicos</vt:lpstr>
      <vt:lpstr>Presentación de PowerPoint</vt:lpstr>
      <vt:lpstr>Objeto</vt:lpstr>
      <vt:lpstr>Objetos: ejemplos</vt:lpstr>
      <vt:lpstr>Objeto</vt:lpstr>
      <vt:lpstr>Objeto</vt:lpstr>
      <vt:lpstr>Encapsulamiento (ocultamiento de la información)</vt:lpstr>
      <vt:lpstr>Todo cómputo en la aplicación es realizado por objetos</vt:lpstr>
      <vt:lpstr>Mensaje</vt:lpstr>
      <vt:lpstr>Conceptos básicos de POO. Clase.</vt:lpstr>
      <vt:lpstr>Conceptos básicos de POO. Instanciación (creación de objeto)</vt:lpstr>
      <vt:lpstr>Desarrollo de SW Orientado a Objetos</vt:lpstr>
      <vt:lpstr>Objetos en Java.</vt:lpstr>
      <vt:lpstr>Objetos en Java. Instanciación (creación de objeto)</vt:lpstr>
      <vt:lpstr>Secuencia de pasos  para la Instanciación (creación de objeto)</vt:lpstr>
      <vt:lpstr>Referencias a objetos</vt:lpstr>
      <vt:lpstr>Referencias a objetos</vt:lpstr>
      <vt:lpstr>Clase</vt:lpstr>
      <vt:lpstr>Envío de mensaje al objeto</vt:lpstr>
      <vt:lpstr>Programa orientado a objetos</vt:lpstr>
      <vt:lpstr>Repaso de métodos</vt:lpstr>
      <vt:lpstr>Para practicar los conceptos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  INTRODUCCIÓN A POO OBJETOS EN JAVA</dc:title>
  <dc:creator>Usuario</dc:creator>
  <cp:lastModifiedBy>Usuario</cp:lastModifiedBy>
  <cp:revision>9</cp:revision>
  <dcterms:modified xsi:type="dcterms:W3CDTF">2021-03-25T19:10:10Z</dcterms:modified>
</cp:coreProperties>
</file>