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4" r:id="rId7"/>
    <p:sldId id="309" r:id="rId8"/>
    <p:sldId id="305" r:id="rId9"/>
    <p:sldId id="306" r:id="rId10"/>
    <p:sldId id="307" r:id="rId11"/>
    <p:sldId id="308" r:id="rId12"/>
    <p:sldId id="310" r:id="rId13"/>
    <p:sldId id="311" r:id="rId14"/>
  </p:sldIdLst>
  <p:sldSz cx="9144000" cy="5143500" type="screen16x9"/>
  <p:notesSz cx="6858000" cy="9144000"/>
  <p:embeddedFontLs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Raleway SemiBol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33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20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62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91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4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77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8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2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7" name="Google Shape;47;p23"/>
          <p:cNvSpPr txBox="1"/>
          <p:nvPr/>
        </p:nvSpPr>
        <p:spPr>
          <a:xfrm>
            <a:off x="3610583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s-ES" sz="1200" b="1" baseline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2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5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90400" y="793225"/>
            <a:ext cx="4962600" cy="221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n" sz="3200" dirty="0" smtClean="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buClr>
                <a:srgbClr val="2F5897"/>
              </a:buClr>
              <a:buSzPts val="3200"/>
            </a:pPr>
            <a:r>
              <a:rPr lang="es-ES" sz="3200" dirty="0" smtClean="0"/>
              <a:t>POO-UTILIZANDO </a:t>
            </a:r>
            <a:r>
              <a:rPr lang="es-ES" sz="3200" dirty="0" smtClean="0"/>
              <a:t>JAVA</a:t>
            </a:r>
            <a:br>
              <a:rPr lang="es-ES" sz="3200" dirty="0" smtClean="0"/>
            </a:br>
            <a:r>
              <a:rPr lang="es-ES" sz="3200" dirty="0" smtClean="0"/>
              <a:t>Clase Libro</a:t>
            </a:r>
            <a:endParaRPr dirty="0"/>
          </a:p>
        </p:txBody>
      </p:sp>
      <p:grpSp>
        <p:nvGrpSpPr>
          <p:cNvPr id="339" name="Google Shape;783;p20"/>
          <p:cNvGrpSpPr/>
          <p:nvPr/>
        </p:nvGrpSpPr>
        <p:grpSpPr>
          <a:xfrm>
            <a:off x="5813677" y="933441"/>
            <a:ext cx="2948736" cy="3276616"/>
            <a:chOff x="2533225" y="322726"/>
            <a:chExt cx="3925890" cy="4762523"/>
          </a:xfrm>
        </p:grpSpPr>
        <p:sp>
          <p:nvSpPr>
            <p:cNvPr id="340" name="Google Shape;784;p20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785;p20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786;p20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787;p20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788;p20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789;p20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790;p20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791;p20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792;p20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793;p20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794;p20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795;p20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796;p20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797;p20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798;p20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799;p20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00;p20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01;p20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802;p20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803;p20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804;p20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805;p20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806;p20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807;p20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808;p20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809;p20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810;p20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811;p20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812;p20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813;p20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814;p20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815;p20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816;p20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817;p20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818;p20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819;p20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820;p20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821;p20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822;p20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823;p20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824;p20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825;p20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826;p20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827;p20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63" name="Google Shape;828;p20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829;p20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830;p20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831;p20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832;p20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833;p20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834;p20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835;p20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836;p20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837;p20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838;p20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839;p20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840;p20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841;p20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842;p20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843;p20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844;p20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845;p20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846;p20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847;p20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848;p20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849;p20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850;p20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851;p20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852;p20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853;p20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854;p20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855;p20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856;p20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857;p20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858;p20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859;p20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860;p20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861;p20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862;p20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863;p20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864;p20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865;p20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866;p20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867;p20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868;p20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869;p20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870;p20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871;p20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872;p20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873;p20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874;p20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875;p20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876;p20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877;p20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878;p20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879;p20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880;p20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881;p20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882;p20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883;p20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884;p20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885;p20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886;p20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5" name="Google Shape;887;p20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43" name="Google Shape;888;p20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889;p20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890;p20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891;p20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892;p20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893;p20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894;p20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895;p20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896;p20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897;p20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898;p20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899;p20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900;p20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901;p20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902;p20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903;p20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904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905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906;p20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907;p20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6" name="Google Shape;908;p20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909;p20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910;p20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911;p20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912;p20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913;p20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914;p20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Elipse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7" name="6 Rectángulo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"Java"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4307" y="1022435"/>
            <a:ext cx="9001000" cy="36576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s-ES" sz="1800" i="1" dirty="0">
                <a:solidFill>
                  <a:schemeClr val="tx1">
                    <a:lumMod val="50000"/>
                  </a:schemeClr>
                </a:solidFill>
              </a:rPr>
              <a:t>b) Parámetro objeto:</a:t>
            </a:r>
          </a:p>
          <a:p>
            <a:pPr lvl="2"/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Parámetro formal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recibe </a:t>
            </a:r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copia de la referencia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del parámetro actual. </a:t>
            </a:r>
          </a:p>
          <a:p>
            <a:pPr lvl="2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Si se modifica el estado interno del objeto parámetro formal, el cambio en el estado es visible en el parámetro actual.</a:t>
            </a:r>
          </a:p>
          <a:p>
            <a:pPr marL="548640" lvl="2" indent="0">
              <a:buNone/>
            </a:pPr>
            <a:endParaRPr lang="es-ES" sz="1600" i="1" dirty="0">
              <a:solidFill>
                <a:schemeClr val="tx1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new Libro();</a:t>
            </a:r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l1.hacerDos(l2);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hacerDos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l2 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 (parámetro formal)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14" idx="2"/>
          </p:cNvCxnSpPr>
          <p:nvPr/>
        </p:nvCxnSpPr>
        <p:spPr>
          <a:xfrm>
            <a:off x="6802385" y="4000875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"otro"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l1 </a:t>
            </a:r>
            <a:endParaRPr lang="es-AR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987824" y="452614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401232" y="4751774"/>
            <a:ext cx="178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Imprime: "otro"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 animBg="1"/>
      <p:bldP spid="10" grpId="0" animBg="1"/>
      <p:bldP spid="14" grpId="0"/>
      <p:bldP spid="15" grpId="0"/>
      <p:bldP spid="15" grpId="1"/>
      <p:bldP spid="19" grpId="0" animBg="1"/>
      <p:bldP spid="16" grpId="0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01152"/>
            <a:ext cx="8892480" cy="3657600"/>
          </a:xfrm>
        </p:spPr>
        <p:txBody>
          <a:bodyPr>
            <a:normAutofit/>
          </a:bodyPr>
          <a:lstStyle/>
          <a:p>
            <a:endParaRPr lang="es-E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50000"/>
                  </a:schemeClr>
                </a:solidFill>
              </a:rPr>
              <a:t>Parámetros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únicamente pasaje por valor</a:t>
            </a:r>
          </a:p>
          <a:p>
            <a:pPr marL="274320" lvl="1" indent="0">
              <a:buNone/>
            </a:pPr>
            <a:r>
              <a:rPr lang="es-ES" sz="1800" i="1" dirty="0" smtClean="0">
                <a:solidFill>
                  <a:schemeClr val="tx1">
                    <a:lumMod val="50000"/>
                  </a:schemeClr>
                </a:solidFill>
              </a:rPr>
              <a:t>b</a:t>
            </a:r>
            <a:r>
              <a:rPr lang="es-ES" sz="1800" i="1" dirty="0">
                <a:solidFill>
                  <a:schemeClr val="tx1">
                    <a:lumMod val="50000"/>
                  </a:schemeClr>
                </a:solidFill>
              </a:rPr>
              <a:t>) Parámetro objeto:</a:t>
            </a:r>
          </a:p>
          <a:p>
            <a:pPr lvl="2"/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Parámetro formal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recibe </a:t>
            </a:r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copia de la referencia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del parámetro actual. </a:t>
            </a:r>
          </a:p>
          <a:p>
            <a:pPr lvl="2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Si se modifica la referencia del parámetro formal, el parámetro actual sigue referenciando al mismo objeto.</a:t>
            </a:r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</a:t>
            </a:r>
            <a:r>
              <a:rPr lang="es-ES" sz="1200"/>
              <a:t>new Libro();</a:t>
            </a:r>
            <a:endParaRPr lang="es-ES" sz="1200" dirty="0"/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l1.hacerTres(l2);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hacerTres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l= new Libro();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Elipse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"Java"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12" name="11 Rectángulo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l2 </a:t>
            </a:r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 (parámetro formal)</a:t>
            </a:r>
            <a:endParaRPr lang="es-AR" sz="14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9" idx="0"/>
          </p:cNvCxnSpPr>
          <p:nvPr/>
        </p:nvCxnSpPr>
        <p:spPr>
          <a:xfrm>
            <a:off x="6323012" y="3785431"/>
            <a:ext cx="7385" cy="31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"Otro"</a:t>
            </a:r>
          </a:p>
          <a:p>
            <a:pPr algn="ctr"/>
            <a:r>
              <a:rPr lang="es-ES" sz="1400" dirty="0"/>
              <a:t>….</a:t>
            </a:r>
          </a:p>
          <a:p>
            <a:pPr algn="ctr"/>
            <a:endParaRPr lang="es-AR" sz="14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l1 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02272" y="4794706"/>
            <a:ext cx="178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Imprime: "Java"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2" grpId="0"/>
      <p:bldP spid="13" grpId="0"/>
      <p:bldP spid="13" grpId="1"/>
      <p:bldP spid="19" grpId="0" animBg="1"/>
      <p:bldP spid="19" grpId="1" animBg="1"/>
      <p:bldP spid="16" grpId="0"/>
      <p:bldP spid="18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Instanciación (creación de objetos)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6298" y="1130862"/>
            <a:ext cx="8579296" cy="3657600"/>
          </a:xfrm>
        </p:spPr>
        <p:txBody>
          <a:bodyPr>
            <a:normAutofit lnSpcReduction="10000"/>
          </a:bodyPr>
          <a:lstStyle/>
          <a:p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Declarar</a:t>
            </a:r>
            <a:r>
              <a:rPr lang="es-ES" sz="1600" b="1" dirty="0"/>
              <a:t>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b="1" dirty="0"/>
              <a:t>Enviar a la clase el mensaje de creación: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      </a:t>
            </a:r>
            <a:endParaRPr lang="es-ES" sz="1400" b="1" dirty="0"/>
          </a:p>
          <a:p>
            <a:r>
              <a:rPr lang="es-ES" sz="1600" b="1" i="1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b="1" dirty="0"/>
              <a:t>Secuencia de pasos en la creación:</a:t>
            </a:r>
          </a:p>
          <a:p>
            <a:pPr lvl="1"/>
            <a:r>
              <a:rPr lang="es-ES" sz="1400" b="1" i="1" dirty="0"/>
              <a:t>Reserva de Memoria</a:t>
            </a:r>
            <a:r>
              <a:rPr lang="es-ES" sz="1400" i="1" dirty="0"/>
              <a:t>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b="1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b="1" i="1" dirty="0"/>
              <a:t>Asignación de la referencia a la variable</a:t>
            </a:r>
            <a:r>
              <a:rPr lang="es-ES" sz="1400" i="1" dirty="0"/>
              <a:t>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268175"/>
            <a:ext cx="22322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988365" y="1976524"/>
            <a:ext cx="264098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libro = new Libro();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27461" y="95382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</p:txBody>
      </p:sp>
    </p:spTree>
    <p:extLst>
      <p:ext uri="{BB962C8B-B14F-4D97-AF65-F5344CB8AC3E}">
        <p14:creationId xmlns:p14="http://schemas.microsoft.com/office/powerpoint/2010/main" val="3641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ECDB40-065E-43FC-8B30-985CA7FF0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" t="16667"/>
          <a:stretch/>
        </p:blipFill>
        <p:spPr>
          <a:xfrm>
            <a:off x="4644006" y="3882849"/>
            <a:ext cx="4560663" cy="7200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Envío de mensaje al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5616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Sintaxis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objeto.nombreMétodo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(parámetros actuales);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1800" b="1" u="sng" dirty="0" smtClean="0">
                <a:solidFill>
                  <a:schemeClr val="tx1">
                    <a:lumMod val="50000"/>
                  </a:schemeClr>
                </a:solidFill>
              </a:rPr>
              <a:t>Ejemplo </a:t>
            </a:r>
            <a:r>
              <a:rPr lang="es-ES" sz="1800" b="1" i="1" u="sng" dirty="0" err="1">
                <a:solidFill>
                  <a:schemeClr val="tx1">
                    <a:lumMod val="50000"/>
                  </a:schemeClr>
                </a:solidFill>
              </a:rPr>
              <a:t>main</a:t>
            </a:r>
            <a:endParaRPr lang="es-ES" b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Libro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= new Libro();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libro.setTitulo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("Java: A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Beginner's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Guide");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libro.setEditorial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Mcgraw-Hill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");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libro.setAñoEdicion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(2014);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libro.setPrimerAutor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("Herbert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Schildt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");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libro.setISBN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("978-0071809252");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libro.setPrecio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(21.72);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libro.toString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());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412170" y="2100253"/>
            <a:ext cx="30243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>
                    <a:lumMod val="50000"/>
                  </a:schemeClr>
                </a:solidFill>
              </a:rPr>
              <a:t>Ver DemoLibro.java</a:t>
            </a:r>
          </a:p>
        </p:txBody>
      </p:sp>
    </p:spTree>
    <p:extLst>
      <p:ext uri="{BB962C8B-B14F-4D97-AF65-F5344CB8AC3E}">
        <p14:creationId xmlns:p14="http://schemas.microsoft.com/office/powerpoint/2010/main" val="7424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Enunciado</a:t>
            </a:r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0" y="1353808"/>
            <a:ext cx="5725391" cy="3657600"/>
          </a:xfrm>
        </p:spPr>
        <p:txBody>
          <a:bodyPr>
            <a:normAutofit/>
          </a:bodyPr>
          <a:lstStyle/>
          <a:p>
            <a:r>
              <a:rPr lang="es-AR" sz="1800" b="1" dirty="0">
                <a:solidFill>
                  <a:schemeClr val="tx2">
                    <a:lumMod val="10000"/>
                  </a:schemeClr>
                </a:solidFill>
              </a:rPr>
              <a:t>Generar una clase </a:t>
            </a:r>
            <a:r>
              <a:rPr lang="es-AR" sz="1800" dirty="0">
                <a:solidFill>
                  <a:schemeClr val="tx2">
                    <a:lumMod val="10000"/>
                  </a:schemeClr>
                </a:solidFill>
              </a:rPr>
              <a:t>para representar </a:t>
            </a:r>
            <a:r>
              <a:rPr lang="es-AR" sz="1800" b="1" dirty="0">
                <a:solidFill>
                  <a:schemeClr val="tx2">
                    <a:lumMod val="10000"/>
                  </a:schemeClr>
                </a:solidFill>
              </a:rPr>
              <a:t>libros</a:t>
            </a:r>
            <a:r>
              <a:rPr lang="es-AR" sz="1800" dirty="0">
                <a:solidFill>
                  <a:schemeClr val="tx2">
                    <a:lumMod val="10000"/>
                  </a:schemeClr>
                </a:solidFill>
              </a:rPr>
              <a:t>. Un libro se caracteriza por:  título, nombre del primer autor, nombre de la editorial, año de edición, ISBN, precio </a:t>
            </a:r>
          </a:p>
          <a:p>
            <a:endParaRPr lang="es-ES" sz="1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s-AR" sz="1800" dirty="0">
                <a:solidFill>
                  <a:schemeClr val="tx2">
                    <a:lumMod val="10000"/>
                  </a:schemeClr>
                </a:solidFill>
              </a:rPr>
              <a:t>El libro debe saber:</a:t>
            </a:r>
          </a:p>
          <a:p>
            <a:pPr lvl="1"/>
            <a:r>
              <a:rPr lang="es-AR" sz="1600" dirty="0">
                <a:solidFill>
                  <a:schemeClr val="accent6">
                    <a:lumMod val="50000"/>
                  </a:schemeClr>
                </a:solidFill>
              </a:rPr>
              <a:t>Devolver el valor de cada atributo</a:t>
            </a:r>
            <a:r>
              <a:rPr lang="es-AR" sz="16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lvl="1"/>
            <a:r>
              <a:rPr lang="es-AR" sz="1600" dirty="0">
                <a:solidFill>
                  <a:srgbClr val="0070C0"/>
                </a:solidFill>
              </a:rPr>
              <a:t>Modificar el valor de cada atributo</a:t>
            </a:r>
            <a:r>
              <a:rPr lang="es-AR" sz="1600" dirty="0">
                <a:solidFill>
                  <a:schemeClr val="tx2">
                    <a:lumMod val="10000"/>
                  </a:schemeClr>
                </a:solidFill>
              </a:rPr>
              <a:t>. </a:t>
            </a:r>
          </a:p>
          <a:p>
            <a:pPr lvl="1"/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Devolver un su representación en formato </a:t>
            </a:r>
            <a:r>
              <a:rPr lang="es-AR" sz="1600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s-AR" sz="1600" dirty="0" smtClean="0">
                <a:solidFill>
                  <a:schemeClr val="tx2">
                    <a:lumMod val="10000"/>
                  </a:schemeClr>
                </a:solidFill>
              </a:rPr>
              <a:t>. Ejemplo: </a:t>
            </a:r>
            <a:endParaRPr lang="es-AR" sz="1600" dirty="0">
              <a:solidFill>
                <a:schemeClr val="tx2">
                  <a:lumMod val="10000"/>
                </a:schemeClr>
              </a:solidFill>
            </a:endParaRPr>
          </a:p>
          <a:p>
            <a:pPr marL="274320" lvl="1" indent="0">
              <a:buNone/>
            </a:pPr>
            <a:r>
              <a:rPr lang="es-AR" sz="1600" dirty="0" err="1">
                <a:solidFill>
                  <a:schemeClr val="tx2">
                    <a:lumMod val="10000"/>
                  </a:schemeClr>
                </a:solidFill>
              </a:rPr>
              <a:t>Repr</a:t>
            </a:r>
            <a:r>
              <a:rPr lang="es-AR" sz="1600" dirty="0">
                <a:solidFill>
                  <a:schemeClr val="tx2">
                    <a:lumMod val="10000"/>
                  </a:schemeClr>
                </a:solidFill>
              </a:rPr>
              <a:t>. </a:t>
            </a:r>
            <a:r>
              <a:rPr lang="es-AR" sz="1600" i="1" dirty="0">
                <a:solidFill>
                  <a:schemeClr val="tx2">
                    <a:lumMod val="10000"/>
                  </a:schemeClr>
                </a:solidFill>
              </a:rPr>
              <a:t>“Java: A </a:t>
            </a:r>
            <a:r>
              <a:rPr lang="es-AR" sz="1600" i="1" dirty="0" err="1">
                <a:solidFill>
                  <a:schemeClr val="tx2">
                    <a:lumMod val="10000"/>
                  </a:schemeClr>
                </a:solidFill>
              </a:rPr>
              <a:t>Beginner's</a:t>
            </a:r>
            <a:r>
              <a:rPr lang="es-AR" sz="1600" i="1" dirty="0">
                <a:solidFill>
                  <a:schemeClr val="tx2">
                    <a:lumMod val="10000"/>
                  </a:schemeClr>
                </a:solidFill>
              </a:rPr>
              <a:t> Guide por Herbert </a:t>
            </a:r>
            <a:r>
              <a:rPr lang="es-AR" sz="1600" i="1" dirty="0" err="1">
                <a:solidFill>
                  <a:schemeClr val="tx2">
                    <a:lumMod val="10000"/>
                  </a:schemeClr>
                </a:solidFill>
              </a:rPr>
              <a:t>Schildt</a:t>
            </a:r>
            <a:r>
              <a:rPr lang="es-AR" sz="1600" i="1" dirty="0">
                <a:solidFill>
                  <a:schemeClr val="tx2">
                    <a:lumMod val="10000"/>
                  </a:schemeClr>
                </a:solidFill>
              </a:rPr>
              <a:t> – </a:t>
            </a:r>
          </a:p>
          <a:p>
            <a:pPr marL="274320" lvl="1" indent="0">
              <a:buNone/>
            </a:pPr>
            <a:r>
              <a:rPr lang="es-AR" sz="1600" i="1" dirty="0">
                <a:solidFill>
                  <a:schemeClr val="tx2">
                    <a:lumMod val="10000"/>
                  </a:schemeClr>
                </a:solidFill>
              </a:rPr>
              <a:t>2014 -  ISBN: 978-0071809252”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466753" y="2990377"/>
            <a:ext cx="2306494" cy="2153123"/>
            <a:chOff x="5104010" y="1779662"/>
            <a:chExt cx="2448750" cy="3138450"/>
          </a:xfrm>
        </p:grpSpPr>
        <p:sp>
          <p:nvSpPr>
            <p:cNvPr id="7" name="6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8" y="93324"/>
            <a:ext cx="1676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Definición de clases.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929308" y="2089683"/>
            <a:ext cx="69127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AR" dirty="0" err="1"/>
              <a:t>public</a:t>
            </a:r>
            <a:r>
              <a:rPr lang="es-AR" b="1" dirty="0"/>
              <a:t>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NombreDeClase</a:t>
            </a:r>
            <a:r>
              <a:rPr lang="es-AR" dirty="0"/>
              <a:t> { </a:t>
            </a:r>
            <a:endParaRPr lang="es-ES" dirty="0"/>
          </a:p>
          <a:p>
            <a:r>
              <a:rPr lang="es-AR" dirty="0"/>
              <a:t>     /* Declaración del </a:t>
            </a:r>
            <a:r>
              <a:rPr lang="es-AR" b="1" i="1" dirty="0"/>
              <a:t>estado</a:t>
            </a:r>
            <a:r>
              <a:rPr lang="es-AR" dirty="0"/>
              <a:t> </a:t>
            </a:r>
            <a:r>
              <a:rPr lang="es-AR" dirty="0" smtClean="0"/>
              <a:t>interno del </a:t>
            </a:r>
            <a:r>
              <a:rPr lang="es-AR" dirty="0"/>
              <a:t>objeto*/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constructor(es)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métodos</a:t>
            </a:r>
            <a:r>
              <a:rPr lang="es-AR" dirty="0"/>
              <a:t> que implementan </a:t>
            </a:r>
            <a:r>
              <a:rPr lang="es-AR" i="1" dirty="0"/>
              <a:t>acciones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</a:t>
            </a:r>
            <a:r>
              <a:rPr lang="es-AR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03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282352" y="1030873"/>
            <a:ext cx="8579296" cy="374786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Estado interno: </a:t>
            </a:r>
          </a:p>
          <a:p>
            <a:pPr lvl="1"/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Datos de tipos primitivos</a:t>
            </a:r>
          </a:p>
          <a:p>
            <a:pPr lvl="1"/>
            <a:r>
              <a:rPr lang="es-AR" sz="1800" i="1" dirty="0">
                <a:solidFill>
                  <a:schemeClr val="tx1">
                    <a:lumMod val="50000"/>
                  </a:schemeClr>
                </a:solidFill>
              </a:rPr>
              <a:t>Referencias a otros objetos</a:t>
            </a:r>
            <a:r>
              <a:rPr lang="es-AR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lvl="1"/>
            <a:endParaRPr lang="es-AR" sz="18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s-AR" sz="2000" dirty="0">
                <a:solidFill>
                  <a:schemeClr val="tx1">
                    <a:lumMod val="50000"/>
                  </a:schemeClr>
                </a:solidFill>
              </a:rPr>
              <a:t>Anteponer a la declaración la palabra </a:t>
            </a:r>
            <a:r>
              <a:rPr lang="es-AR" sz="2000" b="1" i="1" dirty="0" err="1">
                <a:solidFill>
                  <a:schemeClr val="tx1">
                    <a:lumMod val="50000"/>
                  </a:schemeClr>
                </a:solidFill>
              </a:rPr>
              <a:t>private</a:t>
            </a:r>
            <a:r>
              <a:rPr lang="es-AR" sz="20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2000" i="1" dirty="0">
                <a:solidFill>
                  <a:schemeClr val="tx1">
                    <a:lumMod val="50000"/>
                  </a:schemeClr>
                </a:solidFill>
              </a:rPr>
              <a:t>para lograr encapsulamiento (ocultamiento de la información).</a:t>
            </a:r>
          </a:p>
          <a:p>
            <a:pPr lvl="0"/>
            <a:endParaRPr lang="es-AR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2000" dirty="0">
                <a:solidFill>
                  <a:schemeClr val="tx1">
                    <a:lumMod val="50000"/>
                  </a:schemeClr>
                </a:solidFill>
              </a:rPr>
              <a:t>En la declaración del dato se puede dar un valor inicial (inicialización explícita). </a:t>
            </a:r>
          </a:p>
          <a:p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TipoPrimitivo</a:t>
            </a:r>
            <a:r>
              <a:rPr lang="es-AR" sz="1600" dirty="0"/>
              <a:t> </a:t>
            </a:r>
            <a:r>
              <a:rPr lang="es-AR" sz="1600" dirty="0" err="1"/>
              <a:t>nombreDato</a:t>
            </a:r>
            <a:r>
              <a:rPr lang="es-AR" sz="1600" dirty="0"/>
              <a:t>;            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NombreDeClase</a:t>
            </a:r>
            <a:r>
              <a:rPr lang="es-AR" sz="1600" dirty="0"/>
              <a:t>  </a:t>
            </a:r>
            <a:r>
              <a:rPr lang="es-AR" sz="1600" dirty="0" err="1"/>
              <a:t>nombreDato</a:t>
            </a:r>
            <a:r>
              <a:rPr lang="es-AR" sz="1600" dirty="0"/>
              <a:t>;      </a:t>
            </a:r>
            <a:r>
              <a:rPr lang="es-AR" sz="1600" dirty="0" err="1"/>
              <a:t>String</a:t>
            </a:r>
            <a:r>
              <a:rPr lang="es-AR" sz="1600" dirty="0"/>
              <a:t> titulo;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  = 10.5;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AR" sz="1600" dirty="0"/>
              <a:t>titulo </a:t>
            </a:r>
            <a:r>
              <a:rPr lang="es-ES" sz="1600" dirty="0"/>
              <a:t>= 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";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err="1">
                <a:solidFill>
                  <a:srgbClr val="FF0000"/>
                </a:solidFill>
              </a:rPr>
              <a:t>private</a:t>
            </a:r>
            <a:r>
              <a:rPr lang="es-AR" sz="1600" dirty="0">
                <a:solidFill>
                  <a:srgbClr val="FF0000"/>
                </a:solidFill>
              </a:rPr>
              <a:t>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4901168" y="485297"/>
            <a:ext cx="2100185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1400" i="1" dirty="0">
                <a:solidFill>
                  <a:schemeClr val="tx1">
                    <a:lumMod val="50000"/>
                  </a:schemeClr>
                </a:solidFill>
              </a:rPr>
              <a:t>Las </a:t>
            </a:r>
            <a:r>
              <a:rPr lang="es-AR" sz="1400" i="1" dirty="0" err="1">
                <a:solidFill>
                  <a:schemeClr val="tx1">
                    <a:lumMod val="50000"/>
                  </a:schemeClr>
                </a:solidFill>
              </a:rPr>
              <a:t>v.i.</a:t>
            </a:r>
            <a:r>
              <a:rPr lang="es-AR" sz="1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400" b="1" i="1" dirty="0">
                <a:solidFill>
                  <a:schemeClr val="tx1">
                    <a:lumMod val="50000"/>
                  </a:schemeClr>
                </a:solidFill>
              </a:rPr>
              <a:t>privadas</a:t>
            </a:r>
            <a:r>
              <a:rPr lang="es-AR" sz="1400" i="1" dirty="0">
                <a:solidFill>
                  <a:schemeClr val="tx1">
                    <a:lumMod val="50000"/>
                  </a:schemeClr>
                </a:solidFill>
              </a:rPr>
              <a:t> pueden ser accedidas sólo dentro de la clase  que las declara</a:t>
            </a: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 Ejemplo.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Libro {</a:t>
            </a:r>
          </a:p>
          <a:p>
            <a:r>
              <a:rPr lang="es-AR" b="1" dirty="0"/>
              <a:t>   /* Declaración del estado */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titulo;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primerAutor</a:t>
            </a:r>
            <a:r>
              <a:rPr lang="es-AR" dirty="0"/>
              <a:t>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editorial;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añoEdicion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ISBN;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double</a:t>
            </a:r>
            <a:r>
              <a:rPr lang="es-AR" dirty="0"/>
              <a:t> precio; 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 ….</a:t>
            </a:r>
          </a:p>
          <a:p>
            <a:r>
              <a:rPr lang="es-AR" dirty="0"/>
              <a:t>}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486400" y="3277314"/>
            <a:ext cx="3303848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¿Qué debo hacer si quiero que mis libros tengan por defecto año de edición 2015 y precio 100?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486400" y="1373184"/>
            <a:ext cx="3510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400" dirty="0">
                <a:solidFill>
                  <a:schemeClr val="tx1">
                    <a:lumMod val="50000"/>
                  </a:schemeClr>
                </a:solidFill>
              </a:rPr>
              <a:t>Los datos correspondientes al estado toman un valor por defecto cuando no se inicializan explícitamente. </a:t>
            </a:r>
          </a:p>
          <a:p>
            <a:pPr algn="ctr">
              <a:defRPr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(numéricos =&gt; 0;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=&gt; false;</a:t>
            </a:r>
          </a:p>
          <a:p>
            <a:pPr algn="ctr">
              <a:defRPr/>
            </a:pP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=&gt; ''; objetos =&gt;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null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s-AR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</a:t>
            </a:r>
            <a:r>
              <a:rPr lang="es-ES" sz="2800" dirty="0" smtClean="0"/>
              <a:t>comportamiento: METODOS</a:t>
            </a:r>
            <a:endParaRPr lang="es-ES" sz="28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91647" y="771525"/>
            <a:ext cx="9144000" cy="3819872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Sintaxis</a:t>
            </a:r>
          </a:p>
          <a:p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s-ES" sz="1600" b="1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indica que el método forma parte de la interfaz.</a:t>
            </a:r>
          </a:p>
          <a:p>
            <a:pPr lvl="1"/>
            <a:r>
              <a:rPr lang="es-AR" sz="1600" b="1" i="1" dirty="0" err="1">
                <a:solidFill>
                  <a:schemeClr val="tx1">
                    <a:lumMod val="50000"/>
                  </a:schemeClr>
                </a:solidFill>
              </a:rPr>
              <a:t>TipoRetorno</a:t>
            </a:r>
            <a:r>
              <a:rPr lang="es-AR" sz="16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tipo de dato primitivo / nombre de clase / </a:t>
            </a:r>
            <a:r>
              <a:rPr lang="es-AR" sz="16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 (no retorna dato). </a:t>
            </a:r>
          </a:p>
          <a:p>
            <a:pPr lvl="1"/>
            <a:r>
              <a:rPr lang="es-AR" sz="1600" b="1" dirty="0" err="1">
                <a:solidFill>
                  <a:schemeClr val="tx1">
                    <a:lumMod val="50000"/>
                  </a:schemeClr>
                </a:solidFill>
              </a:rPr>
              <a:t>nombreMetodo</a:t>
            </a:r>
            <a:r>
              <a:rPr lang="es-AR" sz="16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AR" sz="1600" dirty="0">
                <a:solidFill>
                  <a:schemeClr val="tx1">
                    <a:lumMod val="50000"/>
                  </a:schemeClr>
                </a:solidFill>
              </a:rPr>
              <a:t>verbo seguido de palabras. Convención de nombres.</a:t>
            </a:r>
          </a:p>
          <a:p>
            <a:pPr lvl="1"/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Lista de parámetros: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datos de tipos primitivos u objetos. </a:t>
            </a:r>
          </a:p>
          <a:p>
            <a:pPr lvl="2"/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TipoPrimitivo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nombreParam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    //  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NombreClase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</a:schemeClr>
                </a:solidFill>
              </a:rPr>
              <a:t>nombreParam</a:t>
            </a:r>
            <a:endParaRPr lang="es-ES" sz="1400" dirty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Separación por coma. </a:t>
            </a:r>
          </a:p>
          <a:p>
            <a:pPr lvl="2"/>
            <a:r>
              <a:rPr lang="es-ES" sz="1400" dirty="0">
                <a:solidFill>
                  <a:schemeClr val="tx1">
                    <a:lumMod val="50000"/>
                  </a:schemeClr>
                </a:solidFill>
              </a:rPr>
              <a:t>Pasaje por valor únicamente. </a:t>
            </a:r>
          </a:p>
          <a:p>
            <a:pPr lvl="1"/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Declaración de variables locales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. Ámbito. Tiempo de vida. (Declaración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idem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que en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Main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s-ES" sz="1600" b="1" dirty="0">
                <a:solidFill>
                  <a:schemeClr val="tx1">
                    <a:lumMod val="50000"/>
                  </a:schemeClr>
                </a:solidFill>
              </a:rPr>
              <a:t>Cuerpo. 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Código puede utilizar estado y modificarlo (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v.i.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) – devolver resultado </a:t>
            </a:r>
            <a:r>
              <a:rPr lang="es-ES" sz="1600" b="1" dirty="0" err="1">
                <a:solidFill>
                  <a:schemeClr val="tx1">
                    <a:lumMod val="50000"/>
                  </a:schemeClr>
                </a:solidFill>
              </a:rPr>
              <a:t>return</a:t>
            </a:r>
            <a:endParaRPr lang="es-E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s-E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826033" y="1129405"/>
            <a:ext cx="64087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 err="1"/>
              <a:t>public</a:t>
            </a:r>
            <a:r>
              <a:rPr lang="es-AR" sz="1600" dirty="0"/>
              <a:t> </a:t>
            </a:r>
            <a:r>
              <a:rPr lang="es-AR" sz="1600" dirty="0" err="1"/>
              <a:t>TipoRetorno</a:t>
            </a:r>
            <a:r>
              <a:rPr lang="es-AR" sz="1600" dirty="0"/>
              <a:t> </a:t>
            </a:r>
            <a:r>
              <a:rPr lang="es-AR" sz="1600" dirty="0" err="1"/>
              <a:t>nombreMetodo</a:t>
            </a:r>
            <a:r>
              <a:rPr lang="es-AR" sz="1600" dirty="0"/>
              <a:t> ( lista de parámetros formales ) { </a:t>
            </a:r>
            <a:endParaRPr lang="es-ES" sz="1600" dirty="0"/>
          </a:p>
          <a:p>
            <a:r>
              <a:rPr lang="es-AR" sz="1600" dirty="0"/>
              <a:t>       /* Declaración de variables locales al método */</a:t>
            </a:r>
            <a:endParaRPr lang="es-ES" sz="1600" dirty="0"/>
          </a:p>
          <a:p>
            <a:r>
              <a:rPr lang="es-AR" sz="1600" dirty="0"/>
              <a:t>       /* Cuerpo del método */ </a:t>
            </a:r>
            <a:endParaRPr lang="es-ES" sz="1600" dirty="0"/>
          </a:p>
          <a:p>
            <a:r>
              <a:rPr lang="es-AR" sz="1600" dirty="0"/>
              <a:t>}</a:t>
            </a:r>
            <a:endParaRPr lang="es-E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431973" y="3719945"/>
            <a:ext cx="2712027" cy="738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Los métodos de un clase no leen por teclado y no imprimen por pantalla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30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chemeClr val="bg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Definición de clases.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Libro</a:t>
            </a:r>
            <a:r>
              <a:rPr lang="en-US" sz="1400" b="1" dirty="0"/>
              <a:t> {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titulo;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</a:t>
            </a:r>
            <a:r>
              <a:rPr lang="es-AR" sz="1400" dirty="0" err="1"/>
              <a:t>primerAutor</a:t>
            </a:r>
            <a:r>
              <a:rPr lang="es-AR" sz="1400" dirty="0"/>
              <a:t>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editorial;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añoEdicion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ISBN;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double</a:t>
            </a:r>
            <a:r>
              <a:rPr lang="es-AR" sz="1400" dirty="0"/>
              <a:t> precio; </a:t>
            </a:r>
            <a:r>
              <a:rPr lang="en-US" sz="1400" b="1" dirty="0"/>
              <a:t>  </a:t>
            </a:r>
          </a:p>
          <a:p>
            <a:r>
              <a:rPr lang="en-US" sz="1400" b="1" dirty="0"/>
              <a:t>  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getTitulo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void </a:t>
            </a:r>
            <a:r>
              <a:rPr lang="en-US" sz="1400" dirty="0" err="1"/>
              <a:t>setTitulo</a:t>
            </a:r>
            <a:r>
              <a:rPr lang="en-US" sz="1400" dirty="0"/>
              <a:t>(String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titulo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double </a:t>
            </a:r>
            <a:r>
              <a:rPr lang="en-US" sz="1400" dirty="0" err="1"/>
              <a:t>getPrecio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   </a:t>
            </a:r>
          </a:p>
          <a:p>
            <a:r>
              <a:rPr lang="en-US" sz="1400" b="1" dirty="0"/>
              <a:t>    … 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   public</a:t>
            </a:r>
            <a:r>
              <a:rPr lang="en-US" sz="1400" dirty="0"/>
              <a:t> void </a:t>
            </a:r>
            <a:r>
              <a:rPr lang="en-US" sz="1400" dirty="0" err="1"/>
              <a:t>setPrecio</a:t>
            </a:r>
            <a:r>
              <a:rPr lang="en-US" sz="1400" dirty="0"/>
              <a:t>(double </a:t>
            </a:r>
            <a:r>
              <a:rPr lang="en-US" sz="1400" dirty="0" err="1"/>
              <a:t>unPrecio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precio</a:t>
            </a:r>
            <a:r>
              <a:rPr lang="en-US" sz="1400" dirty="0"/>
              <a:t>= </a:t>
            </a:r>
            <a:r>
              <a:rPr lang="en-US" sz="1400" dirty="0" err="1"/>
              <a:t>unPrecio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70C0"/>
                </a:solidFill>
              </a:rPr>
              <a:t>String aux</a:t>
            </a:r>
            <a:r>
              <a:rPr lang="en-US" sz="1400" dirty="0"/>
              <a:t> = </a:t>
            </a:r>
            <a:r>
              <a:rPr lang="en-US" sz="1400" dirty="0" err="1"/>
              <a:t>titulo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" </a:t>
            </a:r>
            <a:r>
              <a:rPr lang="en-US" sz="1400" dirty="0"/>
              <a:t>+ </a:t>
            </a:r>
            <a:r>
              <a:rPr lang="en-US" sz="1400" dirty="0" err="1"/>
              <a:t>primerAutor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n-US" sz="1400" dirty="0"/>
              <a:t>+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añoEdicion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n-US" sz="1400" dirty="0"/>
              <a:t>+ ISBN;</a:t>
            </a:r>
          </a:p>
          <a:p>
            <a:r>
              <a:rPr lang="en-US" sz="1400" dirty="0"/>
              <a:t>       return </a:t>
            </a:r>
            <a:r>
              <a:rPr lang="en-US" sz="1400" dirty="0">
                <a:solidFill>
                  <a:srgbClr val="0070C0"/>
                </a:solidFill>
              </a:rPr>
              <a:t>aux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}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5049888" y="-7737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Generar una clase para representar libros. Un Libro se caracteriza por: título, nombre del primer autor, editorial, año de edición, ISBN, precio.</a:t>
            </a:r>
          </a:p>
          <a:p>
            <a:r>
              <a:rPr lang="es-AR" sz="1200" dirty="0">
                <a:solidFill>
                  <a:schemeClr val="bg1"/>
                </a:solidFill>
              </a:rPr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solidFill>
                  <a:schemeClr val="bg1"/>
                </a:solidFill>
              </a:rPr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solidFill>
                  <a:schemeClr val="bg1"/>
                </a:solidFill>
              </a:rPr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>
                <a:solidFill>
                  <a:schemeClr val="bg1"/>
                </a:solidFill>
              </a:rPr>
              <a:t>Devolver su representación en formato </a:t>
            </a:r>
            <a:r>
              <a:rPr lang="es-AR" sz="1050" dirty="0" err="1">
                <a:solidFill>
                  <a:schemeClr val="bg1"/>
                </a:solidFill>
              </a:rPr>
              <a:t>String</a:t>
            </a:r>
            <a:r>
              <a:rPr lang="es-AR" sz="1050" dirty="0">
                <a:solidFill>
                  <a:schemeClr val="bg1"/>
                </a:solidFill>
              </a:rPr>
              <a:t>. </a:t>
            </a:r>
          </a:p>
          <a:p>
            <a:r>
              <a:rPr lang="es-AR" sz="1050" dirty="0">
                <a:solidFill>
                  <a:schemeClr val="bg1"/>
                </a:solidFill>
              </a:rPr>
              <a:t>     </a:t>
            </a:r>
            <a:r>
              <a:rPr lang="es-AR" sz="1050" dirty="0" err="1">
                <a:solidFill>
                  <a:schemeClr val="bg1"/>
                </a:solidFill>
              </a:rPr>
              <a:t>Repr</a:t>
            </a:r>
            <a:r>
              <a:rPr lang="es-AR" sz="1050" dirty="0">
                <a:solidFill>
                  <a:schemeClr val="bg1"/>
                </a:solidFill>
              </a:rPr>
              <a:t>. </a:t>
            </a:r>
            <a:r>
              <a:rPr lang="es-AR" sz="1050" i="1" dirty="0">
                <a:solidFill>
                  <a:schemeClr val="bg1"/>
                </a:solidFill>
              </a:rPr>
              <a:t>“Java: A </a:t>
            </a:r>
            <a:r>
              <a:rPr lang="es-AR" sz="1050" i="1" dirty="0" err="1">
                <a:solidFill>
                  <a:schemeClr val="bg1"/>
                </a:solidFill>
              </a:rPr>
              <a:t>Beginner's</a:t>
            </a:r>
            <a:r>
              <a:rPr lang="es-AR" sz="1050" i="1" dirty="0">
                <a:solidFill>
                  <a:schemeClr val="bg1"/>
                </a:solidFill>
              </a:rPr>
              <a:t> </a:t>
            </a:r>
            <a:r>
              <a:rPr lang="es-AR" sz="1050" i="1" dirty="0" err="1">
                <a:solidFill>
                  <a:schemeClr val="bg1"/>
                </a:solidFill>
              </a:rPr>
              <a:t>Guide</a:t>
            </a:r>
            <a:r>
              <a:rPr lang="es-AR" sz="1050" i="1" dirty="0">
                <a:solidFill>
                  <a:schemeClr val="bg1"/>
                </a:solidFill>
              </a:rPr>
              <a:t> por Herbert </a:t>
            </a:r>
            <a:r>
              <a:rPr lang="es-AR" sz="1050" i="1" dirty="0" err="1">
                <a:solidFill>
                  <a:schemeClr val="bg1"/>
                </a:solidFill>
              </a:rPr>
              <a:t>Schildt</a:t>
            </a:r>
            <a:r>
              <a:rPr lang="es-AR" sz="1050" i="1" dirty="0">
                <a:solidFill>
                  <a:schemeClr val="bg1"/>
                </a:solidFill>
              </a:rPr>
              <a:t> - 2014 -     </a:t>
            </a:r>
          </a:p>
          <a:p>
            <a:r>
              <a:rPr lang="es-AR" sz="1050" i="1" dirty="0">
                <a:solidFill>
                  <a:schemeClr val="bg1"/>
                </a:solidFill>
              </a:rPr>
              <a:t>     ISBN: 978-0071809252”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67694" y="1997628"/>
            <a:ext cx="2168802" cy="682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>
                    <a:lumMod val="50000"/>
                  </a:schemeClr>
                </a:solidFill>
              </a:rPr>
              <a:t> Ver </a:t>
            </a:r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archivo de ejemplo en Ideas Libro.java</a:t>
            </a:r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Estado (características)</a:t>
            </a:r>
          </a:p>
        </p:txBody>
      </p:sp>
      <p:sp>
        <p:nvSpPr>
          <p:cNvPr id="13" name="12 Flecha abajo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Métodos (acciones)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tx2"/>
                </a:solidFill>
              </a:rPr>
              <a:t>aux</a:t>
            </a:r>
            <a:r>
              <a:rPr lang="es-ES" b="1" dirty="0">
                <a:solidFill>
                  <a:schemeClr val="tx2"/>
                </a:solidFill>
              </a:rPr>
              <a:t>: variable local al método</a:t>
            </a:r>
          </a:p>
        </p:txBody>
      </p:sp>
    </p:spTree>
    <p:extLst>
      <p:ext uri="{BB962C8B-B14F-4D97-AF65-F5344CB8AC3E}">
        <p14:creationId xmlns:p14="http://schemas.microsoft.com/office/powerpoint/2010/main" val="19337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/>
      <p:bldP spid="13" grpId="0" animBg="1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Gráficamente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00192" y="1996188"/>
            <a:ext cx="244827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Parámetros actuales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002506"/>
            <a:ext cx="244827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Parámetros formales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80554" y="1903855"/>
            <a:ext cx="2421155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Envío de </a:t>
            </a:r>
            <a:r>
              <a:rPr lang="es-ES" b="1" dirty="0" smtClean="0"/>
              <a:t>mensaje </a:t>
            </a:r>
          </a:p>
          <a:p>
            <a:pPr algn="ctr"/>
            <a:r>
              <a:rPr lang="es-ES" dirty="0" smtClean="0"/>
              <a:t>Código llamador  </a:t>
            </a:r>
            <a:endParaRPr lang="es-ES" dirty="0"/>
          </a:p>
          <a:p>
            <a:pPr algn="ctr"/>
            <a:r>
              <a:rPr lang="es-ES" dirty="0"/>
              <a:t> </a:t>
            </a:r>
            <a:r>
              <a:rPr lang="es-ES" dirty="0" smtClean="0"/>
              <a:t>queda </a:t>
            </a:r>
            <a:r>
              <a:rPr lang="es-ES" dirty="0"/>
              <a:t>pendiente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33762" y="3002506"/>
            <a:ext cx="226794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Ejecución del método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80554" y="3716960"/>
            <a:ext cx="2421155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Retorno del resultado</a:t>
            </a:r>
          </a:p>
          <a:p>
            <a:pPr algn="ctr"/>
            <a:r>
              <a:rPr lang="es-ES" b="1" dirty="0"/>
              <a:t>     </a:t>
            </a:r>
            <a:r>
              <a:rPr lang="es-ES" dirty="0"/>
              <a:t>El control vuelve al llamador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267669" y="3977391"/>
            <a:ext cx="2704662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Valor de retorno (puede no existir - </a:t>
            </a:r>
            <a:r>
              <a:rPr lang="es-ES" i="1" dirty="0" err="1"/>
              <a:t>void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5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6984776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endParaRPr lang="es-ES" sz="2000" dirty="0"/>
          </a:p>
          <a:p>
            <a:pPr marL="274320" lvl="1" indent="0">
              <a:buNone/>
            </a:pPr>
            <a:r>
              <a:rPr lang="es-ES" sz="1800" i="1" dirty="0"/>
              <a:t>a) Parámetro dato primitivo: </a:t>
            </a:r>
          </a:p>
          <a:p>
            <a:pPr lvl="2"/>
            <a:r>
              <a:rPr lang="es-ES" sz="1600" b="1" dirty="0"/>
              <a:t>Parámetro</a:t>
            </a:r>
            <a:r>
              <a:rPr lang="es-ES" sz="1600" dirty="0"/>
              <a:t> </a:t>
            </a:r>
            <a:r>
              <a:rPr lang="es-ES" sz="1600" b="1" dirty="0"/>
              <a:t>formal </a:t>
            </a:r>
            <a:r>
              <a:rPr lang="es-ES" sz="1600" dirty="0"/>
              <a:t>recibe </a:t>
            </a:r>
            <a:r>
              <a:rPr lang="es-ES" sz="1600" b="1" dirty="0"/>
              <a:t>copia del valor </a:t>
            </a:r>
            <a:r>
              <a:rPr lang="es-ES" sz="1600" dirty="0"/>
              <a:t>del parámetro actual .</a:t>
            </a:r>
          </a:p>
          <a:p>
            <a:pPr lvl="2"/>
            <a:r>
              <a:rPr lang="es-ES" sz="1600" dirty="0">
                <a:solidFill>
                  <a:schemeClr val="accent3">
                    <a:lumMod val="50000"/>
                  </a:schemeClr>
                </a:solidFill>
              </a:rPr>
              <a:t>Si se modifica el parámetro formal, no altera el parámetro actual. </a:t>
            </a:r>
          </a:p>
          <a:p>
            <a:pPr lvl="2"/>
            <a:endParaRPr lang="es-ES" sz="1600" i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b="1" u="sng" dirty="0" err="1"/>
              <a:t>Main</a:t>
            </a:r>
            <a:endParaRPr lang="es-ES" sz="1400" b="1" u="sng" dirty="0"/>
          </a:p>
          <a:p>
            <a:r>
              <a:rPr lang="es-ES" sz="1400" dirty="0"/>
              <a:t>  Libro l1 = new Libro();</a:t>
            </a:r>
          </a:p>
          <a:p>
            <a:r>
              <a:rPr lang="es-ES" sz="1400" dirty="0"/>
              <a:t>  …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int</a:t>
            </a:r>
            <a:r>
              <a:rPr lang="es-ES" sz="1400" dirty="0"/>
              <a:t> x = 1;</a:t>
            </a:r>
          </a:p>
          <a:p>
            <a:r>
              <a:rPr lang="es-ES" sz="1400" dirty="0"/>
              <a:t>  l1.hacerUno(x);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System.out.println</a:t>
            </a:r>
            <a:r>
              <a:rPr lang="es-ES" sz="1400" dirty="0"/>
              <a:t>(x);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369840" y="3056417"/>
            <a:ext cx="3290739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Libro{</a:t>
            </a:r>
          </a:p>
          <a:p>
            <a:r>
              <a:rPr lang="es-ES" sz="1600" dirty="0"/>
              <a:t>      …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hacerUno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y){</a:t>
            </a:r>
          </a:p>
          <a:p>
            <a:r>
              <a:rPr lang="es-ES" sz="1600" dirty="0"/>
              <a:t>         y++;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83768" y="379584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965104" y="409917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Imprime: 1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9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1250</Words>
  <Application>Microsoft Office PowerPoint</Application>
  <PresentationFormat>Presentación en pantalla (16:9)</PresentationFormat>
  <Paragraphs>261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Barlow Light</vt:lpstr>
      <vt:lpstr>Arial</vt:lpstr>
      <vt:lpstr>Raleway SemiBold</vt:lpstr>
      <vt:lpstr>Calibri</vt:lpstr>
      <vt:lpstr>Gaoler template</vt:lpstr>
      <vt:lpstr>CLASE 3  POO-UTILIZANDO JAVA Clase Libro</vt:lpstr>
      <vt:lpstr>Enunciado</vt:lpstr>
      <vt:lpstr>Definición de clases.</vt:lpstr>
      <vt:lpstr>Declaración del estado.</vt:lpstr>
      <vt:lpstr>Declaración del estado. Ejemplo. </vt:lpstr>
      <vt:lpstr>Declaración del comportamiento: METODOS</vt:lpstr>
      <vt:lpstr>Definición de clases. 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  INTRODUCCIÓN A POO OBJETOS EN JAVA</dc:title>
  <dc:creator>Usuario</dc:creator>
  <cp:lastModifiedBy>Usuario</cp:lastModifiedBy>
  <cp:revision>20</cp:revision>
  <dcterms:modified xsi:type="dcterms:W3CDTF">2020-10-13T14:23:31Z</dcterms:modified>
</cp:coreProperties>
</file>