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9" r:id="rId9"/>
    <p:sldId id="293" r:id="rId10"/>
    <p:sldId id="294" r:id="rId11"/>
    <p:sldId id="300" r:id="rId12"/>
    <p:sldId id="295" r:id="rId13"/>
    <p:sldId id="296" r:id="rId14"/>
    <p:sldId id="297" r:id="rId15"/>
    <p:sldId id="29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Raleway SemiBold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E7369F-00D2-48B4-9AC6-A3C72741186D}">
  <a:tblStyle styleId="{C4E7369F-00D2-48B4-9AC6-A3C727411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4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6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23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78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0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43180" y="159610"/>
            <a:ext cx="4962600" cy="37579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</a:pP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CONSTRUCTORES</a:t>
            </a:r>
            <a:r>
              <a:rPr lang="en" sz="3200" dirty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3200" dirty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RELACIONES ENTRE OBJETOS</a:t>
            </a: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CLAUSULA </a:t>
            </a: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 dirty="0"/>
          </a:p>
        </p:txBody>
      </p:sp>
      <p:grpSp>
        <p:nvGrpSpPr>
          <p:cNvPr id="339" name="Google Shape;3908;p38"/>
          <p:cNvGrpSpPr/>
          <p:nvPr/>
        </p:nvGrpSpPr>
        <p:grpSpPr>
          <a:xfrm>
            <a:off x="5081156" y="493725"/>
            <a:ext cx="3761508" cy="4057494"/>
            <a:chOff x="2183550" y="65875"/>
            <a:chExt cx="4483981" cy="4807045"/>
          </a:xfrm>
        </p:grpSpPr>
        <p:sp>
          <p:nvSpPr>
            <p:cNvPr id="340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8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09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2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7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3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9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4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9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8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9651"/>
            <a:ext cx="8229600" cy="36576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Ejemplo: ¿qué pasos seguiría en el </a:t>
            </a:r>
            <a:r>
              <a:rPr lang="es-AR" sz="1800" dirty="0" err="1">
                <a:solidFill>
                  <a:schemeClr val="tx1">
                    <a:lumMod val="50000"/>
                  </a:schemeClr>
                </a:solidFill>
              </a:rPr>
              <a:t>prog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. ppal. para imprimir el nombre del autor del libro?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Autor </a:t>
                </a:r>
                <a:r>
                  <a:rPr lang="es-AR" sz="800" b="1" kern="1200" dirty="0" err="1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getAutor</a:t>
                </a: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Times New Roman"/>
                  </a:rPr>
                  <a:t>…</a:t>
                </a:r>
                <a:endParaRPr lang="es-AR" sz="12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845937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75719" y="2682873"/>
            <a:ext cx="939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latin typeface="+mj-lt"/>
                <a:ea typeface="Times New Roman"/>
              </a:rPr>
              <a:t>biografía</a:t>
            </a:r>
            <a:endParaRPr lang="es-AR" sz="1400" b="1" dirty="0">
              <a:solidFill>
                <a:schemeClr val="bg1"/>
              </a:solidFill>
              <a:latin typeface="+mj-lt"/>
              <a:ea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1 – Pedirle al objeto libro que me devuelva el autor </a:t>
            </a:r>
          </a:p>
          <a:p>
            <a:r>
              <a:rPr lang="es-AR" sz="1600" dirty="0">
                <a:solidFill>
                  <a:srgbClr val="FF0000"/>
                </a:solidFill>
              </a:rPr>
              <a:t>2 – Una vez que obtengo el autor le pido a ese objeto que me devuelva su nombre</a:t>
            </a:r>
          </a:p>
        </p:txBody>
      </p:sp>
      <p:sp>
        <p:nvSpPr>
          <p:cNvPr id="29" name="9 CuadroTexto"/>
          <p:cNvSpPr txBox="1"/>
          <p:nvPr/>
        </p:nvSpPr>
        <p:spPr>
          <a:xfrm>
            <a:off x="6754288" y="3974308"/>
            <a:ext cx="244286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Ver ejemplo en carpeta </a:t>
            </a:r>
            <a:r>
              <a:rPr lang="es-ES" sz="1400" b="1" dirty="0" err="1" smtClean="0">
                <a:solidFill>
                  <a:schemeClr val="tx1"/>
                </a:solidFill>
              </a:rPr>
              <a:t>RelacionesEntreObjetos</a:t>
            </a:r>
            <a:endParaRPr lang="es-E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Referencia “</a:t>
            </a:r>
            <a:r>
              <a:rPr lang="es-AR" dirty="0" err="1" smtClean="0"/>
              <a:t>this</a:t>
            </a:r>
            <a:r>
              <a:rPr lang="es-AR" dirty="0" smtClean="0"/>
              <a:t>”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6" name="Google Shape;2749;p37"/>
          <p:cNvGrpSpPr/>
          <p:nvPr/>
        </p:nvGrpSpPr>
        <p:grpSpPr>
          <a:xfrm>
            <a:off x="5421855" y="1302368"/>
            <a:ext cx="2583587" cy="3031814"/>
            <a:chOff x="2152750" y="190500"/>
            <a:chExt cx="4293756" cy="4762499"/>
          </a:xfrm>
        </p:grpSpPr>
        <p:sp>
          <p:nvSpPr>
            <p:cNvPr id="7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6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1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referencia </a:t>
            </a:r>
            <a:r>
              <a:rPr lang="es-ES" sz="2800" dirty="0" err="1"/>
              <a:t>this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8109" y="958974"/>
            <a:ext cx="8229600" cy="3657600"/>
          </a:xfrm>
        </p:spPr>
        <p:txBody>
          <a:bodyPr>
            <a:normAutofit/>
          </a:bodyPr>
          <a:lstStyle/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Dentro de un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método de instancia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o de un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constructor,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la referencia </a:t>
            </a:r>
            <a:r>
              <a:rPr lang="es-AR" sz="1600" i="1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 representa al objeto que recibió el mensaje o el objeto que está siendo instanciado respectivamente. </a:t>
            </a:r>
          </a:p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Uso: 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Los parámetros del método/constructor que se ejecuta actualmente tienen el mismo nombre que las variables de instancia del objeto. Para referirse a las variables de la instancia se utiliza </a:t>
            </a:r>
            <a:r>
              <a:rPr lang="es-AR" sz="1400" b="1" i="1" dirty="0" err="1" smtClean="0">
                <a:solidFill>
                  <a:schemeClr val="accent3">
                    <a:lumMod val="50000"/>
                  </a:schemeClr>
                </a:solidFill>
              </a:rPr>
              <a:t>this.nombreVariableInstancia</a:t>
            </a:r>
            <a:endParaRPr lang="es-AR" sz="1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>
                <a:solidFill>
                  <a:schemeClr val="tx2"/>
                </a:solidFill>
              </a:rPr>
              <a:t>titulo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paginas;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editorial;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idioma;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Autor </a:t>
            </a:r>
            <a:r>
              <a:rPr lang="es-ES" sz="1200" dirty="0" err="1"/>
              <a:t>primerAutor</a:t>
            </a:r>
            <a:r>
              <a:rPr lang="es-ES" sz="1200" dirty="0"/>
              <a:t>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ISBN;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double</a:t>
            </a:r>
            <a:r>
              <a:rPr lang="es-ES" sz="1200" dirty="0"/>
              <a:t> precio;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;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Libro( 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, </a:t>
            </a:r>
            <a:r>
              <a:rPr lang="es-ES" sz="1100" dirty="0" err="1"/>
              <a:t>int</a:t>
            </a:r>
            <a:r>
              <a:rPr lang="es-ES" sz="1100" dirty="0"/>
              <a:t> paginas,  </a:t>
            </a:r>
            <a:r>
              <a:rPr lang="es-ES" sz="1100" dirty="0" err="1"/>
              <a:t>String</a:t>
            </a:r>
            <a:r>
              <a:rPr lang="es-ES" sz="1100" dirty="0"/>
              <a:t> editorial,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, </a:t>
            </a:r>
            <a:r>
              <a:rPr lang="es-ES" sz="1100" dirty="0" err="1"/>
              <a:t>String</a:t>
            </a:r>
            <a:r>
              <a:rPr lang="es-ES" sz="1100" dirty="0"/>
              <a:t> idioma,  Autor </a:t>
            </a:r>
            <a:r>
              <a:rPr lang="es-ES" sz="1100" dirty="0" err="1"/>
              <a:t>primerAutor</a:t>
            </a:r>
            <a:r>
              <a:rPr lang="es-ES" sz="1100" dirty="0"/>
              <a:t>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String</a:t>
            </a:r>
            <a:r>
              <a:rPr lang="es-ES" sz="1100" dirty="0"/>
              <a:t> ISBN, </a:t>
            </a:r>
            <a:r>
              <a:rPr lang="es-ES" sz="1100" dirty="0" err="1"/>
              <a:t>double</a:t>
            </a:r>
            <a:r>
              <a:rPr lang="es-ES" sz="1100" dirty="0"/>
              <a:t> precio,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cantidadEnStock</a:t>
            </a:r>
            <a:r>
              <a:rPr lang="es-ES" sz="1100" dirty="0"/>
              <a:t>){</a:t>
            </a:r>
          </a:p>
          <a:p>
            <a:r>
              <a:rPr lang="es-ES" sz="1100" dirty="0"/>
              <a:t>        </a:t>
            </a:r>
            <a:r>
              <a:rPr lang="es-ES" sz="1100" b="1" dirty="0" err="1">
                <a:solidFill>
                  <a:schemeClr val="accent3">
                    <a:lumMod val="50000"/>
                  </a:schemeClr>
                </a:solidFill>
              </a:rPr>
              <a:t>this.titulo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this.paginas</a:t>
            </a:r>
            <a:r>
              <a:rPr lang="es-ES" sz="1100" dirty="0"/>
              <a:t>= paginas;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this.editorial</a:t>
            </a:r>
            <a:r>
              <a:rPr lang="es-ES" sz="1100" dirty="0"/>
              <a:t>= editorial;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this.añoEdicion</a:t>
            </a:r>
            <a:r>
              <a:rPr lang="es-ES" sz="1100" dirty="0"/>
              <a:t>=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this.idioma</a:t>
            </a:r>
            <a:r>
              <a:rPr lang="es-ES" sz="1100" dirty="0"/>
              <a:t>= idioma;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this.primerAutor</a:t>
            </a:r>
            <a:r>
              <a:rPr lang="es-ES" sz="1100" dirty="0"/>
              <a:t>= </a:t>
            </a:r>
            <a:r>
              <a:rPr lang="es-ES" sz="1100" dirty="0" err="1"/>
              <a:t>primerAutor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this.ISBN</a:t>
            </a:r>
            <a:r>
              <a:rPr lang="es-ES" sz="1100" dirty="0"/>
              <a:t>= ISBN;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this.precio</a:t>
            </a:r>
            <a:r>
              <a:rPr lang="es-ES" sz="1100" dirty="0"/>
              <a:t>= precio;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this.cantidadEnStock</a:t>
            </a:r>
            <a:r>
              <a:rPr lang="es-ES" sz="1100" dirty="0"/>
              <a:t>= </a:t>
            </a:r>
            <a:r>
              <a:rPr lang="es-ES" sz="1100" dirty="0" err="1"/>
              <a:t>cantidadEnStock</a:t>
            </a:r>
            <a:r>
              <a:rPr lang="es-ES" sz="1100" dirty="0"/>
              <a:t>; 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setTitulo</a:t>
            </a:r>
            <a:r>
              <a:rPr lang="es-ES" sz="1100" dirty="0"/>
              <a:t>(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){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</a:t>
            </a:r>
            <a:r>
              <a:rPr lang="es-ES" sz="11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b="1" dirty="0" err="1">
                <a:solidFill>
                  <a:schemeClr val="accent3">
                    <a:lumMod val="50000"/>
                  </a:schemeClr>
                </a:solidFill>
              </a:rPr>
              <a:t>this.titulo</a:t>
            </a: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00331" y="3614702"/>
            <a:ext cx="2749471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accent4"/>
                </a:solidFill>
              </a:rPr>
              <a:t>Ver </a:t>
            </a:r>
            <a:r>
              <a:rPr lang="es-ES" b="1" dirty="0" smtClean="0">
                <a:solidFill>
                  <a:schemeClr val="accent4"/>
                </a:solidFill>
              </a:rPr>
              <a:t>en carpeta=&gt; </a:t>
            </a:r>
            <a:r>
              <a:rPr lang="es-ES" b="1" dirty="0" err="1">
                <a:solidFill>
                  <a:schemeClr val="accent4"/>
                </a:solidFill>
              </a:rPr>
              <a:t>UsandoThis</a:t>
            </a:r>
            <a:r>
              <a:rPr lang="es-ES" b="1" dirty="0">
                <a:solidFill>
                  <a:schemeClr val="accent4"/>
                </a:solidFill>
              </a:rPr>
              <a:t> </a:t>
            </a:r>
          </a:p>
          <a:p>
            <a:r>
              <a:rPr lang="es-ES" b="1" dirty="0">
                <a:solidFill>
                  <a:schemeClr val="tx1">
                    <a:lumMod val="50000"/>
                  </a:schemeClr>
                </a:solidFill>
              </a:rPr>
              <a:t>   =&gt; Autor.java</a:t>
            </a:r>
          </a:p>
          <a:p>
            <a:r>
              <a:rPr lang="es-ES" b="1" dirty="0">
                <a:solidFill>
                  <a:schemeClr val="tx1">
                    <a:lumMod val="50000"/>
                  </a:schemeClr>
                </a:solidFill>
              </a:rPr>
              <a:t>   =&gt; Libro.java</a:t>
            </a:r>
          </a:p>
          <a:p>
            <a:r>
              <a:rPr lang="es-ES" b="1" dirty="0">
                <a:solidFill>
                  <a:schemeClr val="tx1">
                    <a:lumMod val="50000"/>
                  </a:schemeClr>
                </a:solidFill>
              </a:rPr>
              <a:t>   =&gt; DemoUsandoThis.java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36576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Uso: 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El objeto receptor del mensaje o el objeto que está siendo construido debe enviarse mensajes a sí mismo, ej. para desencadenar la ejecución de métodos más simples. P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ara enviarse un mensaje a sí mismo hacer  </a:t>
            </a:r>
            <a:r>
              <a:rPr lang="es-ES" sz="1400" b="1" dirty="0" err="1">
                <a:solidFill>
                  <a:schemeClr val="accent3">
                    <a:lumMod val="50000"/>
                  </a:schemeClr>
                </a:solidFill>
              </a:rPr>
              <a:t>this.nombreMetodo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parámetros</a:t>
            </a:r>
            <a:r>
              <a:rPr lang="es-ES" sz="14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…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</a:t>
            </a:r>
          </a:p>
          <a:p>
            <a:r>
              <a:rPr lang="es-ES" sz="1200" dirty="0"/>
              <a:t>                        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this.setTitulo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(titulo);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this.setPaginas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(paginas);</a:t>
            </a:r>
          </a:p>
          <a:p>
            <a:r>
              <a:rPr lang="es-ES" sz="1200" dirty="0"/>
              <a:t>        …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toString</a:t>
            </a:r>
            <a:r>
              <a:rPr lang="es-ES" sz="1200" dirty="0"/>
              <a:t>(){ </a:t>
            </a:r>
          </a:p>
          <a:p>
            <a:r>
              <a:rPr lang="es-ES" sz="1200" dirty="0"/>
              <a:t>       </a:t>
            </a:r>
            <a:r>
              <a:rPr lang="es-ES" sz="1200" dirty="0" err="1"/>
              <a:t>return</a:t>
            </a:r>
            <a:r>
              <a:rPr lang="es-ES" sz="1200" dirty="0"/>
              <a:t> (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this.getTitulo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" por " </a:t>
            </a:r>
            <a:r>
              <a:rPr lang="es-ES" sz="1200" dirty="0"/>
              <a:t>+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this.getPrimerAutor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().</a:t>
            </a:r>
            <a:r>
              <a:rPr lang="es-ES" sz="1200" dirty="0" err="1"/>
              <a:t>getNombre</a:t>
            </a:r>
            <a:r>
              <a:rPr lang="es-ES" sz="1200" dirty="0"/>
              <a:t>() + </a:t>
            </a:r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" - " </a:t>
            </a:r>
            <a:r>
              <a:rPr lang="es-ES" sz="1200" dirty="0"/>
              <a:t>+ 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             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this.getAñoEdicion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" -  ISBN: " </a:t>
            </a:r>
            <a:r>
              <a:rPr lang="es-ES" sz="1200" dirty="0"/>
              <a:t>+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this.getISBN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s-ES" sz="1200" dirty="0"/>
              <a:t>);</a:t>
            </a:r>
          </a:p>
          <a:p>
            <a:r>
              <a:rPr lang="es-ES" sz="1200" dirty="0"/>
              <a:t>    }  </a:t>
            </a:r>
          </a:p>
          <a:p>
            <a:r>
              <a:rPr lang="es-ES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901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4300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/>
                </a:solidFill>
              </a:rPr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>
                <a:solidFill>
                  <a:schemeClr val="tx1"/>
                </a:solidFill>
              </a:rPr>
              <a:t>Invocar desde un constructor a otro, ej. para evitar repetir código. Para invocar a un segundo constructor  hacer     </a:t>
            </a:r>
            <a:r>
              <a:rPr lang="es-AR" sz="1400" b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bg1"/>
                </a:solidFill>
              </a:rPr>
              <a:t>Código repetido: sería mejor invocar al 1er constructor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this.titulo</a:t>
            </a:r>
            <a:r>
              <a:rPr lang="es-ES" sz="1200" dirty="0"/>
              <a:t> = titulo;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this.paginas</a:t>
            </a:r>
            <a:r>
              <a:rPr lang="es-ES" sz="1200" dirty="0"/>
              <a:t> = paginas;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this.editorial</a:t>
            </a:r>
            <a:r>
              <a:rPr lang="es-ES" sz="1200" dirty="0"/>
              <a:t> = editorial; </a:t>
            </a:r>
          </a:p>
          <a:p>
            <a:r>
              <a:rPr lang="es-ES" sz="1200" dirty="0"/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this.añoEdicion</a:t>
            </a:r>
            <a:r>
              <a:rPr lang="es-ES" sz="1200" dirty="0">
                <a:solidFill>
                  <a:srgbClr val="FF000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this.idioma</a:t>
            </a:r>
            <a:r>
              <a:rPr lang="es-ES" sz="1200" dirty="0">
                <a:solidFill>
                  <a:srgbClr val="FF0000"/>
                </a:solidFill>
              </a:rPr>
              <a:t>= "Inglés"; 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this.primerAutor</a:t>
            </a:r>
            <a:r>
              <a:rPr lang="es-ES" sz="1200" dirty="0"/>
              <a:t> 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this.ISBN</a:t>
            </a:r>
            <a:r>
              <a:rPr lang="es-ES" sz="1200" dirty="0"/>
              <a:t> =  ISBN;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this.precio</a:t>
            </a:r>
            <a:r>
              <a:rPr lang="es-ES" sz="1200" dirty="0"/>
              <a:t> = precio;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this.cantidadEnStock</a:t>
            </a:r>
            <a:r>
              <a:rPr lang="es-ES" sz="1200" dirty="0"/>
              <a:t> 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96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Invocar desde un constructor a otro, ej. para evitar repetir código. Para invocar a un segundo constructor  hacer     </a:t>
            </a:r>
            <a:r>
              <a:rPr lang="es-AR" sz="1400" b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es-AR" sz="1400" b="1" dirty="0">
                <a:solidFill>
                  <a:schemeClr val="accent3">
                    <a:lumMod val="50000"/>
                  </a:schemeClr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( titulo, paginas,  editorial, 2015, "inglés",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           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primerAutor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, ISBN, precio, </a:t>
            </a:r>
            <a:r>
              <a:rPr lang="es-ES" sz="1200" b="1" dirty="0" err="1">
                <a:solidFill>
                  <a:schemeClr val="accent3">
                    <a:lumMod val="50000"/>
                  </a:schemeClr>
                </a:solidFill>
              </a:rPr>
              <a:t>cantidadEnStock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);</a:t>
            </a:r>
          </a:p>
          <a:p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   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400" b="1" dirty="0" smtClean="0">
                <a:solidFill>
                  <a:schemeClr val="bg1"/>
                </a:solidFill>
              </a:rPr>
              <a:t>Restricción!!!: </a:t>
            </a:r>
            <a:r>
              <a:rPr lang="es-ES" sz="1400" b="1" dirty="0">
                <a:solidFill>
                  <a:schemeClr val="bg1"/>
                </a:solidFill>
              </a:rPr>
              <a:t>la invocación a otro constructor debe ser la primera línea de código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8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Instanciar e iniciar objeto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/>
          <a:lstStyle/>
          <a:p>
            <a:r>
              <a:rPr lang="es-ES" sz="2000" dirty="0"/>
              <a:t>Hasta ahora, nuestro </a:t>
            </a:r>
            <a:r>
              <a:rPr lang="es-ES" sz="2000" dirty="0" err="1"/>
              <a:t>main</a:t>
            </a:r>
            <a:r>
              <a:rPr lang="es-ES" sz="2000" dirty="0"/>
              <a:t> … </a:t>
            </a:r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DemoLibro</a:t>
            </a:r>
            <a:r>
              <a:rPr lang="es-ES" sz="1600" dirty="0"/>
              <a:t> {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pPr lvl="1"/>
            <a:r>
              <a:rPr lang="es-ES" sz="1600" b="1" dirty="0"/>
              <a:t>        Libro </a:t>
            </a:r>
            <a:r>
              <a:rPr lang="es-ES" sz="1600" b="1" dirty="0" err="1"/>
              <a:t>libro</a:t>
            </a:r>
            <a:r>
              <a:rPr lang="es-ES" sz="1600" b="1" dirty="0"/>
              <a:t> = new Libro();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libro.setTitulo</a:t>
            </a:r>
            <a:r>
              <a:rPr lang="es-ES" sz="1600" dirty="0"/>
              <a:t>("Java: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libro.setEditorial</a:t>
            </a:r>
            <a:r>
              <a:rPr lang="es-ES" sz="1600" dirty="0"/>
              <a:t>("</a:t>
            </a:r>
            <a:r>
              <a:rPr lang="es-ES" sz="1600" dirty="0" err="1"/>
              <a:t>Mcgraw-Hill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libro.setAñoEdicion</a:t>
            </a:r>
            <a:r>
              <a:rPr lang="es-ES" sz="1600" dirty="0"/>
              <a:t>(2014);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libro.setPrimerAutor</a:t>
            </a:r>
            <a:r>
              <a:rPr lang="es-ES" sz="1600" dirty="0"/>
              <a:t>("Herbert </a:t>
            </a:r>
            <a:r>
              <a:rPr lang="es-ES" sz="1600" dirty="0" err="1"/>
              <a:t>Schildt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libro.setISBN</a:t>
            </a:r>
            <a:r>
              <a:rPr lang="es-ES" sz="1600" dirty="0"/>
              <a:t>("978-0071809252");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libro.setPrecio</a:t>
            </a:r>
            <a:r>
              <a:rPr lang="es-ES" sz="1600" dirty="0"/>
              <a:t>(21.72);</a:t>
            </a:r>
          </a:p>
          <a:p>
            <a:pPr lvl="1"/>
            <a:r>
              <a:rPr lang="es-ES" sz="1600" dirty="0"/>
              <a:t>        …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    }  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 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132819" y="2324565"/>
            <a:ext cx="2306494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162" y="68468"/>
            <a:ext cx="5640900" cy="1082700"/>
          </a:xfrm>
        </p:spPr>
        <p:txBody>
          <a:bodyPr>
            <a:normAutofit/>
          </a:bodyPr>
          <a:lstStyle/>
          <a:p>
            <a:r>
              <a:rPr lang="es-ES" sz="2800" dirty="0"/>
              <a:t>Declaración de constructores.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16162" y="511559"/>
            <a:ext cx="8424862" cy="3657600"/>
          </a:xfrm>
        </p:spPr>
        <p:txBody>
          <a:bodyPr>
            <a:normAutofit/>
          </a:bodyPr>
          <a:lstStyle/>
          <a:p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Se </a:t>
            </a:r>
            <a:r>
              <a:rPr lang="es-ES" sz="1700" b="1" dirty="0">
                <a:solidFill>
                  <a:schemeClr val="tx1">
                    <a:lumMod val="50000"/>
                  </a:schemeClr>
                </a:solidFill>
              </a:rPr>
              <a:t>ejecuta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tras alocar el objeto e inicializar las </a:t>
            </a:r>
            <a:r>
              <a:rPr lang="es-ES" sz="1700" dirty="0" err="1">
                <a:solidFill>
                  <a:schemeClr val="tx1">
                    <a:lumMod val="50000"/>
                  </a:schemeClr>
                </a:solidFill>
              </a:rPr>
              <a:t>v.i.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(por defecto o explícitamente). </a:t>
            </a:r>
          </a:p>
          <a:p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Objetivo: </a:t>
            </a:r>
            <a:r>
              <a:rPr lang="es-ES" sz="1700" b="1" dirty="0">
                <a:solidFill>
                  <a:schemeClr val="tx1">
                    <a:lumMod val="50000"/>
                  </a:schemeClr>
                </a:solidFill>
              </a:rPr>
              <a:t>inicialización de </a:t>
            </a:r>
            <a:r>
              <a:rPr lang="es-ES" sz="1700" b="1" dirty="0" err="1">
                <a:solidFill>
                  <a:schemeClr val="tx1">
                    <a:lumMod val="50000"/>
                  </a:schemeClr>
                </a:solidFill>
              </a:rPr>
              <a:t>v.i.</a:t>
            </a:r>
            <a:r>
              <a:rPr lang="es-ES" sz="17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Sintaxis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s-ES" sz="17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700" b="1" dirty="0" err="1">
                <a:solidFill>
                  <a:schemeClr val="tx1">
                    <a:lumMod val="50000"/>
                  </a:schemeClr>
                </a:solidFill>
              </a:rPr>
              <a:t>NombreClase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( lista de parámetros formales ) {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                           /* Código */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                 }</a:t>
            </a:r>
          </a:p>
          <a:p>
            <a:r>
              <a:rPr lang="es-ES" sz="1700" b="1" dirty="0">
                <a:solidFill>
                  <a:schemeClr val="tx1">
                    <a:lumMod val="50000"/>
                  </a:schemeClr>
                </a:solidFill>
              </a:rPr>
              <a:t>Si la clase </a:t>
            </a:r>
            <a:r>
              <a:rPr lang="es-ES" sz="1700" b="1" u="sng" dirty="0">
                <a:solidFill>
                  <a:schemeClr val="tx1">
                    <a:lumMod val="50000"/>
                  </a:schemeClr>
                </a:solidFill>
              </a:rPr>
              <a:t>no</a:t>
            </a:r>
            <a:r>
              <a:rPr lang="es-ES" sz="1700" b="1" dirty="0">
                <a:solidFill>
                  <a:schemeClr val="tx1">
                    <a:lumMod val="50000"/>
                  </a:schemeClr>
                </a:solidFill>
              </a:rPr>
              <a:t> declara 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ningún constructor, Java incluye uno sin parámetros y sin código (</a:t>
            </a:r>
            <a:r>
              <a:rPr lang="es-ES" sz="1700" i="1" dirty="0">
                <a:solidFill>
                  <a:schemeClr val="tx1">
                    <a:lumMod val="50000"/>
                  </a:schemeClr>
                </a:solidFill>
              </a:rPr>
              <a:t>constructor nulo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). </a:t>
            </a:r>
          </a:p>
          <a:p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Instanciación de objeto:   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s-ES" sz="1700" dirty="0" err="1">
                <a:solidFill>
                  <a:schemeClr val="tx1">
                    <a:lumMod val="50000"/>
                  </a:schemeClr>
                </a:solidFill>
              </a:rPr>
              <a:t>NombreClase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 objeto= new </a:t>
            </a:r>
            <a:r>
              <a:rPr lang="es-ES" sz="1700" dirty="0" err="1">
                <a:solidFill>
                  <a:schemeClr val="tx1">
                    <a:lumMod val="50000"/>
                  </a:schemeClr>
                </a:solidFill>
              </a:rPr>
              <a:t>NombreClase</a:t>
            </a:r>
            <a:r>
              <a:rPr lang="es-ES" sz="1700" dirty="0">
                <a:solidFill>
                  <a:schemeClr val="tx1">
                    <a:lumMod val="50000"/>
                  </a:schemeClr>
                </a:solidFill>
              </a:rPr>
              <a:t>(lista de parámetros actuales);</a:t>
            </a:r>
          </a:p>
          <a:p>
            <a:endParaRPr lang="es-ES" sz="1700" i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700" i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7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sz="17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16088" y="4249041"/>
            <a:ext cx="8424936" cy="36933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Ejemplo (Hasta ahora)   Libro </a:t>
            </a:r>
            <a:r>
              <a:rPr lang="es-ES" sz="1800" dirty="0" err="1">
                <a:solidFill>
                  <a:schemeClr val="bg1"/>
                </a:solidFill>
              </a:rPr>
              <a:t>miLibro</a:t>
            </a:r>
            <a:r>
              <a:rPr lang="es-ES" sz="1800" dirty="0">
                <a:solidFill>
                  <a:schemeClr val="bg1"/>
                </a:solidFill>
              </a:rPr>
              <a:t> = new Libro();  //Invoca al </a:t>
            </a:r>
            <a:r>
              <a:rPr lang="es-ES" sz="1800" i="1" dirty="0">
                <a:solidFill>
                  <a:schemeClr val="bg1"/>
                </a:solidFill>
              </a:rPr>
              <a:t>constructor </a:t>
            </a:r>
            <a:r>
              <a:rPr lang="es-ES" sz="1800" i="1" dirty="0" smtClean="0">
                <a:solidFill>
                  <a:schemeClr val="bg1"/>
                </a:solidFill>
              </a:rPr>
              <a:t>nulo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         </a:t>
            </a:r>
          </a:p>
          <a:p>
            <a:r>
              <a:rPr lang="es-ES" sz="1400" dirty="0"/>
              <a:t>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 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titulo;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primerAutor</a:t>
            </a:r>
            <a:r>
              <a:rPr lang="es-ES" sz="1600" dirty="0"/>
              <a:t>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editorial;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ISBN;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precio; </a:t>
            </a:r>
          </a:p>
          <a:p>
            <a:r>
              <a:rPr lang="es-ES" sz="1600" dirty="0"/>
              <a:t>   …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FF0000"/>
                </a:solidFill>
              </a:rPr>
              <a:t>Libro</a:t>
            </a:r>
            <a:r>
              <a:rPr lang="es-ES" sz="1600" dirty="0"/>
              <a:t>(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unTitulo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unaEditorial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unAñoEdicion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unPrimerAutor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unISBN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unPrecio</a:t>
            </a:r>
            <a:r>
              <a:rPr lang="es-ES" sz="1600" dirty="0"/>
              <a:t>){</a:t>
            </a:r>
          </a:p>
          <a:p>
            <a:r>
              <a:rPr lang="es-ES" sz="1600" dirty="0"/>
              <a:t>         titulo = </a:t>
            </a:r>
            <a:r>
              <a:rPr lang="es-ES" sz="1600" dirty="0" err="1"/>
              <a:t>unTitulo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editorial = </a:t>
            </a:r>
            <a:r>
              <a:rPr lang="es-ES" sz="1600" dirty="0" err="1"/>
              <a:t>unaEditorial</a:t>
            </a:r>
            <a:r>
              <a:rPr lang="es-ES" sz="1600" dirty="0"/>
              <a:t>; 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añoEdicion</a:t>
            </a:r>
            <a:r>
              <a:rPr lang="es-ES" sz="1600" dirty="0"/>
              <a:t>= </a:t>
            </a:r>
            <a:r>
              <a:rPr lang="es-ES" sz="1600" dirty="0" err="1"/>
              <a:t>unAñoEdicion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primerAutor</a:t>
            </a:r>
            <a:r>
              <a:rPr lang="es-ES" sz="1600" dirty="0"/>
              <a:t> = </a:t>
            </a:r>
            <a:r>
              <a:rPr lang="es-ES" sz="1600" dirty="0" err="1"/>
              <a:t>unPrimerAutor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ISBN =  </a:t>
            </a:r>
            <a:r>
              <a:rPr lang="es-ES" sz="1600" dirty="0" err="1"/>
              <a:t>unISBN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precio = </a:t>
            </a:r>
            <a:r>
              <a:rPr lang="es-ES" sz="1600" dirty="0" err="1"/>
              <a:t>unPrecio</a:t>
            </a:r>
            <a:r>
              <a:rPr lang="es-ES" sz="1600" dirty="0"/>
              <a:t>;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….</a:t>
            </a:r>
          </a:p>
          <a:p>
            <a:endParaRPr lang="es-ES" sz="1600" dirty="0"/>
          </a:p>
          <a:p>
            <a:r>
              <a:rPr lang="es-ES" sz="1600" dirty="0"/>
              <a:t>}</a:t>
            </a:r>
          </a:p>
          <a:p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9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Ejemplo instanciación (en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main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 Libro libro1= new  </a:t>
            </a:r>
            <a:r>
              <a:rPr lang="es-ES" sz="1800" b="1" dirty="0">
                <a:solidFill>
                  <a:srgbClr val="FF0000"/>
                </a:solidFill>
              </a:rPr>
              <a:t>Libro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( "Java: A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Beginner's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Guide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",  "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Mcgraw-Hill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", 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2014,  "Herbert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Schildt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", 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"978-0071809252", 21.72);</a:t>
            </a:r>
          </a:p>
          <a:p>
            <a:pPr marL="0" indent="0">
              <a:buNone/>
            </a:pP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1800" b="1" dirty="0">
                <a:solidFill>
                  <a:srgbClr val="FF0000"/>
                </a:solidFill>
              </a:rPr>
              <a:t>¿Funciona ahora? Libro </a:t>
            </a:r>
            <a:r>
              <a:rPr lang="es-ES" sz="1800" b="1" dirty="0" err="1">
                <a:solidFill>
                  <a:srgbClr val="FF0000"/>
                </a:solidFill>
              </a:rPr>
              <a:t>libro</a:t>
            </a:r>
            <a:r>
              <a:rPr lang="es-ES" sz="1800" b="1" dirty="0">
                <a:solidFill>
                  <a:srgbClr val="FF0000"/>
                </a:solidFill>
              </a:rPr>
              <a:t> = new Libro(); </a:t>
            </a:r>
          </a:p>
          <a:p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 el programador generó un constructor,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u="sng" dirty="0">
                <a:solidFill>
                  <a:schemeClr val="bg1"/>
                </a:solidFill>
              </a:rPr>
              <a:t>NO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u="sng" dirty="0">
                <a:solidFill>
                  <a:schemeClr val="bg1"/>
                </a:solidFill>
              </a:rPr>
              <a:t>incluye</a:t>
            </a:r>
            <a:r>
              <a:rPr lang="es-ES" dirty="0">
                <a:solidFill>
                  <a:schemeClr val="bg1"/>
                </a:solidFill>
              </a:rPr>
              <a:t> el constructor nulo.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746848" y="22811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public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b="1" dirty="0">
                <a:solidFill>
                  <a:srgbClr val="7030A0"/>
                </a:solidFill>
              </a:rPr>
              <a:t>Libro</a:t>
            </a:r>
            <a:r>
              <a:rPr lang="es-ES" sz="1200" dirty="0">
                <a:solidFill>
                  <a:srgbClr val="7030A0"/>
                </a:solidFill>
              </a:rPr>
              <a:t>(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,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){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titulo =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editorial =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; 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añoEdicion</a:t>
            </a:r>
            <a:r>
              <a:rPr lang="es-ES" sz="1200" dirty="0">
                <a:solidFill>
                  <a:srgbClr val="7030A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primerAutor</a:t>
            </a:r>
            <a:r>
              <a:rPr lang="es-ES" sz="1200" dirty="0">
                <a:solidFill>
                  <a:srgbClr val="7030A0"/>
                </a:solidFill>
              </a:rPr>
              <a:t> =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ISBN = 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precio = 100;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s-ES" sz="1200" dirty="0"/>
              <a:t>    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</a:rPr>
              <a:t>Libro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r>
              <a:rPr lang="es-ES" sz="1200" dirty="0"/>
              <a:t>    …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</p:spPr>
        <p:txBody>
          <a:bodyPr>
            <a:normAutofit fontScale="90000"/>
          </a:bodyPr>
          <a:lstStyle/>
          <a:p>
            <a:r>
              <a:rPr lang="es-ES" sz="2800" dirty="0"/>
              <a:t>Declaración de constructores. Sobrecarga.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" y="900847"/>
            <a:ext cx="8867328" cy="365760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Puede haber varios constructores para la clase (sobrecarga). </a:t>
            </a:r>
          </a:p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Java identifica cuál está siendo invocado por el número y tipo de sus parámetros.</a:t>
            </a:r>
          </a:p>
          <a:p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Por defecto quiero que el libro  tenga año de edición 2015 y precio 100 =&gt; Otro constructor </a:t>
            </a: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165711" y="4373781"/>
            <a:ext cx="2319866" cy="30777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3 constructores distintos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3845" y="2053665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Libro {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titulo;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primerAutor</a:t>
            </a:r>
            <a:r>
              <a:rPr lang="es-ES" sz="1100" dirty="0"/>
              <a:t>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editorial;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ISBN;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precio; </a:t>
            </a:r>
          </a:p>
          <a:p>
            <a:r>
              <a:rPr lang="es-ES" sz="1100" dirty="0"/>
              <a:t>        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public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b="1" dirty="0">
                <a:solidFill>
                  <a:srgbClr val="FF0000"/>
                </a:solidFill>
              </a:rPr>
              <a:t>Libro</a:t>
            </a:r>
            <a:r>
              <a:rPr lang="es-ES" sz="1100" dirty="0">
                <a:solidFill>
                  <a:srgbClr val="FF0000"/>
                </a:solidFill>
              </a:rPr>
              <a:t>(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double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){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titulo =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editorial =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;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añoEdicion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primerAutor</a:t>
            </a:r>
            <a:r>
              <a:rPr lang="es-ES" sz="1100" dirty="0">
                <a:solidFill>
                  <a:srgbClr val="FF0000"/>
                </a:solidFill>
              </a:rPr>
              <a:t> =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ISBN = 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precio =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s-ES" sz="1100" dirty="0"/>
              <a:t>    </a:t>
            </a:r>
          </a:p>
          <a:p>
            <a:endParaRPr lang="es-ES" sz="1100" dirty="0"/>
          </a:p>
          <a:p>
            <a:r>
              <a:rPr lang="es-E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</p:spPr>
        <p:txBody>
          <a:bodyPr>
            <a:noAutofit/>
          </a:bodyPr>
          <a:lstStyle/>
          <a:p>
            <a:r>
              <a:rPr lang="es-ES" sz="2800" dirty="0"/>
              <a:t>Declaración de constructores. Sobrecarga. Ejemplo. 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381000" y="4251507"/>
            <a:ext cx="1196161" cy="30777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¿Funciona?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819426" y="4511495"/>
            <a:ext cx="392903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Probar ejemplo en carpeta </a:t>
            </a:r>
            <a:r>
              <a:rPr lang="es-ES" sz="1400" b="1" dirty="0" err="1" smtClean="0">
                <a:solidFill>
                  <a:schemeClr val="tx1"/>
                </a:solidFill>
              </a:rPr>
              <a:t>Cosntructores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DemoConstructoresLibro</a:t>
            </a:r>
            <a:r>
              <a:rPr lang="es-ES" sz="1400" dirty="0"/>
              <a:t> {</a:t>
            </a: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Libro </a:t>
            </a:r>
            <a:r>
              <a:rPr lang="es-ES" sz="1400" b="1" dirty="0">
                <a:solidFill>
                  <a:srgbClr val="FF0000"/>
                </a:solidFill>
              </a:rPr>
              <a:t>libro1</a:t>
            </a:r>
            <a:r>
              <a:rPr lang="es-ES" sz="1400" dirty="0">
                <a:solidFill>
                  <a:srgbClr val="FF0000"/>
                </a:solidFill>
              </a:rPr>
              <a:t>= new  Libro( "Java: A </a:t>
            </a:r>
            <a:r>
              <a:rPr lang="es-ES" sz="1400" dirty="0" err="1">
                <a:solidFill>
                  <a:srgbClr val="FF0000"/>
                </a:solidFill>
              </a:rPr>
              <a:t>Beginner's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Guide</a:t>
            </a:r>
            <a:r>
              <a:rPr lang="es-ES" sz="1400" dirty="0">
                <a:solidFill>
                  <a:srgbClr val="FF0000"/>
                </a:solidFill>
              </a:rPr>
              <a:t>",  "</a:t>
            </a:r>
            <a:r>
              <a:rPr lang="es-ES" sz="1400" dirty="0" err="1">
                <a:solidFill>
                  <a:srgbClr val="FF0000"/>
                </a:solidFill>
              </a:rPr>
              <a:t>Mcgraw-Hill</a:t>
            </a:r>
            <a:r>
              <a:rPr lang="es-ES" sz="1400" dirty="0">
                <a:solidFill>
                  <a:srgbClr val="FF0000"/>
                </a:solidFill>
              </a:rPr>
              <a:t>", 2014,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        "Herbert </a:t>
            </a:r>
            <a:r>
              <a:rPr lang="es-ES" sz="1400" dirty="0" err="1">
                <a:solidFill>
                  <a:srgbClr val="FF0000"/>
                </a:solidFill>
              </a:rPr>
              <a:t>Schildt</a:t>
            </a:r>
            <a:r>
              <a:rPr lang="es-ES" sz="1400" dirty="0">
                <a:solidFill>
                  <a:srgbClr val="FF0000"/>
                </a:solidFill>
              </a:rPr>
              <a:t>", "978-0071809252", 21.72);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Libro </a:t>
            </a:r>
            <a:r>
              <a:rPr lang="es-ES" sz="1400" b="1" dirty="0">
                <a:solidFill>
                  <a:srgbClr val="7030A0"/>
                </a:solidFill>
              </a:rPr>
              <a:t>libro2</a:t>
            </a:r>
            <a:r>
              <a:rPr lang="es-ES" sz="1400" dirty="0">
                <a:solidFill>
                  <a:srgbClr val="7030A0"/>
                </a:solidFill>
              </a:rPr>
              <a:t>= new Libro("</a:t>
            </a:r>
            <a:r>
              <a:rPr lang="es-ES" sz="1400" dirty="0" err="1">
                <a:solidFill>
                  <a:srgbClr val="7030A0"/>
                </a:solidFill>
              </a:rPr>
              <a:t>Learning</a:t>
            </a:r>
            <a:r>
              <a:rPr lang="es-ES" sz="1400" dirty="0">
                <a:solidFill>
                  <a:srgbClr val="7030A0"/>
                </a:solidFill>
              </a:rPr>
              <a:t> Java </a:t>
            </a:r>
            <a:r>
              <a:rPr lang="es-ES" sz="1400" dirty="0" err="1">
                <a:solidFill>
                  <a:srgbClr val="7030A0"/>
                </a:solidFill>
              </a:rPr>
              <a:t>by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Building</a:t>
            </a:r>
            <a:r>
              <a:rPr lang="es-ES" sz="1400" dirty="0">
                <a:solidFill>
                  <a:srgbClr val="7030A0"/>
                </a:solidFill>
              </a:rPr>
              <a:t> Android </a:t>
            </a:r>
            <a:r>
              <a:rPr lang="es-ES" sz="1400" dirty="0" err="1">
                <a:solidFill>
                  <a:srgbClr val="7030A0"/>
                </a:solidFill>
              </a:rPr>
              <a:t>Games</a:t>
            </a:r>
            <a:r>
              <a:rPr lang="es-ES" sz="1400" dirty="0">
                <a:solidFill>
                  <a:srgbClr val="7030A0"/>
                </a:solidFill>
              </a:rPr>
              <a:t>", 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</a:t>
            </a:r>
            <a:r>
              <a:rPr lang="es-ES" sz="1400" dirty="0" err="1">
                <a:solidFill>
                  <a:srgbClr val="7030A0"/>
                </a:solidFill>
              </a:rPr>
              <a:t>CreateSpace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Independent</a:t>
            </a:r>
            <a:r>
              <a:rPr lang="es-ES" sz="1400" dirty="0">
                <a:solidFill>
                  <a:srgbClr val="7030A0"/>
                </a:solidFill>
              </a:rPr>
              <a:t> Publishing",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"John </a:t>
            </a:r>
            <a:r>
              <a:rPr lang="es-ES" sz="1400" dirty="0" err="1">
                <a:solidFill>
                  <a:srgbClr val="7030A0"/>
                </a:solidFill>
              </a:rPr>
              <a:t>Horton</a:t>
            </a:r>
            <a:r>
              <a:rPr lang="es-ES" sz="1400" dirty="0">
                <a:solidFill>
                  <a:srgbClr val="7030A0"/>
                </a:solidFill>
              </a:rPr>
              <a:t>", "978-1512108347");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(libro1.toString());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(libro2.toString());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("Precio del libro2: " +libro2.getPrecio());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("Año edición del libro2: " +libro2.getAñoEdicion());</a:t>
            </a:r>
          </a:p>
          <a:p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       Libro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libro3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= new Libro();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3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Interacción entre objetos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346" name="Google Shape;1969;p31"/>
          <p:cNvGrpSpPr/>
          <p:nvPr/>
        </p:nvGrpSpPr>
        <p:grpSpPr>
          <a:xfrm>
            <a:off x="6433157" y="1263068"/>
            <a:ext cx="1041945" cy="2747812"/>
            <a:chOff x="2217389" y="2145281"/>
            <a:chExt cx="771754" cy="2035265"/>
          </a:xfrm>
        </p:grpSpPr>
        <p:sp>
          <p:nvSpPr>
            <p:cNvPr id="347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objetos.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676" y="954803"/>
            <a:ext cx="8229600" cy="36576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Los objetos 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cooperan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s-AR" sz="1800" dirty="0">
                <a:solidFill>
                  <a:srgbClr val="FF0000"/>
                </a:solidFill>
              </a:rPr>
              <a:t>enviándose mensajes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) para llevar a cabo una tarea común …</a:t>
            </a:r>
          </a:p>
          <a:p>
            <a:r>
              <a:rPr lang="es-AR" sz="1800" dirty="0" err="1">
                <a:solidFill>
                  <a:schemeClr val="tx1">
                    <a:lumMod val="50000"/>
                  </a:schemeClr>
                </a:solidFill>
              </a:rPr>
              <a:t>Ej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: Hasta ahora nuestros libros consideran al primer autor como un </a:t>
            </a:r>
            <a:r>
              <a:rPr lang="es-AR" sz="1800" dirty="0" err="1">
                <a:solidFill>
                  <a:schemeClr val="tx1">
                    <a:lumMod val="50000"/>
                  </a:schemeClr>
                </a:solidFill>
              </a:rPr>
              <a:t>String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.  </a:t>
            </a:r>
          </a:p>
          <a:p>
            <a:pPr marL="0" indent="0">
              <a:buNone/>
            </a:pP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AR" sz="1800" b="1" dirty="0">
                <a:solidFill>
                  <a:srgbClr val="FF0000"/>
                </a:solidFill>
              </a:rPr>
              <a:t> ¿Y si el autor fuese un objeto instancia de la clase Autor? </a:t>
            </a:r>
          </a:p>
          <a:p>
            <a:pPr marL="0" indent="0">
              <a:buNone/>
            </a:pP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      ¿Qué modificaciones debo hacer en el código?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getTitulo()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setTitulo(String unTitulo)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toString()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3782041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26730" y="3543452"/>
            <a:ext cx="939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b="1" dirty="0">
                <a:solidFill>
                  <a:schemeClr val="bg1"/>
                </a:solidFill>
                <a:latin typeface="+mj-lt"/>
                <a:ea typeface="Times New Roman"/>
              </a:rPr>
              <a:t>biografía</a:t>
            </a:r>
            <a:endParaRPr lang="es-AR" sz="1400" b="1" dirty="0">
              <a:solidFill>
                <a:schemeClr val="bg1"/>
              </a:solidFill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4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1756</Words>
  <Application>Microsoft Office PowerPoint</Application>
  <PresentationFormat>Presentación en pantalla (16:9)</PresentationFormat>
  <Paragraphs>317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Barlow Light</vt:lpstr>
      <vt:lpstr>Raleway SemiBold</vt:lpstr>
      <vt:lpstr>Raleway</vt:lpstr>
      <vt:lpstr>Arial</vt:lpstr>
      <vt:lpstr>Times New Roman</vt:lpstr>
      <vt:lpstr>Gaoler template</vt:lpstr>
      <vt:lpstr>CLASE 4  * CONSTRUCTORES  * RELACIONES ENTRE OBJETOS  * CLAUSULA THIS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Presentación de PowerPoint</vt:lpstr>
      <vt:lpstr>Interacción entre objetos. Ejemplo</vt:lpstr>
      <vt:lpstr>Interacción entre objetos</vt:lpstr>
      <vt:lpstr>Presentación de PowerPoint</vt:lpstr>
      <vt:lpstr>La referencia this</vt:lpstr>
      <vt:lpstr>La referencia this</vt:lpstr>
      <vt:lpstr>La referencia this</vt:lpstr>
      <vt:lpstr>La referencia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Usuario</dc:creator>
  <cp:lastModifiedBy>Usuario</cp:lastModifiedBy>
  <cp:revision>11</cp:revision>
  <dcterms:modified xsi:type="dcterms:W3CDTF">2020-04-23T20:42:31Z</dcterms:modified>
</cp:coreProperties>
</file>