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86" r:id="rId2"/>
    <p:sldId id="302" r:id="rId3"/>
    <p:sldId id="303" r:id="rId4"/>
    <p:sldId id="304" r:id="rId5"/>
    <p:sldId id="305" r:id="rId6"/>
    <p:sldId id="306" r:id="rId7"/>
    <p:sldId id="307" r:id="rId8"/>
    <p:sldId id="323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9" r:id="rId20"/>
    <p:sldId id="324" r:id="rId21"/>
    <p:sldId id="320" r:id="rId22"/>
    <p:sldId id="321" r:id="rId23"/>
    <p:sldId id="322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Barlow Light" panose="020B0604020202020204" charset="0"/>
      <p:regular r:id="rId30"/>
      <p:bold r:id="rId31"/>
      <p:italic r:id="rId32"/>
      <p:boldItalic r:id="rId33"/>
    </p:embeddedFont>
    <p:embeddedFont>
      <p:font typeface="Raleway SemiBold" panose="020B060402020202020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E7369F-00D2-48B4-9AC6-A3C72741186D}">
  <a:tblStyle styleId="{C4E7369F-00D2-48B4-9AC6-A3C7274118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43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014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47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49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83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583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37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41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3761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35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29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08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ABB4-CB38-4C07-9C07-7D8538C69000}" type="datetime1">
              <a:rPr lang="es-ES" smtClean="0"/>
              <a:pPr/>
              <a:t>20/10/2020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69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aces-novo.es/polimorfismo-en-java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518535" y="245099"/>
            <a:ext cx="4962600" cy="37579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CLASE </a:t>
            </a:r>
            <a:r>
              <a:rPr lang="en" sz="3200" dirty="0" smtClean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3200" dirty="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SzPts val="3200"/>
            </a:pPr>
            <a:r>
              <a:rPr lang="en" sz="3200" dirty="0" smtClean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Herencia y polimorfismo</a:t>
            </a:r>
            <a:endParaRPr dirty="0"/>
          </a:p>
        </p:txBody>
      </p:sp>
      <p:grpSp>
        <p:nvGrpSpPr>
          <p:cNvPr id="143" name="Google Shape;2749;p37"/>
          <p:cNvGrpSpPr/>
          <p:nvPr/>
        </p:nvGrpSpPr>
        <p:grpSpPr>
          <a:xfrm>
            <a:off x="5455228" y="665018"/>
            <a:ext cx="3491344" cy="4083627"/>
            <a:chOff x="2152750" y="190500"/>
            <a:chExt cx="4293756" cy="4762499"/>
          </a:xfrm>
        </p:grpSpPr>
        <p:sp>
          <p:nvSpPr>
            <p:cNvPr id="144" name="Google Shape;2750;p37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751;p37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752;p37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753;p37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754;p37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755;p37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756;p37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757;p37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758;p37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759;p37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760;p37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761;p37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762;p37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763;p37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764;p37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765;p37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766;p37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767;p37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768;p37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769;p37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770;p37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771;p37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772;p37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773;p37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774;p37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775;p37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776;p37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777;p37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778;p37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779;p37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780;p37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781;p37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782;p37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783;p37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784;p37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785;p37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786;p37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787;p37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788;p37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789;p37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790;p37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791;p37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792;p37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793;p37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794;p37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795;p37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796;p37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797;p37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798;p37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799;p37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800;p37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801;p37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802;p37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803;p37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804;p37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805;p37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806;p37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807;p37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808;p37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809;p37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810;p37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811;p37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812;p37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813;p37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814;p37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815;p37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816;p37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817;p37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818;p37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819;p37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820;p37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821;p37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822;p37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823;p37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" name="Google Shape;2824;p3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43" name="Google Shape;2825;p3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826;p3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827;p3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828;p3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829;p3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830;p3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831;p3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832;p3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833;p3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834;p3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38" name="Google Shape;2835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836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837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838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839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" name="Google Shape;2840;p3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841;p37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842;p37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843;p37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844;p37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845;p37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846;p37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847;p37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848;p37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849;p37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850;p37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851;p37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852;p37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853;p37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854;p37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855;p37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856;p37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857;p37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8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4531" y="339226"/>
            <a:ext cx="8530936" cy="1082700"/>
          </a:xfrm>
        </p:spPr>
        <p:txBody>
          <a:bodyPr/>
          <a:lstStyle/>
          <a:p>
            <a:r>
              <a:rPr lang="es-ES" dirty="0"/>
              <a:t>Herencia </a:t>
            </a:r>
            <a:r>
              <a:rPr lang="es-ES" dirty="0" smtClean="0"/>
              <a:t>ejercicio (2)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781050" y="1200150"/>
            <a:ext cx="8362950" cy="3657600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Los métodos </a:t>
            </a:r>
            <a:r>
              <a:rPr lang="es-ES" sz="2000" i="1" dirty="0">
                <a:solidFill>
                  <a:schemeClr val="tx1">
                    <a:lumMod val="50000"/>
                  </a:schemeClr>
                </a:solidFill>
              </a:rPr>
              <a:t>dibujar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 de Triángulo y Círculo replican código</a:t>
            </a:r>
            <a:r>
              <a:rPr lang="es-ES" sz="20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114300" indent="0">
              <a:buNone/>
            </a:pPr>
            <a:r>
              <a:rPr lang="es-ES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s-E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79897" y="4129796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Factorizar el código común definiendo un </a:t>
            </a:r>
            <a:r>
              <a:rPr lang="es-ES" i="1" u="sng" dirty="0">
                <a:solidFill>
                  <a:schemeClr val="tx1"/>
                </a:solidFill>
              </a:rPr>
              <a:t>dibujar</a:t>
            </a:r>
            <a:r>
              <a:rPr lang="es-ES" dirty="0">
                <a:solidFill>
                  <a:schemeClr val="tx1"/>
                </a:solidFill>
              </a:rPr>
              <a:t> en la clase Figura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771800" y="4597266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¿Cómo lo invoco?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525120" y="3340061"/>
            <a:ext cx="458080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class</a:t>
            </a:r>
            <a:r>
              <a:rPr lang="es-ES" sz="1100" dirty="0"/>
              <a:t> Circulo{</a:t>
            </a:r>
          </a:p>
          <a:p>
            <a:r>
              <a:rPr lang="es-ES" sz="1100" dirty="0"/>
              <a:t>….</a:t>
            </a:r>
          </a:p>
          <a:p>
            <a:r>
              <a:rPr lang="es-ES" sz="1100" dirty="0"/>
              <a:t> </a:t>
            </a:r>
            <a:r>
              <a:rPr lang="es-ES" sz="1100" dirty="0" smtClean="0"/>
              <a:t> </a:t>
            </a:r>
            <a:r>
              <a:rPr lang="es-ES" sz="1100" dirty="0" err="1" smtClean="0"/>
              <a:t>public</a:t>
            </a:r>
            <a:r>
              <a:rPr lang="es-ES" sz="1100" dirty="0" smtClean="0"/>
              <a:t> </a:t>
            </a:r>
            <a:r>
              <a:rPr lang="es-ES" sz="1100" dirty="0" err="1" smtClean="0"/>
              <a:t>void</a:t>
            </a:r>
            <a:r>
              <a:rPr lang="es-ES" sz="1100" dirty="0" smtClean="0"/>
              <a:t> dibujar</a:t>
            </a:r>
            <a:r>
              <a:rPr lang="es-ES" sz="1100" dirty="0"/>
              <a:t>(){</a:t>
            </a:r>
          </a:p>
          <a:p>
            <a:r>
              <a:rPr lang="es-ES" sz="1100" dirty="0"/>
              <a:t>          </a:t>
            </a:r>
            <a:r>
              <a:rPr lang="es-ES" sz="1100" dirty="0" err="1"/>
              <a:t>System.out.println</a:t>
            </a:r>
            <a:r>
              <a:rPr lang="es-ES" sz="1100" dirty="0"/>
              <a:t> </a:t>
            </a:r>
            <a:r>
              <a:rPr lang="es-ES" sz="1100" dirty="0" smtClean="0"/>
              <a:t>(</a:t>
            </a:r>
            <a:r>
              <a:rPr lang="es-ES" sz="1100" dirty="0" smtClean="0">
                <a:solidFill>
                  <a:srgbClr val="FF0000"/>
                </a:solidFill>
              </a:rPr>
              <a:t> </a:t>
            </a:r>
            <a:r>
              <a:rPr lang="es-ES" sz="1100" dirty="0">
                <a:solidFill>
                  <a:srgbClr val="FF0000"/>
                </a:solidFill>
              </a:rPr>
              <a:t>“Color de Línea ” + </a:t>
            </a:r>
            <a:r>
              <a:rPr lang="es-ES" sz="1100" dirty="0" err="1">
                <a:solidFill>
                  <a:srgbClr val="FF0000"/>
                </a:solidFill>
              </a:rPr>
              <a:t>this.getColorLinea</a:t>
            </a:r>
            <a:r>
              <a:rPr lang="es-ES" sz="1100" dirty="0">
                <a:solidFill>
                  <a:srgbClr val="FF0000"/>
                </a:solidFill>
              </a:rPr>
              <a:t>() + </a:t>
            </a:r>
            <a:r>
              <a:rPr lang="es-ES" sz="1100" dirty="0" smtClean="0">
                <a:solidFill>
                  <a:srgbClr val="FF0000"/>
                </a:solidFill>
              </a:rPr>
              <a:t> 	                  “</a:t>
            </a:r>
            <a:r>
              <a:rPr lang="es-ES" sz="1100" dirty="0">
                <a:solidFill>
                  <a:srgbClr val="FF0000"/>
                </a:solidFill>
              </a:rPr>
              <a:t>Color de Relleno” +  </a:t>
            </a:r>
            <a:r>
              <a:rPr lang="es-ES" sz="1100" dirty="0" err="1">
                <a:solidFill>
                  <a:srgbClr val="FF0000"/>
                </a:solidFill>
              </a:rPr>
              <a:t>this.getColorRelleno</a:t>
            </a:r>
            <a:r>
              <a:rPr lang="es-ES" sz="1100" dirty="0">
                <a:solidFill>
                  <a:srgbClr val="FF0000"/>
                </a:solidFill>
              </a:rPr>
              <a:t> + </a:t>
            </a:r>
            <a:endParaRPr lang="es-ES" sz="1100" dirty="0" smtClean="0">
              <a:solidFill>
                <a:srgbClr val="FF0000"/>
              </a:solidFill>
            </a:endParaRPr>
          </a:p>
          <a:p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smtClean="0">
                <a:solidFill>
                  <a:srgbClr val="FF0000"/>
                </a:solidFill>
              </a:rPr>
              <a:t>                                         </a:t>
            </a:r>
            <a:r>
              <a:rPr lang="es-ES" sz="1100" dirty="0">
                <a:solidFill>
                  <a:srgbClr val="FF0000"/>
                </a:solidFill>
              </a:rPr>
              <a:t>“Punto: “ + </a:t>
            </a:r>
            <a:r>
              <a:rPr lang="es-ES" sz="1100" dirty="0" err="1">
                <a:solidFill>
                  <a:srgbClr val="FF0000"/>
                </a:solidFill>
              </a:rPr>
              <a:t>this.getPunto</a:t>
            </a:r>
            <a:r>
              <a:rPr lang="es-ES" sz="1100" dirty="0">
                <a:solidFill>
                  <a:srgbClr val="FF0000"/>
                </a:solidFill>
              </a:rPr>
              <a:t>().</a:t>
            </a:r>
            <a:r>
              <a:rPr lang="es-ES" sz="1100" dirty="0" err="1">
                <a:solidFill>
                  <a:srgbClr val="FF0000"/>
                </a:solidFill>
              </a:rPr>
              <a:t>toString</a:t>
            </a:r>
            <a:r>
              <a:rPr lang="es-ES" sz="1100" dirty="0">
                <a:solidFill>
                  <a:srgbClr val="FF0000"/>
                </a:solidFill>
              </a:rPr>
              <a:t>() + </a:t>
            </a:r>
            <a:endParaRPr lang="es-ES" sz="1100" dirty="0" smtClean="0">
              <a:solidFill>
                <a:srgbClr val="FF0000"/>
              </a:solidFill>
            </a:endParaRPr>
          </a:p>
          <a:p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smtClean="0">
                <a:solidFill>
                  <a:srgbClr val="FF0000"/>
                </a:solidFill>
              </a:rPr>
              <a:t>                                          </a:t>
            </a:r>
            <a:r>
              <a:rPr lang="es-ES" sz="1100" dirty="0" err="1" smtClean="0"/>
              <a:t>this.getRadio</a:t>
            </a:r>
            <a:r>
              <a:rPr lang="es-ES" sz="1100" dirty="0" smtClean="0"/>
              <a:t>());</a:t>
            </a:r>
          </a:p>
          <a:p>
            <a:r>
              <a:rPr lang="es-ES" sz="1100" dirty="0"/>
              <a:t> </a:t>
            </a:r>
            <a:r>
              <a:rPr lang="es-ES" sz="1100" dirty="0" smtClean="0"/>
              <a:t> }</a:t>
            </a:r>
            <a:endParaRPr lang="es-ES" sz="1100" dirty="0"/>
          </a:p>
          <a:p>
            <a:r>
              <a:rPr lang="es-ES" sz="1100" dirty="0"/>
              <a:t>}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9194" y="1816793"/>
            <a:ext cx="45808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class</a:t>
            </a:r>
            <a:r>
              <a:rPr lang="es-ES" sz="1100" dirty="0"/>
              <a:t> Triangulo{</a:t>
            </a:r>
          </a:p>
          <a:p>
            <a:r>
              <a:rPr lang="es-ES" sz="1100" dirty="0"/>
              <a:t>….</a:t>
            </a:r>
          </a:p>
          <a:p>
            <a:r>
              <a:rPr lang="es-ES" sz="1100" dirty="0"/>
              <a:t> </a:t>
            </a:r>
            <a:r>
              <a:rPr lang="es-ES" sz="1100" dirty="0" smtClean="0"/>
              <a:t> </a:t>
            </a:r>
            <a:r>
              <a:rPr lang="es-ES" sz="1100" dirty="0" err="1" smtClean="0"/>
              <a:t>public</a:t>
            </a:r>
            <a:r>
              <a:rPr lang="es-ES" sz="1100" dirty="0" smtClean="0"/>
              <a:t> </a:t>
            </a:r>
            <a:r>
              <a:rPr lang="es-ES" sz="1100" dirty="0" err="1" smtClean="0"/>
              <a:t>void</a:t>
            </a:r>
            <a:r>
              <a:rPr lang="es-ES" sz="1100" dirty="0" smtClean="0"/>
              <a:t> dibujar(){</a:t>
            </a:r>
          </a:p>
          <a:p>
            <a:r>
              <a:rPr lang="es-ES" sz="1100" dirty="0" smtClean="0"/>
              <a:t>….</a:t>
            </a:r>
            <a:endParaRPr lang="es-ES" sz="1100" dirty="0"/>
          </a:p>
          <a:p>
            <a:r>
              <a:rPr lang="es-ES" sz="1100" dirty="0"/>
              <a:t>        </a:t>
            </a:r>
            <a:r>
              <a:rPr lang="es-ES" sz="1100" dirty="0" err="1" smtClean="0"/>
              <a:t>System.out.println</a:t>
            </a:r>
            <a:r>
              <a:rPr lang="es-ES" sz="1100" dirty="0" smtClean="0"/>
              <a:t>( </a:t>
            </a:r>
            <a:r>
              <a:rPr lang="es-ES" sz="1100" dirty="0">
                <a:solidFill>
                  <a:srgbClr val="FF0000"/>
                </a:solidFill>
              </a:rPr>
              <a:t>“Color de Línea ” + </a:t>
            </a:r>
            <a:r>
              <a:rPr lang="es-ES" sz="1100" dirty="0" err="1">
                <a:solidFill>
                  <a:srgbClr val="FF0000"/>
                </a:solidFill>
              </a:rPr>
              <a:t>this.getColorLinea</a:t>
            </a:r>
            <a:r>
              <a:rPr lang="es-ES" sz="1100" dirty="0">
                <a:solidFill>
                  <a:srgbClr val="FF0000"/>
                </a:solidFill>
              </a:rPr>
              <a:t>() + </a:t>
            </a:r>
            <a:endParaRPr lang="es-ES" sz="1100" dirty="0" smtClean="0">
              <a:solidFill>
                <a:srgbClr val="FF0000"/>
              </a:solidFill>
            </a:endParaRPr>
          </a:p>
          <a:p>
            <a:r>
              <a:rPr lang="es-ES" sz="1100" dirty="0">
                <a:solidFill>
                  <a:srgbClr val="FF0000"/>
                </a:solidFill>
              </a:rPr>
              <a:t>	</a:t>
            </a:r>
            <a:r>
              <a:rPr lang="es-ES" sz="1100" dirty="0" smtClean="0">
                <a:solidFill>
                  <a:srgbClr val="FF0000"/>
                </a:solidFill>
              </a:rPr>
              <a:t>                “</a:t>
            </a:r>
            <a:r>
              <a:rPr lang="es-ES" sz="1100" dirty="0">
                <a:solidFill>
                  <a:srgbClr val="FF0000"/>
                </a:solidFill>
              </a:rPr>
              <a:t>Color de Relleno” +  </a:t>
            </a:r>
            <a:r>
              <a:rPr lang="es-ES" sz="1100" dirty="0" err="1">
                <a:solidFill>
                  <a:srgbClr val="FF0000"/>
                </a:solidFill>
              </a:rPr>
              <a:t>this.getColorRelleno</a:t>
            </a:r>
            <a:r>
              <a:rPr lang="es-ES" sz="1100" dirty="0">
                <a:solidFill>
                  <a:srgbClr val="FF0000"/>
                </a:solidFill>
              </a:rPr>
              <a:t> + </a:t>
            </a:r>
            <a:endParaRPr lang="es-ES" sz="1100" dirty="0" smtClean="0">
              <a:solidFill>
                <a:srgbClr val="FF0000"/>
              </a:solidFill>
            </a:endParaRPr>
          </a:p>
          <a:p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smtClean="0">
                <a:solidFill>
                  <a:srgbClr val="FF0000"/>
                </a:solidFill>
              </a:rPr>
              <a:t>                                       </a:t>
            </a:r>
            <a:r>
              <a:rPr lang="es-ES" sz="1100" dirty="0">
                <a:solidFill>
                  <a:srgbClr val="FF0000"/>
                </a:solidFill>
              </a:rPr>
              <a:t>“Punto: “ + </a:t>
            </a:r>
            <a:r>
              <a:rPr lang="es-ES" sz="1100" dirty="0" err="1">
                <a:solidFill>
                  <a:srgbClr val="FF0000"/>
                </a:solidFill>
              </a:rPr>
              <a:t>this.getPunto</a:t>
            </a:r>
            <a:r>
              <a:rPr lang="es-ES" sz="1100" dirty="0">
                <a:solidFill>
                  <a:srgbClr val="FF0000"/>
                </a:solidFill>
              </a:rPr>
              <a:t>().</a:t>
            </a:r>
            <a:r>
              <a:rPr lang="es-ES" sz="1100" dirty="0" err="1">
                <a:solidFill>
                  <a:srgbClr val="FF0000"/>
                </a:solidFill>
              </a:rPr>
              <a:t>toString</a:t>
            </a:r>
            <a:r>
              <a:rPr lang="es-ES" sz="1100" dirty="0">
                <a:solidFill>
                  <a:srgbClr val="FF0000"/>
                </a:solidFill>
              </a:rPr>
              <a:t>() </a:t>
            </a:r>
            <a:r>
              <a:rPr lang="es-ES" sz="1100" dirty="0"/>
              <a:t>+ </a:t>
            </a:r>
            <a:endParaRPr lang="es-ES" sz="1100" dirty="0" smtClean="0"/>
          </a:p>
          <a:p>
            <a:r>
              <a:rPr lang="es-ES" sz="1100" dirty="0" smtClean="0"/>
              <a:t>	                ”</a:t>
            </a:r>
            <a:r>
              <a:rPr lang="es-ES" sz="1100" dirty="0"/>
              <a:t>Lados:  “ this.getLado1() + </a:t>
            </a:r>
            <a:endParaRPr lang="es-ES" sz="1100" dirty="0" smtClean="0"/>
          </a:p>
          <a:p>
            <a:r>
              <a:rPr lang="es-ES" sz="1100" dirty="0"/>
              <a:t> </a:t>
            </a:r>
            <a:r>
              <a:rPr lang="es-ES" sz="1100" dirty="0" smtClean="0"/>
              <a:t>                                                        this.getLado2</a:t>
            </a:r>
            <a:r>
              <a:rPr lang="es-ES" sz="1100" dirty="0"/>
              <a:t>()  + </a:t>
            </a:r>
            <a:endParaRPr lang="es-ES" sz="1100" dirty="0" smtClean="0"/>
          </a:p>
          <a:p>
            <a:r>
              <a:rPr lang="es-ES" sz="1100" dirty="0"/>
              <a:t> </a:t>
            </a:r>
            <a:r>
              <a:rPr lang="es-ES" sz="1100" dirty="0" smtClean="0"/>
              <a:t>                                                        this.getLado3</a:t>
            </a:r>
            <a:r>
              <a:rPr lang="es-ES" sz="1100" dirty="0"/>
              <a:t>());    </a:t>
            </a:r>
          </a:p>
          <a:p>
            <a:r>
              <a:rPr lang="es-ES" sz="1100" dirty="0"/>
              <a:t> </a:t>
            </a:r>
            <a:r>
              <a:rPr lang="es-ES" sz="1100" dirty="0" smtClean="0"/>
              <a:t>  }</a:t>
            </a:r>
            <a:endParaRPr lang="es-ES" sz="1100" dirty="0"/>
          </a:p>
          <a:p>
            <a:r>
              <a:rPr lang="es-E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951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950" y="472225"/>
            <a:ext cx="7421922" cy="1082700"/>
          </a:xfrm>
        </p:spPr>
        <p:txBody>
          <a:bodyPr/>
          <a:lstStyle/>
          <a:p>
            <a:r>
              <a:rPr lang="es-AR" dirty="0" smtClean="0"/>
              <a:t>Herencia ejercicio (3)</a:t>
            </a:r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377175" y="1030773"/>
            <a:ext cx="8229600" cy="2518398"/>
          </a:xfrm>
        </p:spPr>
        <p:txBody>
          <a:bodyPr>
            <a:normAutofit/>
          </a:bodyPr>
          <a:lstStyle/>
          <a:p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Ahora añadiremos el comportamiento para que las figuras </a:t>
            </a:r>
            <a:r>
              <a:rPr lang="es-AR" sz="1800" i="1" dirty="0">
                <a:solidFill>
                  <a:schemeClr val="tx1">
                    <a:lumMod val="50000"/>
                  </a:schemeClr>
                </a:solidFill>
              </a:rPr>
              <a:t>se dibujen</a:t>
            </a:r>
          </a:p>
          <a:p>
            <a:pPr marL="0" indent="0">
              <a:buNone/>
            </a:pPr>
            <a:r>
              <a:rPr lang="es-AR" sz="1800" i="1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s-AR" sz="1800" b="1" i="1" dirty="0" err="1" smtClean="0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es-AR" sz="1800" b="1" i="1" dirty="0" smtClean="0">
                <a:solidFill>
                  <a:schemeClr val="tx1">
                    <a:lumMod val="50000"/>
                  </a:schemeClr>
                </a:solidFill>
              </a:rPr>
              <a:t> dibujar</a:t>
            </a:r>
            <a:r>
              <a:rPr lang="es-AR" sz="1800" b="1" i="1" dirty="0">
                <a:solidFill>
                  <a:schemeClr val="tx1">
                    <a:lumMod val="50000"/>
                  </a:schemeClr>
                </a:solidFill>
              </a:rPr>
              <a:t>()</a:t>
            </a:r>
          </a:p>
          <a:p>
            <a:r>
              <a:rPr lang="es-AR" sz="1800" i="1" dirty="0">
                <a:solidFill>
                  <a:schemeClr val="tx1">
                    <a:lumMod val="50000"/>
                  </a:schemeClr>
                </a:solidFill>
              </a:rPr>
              <a:t>Todas las figuras </a:t>
            </a:r>
            <a:r>
              <a:rPr lang="es-AR" sz="1800" i="1" u="sng" dirty="0">
                <a:solidFill>
                  <a:schemeClr val="tx1">
                    <a:lumMod val="50000"/>
                  </a:schemeClr>
                </a:solidFill>
              </a:rPr>
              <a:t>se dibujan armando un </a:t>
            </a:r>
            <a:r>
              <a:rPr lang="es-AR" sz="1800" i="1" u="sng" dirty="0" err="1">
                <a:solidFill>
                  <a:schemeClr val="tx1">
                    <a:lumMod val="50000"/>
                  </a:schemeClr>
                </a:solidFill>
              </a:rPr>
              <a:t>string</a:t>
            </a:r>
            <a:r>
              <a:rPr lang="es-AR" sz="1800" i="1" u="sng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AR" sz="1800" i="1" dirty="0">
                <a:solidFill>
                  <a:schemeClr val="tx1">
                    <a:lumMod val="50000"/>
                  </a:schemeClr>
                </a:solidFill>
              </a:rPr>
              <a:t>con su color de línea, su color de relleno y la ubicación en el plano. Además:</a:t>
            </a:r>
            <a:endParaRPr lang="es-AR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s-AR" sz="1400" dirty="0">
                <a:solidFill>
                  <a:schemeClr val="tx1">
                    <a:lumMod val="50000"/>
                  </a:schemeClr>
                </a:solidFill>
              </a:rPr>
              <a:t>Los triángulos se dibujan con el tamaño de sus lados. </a:t>
            </a:r>
          </a:p>
          <a:p>
            <a:pPr lvl="1"/>
            <a:r>
              <a:rPr lang="es-AR" sz="1400" dirty="0">
                <a:solidFill>
                  <a:schemeClr val="tx1">
                    <a:lumMod val="50000"/>
                  </a:schemeClr>
                </a:solidFill>
              </a:rPr>
              <a:t>Los círculos se dibujan con el radio. </a:t>
            </a:r>
          </a:p>
          <a:p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Ejemplo</a:t>
            </a:r>
          </a:p>
          <a:p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s-ES" sz="1400" dirty="0">
              <a:solidFill>
                <a:schemeClr val="tx1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endParaRPr lang="es-E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016067" y="3764614"/>
            <a:ext cx="2285929" cy="11695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sz="1400" dirty="0"/>
              <a:t>Circulo: </a:t>
            </a:r>
          </a:p>
          <a:p>
            <a:r>
              <a:rPr lang="es-ES" sz="1400" dirty="0"/>
              <a:t>Color de Línea: negro</a:t>
            </a:r>
          </a:p>
          <a:p>
            <a:r>
              <a:rPr lang="es-ES" sz="1400" dirty="0"/>
              <a:t>Color de Relleno: azul </a:t>
            </a:r>
          </a:p>
          <a:p>
            <a:r>
              <a:rPr lang="es-ES" sz="1400" dirty="0"/>
              <a:t>Ubicación: (100,100)</a:t>
            </a:r>
          </a:p>
          <a:p>
            <a:r>
              <a:rPr lang="es-ES" sz="1400" dirty="0"/>
              <a:t>Radio: 5.0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916216" y="3137723"/>
            <a:ext cx="255230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AR" sz="1400" i="1" dirty="0" err="1" smtClean="0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es-AR" sz="1400" i="1" u="sng" dirty="0" smtClean="0">
                <a:solidFill>
                  <a:schemeClr val="tx1">
                    <a:lumMod val="50000"/>
                  </a:schemeClr>
                </a:solidFill>
              </a:rPr>
              <a:t> dibujar</a:t>
            </a:r>
            <a:r>
              <a:rPr lang="es-AR" sz="1400" i="1" u="sng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es-AR" sz="1400" i="1" dirty="0">
                <a:solidFill>
                  <a:schemeClr val="tx1">
                    <a:lumMod val="50000"/>
                  </a:schemeClr>
                </a:solidFill>
              </a:rPr>
              <a:t>en clase Círculo</a:t>
            </a:r>
            <a:endParaRPr lang="es-E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5 Rectángulo"/>
          <p:cNvSpPr/>
          <p:nvPr/>
        </p:nvSpPr>
        <p:spPr>
          <a:xfrm>
            <a:off x="1641035" y="3504912"/>
            <a:ext cx="2736304" cy="1600438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/>
              <a:t>Triangulo: </a:t>
            </a:r>
          </a:p>
          <a:p>
            <a:r>
              <a:rPr lang="es-ES" sz="1400" dirty="0"/>
              <a:t>Color de Línea: negro</a:t>
            </a:r>
          </a:p>
          <a:p>
            <a:r>
              <a:rPr lang="es-ES" sz="1400" dirty="0"/>
              <a:t>Color de Relleno: azul </a:t>
            </a:r>
          </a:p>
          <a:p>
            <a:r>
              <a:rPr lang="es-ES" sz="1400" dirty="0"/>
              <a:t>Ubicación: (100,100)</a:t>
            </a:r>
          </a:p>
          <a:p>
            <a:r>
              <a:rPr lang="es-ES" sz="1400" dirty="0"/>
              <a:t>L1: 5.0</a:t>
            </a:r>
          </a:p>
          <a:p>
            <a:r>
              <a:rPr lang="es-ES" sz="1400" dirty="0"/>
              <a:t>L2: 10.2</a:t>
            </a:r>
          </a:p>
          <a:p>
            <a:r>
              <a:rPr lang="es-ES" sz="1400" dirty="0"/>
              <a:t>L3: 8.0</a:t>
            </a:r>
          </a:p>
        </p:txBody>
      </p:sp>
      <p:sp>
        <p:nvSpPr>
          <p:cNvPr id="13" name="7 Rectángulo"/>
          <p:cNvSpPr/>
          <p:nvPr/>
        </p:nvSpPr>
        <p:spPr>
          <a:xfrm>
            <a:off x="2211671" y="3123953"/>
            <a:ext cx="2716898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AR" sz="1400" i="1" dirty="0" err="1" smtClean="0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es-AR" sz="1400" i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AR" sz="1400" i="1" u="sng" dirty="0" smtClean="0">
                <a:solidFill>
                  <a:schemeClr val="tx1">
                    <a:lumMod val="50000"/>
                  </a:schemeClr>
                </a:solidFill>
              </a:rPr>
              <a:t>dibujar</a:t>
            </a:r>
            <a:r>
              <a:rPr lang="es-AR" sz="1400" i="1" u="sng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es-AR" sz="1400" i="1" dirty="0">
                <a:solidFill>
                  <a:schemeClr val="tx1">
                    <a:lumMod val="50000"/>
                  </a:schemeClr>
                </a:solidFill>
              </a:rPr>
              <a:t>en clase Triángulo</a:t>
            </a:r>
            <a:endParaRPr lang="es-E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3398" y="226261"/>
            <a:ext cx="5640900" cy="1082700"/>
          </a:xfrm>
        </p:spPr>
        <p:txBody>
          <a:bodyPr/>
          <a:lstStyle/>
          <a:p>
            <a:r>
              <a:rPr lang="es-ES" dirty="0"/>
              <a:t>Herencia en </a:t>
            </a:r>
            <a:r>
              <a:rPr lang="es-ES" dirty="0" smtClean="0"/>
              <a:t>Java 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325066" y="710284"/>
            <a:ext cx="8362950" cy="3657600"/>
          </a:xfrm>
        </p:spPr>
        <p:txBody>
          <a:bodyPr>
            <a:normAutofit/>
          </a:bodyPr>
          <a:lstStyle/>
          <a:p>
            <a:r>
              <a:rPr lang="es-ES" sz="2000" u="sng" dirty="0">
                <a:solidFill>
                  <a:schemeClr val="tx1">
                    <a:lumMod val="50000"/>
                  </a:schemeClr>
                </a:solidFill>
              </a:rPr>
              <a:t>Los constructores 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de Triángulo y Círculo </a:t>
            </a:r>
            <a:r>
              <a:rPr lang="es-ES" sz="2000" u="sng" dirty="0">
                <a:solidFill>
                  <a:schemeClr val="tx1">
                    <a:lumMod val="50000"/>
                  </a:schemeClr>
                </a:solidFill>
              </a:rPr>
              <a:t>replican código 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de inicialización de atributos comunes a todas las Figuras.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0" y="1632881"/>
            <a:ext cx="63367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 </a:t>
            </a:r>
            <a:r>
              <a:rPr lang="es-ES" sz="1400" dirty="0" err="1"/>
              <a:t>public</a:t>
            </a:r>
            <a:r>
              <a:rPr lang="es-ES" sz="1400" dirty="0"/>
              <a:t> Triangulo(</a:t>
            </a:r>
            <a:r>
              <a:rPr lang="es-ES" sz="1400" dirty="0" err="1"/>
              <a:t>double</a:t>
            </a:r>
            <a:r>
              <a:rPr lang="es-ES" sz="1400" dirty="0"/>
              <a:t> lado1, </a:t>
            </a:r>
            <a:r>
              <a:rPr lang="es-ES" sz="1400" dirty="0" err="1"/>
              <a:t>double</a:t>
            </a:r>
            <a:r>
              <a:rPr lang="es-ES" sz="1400" dirty="0"/>
              <a:t> lado2, </a:t>
            </a:r>
            <a:r>
              <a:rPr lang="es-ES" sz="1400" dirty="0" err="1"/>
              <a:t>double</a:t>
            </a:r>
            <a:r>
              <a:rPr lang="es-ES" sz="1400" dirty="0"/>
              <a:t> lado3, </a:t>
            </a:r>
          </a:p>
          <a:p>
            <a:r>
              <a:rPr lang="es-ES" sz="1400" dirty="0"/>
              <a:t>                         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colorRelleno</a:t>
            </a:r>
            <a:r>
              <a:rPr lang="es-ES" sz="1400" dirty="0"/>
              <a:t>,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colorLinea</a:t>
            </a:r>
            <a:r>
              <a:rPr lang="es-ES" sz="1400" dirty="0"/>
              <a:t>, </a:t>
            </a:r>
          </a:p>
          <a:p>
            <a:r>
              <a:rPr lang="es-ES" sz="1400" dirty="0"/>
              <a:t>                          Punto punto){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    </a:t>
            </a:r>
            <a:r>
              <a:rPr lang="es-ES" sz="1400" dirty="0" err="1">
                <a:solidFill>
                  <a:srgbClr val="FF0000"/>
                </a:solidFill>
              </a:rPr>
              <a:t>this.setColorRelleno</a:t>
            </a:r>
            <a:r>
              <a:rPr lang="es-ES" sz="1400" dirty="0">
                <a:solidFill>
                  <a:srgbClr val="FF0000"/>
                </a:solidFill>
              </a:rPr>
              <a:t>(</a:t>
            </a:r>
            <a:r>
              <a:rPr lang="es-ES" sz="1400" dirty="0" err="1">
                <a:solidFill>
                  <a:srgbClr val="FF0000"/>
                </a:solidFill>
              </a:rPr>
              <a:t>colorRelleno</a:t>
            </a:r>
            <a:r>
              <a:rPr lang="es-ES" sz="1400" dirty="0">
                <a:solidFill>
                  <a:srgbClr val="FF0000"/>
                </a:solidFill>
              </a:rPr>
              <a:t>);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</a:t>
            </a:r>
            <a:r>
              <a:rPr lang="es-ES" sz="1400" dirty="0" err="1">
                <a:solidFill>
                  <a:srgbClr val="FF0000"/>
                </a:solidFill>
              </a:rPr>
              <a:t>this.setColorLinea</a:t>
            </a:r>
            <a:r>
              <a:rPr lang="es-ES" sz="1400" dirty="0">
                <a:solidFill>
                  <a:srgbClr val="FF0000"/>
                </a:solidFill>
              </a:rPr>
              <a:t>(</a:t>
            </a:r>
            <a:r>
              <a:rPr lang="es-ES" sz="1400" dirty="0" err="1">
                <a:solidFill>
                  <a:srgbClr val="FF0000"/>
                </a:solidFill>
              </a:rPr>
              <a:t>colorLinea</a:t>
            </a:r>
            <a:r>
              <a:rPr lang="es-ES" sz="1400" dirty="0">
                <a:solidFill>
                  <a:srgbClr val="FF0000"/>
                </a:solidFill>
              </a:rPr>
              <a:t>); 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</a:t>
            </a:r>
            <a:r>
              <a:rPr lang="es-ES" sz="1400" dirty="0" err="1">
                <a:solidFill>
                  <a:srgbClr val="FF0000"/>
                </a:solidFill>
              </a:rPr>
              <a:t>this.setPunto</a:t>
            </a:r>
            <a:r>
              <a:rPr lang="es-ES" sz="1400" dirty="0">
                <a:solidFill>
                  <a:srgbClr val="FF0000"/>
                </a:solidFill>
              </a:rPr>
              <a:t>(punto);  </a:t>
            </a:r>
          </a:p>
          <a:p>
            <a:r>
              <a:rPr lang="es-ES" sz="1400" dirty="0"/>
              <a:t>        this.setLado1(lado1);</a:t>
            </a:r>
          </a:p>
          <a:p>
            <a:r>
              <a:rPr lang="es-ES" sz="1400" dirty="0"/>
              <a:t>        this.setLado2(lado2);</a:t>
            </a:r>
          </a:p>
          <a:p>
            <a:r>
              <a:rPr lang="es-ES" sz="1400" dirty="0"/>
              <a:t>        this.setLado3(lado3);</a:t>
            </a:r>
          </a:p>
          <a:p>
            <a:r>
              <a:rPr lang="es-ES" sz="1400" dirty="0"/>
              <a:t>    }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824536" y="1632881"/>
            <a:ext cx="45365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 </a:t>
            </a:r>
            <a:r>
              <a:rPr lang="es-ES" sz="1400" dirty="0" err="1"/>
              <a:t>public</a:t>
            </a:r>
            <a:r>
              <a:rPr lang="es-ES" sz="1400" dirty="0"/>
              <a:t> Circulo(</a:t>
            </a:r>
            <a:r>
              <a:rPr lang="es-ES" sz="1400" dirty="0" err="1"/>
              <a:t>double</a:t>
            </a:r>
            <a:r>
              <a:rPr lang="es-ES" sz="1400" dirty="0"/>
              <a:t> radio, </a:t>
            </a:r>
          </a:p>
          <a:p>
            <a:r>
              <a:rPr lang="es-ES" sz="1400" dirty="0"/>
              <a:t>                      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colorRelleno</a:t>
            </a:r>
            <a:r>
              <a:rPr lang="es-ES" sz="1400" dirty="0"/>
              <a:t>,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colorLinea</a:t>
            </a:r>
            <a:r>
              <a:rPr lang="es-ES" sz="1400" dirty="0"/>
              <a:t>, </a:t>
            </a:r>
          </a:p>
          <a:p>
            <a:r>
              <a:rPr lang="es-ES" sz="1400" dirty="0"/>
              <a:t>                       Punto punto){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</a:t>
            </a:r>
            <a:r>
              <a:rPr lang="es-ES" sz="1400" dirty="0" err="1">
                <a:solidFill>
                  <a:srgbClr val="FF0000"/>
                </a:solidFill>
              </a:rPr>
              <a:t>this.setColorRelleno</a:t>
            </a:r>
            <a:r>
              <a:rPr lang="es-ES" sz="1400" dirty="0">
                <a:solidFill>
                  <a:srgbClr val="FF0000"/>
                </a:solidFill>
              </a:rPr>
              <a:t>(</a:t>
            </a:r>
            <a:r>
              <a:rPr lang="es-ES" sz="1400" dirty="0" err="1">
                <a:solidFill>
                  <a:srgbClr val="FF0000"/>
                </a:solidFill>
              </a:rPr>
              <a:t>colorRelleno</a:t>
            </a:r>
            <a:r>
              <a:rPr lang="es-ES" sz="1400" dirty="0">
                <a:solidFill>
                  <a:srgbClr val="FF0000"/>
                </a:solidFill>
              </a:rPr>
              <a:t>);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</a:t>
            </a:r>
            <a:r>
              <a:rPr lang="es-ES" sz="1400" dirty="0" err="1">
                <a:solidFill>
                  <a:srgbClr val="FF0000"/>
                </a:solidFill>
              </a:rPr>
              <a:t>this.setColorLinea</a:t>
            </a:r>
            <a:r>
              <a:rPr lang="es-ES" sz="1400" dirty="0">
                <a:solidFill>
                  <a:srgbClr val="FF0000"/>
                </a:solidFill>
              </a:rPr>
              <a:t>(</a:t>
            </a:r>
            <a:r>
              <a:rPr lang="es-ES" sz="1400" dirty="0" err="1">
                <a:solidFill>
                  <a:srgbClr val="FF0000"/>
                </a:solidFill>
              </a:rPr>
              <a:t>colorLinea</a:t>
            </a:r>
            <a:r>
              <a:rPr lang="es-ES" sz="1400" dirty="0">
                <a:solidFill>
                  <a:srgbClr val="FF0000"/>
                </a:solidFill>
              </a:rPr>
              <a:t>); 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</a:t>
            </a:r>
            <a:r>
              <a:rPr lang="es-ES" sz="1400" dirty="0" err="1">
                <a:solidFill>
                  <a:srgbClr val="FF0000"/>
                </a:solidFill>
              </a:rPr>
              <a:t>this.setPunto</a:t>
            </a:r>
            <a:r>
              <a:rPr lang="es-ES" sz="1400" dirty="0">
                <a:solidFill>
                  <a:srgbClr val="FF0000"/>
                </a:solidFill>
              </a:rPr>
              <a:t>(punto);  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this.setRadio</a:t>
            </a:r>
            <a:r>
              <a:rPr lang="es-ES" sz="1400" dirty="0"/>
              <a:t>(radio);   </a:t>
            </a:r>
          </a:p>
          <a:p>
            <a:r>
              <a:rPr lang="es-ES" sz="1400" dirty="0"/>
              <a:t>    } </a:t>
            </a:r>
          </a:p>
          <a:p>
            <a:r>
              <a:rPr lang="es-ES" sz="1400" dirty="0"/>
              <a:t>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184414" y="4121662"/>
            <a:ext cx="634569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Factorizar el código común definiendo un </a:t>
            </a:r>
            <a:r>
              <a:rPr lang="es-ES" u="sng" dirty="0">
                <a:solidFill>
                  <a:schemeClr val="tx1">
                    <a:lumMod val="50000"/>
                  </a:schemeClr>
                </a:solidFill>
              </a:rPr>
              <a:t>constructor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en la clase Figura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771800" y="4597266"/>
            <a:ext cx="180020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¿Cómo lo invoco?</a:t>
            </a:r>
          </a:p>
        </p:txBody>
      </p:sp>
    </p:spTree>
    <p:extLst>
      <p:ext uri="{BB962C8B-B14F-4D97-AF65-F5344CB8AC3E}">
        <p14:creationId xmlns:p14="http://schemas.microsoft.com/office/powerpoint/2010/main" val="364706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7020" y="111433"/>
            <a:ext cx="5640900" cy="1082700"/>
          </a:xfrm>
        </p:spPr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super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317500" y="703914"/>
            <a:ext cx="8712200" cy="3657600"/>
          </a:xfrm>
        </p:spPr>
        <p:txBody>
          <a:bodyPr>
            <a:normAutofit/>
          </a:bodyPr>
          <a:lstStyle/>
          <a:p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Dentro de un </a:t>
            </a:r>
            <a:r>
              <a:rPr lang="es-AR" sz="1600" i="1" dirty="0">
                <a:solidFill>
                  <a:schemeClr val="tx1">
                    <a:lumMod val="50000"/>
                  </a:schemeClr>
                </a:solidFill>
              </a:rPr>
              <a:t>método de instancia 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o de un </a:t>
            </a:r>
            <a:r>
              <a:rPr lang="es-AR" sz="1600" i="1" dirty="0">
                <a:solidFill>
                  <a:schemeClr val="tx1">
                    <a:lumMod val="50000"/>
                  </a:schemeClr>
                </a:solidFill>
              </a:rPr>
              <a:t>constructor, 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l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a referencia </a:t>
            </a:r>
            <a:r>
              <a:rPr lang="es-ES" sz="1600" i="1" dirty="0" err="1">
                <a:solidFill>
                  <a:schemeClr val="tx1">
                    <a:lumMod val="50000"/>
                  </a:schemeClr>
                </a:solidFill>
              </a:rPr>
              <a:t>super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representa al objeto que recibió el mensaje o el objeto que está siendo instanciado respectivamente. </a:t>
            </a:r>
          </a:p>
          <a:p>
            <a:pPr marL="182880" lvl="1"/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Uso: </a:t>
            </a:r>
          </a:p>
          <a:p>
            <a:pPr marL="617220" lvl="1" indent="-342900">
              <a:buFont typeface="+mj-lt"/>
              <a:buAutoNum type="alphaLcParenR"/>
            </a:pPr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Dentro de un </a:t>
            </a:r>
            <a:r>
              <a:rPr lang="es-ES" sz="1400" b="1" dirty="0">
                <a:solidFill>
                  <a:schemeClr val="tx1">
                    <a:lumMod val="50000"/>
                  </a:schemeClr>
                </a:solidFill>
              </a:rPr>
              <a:t>constructor </a:t>
            </a:r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se puede invocar al constructor de la </a:t>
            </a:r>
            <a:r>
              <a:rPr lang="es-ES" sz="1400" b="1" dirty="0">
                <a:solidFill>
                  <a:schemeClr val="tx1">
                    <a:lumMod val="50000"/>
                  </a:schemeClr>
                </a:solidFill>
              </a:rPr>
              <a:t>superclase</a:t>
            </a:r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marL="274320" lvl="1" indent="0">
              <a:buNone/>
            </a:pPr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       Sintaxis: </a:t>
            </a:r>
            <a:r>
              <a:rPr lang="es-ES" sz="1400" dirty="0" err="1">
                <a:solidFill>
                  <a:schemeClr val="tx1">
                    <a:lumMod val="50000"/>
                  </a:schemeClr>
                </a:solidFill>
              </a:rPr>
              <a:t>super</a:t>
            </a:r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(parámetros)           </a:t>
            </a:r>
            <a:r>
              <a:rPr lang="es-ES" sz="1400" i="1" u="sng" dirty="0">
                <a:solidFill>
                  <a:schemeClr val="tx1">
                    <a:lumMod val="50000"/>
                  </a:schemeClr>
                </a:solidFill>
              </a:rPr>
              <a:t>Diferencia con </a:t>
            </a:r>
            <a:r>
              <a:rPr lang="es-ES" sz="1400" i="1" u="sng" dirty="0" err="1">
                <a:solidFill>
                  <a:schemeClr val="tx1">
                    <a:lumMod val="50000"/>
                  </a:schemeClr>
                </a:solidFill>
              </a:rPr>
              <a:t>this</a:t>
            </a:r>
            <a:r>
              <a:rPr lang="es-ES" sz="1400" i="1" u="sng" dirty="0">
                <a:solidFill>
                  <a:schemeClr val="tx1">
                    <a:lumMod val="50000"/>
                  </a:schemeClr>
                </a:solidFill>
              </a:rPr>
              <a:t>(…)</a:t>
            </a:r>
            <a:endParaRPr lang="es-E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03332" y="2871893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Figura{ </a:t>
            </a:r>
          </a:p>
          <a:p>
            <a:r>
              <a:rPr lang="es-ES" sz="1200" dirty="0"/>
              <a:t>          …</a:t>
            </a:r>
          </a:p>
          <a:p>
            <a:pPr lvl="1"/>
            <a:r>
              <a:rPr lang="es-ES" sz="1200" dirty="0" err="1"/>
              <a:t>public</a:t>
            </a:r>
            <a:r>
              <a:rPr lang="es-ES" sz="1200" dirty="0"/>
              <a:t> Figura(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colorRelleno</a:t>
            </a:r>
            <a:r>
              <a:rPr lang="es-ES" sz="1200" dirty="0"/>
              <a:t>, </a:t>
            </a:r>
          </a:p>
          <a:p>
            <a:pPr lvl="1"/>
            <a:r>
              <a:rPr lang="es-ES" sz="1200" dirty="0"/>
              <a:t>                     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colorLinea</a:t>
            </a:r>
            <a:r>
              <a:rPr lang="es-ES" sz="1200" dirty="0"/>
              <a:t>, </a:t>
            </a:r>
          </a:p>
          <a:p>
            <a:pPr lvl="1"/>
            <a:r>
              <a:rPr lang="es-ES" sz="1200" dirty="0"/>
              <a:t>	             Punto punto){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this.setColorRelleno</a:t>
            </a:r>
            <a:r>
              <a:rPr lang="es-ES" sz="1200" dirty="0"/>
              <a:t>(</a:t>
            </a:r>
            <a:r>
              <a:rPr lang="es-ES" sz="1200" dirty="0" err="1"/>
              <a:t>colorRelleno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this.setColorLinea</a:t>
            </a:r>
            <a:r>
              <a:rPr lang="es-ES" sz="1200" dirty="0"/>
              <a:t>(</a:t>
            </a:r>
            <a:r>
              <a:rPr lang="es-ES" sz="1200" dirty="0" err="1"/>
              <a:t>colorLinea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this.setPunto</a:t>
            </a:r>
            <a:r>
              <a:rPr lang="es-ES" sz="1200" dirty="0"/>
              <a:t>(punto);</a:t>
            </a:r>
          </a:p>
          <a:p>
            <a:pPr lvl="1"/>
            <a:r>
              <a:rPr lang="es-ES" sz="1200" dirty="0"/>
              <a:t>}</a:t>
            </a:r>
          </a:p>
          <a:p>
            <a:r>
              <a:rPr lang="es-ES" sz="1200" dirty="0"/>
              <a:t> …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95935" y="4517707"/>
            <a:ext cx="511519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1200" i="1" dirty="0">
                <a:solidFill>
                  <a:schemeClr val="tx1">
                    <a:lumMod val="50000"/>
                  </a:schemeClr>
                </a:solidFill>
              </a:rPr>
              <a:t>¿Cómo se construye un objeto?</a:t>
            </a:r>
          </a:p>
          <a:p>
            <a:pPr algn="r"/>
            <a:r>
              <a:rPr lang="es-ES" sz="1200" dirty="0">
                <a:solidFill>
                  <a:schemeClr val="tx1">
                    <a:lumMod val="50000"/>
                  </a:schemeClr>
                </a:solidFill>
              </a:rPr>
              <a:t>Desde el constructor, en caso de no existir invocación explicita, Java invoca i</a:t>
            </a:r>
            <a:r>
              <a:rPr lang="es-ES" sz="1200" i="1" dirty="0">
                <a:solidFill>
                  <a:schemeClr val="tx1">
                    <a:lumMod val="50000"/>
                  </a:schemeClr>
                </a:solidFill>
              </a:rPr>
              <a:t>mplícitamente </a:t>
            </a:r>
            <a:r>
              <a:rPr lang="es-ES" sz="1200" dirty="0">
                <a:solidFill>
                  <a:schemeClr val="tx1">
                    <a:lumMod val="50000"/>
                  </a:schemeClr>
                </a:solidFill>
              </a:rPr>
              <a:t>al constructor sin parámetros de la superclase.  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18507" y="4602009"/>
            <a:ext cx="3229667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tx1">
                    <a:lumMod val="50000"/>
                  </a:schemeClr>
                </a:solidFill>
              </a:rPr>
              <a:t>Recomendación: </a:t>
            </a:r>
            <a:r>
              <a:rPr lang="es-ES" sz="1200" u="sng" dirty="0">
                <a:solidFill>
                  <a:srgbClr val="FF0000"/>
                </a:solidFill>
              </a:rPr>
              <a:t>Siempre definir en las clases el constructor sin parámetros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3869668" y="2558390"/>
            <a:ext cx="45365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Circulo </a:t>
            </a:r>
            <a:r>
              <a:rPr lang="es-ES" sz="1400" dirty="0" err="1"/>
              <a:t>extends</a:t>
            </a:r>
            <a:r>
              <a:rPr lang="es-ES" sz="1400" dirty="0"/>
              <a:t> Figura{</a:t>
            </a:r>
          </a:p>
          <a:p>
            <a:r>
              <a:rPr lang="es-ES" sz="1400" dirty="0"/>
              <a:t> …</a:t>
            </a:r>
          </a:p>
          <a:p>
            <a:r>
              <a:rPr lang="es-ES" sz="1400" dirty="0"/>
              <a:t> </a:t>
            </a:r>
            <a:r>
              <a:rPr lang="es-ES" sz="1400" dirty="0" err="1"/>
              <a:t>public</a:t>
            </a:r>
            <a:r>
              <a:rPr lang="es-ES" sz="1400" dirty="0"/>
              <a:t> Circulo(</a:t>
            </a:r>
            <a:r>
              <a:rPr lang="es-ES" sz="1400" dirty="0" err="1"/>
              <a:t>double</a:t>
            </a:r>
            <a:r>
              <a:rPr lang="es-ES" sz="1400" dirty="0"/>
              <a:t> radio, </a:t>
            </a:r>
          </a:p>
          <a:p>
            <a:r>
              <a:rPr lang="es-ES" sz="1400" dirty="0"/>
              <a:t>                      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colorRelleno</a:t>
            </a:r>
            <a:r>
              <a:rPr lang="es-ES" sz="1400" dirty="0"/>
              <a:t>,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colorLinea</a:t>
            </a:r>
            <a:r>
              <a:rPr lang="es-ES" sz="1400" dirty="0"/>
              <a:t>, </a:t>
            </a:r>
          </a:p>
          <a:p>
            <a:r>
              <a:rPr lang="es-ES" sz="1400" dirty="0"/>
              <a:t>                       Punto punto){</a:t>
            </a:r>
          </a:p>
          <a:p>
            <a:r>
              <a:rPr lang="es-ES" sz="1400" dirty="0">
                <a:solidFill>
                  <a:schemeClr val="accent2"/>
                </a:solidFill>
              </a:rPr>
              <a:t>        </a:t>
            </a:r>
            <a:r>
              <a:rPr lang="es-ES" sz="1400" dirty="0" err="1">
                <a:solidFill>
                  <a:schemeClr val="accent2"/>
                </a:solidFill>
              </a:rPr>
              <a:t>this.setColorRelleno</a:t>
            </a:r>
            <a:r>
              <a:rPr lang="es-ES" sz="1400" dirty="0">
                <a:solidFill>
                  <a:schemeClr val="accent2"/>
                </a:solidFill>
              </a:rPr>
              <a:t>(</a:t>
            </a:r>
            <a:r>
              <a:rPr lang="es-ES" sz="1400" dirty="0" err="1">
                <a:solidFill>
                  <a:schemeClr val="accent2"/>
                </a:solidFill>
              </a:rPr>
              <a:t>colorRelleno</a:t>
            </a:r>
            <a:r>
              <a:rPr lang="es-ES" sz="1400" dirty="0">
                <a:solidFill>
                  <a:schemeClr val="accent2"/>
                </a:solidFill>
              </a:rPr>
              <a:t>);</a:t>
            </a:r>
          </a:p>
          <a:p>
            <a:r>
              <a:rPr lang="es-ES" sz="1400" dirty="0">
                <a:solidFill>
                  <a:schemeClr val="accent2"/>
                </a:solidFill>
              </a:rPr>
              <a:t>        </a:t>
            </a:r>
            <a:r>
              <a:rPr lang="es-ES" sz="1400" dirty="0" err="1">
                <a:solidFill>
                  <a:schemeClr val="accent2"/>
                </a:solidFill>
              </a:rPr>
              <a:t>this.setColorLinea</a:t>
            </a:r>
            <a:r>
              <a:rPr lang="es-ES" sz="1400" dirty="0">
                <a:solidFill>
                  <a:schemeClr val="accent2"/>
                </a:solidFill>
              </a:rPr>
              <a:t>(</a:t>
            </a:r>
            <a:r>
              <a:rPr lang="es-ES" sz="1400" dirty="0" err="1">
                <a:solidFill>
                  <a:schemeClr val="accent2"/>
                </a:solidFill>
              </a:rPr>
              <a:t>colorLinea</a:t>
            </a:r>
            <a:r>
              <a:rPr lang="es-ES" sz="1400" dirty="0">
                <a:solidFill>
                  <a:schemeClr val="accent2"/>
                </a:solidFill>
              </a:rPr>
              <a:t>); </a:t>
            </a:r>
          </a:p>
          <a:p>
            <a:r>
              <a:rPr lang="es-ES" sz="1400" dirty="0">
                <a:solidFill>
                  <a:schemeClr val="accent2"/>
                </a:solidFill>
              </a:rPr>
              <a:t>        </a:t>
            </a:r>
            <a:r>
              <a:rPr lang="es-ES" sz="1400" dirty="0" err="1">
                <a:solidFill>
                  <a:schemeClr val="accent2"/>
                </a:solidFill>
              </a:rPr>
              <a:t>this.setPunto</a:t>
            </a:r>
            <a:r>
              <a:rPr lang="es-ES" sz="1400" dirty="0">
                <a:solidFill>
                  <a:schemeClr val="accent2"/>
                </a:solidFill>
              </a:rPr>
              <a:t>(punto);  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this.setRadio</a:t>
            </a:r>
            <a:r>
              <a:rPr lang="es-ES" sz="1400" dirty="0"/>
              <a:t>(radio);   </a:t>
            </a:r>
          </a:p>
          <a:p>
            <a:r>
              <a:rPr lang="es-ES" sz="1400" dirty="0"/>
              <a:t>    } </a:t>
            </a:r>
          </a:p>
          <a:p>
            <a:r>
              <a:rPr lang="es-ES" sz="1400" dirty="0"/>
              <a:t>}</a:t>
            </a:r>
          </a:p>
          <a:p>
            <a:r>
              <a:rPr lang="es-ES" sz="1400" dirty="0"/>
              <a:t> </a:t>
            </a:r>
          </a:p>
        </p:txBody>
      </p:sp>
      <p:grpSp>
        <p:nvGrpSpPr>
          <p:cNvPr id="20" name="19 Grupo"/>
          <p:cNvGrpSpPr/>
          <p:nvPr/>
        </p:nvGrpSpPr>
        <p:grpSpPr>
          <a:xfrm>
            <a:off x="4499992" y="3787175"/>
            <a:ext cx="1637928" cy="440759"/>
            <a:chOff x="4644008" y="3435846"/>
            <a:chExt cx="1872208" cy="584775"/>
          </a:xfrm>
        </p:grpSpPr>
        <p:cxnSp>
          <p:nvCxnSpPr>
            <p:cNvPr id="16" name="15 Conector recto"/>
            <p:cNvCxnSpPr/>
            <p:nvPr/>
          </p:nvCxnSpPr>
          <p:spPr>
            <a:xfrm flipV="1">
              <a:off x="4644008" y="3435846"/>
              <a:ext cx="1872208" cy="5847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4644008" y="3435846"/>
              <a:ext cx="1872208" cy="5847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13 Rectángulo"/>
          <p:cNvSpPr/>
          <p:nvPr/>
        </p:nvSpPr>
        <p:spPr>
          <a:xfrm>
            <a:off x="4370434" y="3715166"/>
            <a:ext cx="2702486" cy="5847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tx2"/>
                </a:solidFill>
              </a:rPr>
              <a:t> super(colorRelleno, colorLinea, punto);  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223486" y="3519466"/>
            <a:ext cx="166217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rgbClr val="FF0000"/>
                </a:solidFill>
              </a:rPr>
              <a:t>Si realizamos invocación explícita a un constructor de la superclase debe ser la primera línea</a:t>
            </a:r>
          </a:p>
        </p:txBody>
      </p:sp>
    </p:spTree>
    <p:extLst>
      <p:ext uri="{BB962C8B-B14F-4D97-AF65-F5344CB8AC3E}">
        <p14:creationId xmlns:p14="http://schemas.microsoft.com/office/powerpoint/2010/main" val="86497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4" grpId="0" animBg="1"/>
      <p:bldP spid="14" grpId="1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super</a:t>
            </a:r>
            <a:endParaRPr lang="es-ES" dirty="0"/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169168" y="979150"/>
            <a:ext cx="8229600" cy="36576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s-ES" sz="1400" dirty="0"/>
              <a:t>Uso:</a:t>
            </a:r>
          </a:p>
          <a:p>
            <a:pPr marL="617220" lvl="1" indent="-342900">
              <a:buFont typeface="+mj-lt"/>
              <a:buAutoNum type="alphaLcParenR" startAt="2"/>
            </a:pPr>
            <a:r>
              <a:rPr lang="es-ES" sz="1400" dirty="0"/>
              <a:t>Dentro de un método de instancia, el objeto puede enviarse un mensaje a sí mismo. </a:t>
            </a:r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El método es </a:t>
            </a:r>
            <a:r>
              <a:rPr lang="es-ES" sz="1400" b="1" dirty="0">
                <a:solidFill>
                  <a:schemeClr val="tx1">
                    <a:lumMod val="50000"/>
                  </a:schemeClr>
                </a:solidFill>
              </a:rPr>
              <a:t>buscado a partir de la superclase </a:t>
            </a:r>
            <a:r>
              <a:rPr lang="es-ES" sz="1400" b="1" i="1" dirty="0">
                <a:solidFill>
                  <a:schemeClr val="tx1">
                    <a:lumMod val="50000"/>
                  </a:schemeClr>
                </a:solidFill>
              </a:rPr>
              <a:t>actual</a:t>
            </a:r>
            <a:r>
              <a:rPr lang="es-ES" sz="1400" b="1" dirty="0">
                <a:solidFill>
                  <a:schemeClr val="tx1">
                    <a:lumMod val="50000"/>
                  </a:schemeClr>
                </a:solidFill>
              </a:rPr>
              <a:t>.       </a:t>
            </a:r>
            <a:r>
              <a:rPr lang="es-ES" sz="1400" i="1" u="sng" dirty="0"/>
              <a:t>Diferencia con </a:t>
            </a:r>
            <a:r>
              <a:rPr lang="es-ES" sz="1400" i="1" u="sng" dirty="0" err="1"/>
              <a:t>this.nombreMetodo</a:t>
            </a:r>
            <a:r>
              <a:rPr lang="es-ES" sz="1400" i="1" u="sng" dirty="0"/>
              <a:t>(…)</a:t>
            </a:r>
            <a:endParaRPr lang="es-ES" sz="1400" dirty="0"/>
          </a:p>
          <a:p>
            <a:pPr marL="274320" lvl="1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       </a:t>
            </a:r>
            <a:r>
              <a:rPr lang="es-ES" sz="1400" dirty="0"/>
              <a:t>Sintaxis: </a:t>
            </a:r>
            <a:r>
              <a:rPr lang="es-ES" sz="1400" dirty="0" err="1"/>
              <a:t>super.nombreMetodo</a:t>
            </a:r>
            <a:r>
              <a:rPr lang="es-ES" sz="1400" dirty="0"/>
              <a:t>(</a:t>
            </a:r>
            <a:r>
              <a:rPr lang="es-ES" sz="1400" dirty="0" err="1"/>
              <a:t>parametros</a:t>
            </a:r>
            <a:r>
              <a:rPr lang="es-ES" sz="1400" dirty="0"/>
              <a:t>).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5496" y="2211710"/>
            <a:ext cx="4896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Figura{</a:t>
            </a:r>
          </a:p>
          <a:p>
            <a:r>
              <a:rPr lang="es-ES" sz="1200" dirty="0"/>
              <a:t>  …</a:t>
            </a:r>
          </a:p>
          <a:p>
            <a:r>
              <a:rPr lang="es-ES" sz="1200" dirty="0"/>
              <a:t> </a:t>
            </a:r>
            <a:r>
              <a:rPr lang="es-ES" sz="1200" dirty="0" smtClean="0"/>
              <a:t>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dibujar</a:t>
            </a:r>
            <a:r>
              <a:rPr lang="es-ES" sz="1200" dirty="0"/>
              <a:t>(){</a:t>
            </a:r>
          </a:p>
          <a:p>
            <a:r>
              <a:rPr lang="es-ES" sz="1200" dirty="0" smtClean="0"/>
              <a:t>         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 (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>
                <a:solidFill>
                  <a:srgbClr val="FF0000"/>
                </a:solidFill>
              </a:rPr>
              <a:t>“Color de Línea ” + </a:t>
            </a:r>
            <a:r>
              <a:rPr lang="es-ES" sz="1200" dirty="0" err="1">
                <a:solidFill>
                  <a:srgbClr val="FF0000"/>
                </a:solidFill>
              </a:rPr>
              <a:t>this.getColorLinea</a:t>
            </a:r>
            <a:r>
              <a:rPr lang="es-ES" sz="1200" dirty="0">
                <a:solidFill>
                  <a:srgbClr val="FF0000"/>
                </a:solidFill>
              </a:rPr>
              <a:t>() + </a:t>
            </a:r>
            <a:endParaRPr lang="es-ES" sz="1200" dirty="0" smtClean="0">
              <a:solidFill>
                <a:srgbClr val="FF0000"/>
              </a:solidFill>
            </a:endParaRPr>
          </a:p>
          <a:p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smtClean="0">
                <a:solidFill>
                  <a:srgbClr val="FF0000"/>
                </a:solidFill>
              </a:rPr>
              <a:t>                      “</a:t>
            </a:r>
            <a:r>
              <a:rPr lang="es-ES" sz="1200" dirty="0">
                <a:solidFill>
                  <a:srgbClr val="FF0000"/>
                </a:solidFill>
              </a:rPr>
              <a:t>Color de Relleno” +  </a:t>
            </a:r>
            <a:r>
              <a:rPr lang="es-ES" sz="1200" dirty="0" err="1">
                <a:solidFill>
                  <a:srgbClr val="FF0000"/>
                </a:solidFill>
              </a:rPr>
              <a:t>this.getColorRelleno</a:t>
            </a:r>
            <a:r>
              <a:rPr lang="es-ES" sz="1200" dirty="0">
                <a:solidFill>
                  <a:srgbClr val="FF0000"/>
                </a:solidFill>
              </a:rPr>
              <a:t> +  </a:t>
            </a:r>
            <a:endParaRPr lang="es-ES" sz="1200" dirty="0" smtClean="0">
              <a:solidFill>
                <a:srgbClr val="FF0000"/>
              </a:solidFill>
            </a:endParaRPr>
          </a:p>
          <a:p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smtClean="0">
                <a:solidFill>
                  <a:srgbClr val="FF0000"/>
                </a:solidFill>
              </a:rPr>
              <a:t>                       “</a:t>
            </a:r>
            <a:r>
              <a:rPr lang="es-ES" sz="1200" dirty="0">
                <a:solidFill>
                  <a:srgbClr val="FF0000"/>
                </a:solidFill>
              </a:rPr>
              <a:t>Punto: “ + </a:t>
            </a:r>
            <a:r>
              <a:rPr lang="es-ES" sz="1200" dirty="0" err="1">
                <a:solidFill>
                  <a:srgbClr val="FF0000"/>
                </a:solidFill>
              </a:rPr>
              <a:t>this.getPunto</a:t>
            </a:r>
            <a:r>
              <a:rPr lang="es-ES" sz="1200" dirty="0">
                <a:solidFill>
                  <a:srgbClr val="FF0000"/>
                </a:solidFill>
              </a:rPr>
              <a:t>().</a:t>
            </a:r>
            <a:r>
              <a:rPr lang="es-ES" sz="1200" dirty="0" err="1">
                <a:solidFill>
                  <a:srgbClr val="FF0000"/>
                </a:solidFill>
              </a:rPr>
              <a:t>toString</a:t>
            </a:r>
            <a:r>
              <a:rPr lang="es-ES" sz="1200" dirty="0" smtClean="0">
                <a:solidFill>
                  <a:srgbClr val="FF0000"/>
                </a:solidFill>
              </a:rPr>
              <a:t>() </a:t>
            </a:r>
            <a:r>
              <a:rPr lang="es-ES" sz="1200" dirty="0" smtClean="0"/>
              <a:t>)</a:t>
            </a:r>
          </a:p>
          <a:p>
            <a:r>
              <a:rPr lang="es-ES" sz="1200" dirty="0">
                <a:solidFill>
                  <a:srgbClr val="FF0000"/>
                </a:solidFill>
              </a:rPr>
              <a:t>  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smtClean="0"/>
              <a:t>}</a:t>
            </a:r>
            <a:endParaRPr lang="es-ES" sz="1200" dirty="0"/>
          </a:p>
          <a:p>
            <a:r>
              <a:rPr lang="es-ES" sz="1200" dirty="0"/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671900" y="3184396"/>
            <a:ext cx="54366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Circulo </a:t>
            </a:r>
            <a:r>
              <a:rPr lang="es-ES" sz="1200" dirty="0" err="1"/>
              <a:t>extends</a:t>
            </a:r>
            <a:r>
              <a:rPr lang="es-ES" sz="1200" dirty="0"/>
              <a:t> Figura{</a:t>
            </a:r>
          </a:p>
          <a:p>
            <a:r>
              <a:rPr lang="es-ES" sz="1200" dirty="0"/>
              <a:t> …</a:t>
            </a:r>
          </a:p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dibujar</a:t>
            </a:r>
            <a:r>
              <a:rPr lang="es-ES" sz="1200" dirty="0"/>
              <a:t>(){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System.out.println</a:t>
            </a:r>
            <a:r>
              <a:rPr lang="es-ES" sz="1200" dirty="0"/>
              <a:t>("Circulo: " );</a:t>
            </a:r>
          </a:p>
          <a:p>
            <a:r>
              <a:rPr lang="es-ES" sz="1200" dirty="0">
                <a:solidFill>
                  <a:schemeClr val="tx2"/>
                </a:solidFill>
              </a:rPr>
              <a:t>        </a:t>
            </a:r>
            <a:r>
              <a:rPr lang="es-ES" sz="1200" dirty="0" err="1">
                <a:solidFill>
                  <a:schemeClr val="accent2"/>
                </a:solidFill>
              </a:rPr>
              <a:t>System.out.println</a:t>
            </a:r>
            <a:r>
              <a:rPr lang="es-ES" sz="1200" dirty="0">
                <a:solidFill>
                  <a:schemeClr val="accent2"/>
                </a:solidFill>
              </a:rPr>
              <a:t>("Color de </a:t>
            </a:r>
            <a:r>
              <a:rPr lang="es-ES" sz="1200" dirty="0" err="1">
                <a:solidFill>
                  <a:schemeClr val="accent2"/>
                </a:solidFill>
              </a:rPr>
              <a:t>Linea</a:t>
            </a:r>
            <a:r>
              <a:rPr lang="es-ES" sz="1200" dirty="0">
                <a:solidFill>
                  <a:schemeClr val="accent2"/>
                </a:solidFill>
              </a:rPr>
              <a:t>: " + </a:t>
            </a:r>
            <a:r>
              <a:rPr lang="es-ES" sz="1200" dirty="0" err="1">
                <a:solidFill>
                  <a:schemeClr val="accent2"/>
                </a:solidFill>
              </a:rPr>
              <a:t>this.getColorLinea</a:t>
            </a:r>
            <a:r>
              <a:rPr lang="es-ES" sz="1200" dirty="0">
                <a:solidFill>
                  <a:schemeClr val="accent2"/>
                </a:solidFill>
              </a:rPr>
              <a:t>() );</a:t>
            </a:r>
          </a:p>
          <a:p>
            <a:r>
              <a:rPr lang="es-ES" sz="1200" dirty="0">
                <a:solidFill>
                  <a:schemeClr val="accent2"/>
                </a:solidFill>
              </a:rPr>
              <a:t>        </a:t>
            </a:r>
            <a:r>
              <a:rPr lang="es-ES" sz="1200" dirty="0" err="1">
                <a:solidFill>
                  <a:schemeClr val="accent2"/>
                </a:solidFill>
              </a:rPr>
              <a:t>System.out.println</a:t>
            </a:r>
            <a:r>
              <a:rPr lang="es-ES" sz="1200" dirty="0">
                <a:solidFill>
                  <a:schemeClr val="accent2"/>
                </a:solidFill>
              </a:rPr>
              <a:t>("Color de Relleno: " + </a:t>
            </a:r>
            <a:r>
              <a:rPr lang="es-ES" sz="1200" dirty="0" err="1">
                <a:solidFill>
                  <a:schemeClr val="accent2"/>
                </a:solidFill>
              </a:rPr>
              <a:t>this.getColorRelleno</a:t>
            </a:r>
            <a:r>
              <a:rPr lang="es-ES" sz="1200" dirty="0">
                <a:solidFill>
                  <a:schemeClr val="accent2"/>
                </a:solidFill>
              </a:rPr>
              <a:t>() );</a:t>
            </a:r>
          </a:p>
          <a:p>
            <a:r>
              <a:rPr lang="es-ES" sz="1200" dirty="0">
                <a:solidFill>
                  <a:schemeClr val="accent2"/>
                </a:solidFill>
              </a:rPr>
              <a:t>        </a:t>
            </a:r>
            <a:r>
              <a:rPr lang="es-ES" sz="1200" dirty="0" err="1">
                <a:solidFill>
                  <a:schemeClr val="accent2"/>
                </a:solidFill>
              </a:rPr>
              <a:t>System.out.println</a:t>
            </a:r>
            <a:r>
              <a:rPr lang="es-ES" sz="1200" dirty="0">
                <a:solidFill>
                  <a:schemeClr val="accent2"/>
                </a:solidFill>
              </a:rPr>
              <a:t>("Ubicación: " + </a:t>
            </a:r>
            <a:r>
              <a:rPr lang="es-ES" sz="1200" dirty="0" err="1">
                <a:solidFill>
                  <a:schemeClr val="accent2"/>
                </a:solidFill>
              </a:rPr>
              <a:t>this.getPunto</a:t>
            </a:r>
            <a:r>
              <a:rPr lang="es-ES" sz="1200" dirty="0">
                <a:solidFill>
                  <a:schemeClr val="accent2"/>
                </a:solidFill>
              </a:rPr>
              <a:t>().</a:t>
            </a:r>
            <a:r>
              <a:rPr lang="es-ES" sz="1200" dirty="0" err="1">
                <a:solidFill>
                  <a:schemeClr val="accent2"/>
                </a:solidFill>
              </a:rPr>
              <a:t>toString</a:t>
            </a:r>
            <a:r>
              <a:rPr lang="es-ES" sz="1200" dirty="0">
                <a:solidFill>
                  <a:schemeClr val="accent2"/>
                </a:solidFill>
              </a:rPr>
              <a:t>() );             </a:t>
            </a:r>
            <a:endParaRPr lang="es-AR" sz="1200" dirty="0" smtClean="0">
              <a:solidFill>
                <a:schemeClr val="accent2"/>
              </a:solidFill>
            </a:endParaRPr>
          </a:p>
          <a:p>
            <a:r>
              <a:rPr lang="es-AR" sz="1200" dirty="0"/>
              <a:t> </a:t>
            </a:r>
            <a:r>
              <a:rPr lang="es-AR" sz="1200" dirty="0" smtClean="0"/>
              <a:t>       </a:t>
            </a:r>
            <a:r>
              <a:rPr lang="es-AR" sz="1200" dirty="0" err="1" smtClean="0"/>
              <a:t>System.out.println</a:t>
            </a:r>
            <a:r>
              <a:rPr lang="es-AR" sz="1200" dirty="0"/>
              <a:t>("Radio: " + radio );</a:t>
            </a:r>
            <a:endParaRPr lang="es-ES" sz="1200" dirty="0"/>
          </a:p>
          <a:p>
            <a:r>
              <a:rPr lang="es-ES" sz="1200" dirty="0"/>
              <a:t>    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570676" y="2027992"/>
            <a:ext cx="1656184" cy="93871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sz="1100" dirty="0"/>
              <a:t>Circulo: </a:t>
            </a:r>
          </a:p>
          <a:p>
            <a:r>
              <a:rPr lang="es-ES" sz="1100" dirty="0">
                <a:solidFill>
                  <a:schemeClr val="accent2"/>
                </a:solidFill>
              </a:rPr>
              <a:t>Color de Línea: negro</a:t>
            </a:r>
          </a:p>
          <a:p>
            <a:r>
              <a:rPr lang="es-ES" sz="1100" dirty="0">
                <a:solidFill>
                  <a:schemeClr val="accent2"/>
                </a:solidFill>
              </a:rPr>
              <a:t>Color de Relleno: azul </a:t>
            </a:r>
          </a:p>
          <a:p>
            <a:r>
              <a:rPr lang="es-ES" sz="1100" dirty="0">
                <a:solidFill>
                  <a:schemeClr val="accent2"/>
                </a:solidFill>
              </a:rPr>
              <a:t>Ubicación: (100,100)</a:t>
            </a:r>
          </a:p>
          <a:p>
            <a:r>
              <a:rPr lang="es-ES" sz="1100" dirty="0"/>
              <a:t>Radio: 5.0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837312" y="1935324"/>
            <a:ext cx="1656184" cy="1277273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s-ES" sz="1100" dirty="0"/>
              <a:t>Triangulo: </a:t>
            </a:r>
          </a:p>
          <a:p>
            <a:r>
              <a:rPr lang="es-ES" sz="1100" dirty="0">
                <a:solidFill>
                  <a:schemeClr val="accent2"/>
                </a:solidFill>
              </a:rPr>
              <a:t>Color de Línea: negro</a:t>
            </a:r>
          </a:p>
          <a:p>
            <a:r>
              <a:rPr lang="es-ES" sz="1100" dirty="0">
                <a:solidFill>
                  <a:schemeClr val="accent2"/>
                </a:solidFill>
              </a:rPr>
              <a:t>Color de Relleno: azul </a:t>
            </a:r>
          </a:p>
          <a:p>
            <a:r>
              <a:rPr lang="es-ES" sz="1100" dirty="0">
                <a:solidFill>
                  <a:schemeClr val="accent2"/>
                </a:solidFill>
              </a:rPr>
              <a:t>Ubicación: (100,100)</a:t>
            </a:r>
          </a:p>
          <a:p>
            <a:r>
              <a:rPr lang="es-ES" sz="1100" dirty="0"/>
              <a:t>L1: 5.0</a:t>
            </a:r>
          </a:p>
          <a:p>
            <a:r>
              <a:rPr lang="es-ES" sz="1100" dirty="0"/>
              <a:t>L2: 10.2</a:t>
            </a:r>
          </a:p>
          <a:p>
            <a:r>
              <a:rPr lang="es-ES" sz="1100" dirty="0"/>
              <a:t>L3: 8.0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39552" y="3984161"/>
            <a:ext cx="3132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Circulo </a:t>
            </a:r>
            <a:r>
              <a:rPr lang="es-ES" i="1" dirty="0">
                <a:solidFill>
                  <a:srgbClr val="FF0000"/>
                </a:solidFill>
              </a:rPr>
              <a:t>redefine</a:t>
            </a:r>
            <a:r>
              <a:rPr lang="es-ES" dirty="0">
                <a:solidFill>
                  <a:srgbClr val="FF0000"/>
                </a:solidFill>
              </a:rPr>
              <a:t> dibujar: modifica el comportamiento del método heredado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4283968" y="4011910"/>
            <a:ext cx="3456384" cy="440759"/>
            <a:chOff x="4644008" y="3435846"/>
            <a:chExt cx="1872208" cy="584775"/>
          </a:xfrm>
        </p:grpSpPr>
        <p:cxnSp>
          <p:nvCxnSpPr>
            <p:cNvPr id="11" name="10 Conector recto"/>
            <p:cNvCxnSpPr/>
            <p:nvPr/>
          </p:nvCxnSpPr>
          <p:spPr>
            <a:xfrm flipV="1">
              <a:off x="4644008" y="3435846"/>
              <a:ext cx="1872208" cy="5847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4644008" y="3435846"/>
              <a:ext cx="1872208" cy="5847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12 Rectángulo"/>
          <p:cNvSpPr/>
          <p:nvPr/>
        </p:nvSpPr>
        <p:spPr>
          <a:xfrm>
            <a:off x="4042284" y="3995529"/>
            <a:ext cx="4464496" cy="53703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tIns="144000" bIns="144000">
            <a:spAutoFit/>
          </a:bodyPr>
          <a:lstStyle/>
          <a:p>
            <a:r>
              <a:rPr lang="it-IT" sz="1600" dirty="0">
                <a:solidFill>
                  <a:schemeClr val="tx2"/>
                </a:solidFill>
              </a:rPr>
              <a:t> super.dibujar();</a:t>
            </a:r>
          </a:p>
        </p:txBody>
      </p:sp>
    </p:spTree>
    <p:extLst>
      <p:ext uri="{BB962C8B-B14F-4D97-AF65-F5344CB8AC3E}">
        <p14:creationId xmlns:p14="http://schemas.microsoft.com/office/powerpoint/2010/main" val="254678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373" y="298512"/>
            <a:ext cx="5640900" cy="1082700"/>
          </a:xfrm>
        </p:spPr>
        <p:txBody>
          <a:bodyPr>
            <a:normAutofit/>
          </a:bodyPr>
          <a:lstStyle/>
          <a:p>
            <a:r>
              <a:rPr lang="es-ES" sz="3200" dirty="0"/>
              <a:t>La referencia </a:t>
            </a:r>
            <a:r>
              <a:rPr lang="es-ES" sz="3200" dirty="0" err="1"/>
              <a:t>super</a:t>
            </a:r>
            <a:r>
              <a:rPr lang="es-ES" sz="3200" dirty="0"/>
              <a:t>. </a:t>
            </a:r>
            <a:r>
              <a:rPr lang="es-ES" sz="3200" dirty="0" smtClean="0"/>
              <a:t>Ejercicio </a:t>
            </a:r>
            <a:endParaRPr lang="es-ES" sz="3200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72396" y="966525"/>
            <a:ext cx="8229600" cy="365760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Defina el siguiente constructor en la clase Figura, invóquelo desde los constructores de las clases Triangulo y Circulo.</a:t>
            </a:r>
          </a:p>
          <a:p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Defina el siguiente método dibujar en la clase Figura, utilícelo en los métodos dibujar de las clases Triángulo y Círculo. </a:t>
            </a:r>
          </a:p>
          <a:p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115616" y="1779662"/>
            <a:ext cx="6456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200" dirty="0" err="1"/>
              <a:t>public</a:t>
            </a:r>
            <a:r>
              <a:rPr lang="es-ES" sz="1200" dirty="0"/>
              <a:t> Figura(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colorRelleno</a:t>
            </a:r>
            <a:r>
              <a:rPr lang="es-ES" sz="1200" dirty="0"/>
              <a:t>, 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colorLinea</a:t>
            </a:r>
            <a:r>
              <a:rPr lang="es-ES" sz="1200" dirty="0"/>
              <a:t>,   Punto punto){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this.setColorRelleno</a:t>
            </a:r>
            <a:r>
              <a:rPr lang="es-ES" sz="1200" dirty="0"/>
              <a:t>(</a:t>
            </a:r>
            <a:r>
              <a:rPr lang="es-ES" sz="1200" dirty="0" err="1"/>
              <a:t>colorRelleno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this.setColorLinea</a:t>
            </a:r>
            <a:r>
              <a:rPr lang="es-ES" sz="1200" dirty="0"/>
              <a:t>(</a:t>
            </a:r>
            <a:r>
              <a:rPr lang="es-ES" sz="1200" dirty="0" err="1"/>
              <a:t>colorLinea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this.setPunto</a:t>
            </a:r>
            <a:r>
              <a:rPr lang="es-ES" sz="1200" dirty="0"/>
              <a:t>(punto);</a:t>
            </a:r>
          </a:p>
          <a:p>
            <a:pPr lvl="1"/>
            <a:r>
              <a:rPr lang="es-ES" sz="1200" dirty="0"/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75656" y="3500303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dibujar</a:t>
            </a:r>
            <a:r>
              <a:rPr lang="es-ES" sz="1200" dirty="0"/>
              <a:t>(){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           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>
                <a:solidFill>
                  <a:srgbClr val="FF0000"/>
                </a:solidFill>
              </a:rPr>
              <a:t>“Color de Línea ” + </a:t>
            </a:r>
            <a:r>
              <a:rPr lang="es-ES" sz="1200" dirty="0" err="1">
                <a:solidFill>
                  <a:srgbClr val="FF0000"/>
                </a:solidFill>
              </a:rPr>
              <a:t>this.getColorLinea</a:t>
            </a:r>
            <a:r>
              <a:rPr lang="es-ES" sz="1200" dirty="0">
                <a:solidFill>
                  <a:srgbClr val="FF0000"/>
                </a:solidFill>
              </a:rPr>
              <a:t>() + </a:t>
            </a:r>
            <a:endParaRPr lang="es-ES" sz="1200" dirty="0" smtClean="0">
              <a:solidFill>
                <a:srgbClr val="FF0000"/>
              </a:solidFill>
            </a:endParaRPr>
          </a:p>
          <a:p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smtClean="0">
                <a:solidFill>
                  <a:srgbClr val="FF0000"/>
                </a:solidFill>
              </a:rPr>
              <a:t>                                         “</a:t>
            </a:r>
            <a:r>
              <a:rPr lang="es-ES" sz="1200" dirty="0">
                <a:solidFill>
                  <a:srgbClr val="FF0000"/>
                </a:solidFill>
              </a:rPr>
              <a:t>Color de Relleno” +  </a:t>
            </a:r>
            <a:r>
              <a:rPr lang="es-ES" sz="1200" dirty="0" err="1">
                <a:solidFill>
                  <a:srgbClr val="FF0000"/>
                </a:solidFill>
              </a:rPr>
              <a:t>this.getColorRelleno</a:t>
            </a:r>
            <a:r>
              <a:rPr lang="es-ES" sz="1200" dirty="0">
                <a:solidFill>
                  <a:srgbClr val="FF0000"/>
                </a:solidFill>
              </a:rPr>
              <a:t> +  </a:t>
            </a:r>
            <a:r>
              <a:rPr lang="es-ES" sz="1200" dirty="0" smtClean="0">
                <a:solidFill>
                  <a:srgbClr val="FF0000"/>
                </a:solidFill>
              </a:rPr>
              <a:t>                   	                     “</a:t>
            </a:r>
            <a:r>
              <a:rPr lang="es-ES" sz="1200" dirty="0">
                <a:solidFill>
                  <a:srgbClr val="FF0000"/>
                </a:solidFill>
              </a:rPr>
              <a:t>Punto: “ + </a:t>
            </a:r>
            <a:r>
              <a:rPr lang="es-ES" sz="1200" dirty="0" err="1">
                <a:solidFill>
                  <a:srgbClr val="FF0000"/>
                </a:solidFill>
              </a:rPr>
              <a:t>this.getPunto</a:t>
            </a:r>
            <a:r>
              <a:rPr lang="es-ES" sz="1200" dirty="0">
                <a:solidFill>
                  <a:srgbClr val="FF0000"/>
                </a:solidFill>
              </a:rPr>
              <a:t>().</a:t>
            </a:r>
            <a:r>
              <a:rPr lang="es-ES" sz="1200" dirty="0" err="1">
                <a:solidFill>
                  <a:srgbClr val="FF0000"/>
                </a:solidFill>
              </a:rPr>
              <a:t>toString</a:t>
            </a:r>
            <a:r>
              <a:rPr lang="es-ES" sz="1200" dirty="0" smtClean="0">
                <a:solidFill>
                  <a:srgbClr val="FF0000"/>
                </a:solidFill>
              </a:rPr>
              <a:t>()</a:t>
            </a:r>
            <a:r>
              <a:rPr lang="es-ES" sz="1200" dirty="0" smtClean="0"/>
              <a:t>)</a:t>
            </a:r>
            <a:endParaRPr lang="es-ES" sz="1200" dirty="0"/>
          </a:p>
          <a:p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2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199" y="268213"/>
            <a:ext cx="7284027" cy="10827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Clase abstracta características</a:t>
            </a:r>
            <a:endParaRPr lang="es-ES" sz="3200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259772" y="1199498"/>
            <a:ext cx="8229600" cy="3657600"/>
          </a:xfrm>
        </p:spPr>
        <p:txBody>
          <a:bodyPr>
            <a:normAutofit/>
          </a:bodyPr>
          <a:lstStyle/>
          <a:p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Una clase abstracta puede heredar o extender cualquier clase (independientemente de que esta sea abstracta o </a:t>
            </a:r>
            <a:r>
              <a:rPr lang="es-AR" sz="1600" dirty="0" smtClean="0">
                <a:solidFill>
                  <a:schemeClr val="tx1">
                    <a:lumMod val="50000"/>
                  </a:schemeClr>
                </a:solidFill>
              </a:rPr>
              <a:t>no).</a:t>
            </a:r>
            <a:endParaRPr lang="es-AR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Una clase abstracta </a:t>
            </a:r>
            <a:r>
              <a:rPr lang="es-AR" sz="1600" i="1" dirty="0">
                <a:solidFill>
                  <a:schemeClr val="tx1">
                    <a:lumMod val="50000"/>
                  </a:schemeClr>
                </a:solidFill>
              </a:rPr>
              <a:t>puede heredar de una sola clase 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(abstracta o no</a:t>
            </a:r>
            <a:r>
              <a:rPr lang="es-AR" sz="1600" dirty="0" smtClean="0">
                <a:solidFill>
                  <a:schemeClr val="tx1">
                    <a:lumMod val="50000"/>
                  </a:schemeClr>
                </a:solidFill>
              </a:rPr>
              <a:t>).</a:t>
            </a:r>
            <a:endParaRPr lang="es-AR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Una clase abstracta </a:t>
            </a:r>
            <a:r>
              <a:rPr lang="es-AR" sz="1600" i="1" dirty="0">
                <a:solidFill>
                  <a:schemeClr val="tx1">
                    <a:lumMod val="50000"/>
                  </a:schemeClr>
                </a:solidFill>
              </a:rPr>
              <a:t>puede tener métodos que sean abstractos 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o que no lo </a:t>
            </a:r>
            <a:r>
              <a:rPr lang="es-AR" sz="1600" dirty="0" smtClean="0">
                <a:solidFill>
                  <a:schemeClr val="tx1">
                    <a:lumMod val="50000"/>
                  </a:schemeClr>
                </a:solidFill>
              </a:rPr>
              <a:t>sean</a:t>
            </a:r>
          </a:p>
          <a:p>
            <a:r>
              <a:rPr lang="es-AR" sz="1600" dirty="0" smtClean="0">
                <a:solidFill>
                  <a:schemeClr val="tx1">
                    <a:lumMod val="50000"/>
                  </a:schemeClr>
                </a:solidFill>
              </a:rPr>
              <a:t>En 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java concretamente </a:t>
            </a:r>
            <a:r>
              <a:rPr lang="es-AR" sz="1600" dirty="0" smtClean="0">
                <a:solidFill>
                  <a:schemeClr val="tx1">
                    <a:lumMod val="50000"/>
                  </a:schemeClr>
                </a:solidFill>
              </a:rPr>
              <a:t>en 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las clases abstractas la palabra </a:t>
            </a:r>
            <a:r>
              <a:rPr lang="es-AR" sz="1600" b="1" dirty="0" err="1">
                <a:solidFill>
                  <a:schemeClr val="tx1">
                    <a:lumMod val="50000"/>
                  </a:schemeClr>
                </a:solidFill>
              </a:rPr>
              <a:t>abstract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 es obligatoria para definir un método abstracto (así como la clase). </a:t>
            </a:r>
            <a:endParaRPr lang="es-AR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AR" sz="1600" dirty="0" smtClean="0">
                <a:solidFill>
                  <a:schemeClr val="tx1">
                    <a:lumMod val="50000"/>
                  </a:schemeClr>
                </a:solidFill>
              </a:rPr>
              <a:t>En 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una clase abstracta pueden existir variables </a:t>
            </a:r>
            <a:r>
              <a:rPr lang="es-AR" sz="1600" dirty="0" err="1" smtClean="0">
                <a:solidFill>
                  <a:schemeClr val="tx1">
                    <a:lumMod val="50000"/>
                  </a:schemeClr>
                </a:solidFill>
              </a:rPr>
              <a:t>static</a:t>
            </a:r>
            <a:r>
              <a:rPr lang="es-AR" sz="1600" dirty="0" smtClean="0">
                <a:solidFill>
                  <a:schemeClr val="tx1">
                    <a:lumMod val="50000"/>
                  </a:schemeClr>
                </a:solidFill>
              </a:rPr>
              <a:t> con 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cualquier modificador de acceso (</a:t>
            </a:r>
            <a:r>
              <a:rPr lang="es-AR" sz="16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AR" sz="1600" dirty="0" err="1" smtClean="0">
                <a:solidFill>
                  <a:schemeClr val="tx1">
                    <a:lumMod val="50000"/>
                  </a:schemeClr>
                </a:solidFill>
              </a:rPr>
              <a:t>private</a:t>
            </a:r>
            <a:r>
              <a:rPr lang="es-AR" sz="1600" dirty="0" smtClean="0">
                <a:solidFill>
                  <a:schemeClr val="tx1">
                    <a:lumMod val="50000"/>
                  </a:schemeClr>
                </a:solidFill>
              </a:rPr>
              <a:t>). </a:t>
            </a:r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4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90" y="188900"/>
            <a:ext cx="7777617" cy="1082700"/>
          </a:xfrm>
        </p:spPr>
        <p:txBody>
          <a:bodyPr>
            <a:normAutofit fontScale="90000"/>
          </a:bodyPr>
          <a:lstStyle/>
          <a:p>
            <a:r>
              <a:rPr lang="es-ES" dirty="0"/>
              <a:t>Clases y métodos </a:t>
            </a:r>
            <a:r>
              <a:rPr lang="es-ES" dirty="0">
                <a:solidFill>
                  <a:srgbClr val="FF0000"/>
                </a:solidFill>
              </a:rPr>
              <a:t>abstractos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15608" y="1182459"/>
            <a:ext cx="8229600" cy="3657600"/>
          </a:xfrm>
        </p:spPr>
        <p:txBody>
          <a:bodyPr>
            <a:normAutofit fontScale="92500" lnSpcReduction="10000"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Clase abstracta</a:t>
            </a:r>
          </a:p>
          <a:p>
            <a:pPr lvl="1"/>
            <a:r>
              <a:rPr lang="es-ES" sz="1600" dirty="0"/>
              <a:t>Clase de la cual </a:t>
            </a:r>
            <a:r>
              <a:rPr lang="es-ES" sz="1600" b="1" u="sng" dirty="0">
                <a:solidFill>
                  <a:srgbClr val="FF0000"/>
                </a:solidFill>
              </a:rPr>
              <a:t>no se crearán instancias</a:t>
            </a:r>
            <a:r>
              <a:rPr lang="es-ES" sz="1600" b="1" dirty="0"/>
              <a:t>. </a:t>
            </a:r>
          </a:p>
          <a:p>
            <a:pPr lvl="1"/>
            <a:r>
              <a:rPr lang="es-ES" sz="1600" dirty="0"/>
              <a:t>Ejemplos: la clase Figura. </a:t>
            </a:r>
          </a:p>
          <a:p>
            <a:pPr lvl="1"/>
            <a:r>
              <a:rPr lang="es-ES" sz="1600" dirty="0"/>
              <a:t>Declaración en Java: </a:t>
            </a:r>
          </a:p>
          <a:p>
            <a:pPr lvl="2"/>
            <a:r>
              <a:rPr lang="es-ES" sz="1400" dirty="0"/>
              <a:t>anteponer </a:t>
            </a:r>
            <a:r>
              <a:rPr lang="es-ES" sz="1400" i="1" dirty="0" err="1">
                <a:solidFill>
                  <a:srgbClr val="FF0000"/>
                </a:solidFill>
              </a:rPr>
              <a:t>abstract</a:t>
            </a:r>
            <a:r>
              <a:rPr lang="es-ES" sz="1400" i="1" dirty="0">
                <a:solidFill>
                  <a:srgbClr val="FF0000"/>
                </a:solidFill>
              </a:rPr>
              <a:t> </a:t>
            </a:r>
            <a:r>
              <a:rPr lang="es-ES" sz="1400" dirty="0"/>
              <a:t>a la palabra </a:t>
            </a:r>
            <a:r>
              <a:rPr lang="es-ES" sz="1400" dirty="0" err="1"/>
              <a:t>class</a:t>
            </a:r>
            <a:r>
              <a:rPr lang="es-ES" sz="1400" dirty="0"/>
              <a:t>.</a:t>
            </a:r>
          </a:p>
          <a:p>
            <a:pPr lvl="1"/>
            <a:endParaRPr lang="es-ES" sz="1600" dirty="0"/>
          </a:p>
          <a:p>
            <a:r>
              <a:rPr lang="es-ES" sz="1800" dirty="0">
                <a:solidFill>
                  <a:srgbClr val="FF0000"/>
                </a:solidFill>
              </a:rPr>
              <a:t>Método abstracto</a:t>
            </a:r>
          </a:p>
          <a:p>
            <a:pPr lvl="1"/>
            <a:r>
              <a:rPr lang="es-ES" sz="1600" u="sng" dirty="0">
                <a:solidFill>
                  <a:srgbClr val="FF0000"/>
                </a:solidFill>
              </a:rPr>
              <a:t>Métodos </a:t>
            </a:r>
            <a:r>
              <a:rPr lang="es-ES" sz="1600" b="1" u="sng" dirty="0">
                <a:solidFill>
                  <a:srgbClr val="FF0000"/>
                </a:solidFill>
              </a:rPr>
              <a:t>sin implementación </a:t>
            </a:r>
            <a:r>
              <a:rPr lang="es-ES" sz="1600" u="sng" dirty="0">
                <a:solidFill>
                  <a:srgbClr val="FF0000"/>
                </a:solidFill>
              </a:rPr>
              <a:t>en la clase que lo declara</a:t>
            </a:r>
            <a:r>
              <a:rPr lang="es-ES" sz="1600" dirty="0"/>
              <a:t>. Las </a:t>
            </a:r>
            <a:r>
              <a:rPr lang="es-ES" sz="1600" dirty="0">
                <a:solidFill>
                  <a:srgbClr val="FF0000"/>
                </a:solidFill>
              </a:rPr>
              <a:t>subclases</a:t>
            </a:r>
            <a:r>
              <a:rPr lang="es-ES" sz="1600" dirty="0"/>
              <a:t> </a:t>
            </a:r>
            <a:r>
              <a:rPr lang="es-ES" sz="1600" b="1" dirty="0">
                <a:solidFill>
                  <a:srgbClr val="00B050"/>
                </a:solidFill>
              </a:rPr>
              <a:t>tienen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b="1" dirty="0">
                <a:solidFill>
                  <a:srgbClr val="00B050"/>
                </a:solidFill>
              </a:rPr>
              <a:t>obligación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dirty="0"/>
              <a:t>de implementarlos. </a:t>
            </a:r>
          </a:p>
          <a:p>
            <a:pPr lvl="1"/>
            <a:r>
              <a:rPr lang="es-ES" sz="1600" dirty="0"/>
              <a:t>Ejemplo:  </a:t>
            </a:r>
            <a:r>
              <a:rPr lang="es-ES" sz="1600" dirty="0" err="1"/>
              <a:t>calcularArea</a:t>
            </a:r>
            <a:r>
              <a:rPr lang="es-ES" sz="1600" dirty="0"/>
              <a:t> y </a:t>
            </a:r>
            <a:r>
              <a:rPr lang="es-ES" sz="1600" dirty="0" err="1"/>
              <a:t>calcularPerimetro</a:t>
            </a:r>
            <a:r>
              <a:rPr lang="es-ES" sz="1600" dirty="0"/>
              <a:t> de Figura.</a:t>
            </a:r>
          </a:p>
          <a:p>
            <a:pPr lvl="1"/>
            <a:r>
              <a:rPr lang="es-ES" sz="1600" dirty="0"/>
              <a:t>Declaración en Java: </a:t>
            </a:r>
          </a:p>
          <a:p>
            <a:pPr lvl="2"/>
            <a:r>
              <a:rPr lang="es-ES" sz="1400" dirty="0"/>
              <a:t>encabezado del método anteponiendo </a:t>
            </a:r>
            <a:r>
              <a:rPr lang="es-ES" sz="1400" i="1" dirty="0" err="1"/>
              <a:t>abstract</a:t>
            </a:r>
            <a:r>
              <a:rPr lang="es-ES" sz="1400" i="1" dirty="0"/>
              <a:t> </a:t>
            </a:r>
            <a:r>
              <a:rPr lang="es-ES" sz="1400" dirty="0"/>
              <a:t>al tipo de retorno.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56754" y="1182459"/>
            <a:ext cx="3640435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49121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abstract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NombreClase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{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/* Definir atributos */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dirty="0">
                <a:latin typeface="+mj-lt"/>
                <a:ea typeface="Times New Roman" pitchFamily="18" charset="0"/>
                <a:cs typeface="Courier New" pitchFamily="49" charset="0"/>
              </a:rPr>
              <a:t>       /* Definir constructores */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effectLst/>
              <a:latin typeface="+mj-lt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/* Definir métodos no abstractos */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b="1" dirty="0">
                <a:solidFill>
                  <a:schemeClr val="accent2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/* Definir métodos abstractos */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9913" y="4794585"/>
            <a:ext cx="5616624" cy="292388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abstract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TipoRetorno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nombreMetodo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(lista parámetros);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  <a:endParaRPr kumimoji="0" lang="es-ES" altLang="es-E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3698"/>
            <a:ext cx="8686800" cy="1082700"/>
          </a:xfrm>
        </p:spPr>
        <p:txBody>
          <a:bodyPr>
            <a:normAutofit fontScale="90000"/>
          </a:bodyPr>
          <a:lstStyle/>
          <a:p>
            <a:r>
              <a:rPr lang="es-ES" dirty="0"/>
              <a:t>Conversión ascendente (</a:t>
            </a:r>
            <a:r>
              <a:rPr lang="es-ES" i="1" dirty="0" err="1"/>
              <a:t>Upcasting</a:t>
            </a:r>
            <a:r>
              <a:rPr lang="es-ES" i="1" dirty="0"/>
              <a:t>)</a:t>
            </a:r>
            <a:r>
              <a:rPr lang="es-ES" dirty="0"/>
              <a:t>.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261764" y="1146398"/>
            <a:ext cx="8686800" cy="3657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Cualquier objeto instancia de una </a:t>
            </a:r>
            <a:r>
              <a:rPr lang="es-ES" sz="1600" i="1" dirty="0">
                <a:solidFill>
                  <a:schemeClr val="accent4">
                    <a:lumMod val="50000"/>
                  </a:schemeClr>
                </a:solidFill>
              </a:rPr>
              <a:t>clase derivada 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puede ser referenciado por una variable cuyo tipo es la </a:t>
            </a:r>
            <a:r>
              <a:rPr lang="es-ES" sz="1600" i="1" dirty="0">
                <a:solidFill>
                  <a:schemeClr val="tx1">
                    <a:lumMod val="50000"/>
                  </a:schemeClr>
                </a:solidFill>
              </a:rPr>
              <a:t>clase base 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(conversión ascendente)</a:t>
            </a:r>
          </a:p>
          <a:p>
            <a:pPr algn="just"/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Siempre es posible: la herencia establece una relación “es-un”</a:t>
            </a:r>
          </a:p>
          <a:p>
            <a:pPr algn="just"/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Pueden existir variables cuyo tipo es una clase abstracta que</a:t>
            </a:r>
          </a:p>
          <a:p>
            <a:pPr algn="just">
              <a:buNone/>
            </a:pP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 referencien a instancias de clases derivadas de esta.</a:t>
            </a:r>
          </a:p>
          <a:p>
            <a:pPr algn="just"/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Al objeto sólo se le puede enviar mensajes definidos en </a:t>
            </a:r>
          </a:p>
          <a:p>
            <a:pPr marL="0" indent="0" algn="just">
              <a:buNone/>
            </a:pP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la interfaz de la </a:t>
            </a:r>
            <a:r>
              <a:rPr lang="es-ES" sz="1600" i="1" dirty="0">
                <a:solidFill>
                  <a:schemeClr val="tx1">
                    <a:lumMod val="50000"/>
                  </a:schemeClr>
                </a:solidFill>
              </a:rPr>
              <a:t>clase usada como tipo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 para la variable </a:t>
            </a:r>
          </a:p>
          <a:p>
            <a:pPr marL="0" indent="0" algn="just">
              <a:buNone/>
            </a:pP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referencia (</a:t>
            </a:r>
            <a:r>
              <a:rPr lang="es-ES" sz="1600" i="1" dirty="0">
                <a:solidFill>
                  <a:schemeClr val="tx1">
                    <a:lumMod val="50000"/>
                  </a:schemeClr>
                </a:solidFill>
              </a:rPr>
              <a:t>clase base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).</a:t>
            </a:r>
            <a:r>
              <a:rPr lang="es-ES" sz="16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algn="just"/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La búsqueda del método a ejecutar comienza siempre </a:t>
            </a:r>
          </a:p>
          <a:p>
            <a:pPr marL="0" indent="0" algn="just">
              <a:buNone/>
            </a:pP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desde la clase instanciada. </a:t>
            </a:r>
          </a:p>
          <a:p>
            <a:pPr algn="just">
              <a:buNone/>
            </a:pPr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15616" y="1779662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2"/>
                </a:solidFill>
              </a:rPr>
              <a:t>Figura</a:t>
            </a:r>
            <a:r>
              <a:rPr lang="es-ES" sz="1400" dirty="0"/>
              <a:t> fig1 = </a:t>
            </a:r>
            <a:r>
              <a:rPr lang="es-ES" sz="1400" b="1" dirty="0"/>
              <a:t>new </a:t>
            </a:r>
            <a:r>
              <a:rPr lang="es-ES" sz="1400" b="1" dirty="0">
                <a:solidFill>
                  <a:srgbClr val="FF0000"/>
                </a:solidFill>
              </a:rPr>
              <a:t>Circulo</a:t>
            </a:r>
            <a:r>
              <a:rPr lang="es-ES" sz="1400" b="1" dirty="0"/>
              <a:t>(…);</a:t>
            </a:r>
          </a:p>
          <a:p>
            <a:r>
              <a:rPr lang="es-ES" sz="1400" dirty="0">
                <a:solidFill>
                  <a:schemeClr val="accent2"/>
                </a:solidFill>
              </a:rPr>
              <a:t>Figura </a:t>
            </a:r>
            <a:r>
              <a:rPr lang="es-ES" sz="1400" dirty="0"/>
              <a:t>fig2 = </a:t>
            </a:r>
            <a:r>
              <a:rPr lang="es-ES" sz="1400" b="1" dirty="0"/>
              <a:t>new </a:t>
            </a:r>
            <a:r>
              <a:rPr lang="es-ES" sz="1400" b="1" dirty="0">
                <a:solidFill>
                  <a:srgbClr val="FF0000"/>
                </a:solidFill>
              </a:rPr>
              <a:t>Triangulo</a:t>
            </a:r>
            <a:r>
              <a:rPr lang="es-ES" sz="1400" b="1" dirty="0"/>
              <a:t>(…); 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14918"/>
              </p:ext>
            </p:extLst>
          </p:nvPr>
        </p:nvGraphicFramePr>
        <p:xfrm>
          <a:off x="6588224" y="1575657"/>
          <a:ext cx="1701304" cy="145176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0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Figura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colorRelleno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colorLinea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1" dirty="0">
                          <a:solidFill>
                            <a:srgbClr val="FF0000"/>
                          </a:solidFill>
                          <a:effectLst/>
                        </a:rPr>
                        <a:t>punto</a:t>
                      </a:r>
                      <a:endParaRPr lang="es-ES" sz="11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/* </a:t>
                      </a:r>
                      <a:r>
                        <a:rPr lang="es-ES" sz="900" dirty="0" err="1">
                          <a:effectLst/>
                        </a:rPr>
                        <a:t>getters</a:t>
                      </a:r>
                      <a:r>
                        <a:rPr lang="es-ES" sz="900" dirty="0">
                          <a:effectLst/>
                        </a:rPr>
                        <a:t> y </a:t>
                      </a:r>
                      <a:r>
                        <a:rPr lang="es-ES" sz="900" dirty="0" err="1">
                          <a:effectLst/>
                        </a:rPr>
                        <a:t>setters</a:t>
                      </a:r>
                      <a:r>
                        <a:rPr lang="es-ES" sz="900" dirty="0">
                          <a:effectLst/>
                        </a:rPr>
                        <a:t> para los atributos 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dibujar(): </a:t>
                      </a:r>
                      <a:r>
                        <a:rPr lang="es-ES" sz="900" dirty="0" err="1">
                          <a:effectLst/>
                        </a:rPr>
                        <a:t>void</a:t>
                      </a:r>
                      <a:endParaRPr lang="es-ES" sz="9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i="1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i="1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71186"/>
              </p:ext>
            </p:extLst>
          </p:nvPr>
        </p:nvGraphicFramePr>
        <p:xfrm>
          <a:off x="7527905" y="3343330"/>
          <a:ext cx="1512168" cy="146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Círculo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radio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4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dibujar():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14143"/>
              </p:ext>
            </p:extLst>
          </p:nvPr>
        </p:nvGraphicFramePr>
        <p:xfrm>
          <a:off x="5868144" y="3316830"/>
          <a:ext cx="1515745" cy="1487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bg1"/>
                          </a:solidFill>
                          <a:effectLst/>
                        </a:rPr>
                        <a:t>Triángulo</a:t>
                      </a:r>
                      <a:endParaRPr lang="es-ES" sz="11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bg1"/>
                          </a:solidFill>
                          <a:effectLst/>
                        </a:rPr>
                        <a:t>lado1</a:t>
                      </a:r>
                      <a:endParaRPr lang="es-ES" sz="11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bg1"/>
                          </a:solidFill>
                          <a:effectLst/>
                        </a:rPr>
                        <a:t>lado2</a:t>
                      </a:r>
                      <a:endParaRPr lang="es-ES" sz="11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bg1"/>
                          </a:solidFill>
                          <a:effectLst/>
                        </a:rPr>
                        <a:t>lado3</a:t>
                      </a:r>
                      <a:endParaRPr lang="es-ES" sz="11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2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/* </a:t>
                      </a: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getters</a:t>
                      </a: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 y </a:t>
                      </a: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setters</a:t>
                      </a: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dibujar():</a:t>
                      </a: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void</a:t>
                      </a:r>
                      <a:endParaRPr lang="es-ES" sz="9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13 Conector recto"/>
          <p:cNvCxnSpPr/>
          <p:nvPr/>
        </p:nvCxnSpPr>
        <p:spPr>
          <a:xfrm>
            <a:off x="6381348" y="3191289"/>
            <a:ext cx="2045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7419893" y="3013817"/>
            <a:ext cx="0" cy="16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6381348" y="3191289"/>
            <a:ext cx="0" cy="11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8437121" y="3195615"/>
            <a:ext cx="0" cy="162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358833" y="4786173"/>
            <a:ext cx="3024336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Utilidad</a:t>
            </a:r>
          </a:p>
        </p:txBody>
      </p:sp>
    </p:spTree>
    <p:extLst>
      <p:ext uri="{BB962C8B-B14F-4D97-AF65-F5344CB8AC3E}">
        <p14:creationId xmlns:p14="http://schemas.microsoft.com/office/powerpoint/2010/main" val="329372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29600" cy="3657600"/>
          </a:xfrm>
        </p:spPr>
        <p:txBody>
          <a:bodyPr>
            <a:normAutofit/>
          </a:bodyPr>
          <a:lstStyle/>
          <a:p>
            <a:r>
              <a:rPr lang="es-ES" sz="1800" b="1" dirty="0">
                <a:solidFill>
                  <a:srgbClr val="00B050"/>
                </a:solidFill>
              </a:rPr>
              <a:t>Posibilidad de enviar mensajes sintácticamente iguales a objetos de distintas clases</a:t>
            </a:r>
            <a:r>
              <a:rPr lang="es-ES" sz="1800" dirty="0"/>
              <a:t>. </a:t>
            </a:r>
          </a:p>
          <a:p>
            <a:r>
              <a:rPr lang="es-ES" sz="1800" dirty="0">
                <a:solidFill>
                  <a:srgbClr val="FF0000"/>
                </a:solidFill>
              </a:rPr>
              <a:t>La misma operación se realiza de distinta forma según sea el objeto al que se le envía el mensaje</a:t>
            </a:r>
            <a:r>
              <a:rPr lang="es-ES" sz="1800" dirty="0"/>
              <a:t>. </a:t>
            </a:r>
          </a:p>
          <a:p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Ejemplo</a:t>
            </a:r>
          </a:p>
          <a:p>
            <a:pPr marL="274320" lvl="1" indent="0">
              <a:buNone/>
            </a:pP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Figura [] figuras = new Figura[10]; </a:t>
            </a:r>
          </a:p>
          <a:p>
            <a:pPr marL="274320" lvl="1" indent="0">
              <a:buNone/>
            </a:pP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/* cargar arreglo con círculos y triángulos */</a:t>
            </a:r>
          </a:p>
          <a:p>
            <a:pPr marL="274320" lvl="1" indent="0">
              <a:buNone/>
            </a:pPr>
            <a:r>
              <a:rPr lang="es-ES" sz="1600" dirty="0" err="1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 (i=0; i&lt;10; i++)</a:t>
            </a:r>
          </a:p>
          <a:p>
            <a:pPr marL="274320" lvl="1" indent="0">
              <a:buNone/>
            </a:pP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 	figuras[i].dibujar();</a:t>
            </a:r>
          </a:p>
          <a:p>
            <a:endParaRPr lang="es-ES" sz="1800" dirty="0"/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EACFA4C2-5DB9-4AC2-9A70-8B068B55CFB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029200" y="14288"/>
            <a:ext cx="4114800" cy="246062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176464" y="401191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b="1" dirty="0">
                <a:solidFill>
                  <a:schemeClr val="tx1"/>
                </a:solidFill>
              </a:rPr>
              <a:t>El método dibujar() a ejecutar dependerá de  la clase de figura geométrica. </a:t>
            </a:r>
          </a:p>
        </p:txBody>
      </p:sp>
      <p:cxnSp>
        <p:nvCxnSpPr>
          <p:cNvPr id="5" name="4 Conector recto de flecha"/>
          <p:cNvCxnSpPr>
            <a:endCxn id="4" idx="1"/>
          </p:cNvCxnSpPr>
          <p:nvPr/>
        </p:nvCxnSpPr>
        <p:spPr>
          <a:xfrm>
            <a:off x="3203848" y="3795886"/>
            <a:ext cx="972616" cy="508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4294967295"/>
          </p:nvPr>
        </p:nvSpPr>
        <p:spPr>
          <a:xfrm>
            <a:off x="683593" y="2293938"/>
            <a:ext cx="2808288" cy="278765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lado1</a:t>
            </a:r>
          </a:p>
          <a:p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lado2</a:t>
            </a:r>
          </a:p>
          <a:p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lado3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color de línea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color de relleno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punto</a:t>
            </a:r>
          </a:p>
          <a:p>
            <a:pPr lvl="1"/>
            <a:endParaRPr lang="es-ES" sz="1400" dirty="0"/>
          </a:p>
          <a:p>
            <a:endParaRPr lang="es-ES" sz="1400" dirty="0"/>
          </a:p>
        </p:txBody>
      </p:sp>
      <p:sp>
        <p:nvSpPr>
          <p:cNvPr id="19" name="11 Marcador de contenido"/>
          <p:cNvSpPr>
            <a:spLocks noGrp="1"/>
          </p:cNvSpPr>
          <p:nvPr>
            <p:ph sz="half" idx="4294967295"/>
          </p:nvPr>
        </p:nvSpPr>
        <p:spPr>
          <a:xfrm>
            <a:off x="5598247" y="2360613"/>
            <a:ext cx="2735262" cy="26543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radio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color de línea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color de relleno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punto</a:t>
            </a:r>
          </a:p>
          <a:p>
            <a:endParaRPr lang="es-ES" sz="1800" dirty="0"/>
          </a:p>
        </p:txBody>
      </p:sp>
      <p:sp>
        <p:nvSpPr>
          <p:cNvPr id="13" name="3 Marcador de pie de página">
            <a:extLst>
              <a:ext uri="{FF2B5EF4-FFF2-40B4-BE49-F238E27FC236}">
                <a16:creationId xmlns:a16="http://schemas.microsoft.com/office/drawing/2014/main" id="{FEE19EF9-C718-4A70-A711-7324C9B92D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029200" y="14288"/>
            <a:ext cx="4114800" cy="246062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2272333" y="1757996"/>
            <a:ext cx="93006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AR" dirty="0">
                <a:solidFill>
                  <a:schemeClr val="tx2">
                    <a:lumMod val="10000"/>
                  </a:schemeClr>
                </a:solidFill>
              </a:rPr>
              <a:t>Triángulo</a:t>
            </a:r>
            <a:endParaRPr lang="es-E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67544" y="1203999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2000" dirty="0"/>
              <a:t>Diferentes tipos de objetos con comportamiento y características comunes.</a:t>
            </a:r>
            <a:endParaRPr lang="es-ES" sz="2000" dirty="0"/>
          </a:p>
        </p:txBody>
      </p:sp>
      <p:sp>
        <p:nvSpPr>
          <p:cNvPr id="17" name="16 Rectángulo"/>
          <p:cNvSpPr/>
          <p:nvPr/>
        </p:nvSpPr>
        <p:spPr>
          <a:xfrm>
            <a:off x="6213749" y="1757995"/>
            <a:ext cx="75212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Círculo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4283968" y="1923678"/>
            <a:ext cx="0" cy="282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29600" cy="3657600"/>
          </a:xfrm>
        </p:spPr>
        <p:txBody>
          <a:bodyPr>
            <a:normAutofit/>
          </a:bodyPr>
          <a:lstStyle/>
          <a:p>
            <a:r>
              <a:rPr lang="es-ES" sz="1800" dirty="0" smtClean="0">
                <a:solidFill>
                  <a:schemeClr val="tx1">
                    <a:lumMod val="50000"/>
                  </a:schemeClr>
                </a:solidFill>
              </a:rPr>
              <a:t>Más sobre polimorfismo en:</a:t>
            </a:r>
          </a:p>
          <a:p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1800" dirty="0">
                <a:solidFill>
                  <a:schemeClr val="tx1">
                    <a:lumMod val="50000"/>
                  </a:schemeClr>
                </a:solidFill>
                <a:hlinkClick r:id="rId2"/>
              </a:rPr>
              <a:t>https://www.luaces-novo.es/polimorfismo-en-java</a:t>
            </a:r>
            <a:r>
              <a:rPr lang="es-ES" sz="18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/</a:t>
            </a:r>
            <a:endParaRPr lang="es-ES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EACFA4C2-5DB9-4AC2-9A70-8B068B55CFB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029200" y="14288"/>
            <a:ext cx="4114800" cy="246062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80999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372" y="268213"/>
            <a:ext cx="5640900" cy="1082700"/>
          </a:xfrm>
        </p:spPr>
        <p:txBody>
          <a:bodyPr>
            <a:normAutofit/>
          </a:bodyPr>
          <a:lstStyle/>
          <a:p>
            <a:r>
              <a:rPr lang="es-ES" sz="2800" dirty="0"/>
              <a:t>Clases, métodos abstractos y </a:t>
            </a:r>
            <a:r>
              <a:rPr lang="es-ES" sz="2800" dirty="0" err="1"/>
              <a:t>Upcasting</a:t>
            </a:r>
            <a:r>
              <a:rPr lang="es-ES" sz="2800" dirty="0"/>
              <a:t>. Ejercitación.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29600" cy="3657600"/>
          </a:xfrm>
        </p:spPr>
        <p:txBody>
          <a:bodyPr>
            <a:normAutofit fontScale="70000" lnSpcReduction="20000"/>
          </a:bodyPr>
          <a:lstStyle/>
          <a:p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Definir la clase Figura como abstracta. </a:t>
            </a:r>
          </a:p>
          <a:p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Definir en Figura los métodos abstractos </a:t>
            </a:r>
            <a:r>
              <a:rPr lang="es-ES" sz="1800" dirty="0" err="1">
                <a:solidFill>
                  <a:schemeClr val="tx1">
                    <a:lumMod val="50000"/>
                  </a:schemeClr>
                </a:solidFill>
              </a:rPr>
              <a:t>calcularArea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 y </a:t>
            </a:r>
            <a:r>
              <a:rPr lang="es-ES" sz="1800" dirty="0" err="1">
                <a:solidFill>
                  <a:schemeClr val="tx1">
                    <a:lumMod val="50000"/>
                  </a:schemeClr>
                </a:solidFill>
              </a:rPr>
              <a:t>calcularPerimetro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Analizar qué hace el siguiente programa:</a:t>
            </a:r>
          </a:p>
          <a:p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Responder: ¿Qué mensajes le puedo enviar al objeto a través de la referencia </a:t>
            </a:r>
            <a:r>
              <a:rPr lang="es-ES" sz="1800" dirty="0" err="1">
                <a:solidFill>
                  <a:schemeClr val="tx1">
                    <a:lumMod val="50000"/>
                  </a:schemeClr>
                </a:solidFill>
              </a:rPr>
              <a:t>circ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? ¿Qué mensajes a través de la referencia </a:t>
            </a:r>
            <a:r>
              <a:rPr lang="es-ES" sz="1800" dirty="0" err="1">
                <a:solidFill>
                  <a:schemeClr val="tx1">
                    <a:lumMod val="50000"/>
                  </a:schemeClr>
                </a:solidFill>
              </a:rPr>
              <a:t>fig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? </a:t>
            </a:r>
          </a:p>
        </p:txBody>
      </p:sp>
      <p:pic>
        <p:nvPicPr>
          <p:cNvPr id="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827584" y="2063626"/>
            <a:ext cx="9289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público </a:t>
            </a: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DemoFiguras</a:t>
            </a:r>
            <a:r>
              <a:rPr lang="es-ES" sz="1200" dirty="0"/>
              <a:t> {</a:t>
            </a:r>
          </a:p>
          <a:p>
            <a:r>
              <a:rPr lang="es-ES" sz="1200" dirty="0"/>
              <a:t>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static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main</a:t>
            </a:r>
            <a:r>
              <a:rPr lang="es-ES" sz="1200" dirty="0"/>
              <a:t>(</a:t>
            </a:r>
            <a:r>
              <a:rPr lang="es-ES" sz="1200" dirty="0" err="1"/>
              <a:t>String</a:t>
            </a:r>
            <a:r>
              <a:rPr lang="es-ES" sz="1200" dirty="0"/>
              <a:t>[] </a:t>
            </a:r>
            <a:r>
              <a:rPr lang="es-ES" sz="1200" dirty="0" err="1"/>
              <a:t>args</a:t>
            </a:r>
            <a:r>
              <a:rPr lang="es-ES" sz="1200" dirty="0"/>
              <a:t>) {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/>
              <a:t>Circulo </a:t>
            </a:r>
            <a:r>
              <a:rPr lang="es-ES" sz="1200" dirty="0" err="1"/>
              <a:t>circ</a:t>
            </a:r>
            <a:r>
              <a:rPr lang="es-ES" sz="1200" dirty="0"/>
              <a:t> =new Circulo(5, "amarillo", "negro", new Punto (100,100));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 err="1"/>
              <a:t>System.out.println</a:t>
            </a:r>
            <a:r>
              <a:rPr lang="es-ES" sz="1200" dirty="0"/>
              <a:t>(</a:t>
            </a:r>
            <a:r>
              <a:rPr lang="es-ES" sz="1200" dirty="0" err="1"/>
              <a:t>circ.getRadio</a:t>
            </a:r>
            <a:r>
              <a:rPr lang="es-ES" sz="1200" dirty="0"/>
              <a:t>());   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 err="1"/>
              <a:t>circ.</a:t>
            </a:r>
            <a:r>
              <a:rPr lang="es-ES" sz="1200" dirty="0" err="1">
                <a:solidFill>
                  <a:srgbClr val="FF0000"/>
                </a:solidFill>
              </a:rPr>
              <a:t>dibujar</a:t>
            </a:r>
            <a:r>
              <a:rPr lang="es-ES" sz="1200" dirty="0">
                <a:solidFill>
                  <a:srgbClr val="FF0000"/>
                </a:solidFill>
              </a:rPr>
              <a:t>()</a:t>
            </a:r>
            <a:r>
              <a:rPr lang="es-ES" sz="1200" dirty="0"/>
              <a:t>;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/>
              <a:t>Figura </a:t>
            </a:r>
            <a:r>
              <a:rPr lang="es-ES" sz="1200" dirty="0" err="1"/>
              <a:t>fig</a:t>
            </a:r>
            <a:r>
              <a:rPr lang="es-ES" sz="1200" dirty="0"/>
              <a:t>= </a:t>
            </a:r>
            <a:r>
              <a:rPr lang="es-ES" sz="1200" dirty="0" err="1"/>
              <a:t>circ</a:t>
            </a:r>
            <a:r>
              <a:rPr lang="es-ES" sz="1200" dirty="0"/>
              <a:t>; 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 err="1"/>
              <a:t>System.out.println</a:t>
            </a:r>
            <a:r>
              <a:rPr lang="es-ES" sz="1200" dirty="0"/>
              <a:t>(</a:t>
            </a:r>
            <a:r>
              <a:rPr lang="es-ES" sz="1200" dirty="0" err="1"/>
              <a:t>fig.getRadio</a:t>
            </a:r>
            <a:r>
              <a:rPr lang="es-ES" sz="1200" dirty="0"/>
              <a:t>()); 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 err="1"/>
              <a:t>fig.</a:t>
            </a:r>
            <a:r>
              <a:rPr lang="es-ES" sz="1200" dirty="0" err="1">
                <a:solidFill>
                  <a:srgbClr val="FF0000"/>
                </a:solidFill>
              </a:rPr>
              <a:t>dibujar</a:t>
            </a:r>
            <a:r>
              <a:rPr lang="es-ES" sz="1200" dirty="0">
                <a:solidFill>
                  <a:srgbClr val="FF0000"/>
                </a:solidFill>
              </a:rPr>
              <a:t>()</a:t>
            </a:r>
            <a:r>
              <a:rPr lang="es-ES" sz="1200" dirty="0"/>
              <a:t>; 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 err="1"/>
              <a:t>System.out.println</a:t>
            </a:r>
            <a:r>
              <a:rPr lang="es-ES" sz="1200" dirty="0"/>
              <a:t>("Color </a:t>
            </a:r>
            <a:r>
              <a:rPr lang="es-ES" sz="1200" dirty="0" err="1"/>
              <a:t>linea</a:t>
            </a:r>
            <a:r>
              <a:rPr lang="es-ES" sz="1200" dirty="0"/>
              <a:t>: " + </a:t>
            </a:r>
            <a:r>
              <a:rPr lang="es-ES" sz="1200" dirty="0" err="1"/>
              <a:t>fig.getColorLinea</a:t>
            </a:r>
            <a:r>
              <a:rPr lang="es-ES" sz="1200" dirty="0"/>
              <a:t>()); </a:t>
            </a:r>
          </a:p>
          <a:p>
            <a:r>
              <a:rPr lang="es-ES" sz="1200" dirty="0"/>
              <a:t>    }</a:t>
            </a:r>
          </a:p>
          <a:p>
            <a:r>
              <a:rPr lang="es-ES" sz="1200" dirty="0"/>
              <a:t>}</a:t>
            </a:r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5106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9084" y="241288"/>
            <a:ext cx="5640900" cy="1082700"/>
          </a:xfrm>
        </p:spPr>
        <p:txBody>
          <a:bodyPr>
            <a:normAutofit/>
          </a:bodyPr>
          <a:lstStyle/>
          <a:p>
            <a:r>
              <a:rPr lang="es-ES" dirty="0"/>
              <a:t>Aplicación</a:t>
            </a:r>
            <a:r>
              <a:rPr lang="es-ES" dirty="0" smtClean="0"/>
              <a:t>. Ejercicio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60640"/>
            <a:ext cx="8229600" cy="3657600"/>
          </a:xfrm>
        </p:spPr>
        <p:txBody>
          <a:bodyPr>
            <a:normAutofit fontScale="92500" lnSpcReduction="20000"/>
          </a:bodyPr>
          <a:lstStyle/>
          <a:p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Utilizando la jerarquía de figuras, generar una aplicación que permita realizar el dibujo mostrado. </a:t>
            </a:r>
          </a:p>
          <a:p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Un dibujo se caracteriza por su </a:t>
            </a:r>
            <a:r>
              <a:rPr lang="es-ES" sz="1600" i="1" dirty="0">
                <a:solidFill>
                  <a:schemeClr val="tx1">
                    <a:lumMod val="50000"/>
                  </a:schemeClr>
                </a:solidFill>
              </a:rPr>
              <a:t>título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, el </a:t>
            </a:r>
            <a:r>
              <a:rPr lang="es-ES" sz="1600" i="1" dirty="0">
                <a:solidFill>
                  <a:schemeClr val="tx1">
                    <a:lumMod val="50000"/>
                  </a:schemeClr>
                </a:solidFill>
              </a:rPr>
              <a:t>nombre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 de su autor, y las </a:t>
            </a:r>
            <a:r>
              <a:rPr lang="es-ES" sz="1600" i="1" dirty="0">
                <a:solidFill>
                  <a:schemeClr val="tx1">
                    <a:lumMod val="50000"/>
                  </a:schemeClr>
                </a:solidFill>
              </a:rPr>
              <a:t>figuras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 que lo componen (el máximo es establecido en la creación del dibujo). </a:t>
            </a:r>
          </a:p>
          <a:p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El dibujo debe saber </a:t>
            </a:r>
            <a:r>
              <a:rPr lang="es-ES" sz="1600" i="1" dirty="0">
                <a:solidFill>
                  <a:schemeClr val="tx1">
                    <a:lumMod val="50000"/>
                  </a:schemeClr>
                </a:solidFill>
              </a:rPr>
              <a:t>mostrarse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 en consola, a través de dibujar las figuras que lo componen; responder si </a:t>
            </a:r>
            <a:r>
              <a:rPr lang="es-ES" sz="1600" i="1" dirty="0">
                <a:solidFill>
                  <a:schemeClr val="tx1">
                    <a:lumMod val="50000"/>
                  </a:schemeClr>
                </a:solidFill>
              </a:rPr>
              <a:t>está completo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, es decir si contiene el máximo de figuras admitidas; permitir </a:t>
            </a:r>
            <a:r>
              <a:rPr lang="es-ES" sz="1600" i="1" dirty="0">
                <a:solidFill>
                  <a:schemeClr val="tx1">
                    <a:lumMod val="50000"/>
                  </a:schemeClr>
                </a:solidFill>
              </a:rPr>
              <a:t>agregar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 una nueva figura. </a:t>
            </a:r>
          </a:p>
          <a:p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Ayuda: </a:t>
            </a:r>
          </a:p>
          <a:p>
            <a:pPr lvl="1"/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Agregar la clase Cuadrado a la jerarquía de figuras. </a:t>
            </a:r>
          </a:p>
          <a:p>
            <a:pPr lvl="1"/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Implementar la clase Dibujo</a:t>
            </a:r>
          </a:p>
          <a:p>
            <a:pPr lvl="2"/>
            <a:r>
              <a:rPr lang="es-ES" sz="1200" dirty="0">
                <a:solidFill>
                  <a:schemeClr val="tx1">
                    <a:lumMod val="50000"/>
                  </a:schemeClr>
                </a:solidFill>
              </a:rPr>
              <a:t>¿Atributos? ¿Métodos?</a:t>
            </a:r>
          </a:p>
          <a:p>
            <a:pPr lvl="1"/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Implementar el programa que instancie el dibujo </a:t>
            </a:r>
          </a:p>
          <a:p>
            <a:pPr marL="274320" lvl="1" indent="0">
              <a:buNone/>
            </a:pPr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de la imagen y lo muestre. </a:t>
            </a:r>
          </a:p>
        </p:txBody>
      </p:sp>
      <p:pic>
        <p:nvPicPr>
          <p:cNvPr id="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94630"/>
            <a:ext cx="1872208" cy="19533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Rectángulo"/>
          <p:cNvSpPr/>
          <p:nvPr/>
        </p:nvSpPr>
        <p:spPr>
          <a:xfrm>
            <a:off x="7077447" y="3291830"/>
            <a:ext cx="1599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Lado pared: 71</a:t>
            </a:r>
          </a:p>
          <a:p>
            <a:r>
              <a:rPr lang="es-ES" sz="1200" dirty="0"/>
              <a:t>Lado puerta: 26</a:t>
            </a:r>
          </a:p>
          <a:p>
            <a:r>
              <a:rPr lang="es-ES" sz="1200" dirty="0"/>
              <a:t>Lados techo: 71 </a:t>
            </a:r>
          </a:p>
          <a:p>
            <a:r>
              <a:rPr lang="es-ES" sz="1200" dirty="0"/>
              <a:t>Radio sol: 32</a:t>
            </a:r>
          </a:p>
        </p:txBody>
      </p:sp>
      <p:sp>
        <p:nvSpPr>
          <p:cNvPr id="19" name="AutoShape 6"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AutoShape 8"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" name="AutoShape 10"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" name="22 Marco"/>
          <p:cNvSpPr/>
          <p:nvPr/>
        </p:nvSpPr>
        <p:spPr>
          <a:xfrm>
            <a:off x="5220072" y="2931790"/>
            <a:ext cx="3456384" cy="2067694"/>
          </a:xfrm>
          <a:prstGeom prst="frame">
            <a:avLst>
              <a:gd name="adj1" fmla="val 249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502" y="75176"/>
            <a:ext cx="5640900" cy="1082700"/>
          </a:xfrm>
        </p:spPr>
        <p:txBody>
          <a:bodyPr/>
          <a:lstStyle/>
          <a:p>
            <a:r>
              <a:rPr lang="es-ES" dirty="0"/>
              <a:t>Aplicación. </a:t>
            </a:r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29600" cy="3657600"/>
          </a:xfrm>
        </p:spPr>
        <p:txBody>
          <a:bodyPr/>
          <a:lstStyle/>
          <a:p>
            <a:r>
              <a:rPr lang="es-ES" dirty="0"/>
              <a:t>Diagrama de clases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1962"/>
              </p:ext>
            </p:extLst>
          </p:nvPr>
        </p:nvGraphicFramePr>
        <p:xfrm>
          <a:off x="4237360" y="1791681"/>
          <a:ext cx="1701304" cy="145176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0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Figura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colorRelleno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colorLinea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punto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/* </a:t>
                      </a:r>
                      <a:r>
                        <a:rPr lang="es-ES" sz="900" dirty="0" err="1">
                          <a:effectLst/>
                        </a:rPr>
                        <a:t>getters</a:t>
                      </a:r>
                      <a:r>
                        <a:rPr lang="es-ES" sz="900" dirty="0">
                          <a:effectLst/>
                        </a:rPr>
                        <a:t> y </a:t>
                      </a:r>
                      <a:r>
                        <a:rPr lang="es-ES" sz="900" dirty="0" err="1">
                          <a:effectLst/>
                        </a:rPr>
                        <a:t>setters</a:t>
                      </a:r>
                      <a:r>
                        <a:rPr lang="es-ES" sz="900" dirty="0">
                          <a:effectLst/>
                        </a:rPr>
                        <a:t> para los atributos 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dibujar(): 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endParaRPr lang="es-ES" sz="9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i="1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i="1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70395"/>
              </p:ext>
            </p:extLst>
          </p:nvPr>
        </p:nvGraphicFramePr>
        <p:xfrm>
          <a:off x="6015737" y="3559354"/>
          <a:ext cx="1512168" cy="146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Círculo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radio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4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dibujar():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496"/>
              </p:ext>
            </p:extLst>
          </p:nvPr>
        </p:nvGraphicFramePr>
        <p:xfrm>
          <a:off x="4355976" y="3532854"/>
          <a:ext cx="1515745" cy="1487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bg1"/>
                          </a:solidFill>
                          <a:effectLst/>
                        </a:rPr>
                        <a:t>Triángulo</a:t>
                      </a:r>
                      <a:endParaRPr lang="es-ES" sz="11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bg1"/>
                          </a:solidFill>
                          <a:effectLst/>
                        </a:rPr>
                        <a:t>lado1</a:t>
                      </a:r>
                      <a:endParaRPr lang="es-ES" sz="11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bg1"/>
                          </a:solidFill>
                          <a:effectLst/>
                        </a:rPr>
                        <a:t>lado2</a:t>
                      </a:r>
                      <a:endParaRPr lang="es-ES" sz="11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bg1"/>
                          </a:solidFill>
                          <a:effectLst/>
                        </a:rPr>
                        <a:t>lado3</a:t>
                      </a:r>
                      <a:endParaRPr lang="es-ES" sz="11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2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/* </a:t>
                      </a: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getters</a:t>
                      </a: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 y </a:t>
                      </a: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setters</a:t>
                      </a: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dibujar():</a:t>
                      </a: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String</a:t>
                      </a:r>
                      <a:endParaRPr lang="es-ES" sz="9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6 Conector recto"/>
          <p:cNvCxnSpPr/>
          <p:nvPr/>
        </p:nvCxnSpPr>
        <p:spPr>
          <a:xfrm>
            <a:off x="3347864" y="3407313"/>
            <a:ext cx="3567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5069029" y="3229841"/>
            <a:ext cx="0" cy="16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5076056" y="3407313"/>
            <a:ext cx="0" cy="11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924953" y="3411639"/>
            <a:ext cx="0" cy="162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80615"/>
              </p:ext>
            </p:extLst>
          </p:nvPr>
        </p:nvGraphicFramePr>
        <p:xfrm>
          <a:off x="2627784" y="3526773"/>
          <a:ext cx="1515745" cy="1457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Cuadrado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2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dibujar():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12 Conector recto"/>
          <p:cNvCxnSpPr/>
          <p:nvPr/>
        </p:nvCxnSpPr>
        <p:spPr>
          <a:xfrm>
            <a:off x="3347864" y="3410446"/>
            <a:ext cx="0" cy="11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87797"/>
              </p:ext>
            </p:extLst>
          </p:nvPr>
        </p:nvGraphicFramePr>
        <p:xfrm>
          <a:off x="1403648" y="1778078"/>
          <a:ext cx="1701304" cy="143674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0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Dibujo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titulo, autor, </a:t>
                      </a:r>
                      <a:r>
                        <a:rPr lang="es-ES" sz="9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cantFiguras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/* </a:t>
                      </a:r>
                      <a:r>
                        <a:rPr lang="es-ES" sz="900" dirty="0" err="1">
                          <a:effectLst/>
                        </a:rPr>
                        <a:t>getters</a:t>
                      </a:r>
                      <a:r>
                        <a:rPr lang="es-ES" sz="900" dirty="0">
                          <a:effectLst/>
                        </a:rPr>
                        <a:t> y </a:t>
                      </a:r>
                      <a:r>
                        <a:rPr lang="es-ES" sz="900" dirty="0" err="1">
                          <a:effectLst/>
                        </a:rPr>
                        <a:t>setters</a:t>
                      </a:r>
                      <a:r>
                        <a:rPr lang="es-ES" sz="900" dirty="0">
                          <a:effectLst/>
                        </a:rPr>
                        <a:t> para los atributos 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añadirFigura</a:t>
                      </a:r>
                      <a:r>
                        <a:rPr lang="es-E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(Figura f);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estaLleno</a:t>
                      </a:r>
                      <a:r>
                        <a:rPr lang="es-E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s-ES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s-E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mostrar(): </a:t>
                      </a:r>
                      <a:r>
                        <a:rPr lang="es-ES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s-E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15 Conector recto de flecha"/>
          <p:cNvCxnSpPr/>
          <p:nvPr/>
        </p:nvCxnSpPr>
        <p:spPr>
          <a:xfrm>
            <a:off x="3131840" y="2139702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3779912" y="184237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74926" y="2114679"/>
            <a:ext cx="105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figuras</a:t>
            </a:r>
          </a:p>
        </p:txBody>
      </p:sp>
      <p:pic>
        <p:nvPicPr>
          <p:cNvPr id="19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113" y="230173"/>
            <a:ext cx="5640900" cy="10827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4294967295"/>
          </p:nvPr>
        </p:nvSpPr>
        <p:spPr>
          <a:xfrm>
            <a:off x="719827" y="1774055"/>
            <a:ext cx="2808288" cy="3284053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r>
              <a:rPr lang="es-ES" sz="1800" dirty="0"/>
              <a:t>Devolver y modificar el valor de cada atributo</a:t>
            </a:r>
          </a:p>
          <a:p>
            <a:pPr lvl="1"/>
            <a:r>
              <a:rPr lang="es-ES" sz="1400" dirty="0"/>
              <a:t>lado1</a:t>
            </a:r>
          </a:p>
          <a:p>
            <a:pPr lvl="1"/>
            <a:r>
              <a:rPr lang="es-ES" sz="1400" dirty="0"/>
              <a:t>lado2</a:t>
            </a:r>
          </a:p>
          <a:p>
            <a:pPr lvl="1"/>
            <a:r>
              <a:rPr lang="es-ES" sz="1400" dirty="0"/>
              <a:t>lado3</a:t>
            </a:r>
          </a:p>
          <a:p>
            <a:pPr lvl="1"/>
            <a:r>
              <a:rPr lang="es-ES" sz="1400" b="1" dirty="0">
                <a:solidFill>
                  <a:srgbClr val="FF0000"/>
                </a:solidFill>
              </a:rPr>
              <a:t>color de línea</a:t>
            </a:r>
          </a:p>
          <a:p>
            <a:pPr lvl="1"/>
            <a:r>
              <a:rPr lang="es-ES" sz="1400" b="1" dirty="0">
                <a:solidFill>
                  <a:srgbClr val="FF0000"/>
                </a:solidFill>
              </a:rPr>
              <a:t>color de relleno</a:t>
            </a:r>
          </a:p>
          <a:p>
            <a:pPr lvl="1"/>
            <a:r>
              <a:rPr lang="es-ES" sz="1400" b="1" dirty="0">
                <a:solidFill>
                  <a:srgbClr val="FF0000"/>
                </a:solidFill>
              </a:rPr>
              <a:t>punto</a:t>
            </a:r>
            <a:endParaRPr lang="es-ES" sz="1800" b="1" dirty="0">
              <a:solidFill>
                <a:srgbClr val="FF0000"/>
              </a:solidFill>
            </a:endParaRPr>
          </a:p>
          <a:p>
            <a:r>
              <a:rPr lang="es-ES" sz="1800" b="1" dirty="0"/>
              <a:t>Calcular el área</a:t>
            </a:r>
          </a:p>
          <a:p>
            <a:r>
              <a:rPr lang="es-ES" sz="1800" b="1" dirty="0"/>
              <a:t>Calcular el perímetro</a:t>
            </a:r>
          </a:p>
          <a:p>
            <a:endParaRPr lang="es-ES" sz="1800" dirty="0">
              <a:solidFill>
                <a:schemeClr val="tx2"/>
              </a:solidFill>
            </a:endParaRPr>
          </a:p>
          <a:p>
            <a:pPr lvl="1"/>
            <a:endParaRPr lang="es-ES" sz="1400" dirty="0"/>
          </a:p>
          <a:p>
            <a:endParaRPr lang="es-ES" sz="1400" dirty="0"/>
          </a:p>
        </p:txBody>
      </p:sp>
      <p:sp>
        <p:nvSpPr>
          <p:cNvPr id="19" name="11 Marcador de contenido"/>
          <p:cNvSpPr>
            <a:spLocks noGrp="1"/>
          </p:cNvSpPr>
          <p:nvPr>
            <p:ph sz="half" idx="4294967295"/>
          </p:nvPr>
        </p:nvSpPr>
        <p:spPr>
          <a:xfrm>
            <a:off x="5795674" y="2009586"/>
            <a:ext cx="2735262" cy="3039578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s-ES" sz="1800" dirty="0"/>
              <a:t>Devolver y modificar el valor de cada atributo</a:t>
            </a:r>
          </a:p>
          <a:p>
            <a:pPr lvl="1"/>
            <a:r>
              <a:rPr lang="es-AR" sz="1400" dirty="0"/>
              <a:t>radio</a:t>
            </a:r>
          </a:p>
          <a:p>
            <a:pPr lvl="1"/>
            <a:r>
              <a:rPr lang="es-ES" sz="1400" b="1" dirty="0">
                <a:solidFill>
                  <a:srgbClr val="FF0000"/>
                </a:solidFill>
              </a:rPr>
              <a:t>color de línea</a:t>
            </a:r>
          </a:p>
          <a:p>
            <a:pPr lvl="1"/>
            <a:r>
              <a:rPr lang="es-ES" sz="1400" b="1" dirty="0">
                <a:solidFill>
                  <a:srgbClr val="FF0000"/>
                </a:solidFill>
              </a:rPr>
              <a:t>color de relleno</a:t>
            </a:r>
          </a:p>
          <a:p>
            <a:pPr lvl="1"/>
            <a:r>
              <a:rPr lang="es-ES" sz="1400" b="1" dirty="0">
                <a:solidFill>
                  <a:srgbClr val="FF0000"/>
                </a:solidFill>
              </a:rPr>
              <a:t>punto</a:t>
            </a:r>
          </a:p>
          <a:p>
            <a:pPr lvl="1"/>
            <a:endParaRPr lang="es-ES" sz="1400" dirty="0"/>
          </a:p>
          <a:p>
            <a:r>
              <a:rPr lang="es-ES" sz="1800" b="1" dirty="0"/>
              <a:t>Calcular el área</a:t>
            </a:r>
          </a:p>
          <a:p>
            <a:r>
              <a:rPr lang="es-ES" sz="1800" b="1" dirty="0"/>
              <a:t>Calcular el perímetro</a:t>
            </a:r>
          </a:p>
        </p:txBody>
      </p:sp>
      <p:sp>
        <p:nvSpPr>
          <p:cNvPr id="13" name="3 Marcador de pie de página">
            <a:extLst>
              <a:ext uri="{FF2B5EF4-FFF2-40B4-BE49-F238E27FC236}">
                <a16:creationId xmlns:a16="http://schemas.microsoft.com/office/drawing/2014/main" id="{7AF9D956-4034-43C2-9D11-822FB49A866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029200" y="14288"/>
            <a:ext cx="4114800" cy="246062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440113" y="822107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2000" dirty="0"/>
              <a:t>Diferentes tipos de objetos con comportamiento y características comunes.</a:t>
            </a:r>
            <a:endParaRPr lang="es-ES" sz="2000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4283968" y="1923678"/>
            <a:ext cx="0" cy="282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8 Rectángulo"/>
          <p:cNvSpPr/>
          <p:nvPr/>
        </p:nvSpPr>
        <p:spPr>
          <a:xfrm>
            <a:off x="2211516" y="1350251"/>
            <a:ext cx="93006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AR" dirty="0">
                <a:solidFill>
                  <a:schemeClr val="tx2">
                    <a:lumMod val="10000"/>
                  </a:schemeClr>
                </a:solidFill>
              </a:rPr>
              <a:t>Triángulo</a:t>
            </a:r>
            <a:endParaRPr lang="es-E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16 Rectángulo"/>
          <p:cNvSpPr/>
          <p:nvPr/>
        </p:nvSpPr>
        <p:spPr>
          <a:xfrm>
            <a:off x="6787241" y="1615901"/>
            <a:ext cx="75212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Círculo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3682" y="188900"/>
            <a:ext cx="5640900" cy="1082700"/>
          </a:xfrm>
        </p:spPr>
        <p:txBody>
          <a:bodyPr>
            <a:normAutofit/>
          </a:bodyPr>
          <a:lstStyle/>
          <a:p>
            <a:r>
              <a:rPr lang="es-ES" sz="3200" dirty="0"/>
              <a:t>Inconvenientes hasta </a:t>
            </a:r>
            <a:r>
              <a:rPr lang="es-ES" sz="3200" dirty="0" smtClean="0"/>
              <a:t>ahora</a:t>
            </a:r>
            <a:br>
              <a:rPr lang="es-ES" sz="3200" dirty="0" smtClean="0"/>
            </a:br>
            <a:r>
              <a:rPr lang="es-ES" sz="3200" dirty="0" smtClean="0"/>
              <a:t>Herencia </a:t>
            </a:r>
            <a:r>
              <a:rPr lang="es-ES" sz="3200" dirty="0"/>
              <a:t>como </a:t>
            </a:r>
            <a:r>
              <a:rPr lang="es-ES" sz="3200" dirty="0" smtClean="0"/>
              <a:t>solución </a:t>
            </a:r>
            <a:endParaRPr lang="es-ES" sz="32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176646" y="979150"/>
            <a:ext cx="8229600" cy="3657600"/>
          </a:xfrm>
        </p:spPr>
        <p:txBody>
          <a:bodyPr>
            <a:normAutofit fontScale="92500" lnSpcReduction="20000"/>
          </a:bodyPr>
          <a:lstStyle/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Esquema de trabajo hasta ahora:</a:t>
            </a:r>
          </a:p>
          <a:p>
            <a:pPr lvl="1"/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Definimos las clases Triángulo y Circulo.</a:t>
            </a:r>
          </a:p>
          <a:p>
            <a:pPr lvl="1"/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Problemas: </a:t>
            </a:r>
            <a:r>
              <a:rPr lang="es-ES" sz="1800" u="sng" dirty="0">
                <a:solidFill>
                  <a:schemeClr val="tx1">
                    <a:lumMod val="50000"/>
                  </a:schemeClr>
                </a:solidFill>
              </a:rPr>
              <a:t>Replicación de características y comportamiento común</a:t>
            </a:r>
            <a:r>
              <a:rPr lang="es-ES" sz="18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571500" lvl="1" indent="0">
              <a:buNone/>
            </a:pPr>
            <a:r>
              <a:rPr lang="es-ES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Solución </a:t>
            </a:r>
            <a:r>
              <a:rPr lang="es-ES" sz="2000" b="1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 Herencia	</a:t>
            </a:r>
          </a:p>
          <a:p>
            <a:pPr lvl="1"/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Permite que la clase </a:t>
            </a:r>
            <a:r>
              <a:rPr lang="es-ES" sz="1800" b="1" i="1" dirty="0">
                <a:solidFill>
                  <a:schemeClr val="tx1">
                    <a:lumMod val="50000"/>
                  </a:schemeClr>
                </a:solidFill>
              </a:rPr>
              <a:t>herede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 características y comportamiento (atributos y métodos)  de otra clase (clase padre o superclase). A su vez, la clase define características y comportamiento propio. </a:t>
            </a:r>
          </a:p>
          <a:p>
            <a:pPr lvl="1"/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Potencia la </a:t>
            </a:r>
            <a:r>
              <a:rPr lang="es-ES" sz="1800" u="sng" dirty="0">
                <a:solidFill>
                  <a:schemeClr val="tx1">
                    <a:lumMod val="50000"/>
                  </a:schemeClr>
                </a:solidFill>
              </a:rPr>
              <a:t>reutilización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. Este mecanismo no se encuentra en lenguajes imperativos. </a:t>
            </a:r>
          </a:p>
          <a:p>
            <a:pPr lvl="1"/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Ejemplo. Se define lo común en una </a:t>
            </a:r>
            <a:r>
              <a:rPr lang="es-ES" sz="1800" b="1" u="sng" dirty="0">
                <a:solidFill>
                  <a:schemeClr val="tx1">
                    <a:lumMod val="50000"/>
                  </a:schemeClr>
                </a:solidFill>
              </a:rPr>
              <a:t>clase Figura 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y las clases Triángulo y Círculo lo heredan. </a:t>
            </a:r>
          </a:p>
          <a:p>
            <a:pPr marL="274320" lvl="1" indent="0">
              <a:buNone/>
            </a:pPr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2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2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  <a:r>
              <a:rPr lang="es-ES"/>
              <a:t>. Ejemplo.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29600" cy="3657600"/>
          </a:xfrm>
        </p:spPr>
        <p:txBody>
          <a:bodyPr>
            <a:normAutofit/>
          </a:bodyPr>
          <a:lstStyle/>
          <a:p>
            <a:r>
              <a:rPr lang="es-ES" sz="1800" dirty="0"/>
              <a:t>Diagrama de clases.</a:t>
            </a:r>
          </a:p>
          <a:p>
            <a:endParaRPr lang="es-ES" sz="1800" dirty="0"/>
          </a:p>
        </p:txBody>
      </p:sp>
      <p:pic>
        <p:nvPicPr>
          <p:cNvPr id="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56" y="16567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17252"/>
              </p:ext>
            </p:extLst>
          </p:nvPr>
        </p:nvGraphicFramePr>
        <p:xfrm>
          <a:off x="3308679" y="1186434"/>
          <a:ext cx="1767304" cy="145948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67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Figura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colorRelleno</a:t>
                      </a:r>
                      <a:endParaRPr lang="es-ES" sz="16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colorLinea</a:t>
                      </a:r>
                      <a:endParaRPr lang="es-ES" sz="16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0000"/>
                          </a:solidFill>
                          <a:effectLst/>
                        </a:rPr>
                        <a:t>punto</a:t>
                      </a:r>
                      <a:endParaRPr lang="es-E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/* </a:t>
                      </a:r>
                      <a:r>
                        <a:rPr lang="es-ES" sz="1100" dirty="0" err="1">
                          <a:effectLst/>
                        </a:rPr>
                        <a:t>getters</a:t>
                      </a:r>
                      <a:r>
                        <a:rPr lang="es-ES" sz="1100" dirty="0">
                          <a:effectLst/>
                        </a:rPr>
                        <a:t> y </a:t>
                      </a:r>
                      <a:r>
                        <a:rPr lang="es-ES" sz="1100" dirty="0" err="1">
                          <a:effectLst/>
                        </a:rPr>
                        <a:t>setters</a:t>
                      </a:r>
                      <a:r>
                        <a:rPr lang="es-ES" sz="1100" dirty="0">
                          <a:effectLst/>
                        </a:rPr>
                        <a:t> para los atributos */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026713"/>
              </p:ext>
            </p:extLst>
          </p:nvPr>
        </p:nvGraphicFramePr>
        <p:xfrm>
          <a:off x="4499919" y="3363838"/>
          <a:ext cx="1800200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8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tx1"/>
                          </a:solidFill>
                          <a:effectLst/>
                        </a:rPr>
                        <a:t>Círculo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tx1"/>
                          </a:solidFill>
                          <a:effectLst/>
                        </a:rPr>
                        <a:t>radio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85068"/>
              </p:ext>
            </p:extLst>
          </p:nvPr>
        </p:nvGraphicFramePr>
        <p:xfrm>
          <a:off x="2018736" y="3363838"/>
          <a:ext cx="1905119" cy="1501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bg1"/>
                          </a:solidFill>
                          <a:effectLst/>
                        </a:rPr>
                        <a:t>Triángulo</a:t>
                      </a:r>
                      <a:endParaRPr lang="es-ES" sz="16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bg1"/>
                          </a:solidFill>
                          <a:effectLst/>
                        </a:rPr>
                        <a:t>lado1</a:t>
                      </a:r>
                      <a:endParaRPr lang="es-E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bg1"/>
                          </a:solidFill>
                          <a:effectLst/>
                        </a:rPr>
                        <a:t>lado2</a:t>
                      </a:r>
                      <a:endParaRPr lang="es-E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bg1"/>
                          </a:solidFill>
                          <a:effectLst/>
                        </a:rPr>
                        <a:t>lado3</a:t>
                      </a:r>
                      <a:endParaRPr lang="es-ES" sz="16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bg1"/>
                          </a:solidFill>
                          <a:effectLst/>
                        </a:rPr>
                        <a:t>/* </a:t>
                      </a:r>
                      <a:r>
                        <a:rPr lang="es-ES" sz="1100" b="0" dirty="0" err="1">
                          <a:solidFill>
                            <a:schemeClr val="bg1"/>
                          </a:solidFill>
                          <a:effectLst/>
                        </a:rPr>
                        <a:t>getters</a:t>
                      </a:r>
                      <a:r>
                        <a:rPr lang="es-ES" sz="1100" b="0" dirty="0">
                          <a:solidFill>
                            <a:schemeClr val="bg1"/>
                          </a:solidFill>
                          <a:effectLst/>
                        </a:rPr>
                        <a:t> y </a:t>
                      </a:r>
                      <a:r>
                        <a:rPr lang="es-ES" sz="1100" b="0" dirty="0" err="1">
                          <a:solidFill>
                            <a:schemeClr val="bg1"/>
                          </a:solidFill>
                          <a:effectLst/>
                        </a:rPr>
                        <a:t>setters</a:t>
                      </a:r>
                      <a:r>
                        <a:rPr lang="es-ES" sz="1100" b="0" dirty="0">
                          <a:solidFill>
                            <a:schemeClr val="bg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 err="1">
                          <a:solidFill>
                            <a:schemeClr val="bg1"/>
                          </a:solidFill>
                          <a:effectLst/>
                        </a:rPr>
                        <a:t>calcularArea</a:t>
                      </a:r>
                      <a:r>
                        <a:rPr lang="es-ES" sz="1100" b="0" dirty="0">
                          <a:solidFill>
                            <a:schemeClr val="bg1"/>
                          </a:solidFill>
                          <a:effectLst/>
                        </a:rPr>
                        <a:t>():</a:t>
                      </a:r>
                      <a:r>
                        <a:rPr lang="es-ES" sz="1100" b="0" dirty="0" err="1">
                          <a:solidFill>
                            <a:schemeClr val="bg1"/>
                          </a:solidFill>
                          <a:effectLst/>
                        </a:rPr>
                        <a:t>double</a:t>
                      </a:r>
                      <a:endParaRPr lang="es-ES" sz="11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 err="1">
                          <a:solidFill>
                            <a:schemeClr val="bg1"/>
                          </a:solidFill>
                          <a:effectLst/>
                        </a:rPr>
                        <a:t>calcularPerimetro</a:t>
                      </a:r>
                      <a:r>
                        <a:rPr lang="es-ES" sz="1100" b="0" dirty="0">
                          <a:solidFill>
                            <a:schemeClr val="bg1"/>
                          </a:solidFill>
                          <a:effectLst/>
                        </a:rPr>
                        <a:t>():</a:t>
                      </a:r>
                      <a:r>
                        <a:rPr lang="es-ES" sz="1100" b="0" dirty="0" err="1">
                          <a:solidFill>
                            <a:schemeClr val="bg1"/>
                          </a:solidFill>
                          <a:effectLst/>
                        </a:rPr>
                        <a:t>double</a:t>
                      </a:r>
                      <a:endParaRPr lang="es-E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3906838" y="2308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3906838" y="676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35 Conector recto"/>
          <p:cNvCxnSpPr/>
          <p:nvPr/>
        </p:nvCxnSpPr>
        <p:spPr>
          <a:xfrm>
            <a:off x="3242242" y="3014712"/>
            <a:ext cx="2045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4202109" y="2670683"/>
            <a:ext cx="0" cy="33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242242" y="3014712"/>
            <a:ext cx="0" cy="33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5298015" y="3019038"/>
            <a:ext cx="0" cy="33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288185" y="1203598"/>
            <a:ext cx="33146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Figura es la </a:t>
            </a:r>
            <a:r>
              <a:rPr lang="es-ES" sz="1300" b="1" dirty="0"/>
              <a:t>superclase</a:t>
            </a:r>
            <a:r>
              <a:rPr lang="es-ES" sz="1300" dirty="0"/>
              <a:t> (clase padre o base) de Triángulo y Círculo.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216408" y="2748494"/>
            <a:ext cx="28920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Triángulo y Círculo son </a:t>
            </a:r>
            <a:r>
              <a:rPr lang="es-ES" sz="1300" b="1" dirty="0"/>
              <a:t>subclases </a:t>
            </a:r>
            <a:r>
              <a:rPr lang="es-ES" sz="1300" dirty="0"/>
              <a:t>(clases hijas o derivadas) de Figura.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6372126" y="3240937"/>
            <a:ext cx="2933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i="1" dirty="0">
                <a:solidFill>
                  <a:schemeClr val="accent6">
                    <a:lumMod val="50000"/>
                  </a:schemeClr>
                </a:solidFill>
              </a:rPr>
              <a:t>heredan</a:t>
            </a:r>
            <a:r>
              <a:rPr lang="es-ES" sz="1300" b="1" dirty="0">
                <a:solidFill>
                  <a:schemeClr val="accent6">
                    <a:lumMod val="50000"/>
                  </a:schemeClr>
                </a:solidFill>
              </a:rPr>
              <a:t> atributos y métodos de Figura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6390743" y="3723878"/>
            <a:ext cx="29151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i="1" dirty="0">
                <a:solidFill>
                  <a:schemeClr val="accent6">
                    <a:lumMod val="50000"/>
                  </a:schemeClr>
                </a:solidFill>
              </a:rPr>
              <a:t>definen </a:t>
            </a:r>
            <a:r>
              <a:rPr lang="es-ES" sz="1300" b="1" dirty="0">
                <a:solidFill>
                  <a:schemeClr val="accent6">
                    <a:lumMod val="50000"/>
                  </a:schemeClr>
                </a:solidFill>
              </a:rPr>
              <a:t>atributos y métodos propios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5298015" y="1696041"/>
            <a:ext cx="35943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i="1" dirty="0">
                <a:solidFill>
                  <a:schemeClr val="accent6">
                    <a:lumMod val="50000"/>
                  </a:schemeClr>
                </a:solidFill>
              </a:rPr>
              <a:t>define</a:t>
            </a:r>
            <a:r>
              <a:rPr lang="es-ES" sz="1300" b="1" dirty="0">
                <a:solidFill>
                  <a:schemeClr val="accent6">
                    <a:lumMod val="50000"/>
                  </a:schemeClr>
                </a:solidFill>
              </a:rPr>
              <a:t> atributos y comportamiento común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6361079" y="4162306"/>
            <a:ext cx="29337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i="1" dirty="0">
                <a:solidFill>
                  <a:schemeClr val="accent6">
                    <a:lumMod val="50000"/>
                  </a:schemeClr>
                </a:solidFill>
              </a:rPr>
              <a:t>definen </a:t>
            </a:r>
            <a:r>
              <a:rPr lang="es-ES" sz="1300" b="1" dirty="0">
                <a:solidFill>
                  <a:schemeClr val="accent6">
                    <a:lumMod val="50000"/>
                  </a:schemeClr>
                </a:solidFill>
              </a:rPr>
              <a:t>constructores.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292080" y="1995686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300" b="1" i="1" dirty="0">
                <a:solidFill>
                  <a:schemeClr val="accent6">
                    <a:lumMod val="50000"/>
                  </a:schemeClr>
                </a:solidFill>
              </a:rPr>
              <a:t>define</a:t>
            </a:r>
            <a:r>
              <a:rPr lang="es-ES" sz="1300" b="1" dirty="0">
                <a:solidFill>
                  <a:schemeClr val="accent6">
                    <a:lumMod val="50000"/>
                  </a:schemeClr>
                </a:solidFill>
              </a:rPr>
              <a:t> constructores (no heredables, </a:t>
            </a:r>
          </a:p>
          <a:p>
            <a:r>
              <a:rPr lang="es-ES" sz="1300" b="1" dirty="0">
                <a:solidFill>
                  <a:schemeClr val="accent6">
                    <a:lumMod val="50000"/>
                  </a:schemeClr>
                </a:solidFill>
              </a:rPr>
              <a:t>si “</a:t>
            </a:r>
            <a:r>
              <a:rPr lang="es-ES" sz="1300" b="1" i="1" dirty="0" err="1">
                <a:solidFill>
                  <a:schemeClr val="accent6">
                    <a:lumMod val="50000"/>
                  </a:schemeClr>
                </a:solidFill>
              </a:rPr>
              <a:t>invocables</a:t>
            </a:r>
            <a:r>
              <a:rPr lang="es-ES" sz="1300" b="1" dirty="0">
                <a:solidFill>
                  <a:schemeClr val="accent6">
                    <a:lumMod val="50000"/>
                  </a:schemeClr>
                </a:solidFill>
              </a:rPr>
              <a:t>”)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10775" y="2803015"/>
            <a:ext cx="1728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i="1" dirty="0">
                <a:solidFill>
                  <a:schemeClr val="accent6">
                    <a:lumMod val="50000"/>
                  </a:schemeClr>
                </a:solidFill>
              </a:rPr>
              <a:t>Ambos deben implementar </a:t>
            </a:r>
            <a:r>
              <a:rPr lang="es-ES" sz="1200" b="1" i="1" dirty="0" err="1">
                <a:solidFill>
                  <a:schemeClr val="accent6">
                    <a:lumMod val="50000"/>
                  </a:schemeClr>
                </a:solidFill>
              </a:rPr>
              <a:t>calcularArea</a:t>
            </a:r>
            <a:r>
              <a:rPr lang="es-ES" sz="1200" b="1" i="1" dirty="0">
                <a:solidFill>
                  <a:schemeClr val="accent6">
                    <a:lumMod val="50000"/>
                  </a:schemeClr>
                </a:solidFill>
              </a:rPr>
              <a:t>()  y </a:t>
            </a:r>
            <a:r>
              <a:rPr lang="es-ES" sz="1200" b="1" i="1" dirty="0" err="1">
                <a:solidFill>
                  <a:schemeClr val="accent6">
                    <a:lumMod val="50000"/>
                  </a:schemeClr>
                </a:solidFill>
              </a:rPr>
              <a:t>calcularPerimetro</a:t>
            </a:r>
            <a:r>
              <a:rPr lang="es-ES" sz="1200" b="1" i="1" dirty="0">
                <a:solidFill>
                  <a:schemeClr val="accent6">
                    <a:lumMod val="50000"/>
                  </a:schemeClr>
                </a:solidFill>
              </a:rPr>
              <a:t> pero de manera diferente</a:t>
            </a:r>
            <a:endParaRPr lang="es-E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 flipH="1" flipV="1">
            <a:off x="688736" y="3893484"/>
            <a:ext cx="1404314" cy="74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824075" y="1570672"/>
            <a:ext cx="1829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Herencia simple: sólo una superclase directa.</a:t>
            </a:r>
          </a:p>
        </p:txBody>
      </p:sp>
      <p:cxnSp>
        <p:nvCxnSpPr>
          <p:cNvPr id="31" name="30 Conector recto de flecha"/>
          <p:cNvCxnSpPr/>
          <p:nvPr/>
        </p:nvCxnSpPr>
        <p:spPr>
          <a:xfrm flipH="1" flipV="1">
            <a:off x="2093050" y="1995686"/>
            <a:ext cx="931258" cy="713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170046" y="2175293"/>
            <a:ext cx="1829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Las clases forman una jerarquía. </a:t>
            </a:r>
          </a:p>
        </p:txBody>
      </p:sp>
      <p:cxnSp>
        <p:nvCxnSpPr>
          <p:cNvPr id="33" name="32 Conector recto de flecha"/>
          <p:cNvCxnSpPr/>
          <p:nvPr/>
        </p:nvCxnSpPr>
        <p:spPr>
          <a:xfrm flipH="1" flipV="1">
            <a:off x="1408416" y="2493190"/>
            <a:ext cx="1245443" cy="510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04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2575" y="148685"/>
            <a:ext cx="5640900" cy="1082700"/>
          </a:xfrm>
        </p:spPr>
        <p:txBody>
          <a:bodyPr>
            <a:noAutofit/>
          </a:bodyPr>
          <a:lstStyle/>
          <a:p>
            <a:r>
              <a:rPr lang="es-ES" sz="3200" dirty="0"/>
              <a:t>Búsqueda de método en la jerarquía de clases.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374824" y="798005"/>
            <a:ext cx="8229600" cy="3657600"/>
          </a:xfrm>
        </p:spPr>
        <p:txBody>
          <a:bodyPr/>
          <a:lstStyle/>
          <a:p>
            <a:r>
              <a:rPr lang="es-ES" sz="2000" dirty="0"/>
              <a:t>Ejemplo</a:t>
            </a:r>
            <a:endParaRPr lang="es-ES" dirty="0"/>
          </a:p>
          <a:p>
            <a:pPr marL="0" indent="0">
              <a:buNone/>
            </a:pPr>
            <a:r>
              <a:rPr lang="es-ES" sz="1200" b="1" dirty="0"/>
              <a:t>Triangulo t = new Triangulo(…);</a:t>
            </a:r>
          </a:p>
          <a:p>
            <a:pPr marL="0" indent="0">
              <a:buNone/>
            </a:pPr>
            <a:r>
              <a:rPr lang="es-ES" sz="1200" b="1" dirty="0" err="1">
                <a:solidFill>
                  <a:srgbClr val="0070C0"/>
                </a:solidFill>
              </a:rPr>
              <a:t>System.out.println</a:t>
            </a:r>
            <a:r>
              <a:rPr lang="es-ES" sz="1200" b="1" dirty="0">
                <a:solidFill>
                  <a:srgbClr val="0070C0"/>
                </a:solidFill>
              </a:rPr>
              <a:t>(</a:t>
            </a:r>
            <a:r>
              <a:rPr lang="es-ES" sz="1200" b="1" dirty="0" err="1">
                <a:solidFill>
                  <a:srgbClr val="0070C0"/>
                </a:solidFill>
              </a:rPr>
              <a:t>t.calcularArea</a:t>
            </a:r>
            <a:r>
              <a:rPr lang="es-ES" sz="1200" b="1" dirty="0">
                <a:solidFill>
                  <a:srgbClr val="0070C0"/>
                </a:solidFill>
              </a:rPr>
              <a:t>());</a:t>
            </a:r>
          </a:p>
          <a:p>
            <a:pPr marL="0" indent="0">
              <a:buNone/>
            </a:pPr>
            <a:r>
              <a:rPr lang="es-ES" sz="1200" b="1" dirty="0" err="1">
                <a:solidFill>
                  <a:srgbClr val="0070C0"/>
                </a:solidFill>
              </a:rPr>
              <a:t>System.out.println</a:t>
            </a:r>
            <a:r>
              <a:rPr lang="es-ES" sz="1200" b="1" dirty="0">
                <a:solidFill>
                  <a:srgbClr val="0070C0"/>
                </a:solidFill>
              </a:rPr>
              <a:t>(</a:t>
            </a:r>
            <a:r>
              <a:rPr lang="es-ES" sz="1200" b="1" dirty="0" err="1">
                <a:solidFill>
                  <a:srgbClr val="0070C0"/>
                </a:solidFill>
              </a:rPr>
              <a:t>t.getColorRelleno</a:t>
            </a:r>
            <a:r>
              <a:rPr lang="es-ES" sz="1200" b="1" dirty="0">
                <a:solidFill>
                  <a:srgbClr val="0070C0"/>
                </a:solidFill>
              </a:rPr>
              <a:t>());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9" name="28 Grupo"/>
          <p:cNvGrpSpPr>
            <a:grpSpLocks/>
          </p:cNvGrpSpPr>
          <p:nvPr/>
        </p:nvGrpSpPr>
        <p:grpSpPr bwMode="auto">
          <a:xfrm>
            <a:off x="5417852" y="1259651"/>
            <a:ext cx="3456360" cy="3646190"/>
            <a:chOff x="-531" y="-2268"/>
            <a:chExt cx="34564" cy="36472"/>
          </a:xfrm>
        </p:grpSpPr>
        <p:sp>
          <p:nvSpPr>
            <p:cNvPr id="10" name="29 Conector recto de flecha"/>
            <p:cNvSpPr>
              <a:spLocks noChangeShapeType="1"/>
            </p:cNvSpPr>
            <p:nvPr/>
          </p:nvSpPr>
          <p:spPr bwMode="auto">
            <a:xfrm>
              <a:off x="19927" y="31400"/>
              <a:ext cx="5654" cy="0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1" name="30 Grupo"/>
            <p:cNvGrpSpPr>
              <a:grpSpLocks/>
            </p:cNvGrpSpPr>
            <p:nvPr/>
          </p:nvGrpSpPr>
          <p:grpSpPr bwMode="auto">
            <a:xfrm>
              <a:off x="-531" y="-2268"/>
              <a:ext cx="34564" cy="36472"/>
              <a:chOff x="-531" y="-2268"/>
              <a:chExt cx="34564" cy="36472"/>
            </a:xfrm>
          </p:grpSpPr>
          <p:sp>
            <p:nvSpPr>
              <p:cNvPr id="12" name="31 Conector recto de flecha"/>
              <p:cNvSpPr>
                <a:spLocks noChangeShapeType="1"/>
              </p:cNvSpPr>
              <p:nvPr/>
            </p:nvSpPr>
            <p:spPr bwMode="auto">
              <a:xfrm>
                <a:off x="13888" y="-2268"/>
                <a:ext cx="0" cy="2758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" name="32 Conector recto de flecha"/>
              <p:cNvSpPr>
                <a:spLocks noChangeShapeType="1"/>
              </p:cNvSpPr>
              <p:nvPr/>
            </p:nvSpPr>
            <p:spPr bwMode="auto">
              <a:xfrm>
                <a:off x="13888" y="8540"/>
                <a:ext cx="0" cy="2758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" name="33 Conector recto de flecha"/>
              <p:cNvSpPr>
                <a:spLocks noChangeShapeType="1"/>
              </p:cNvSpPr>
              <p:nvPr/>
            </p:nvSpPr>
            <p:spPr bwMode="auto">
              <a:xfrm>
                <a:off x="20185" y="4471"/>
                <a:ext cx="4676" cy="0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" name="34 Cuadro de texto"/>
              <p:cNvSpPr txBox="1">
                <a:spLocks noChangeArrowheads="1"/>
              </p:cNvSpPr>
              <p:nvPr/>
            </p:nvSpPr>
            <p:spPr bwMode="auto">
              <a:xfrm>
                <a:off x="24861" y="2404"/>
                <a:ext cx="8452" cy="413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Finaliza la búsqueda</a:t>
                </a:r>
                <a:endParaRPr kumimoji="0" lang="es-AR" altLang="es-E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35 Cuadro de texto"/>
              <p:cNvSpPr txBox="1">
                <a:spLocks noChangeArrowheads="1"/>
              </p:cNvSpPr>
              <p:nvPr/>
            </p:nvSpPr>
            <p:spPr bwMode="auto">
              <a:xfrm>
                <a:off x="7677" y="11300"/>
                <a:ext cx="11815" cy="41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Pasar a la superclase</a:t>
                </a:r>
                <a:endParaRPr kumimoji="0" lang="es-AR" altLang="es-E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36 Conector recto de flecha"/>
              <p:cNvSpPr>
                <a:spLocks noChangeShapeType="1"/>
              </p:cNvSpPr>
              <p:nvPr/>
            </p:nvSpPr>
            <p:spPr bwMode="auto">
              <a:xfrm>
                <a:off x="13629" y="15441"/>
                <a:ext cx="0" cy="2758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grpSp>
            <p:nvGrpSpPr>
              <p:cNvPr id="18" name="37 Grupo"/>
              <p:cNvGrpSpPr>
                <a:grpSpLocks/>
              </p:cNvGrpSpPr>
              <p:nvPr/>
            </p:nvGrpSpPr>
            <p:grpSpPr bwMode="auto">
              <a:xfrm>
                <a:off x="2501" y="13198"/>
                <a:ext cx="5090" cy="18202"/>
                <a:chOff x="0" y="0"/>
                <a:chExt cx="5094" cy="8199"/>
              </a:xfrm>
            </p:grpSpPr>
            <p:sp>
              <p:nvSpPr>
                <p:cNvPr id="32" name="38 Conector recto"/>
                <p:cNvSpPr>
                  <a:spLocks noChangeShapeType="1"/>
                </p:cNvSpPr>
                <p:nvPr/>
              </p:nvSpPr>
              <p:spPr bwMode="auto">
                <a:xfrm flipH="1">
                  <a:off x="264" y="8199"/>
                  <a:ext cx="4830" cy="0"/>
                </a:xfrm>
                <a:prstGeom prst="line">
                  <a:avLst/>
                </a:prstGeom>
                <a:noFill/>
                <a:ln w="9525">
                  <a:solidFill>
                    <a:srgbClr val="4579B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" name="39 Conector recto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0" cy="8199"/>
                </a:xfrm>
                <a:prstGeom prst="line">
                  <a:avLst/>
                </a:prstGeom>
                <a:noFill/>
                <a:ln w="9525">
                  <a:solidFill>
                    <a:srgbClr val="4579B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" name="40 Conector recto de flecha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482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4579B8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</p:grpSp>
          <p:sp>
            <p:nvSpPr>
              <p:cNvPr id="19" name="41 Cuadro de texto"/>
              <p:cNvSpPr txBox="1">
                <a:spLocks noChangeArrowheads="1"/>
              </p:cNvSpPr>
              <p:nvPr/>
            </p:nvSpPr>
            <p:spPr bwMode="auto">
              <a:xfrm>
                <a:off x="19927" y="769"/>
                <a:ext cx="4223" cy="3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si</a:t>
                </a:r>
                <a:endParaRPr kumimoji="0" lang="es-AR" alt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42 Cuadro de texto"/>
              <p:cNvSpPr txBox="1">
                <a:spLocks noChangeArrowheads="1"/>
              </p:cNvSpPr>
              <p:nvPr/>
            </p:nvSpPr>
            <p:spPr bwMode="auto">
              <a:xfrm>
                <a:off x="13888" y="7763"/>
                <a:ext cx="5604" cy="3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no</a:t>
                </a:r>
                <a:endParaRPr kumimoji="0" lang="es-AR" altLang="es-E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43 Cuadro de texto"/>
              <p:cNvSpPr txBox="1">
                <a:spLocks noChangeArrowheads="1"/>
              </p:cNvSpPr>
              <p:nvPr/>
            </p:nvSpPr>
            <p:spPr bwMode="auto">
              <a:xfrm>
                <a:off x="22601" y="17511"/>
                <a:ext cx="4231" cy="3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si</a:t>
                </a:r>
                <a:endParaRPr kumimoji="0" lang="es-AR" alt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44 Rombo"/>
              <p:cNvSpPr>
                <a:spLocks noChangeArrowheads="1"/>
              </p:cNvSpPr>
              <p:nvPr/>
            </p:nvSpPr>
            <p:spPr bwMode="auto">
              <a:xfrm>
                <a:off x="7591" y="490"/>
                <a:ext cx="12592" cy="7963"/>
              </a:xfrm>
              <a:prstGeom prst="diamond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¿Método definido en clase del objeto?</a:t>
                </a:r>
                <a:endParaRPr kumimoji="0" lang="es-AR" altLang="es-E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45 Rombo"/>
              <p:cNvSpPr>
                <a:spLocks noChangeArrowheads="1"/>
              </p:cNvSpPr>
              <p:nvPr/>
            </p:nvSpPr>
            <p:spPr bwMode="auto">
              <a:xfrm>
                <a:off x="7332" y="17856"/>
                <a:ext cx="12592" cy="7332"/>
              </a:xfrm>
              <a:prstGeom prst="diamond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¿Método definido en clase actual?</a:t>
                </a:r>
                <a:endParaRPr kumimoji="0" lang="es-AR" altLang="es-E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46 Conector recto"/>
              <p:cNvSpPr>
                <a:spLocks noChangeShapeType="1"/>
              </p:cNvSpPr>
              <p:nvPr/>
            </p:nvSpPr>
            <p:spPr bwMode="auto">
              <a:xfrm>
                <a:off x="19837" y="21522"/>
                <a:ext cx="9270" cy="0"/>
              </a:xfrm>
              <a:prstGeom prst="line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" name="47 Conector recto de flecha"/>
              <p:cNvSpPr>
                <a:spLocks noChangeShapeType="1"/>
              </p:cNvSpPr>
              <p:nvPr/>
            </p:nvSpPr>
            <p:spPr bwMode="auto">
              <a:xfrm flipH="1" flipV="1">
                <a:off x="29107" y="6537"/>
                <a:ext cx="0" cy="14985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48 Cuadro de texto"/>
              <p:cNvSpPr txBox="1">
                <a:spLocks noChangeArrowheads="1"/>
              </p:cNvSpPr>
              <p:nvPr/>
            </p:nvSpPr>
            <p:spPr bwMode="auto">
              <a:xfrm>
                <a:off x="13888" y="24643"/>
                <a:ext cx="5604" cy="3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no</a:t>
                </a:r>
                <a:endParaRPr kumimoji="0" lang="es-AR" altLang="es-E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49 Conector recto de flecha"/>
              <p:cNvSpPr>
                <a:spLocks noChangeShapeType="1"/>
              </p:cNvSpPr>
              <p:nvPr/>
            </p:nvSpPr>
            <p:spPr bwMode="auto">
              <a:xfrm>
                <a:off x="13629" y="25146"/>
                <a:ext cx="0" cy="3451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50 Rombo"/>
              <p:cNvSpPr>
                <a:spLocks noChangeArrowheads="1"/>
              </p:cNvSpPr>
              <p:nvPr/>
            </p:nvSpPr>
            <p:spPr bwMode="auto">
              <a:xfrm>
                <a:off x="7332" y="28597"/>
                <a:ext cx="12592" cy="5607"/>
              </a:xfrm>
              <a:prstGeom prst="diamond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¿Existe una superclase?</a:t>
                </a:r>
                <a:endParaRPr kumimoji="0" lang="es-AR" altLang="es-E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altLang="es-E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51 Cuadro de texto"/>
              <p:cNvSpPr txBox="1">
                <a:spLocks noChangeArrowheads="1"/>
              </p:cNvSpPr>
              <p:nvPr/>
            </p:nvSpPr>
            <p:spPr bwMode="auto">
              <a:xfrm>
                <a:off x="-531" y="19064"/>
                <a:ext cx="4510" cy="3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si</a:t>
                </a:r>
                <a:endParaRPr kumimoji="0" lang="es-AR" altLang="es-E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53 Cuadro de texto"/>
              <p:cNvSpPr txBox="1">
                <a:spLocks noChangeArrowheads="1"/>
              </p:cNvSpPr>
              <p:nvPr/>
            </p:nvSpPr>
            <p:spPr bwMode="auto">
              <a:xfrm>
                <a:off x="19233" y="27578"/>
                <a:ext cx="4789" cy="3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no</a:t>
                </a:r>
                <a:endParaRPr kumimoji="0" lang="es-AR" altLang="es-E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52 Cuadro de texto"/>
              <p:cNvSpPr txBox="1">
                <a:spLocks noChangeArrowheads="1"/>
              </p:cNvSpPr>
              <p:nvPr/>
            </p:nvSpPr>
            <p:spPr bwMode="auto">
              <a:xfrm>
                <a:off x="25581" y="29131"/>
                <a:ext cx="8452" cy="41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altLang="es-ES" sz="1050" dirty="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Error</a:t>
                </a:r>
                <a:br>
                  <a:rPr lang="es-AR" altLang="es-ES" sz="1050" dirty="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</a:br>
                <a:endParaRPr lang="es-AR" altLang="es-ES" sz="1050" dirty="0">
                  <a:latin typeface="Calibri" pitchFamily="34" charset="0"/>
                  <a:ea typeface="Calibri" pitchFamily="34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0" y="370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3875674" y="1211207"/>
            <a:ext cx="1769735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</a:rPr>
              <a:t>¿Qué mensajes le puedo enviar a un objeto triángulo?</a:t>
            </a:r>
          </a:p>
        </p:txBody>
      </p:sp>
      <p:graphicFrame>
        <p:nvGraphicFramePr>
          <p:cNvPr id="36" name="3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96326"/>
              </p:ext>
            </p:extLst>
          </p:nvPr>
        </p:nvGraphicFramePr>
        <p:xfrm>
          <a:off x="1832603" y="2355726"/>
          <a:ext cx="1368152" cy="110297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Figura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colorRelleno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colorLinea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1" dirty="0">
                          <a:solidFill>
                            <a:srgbClr val="FF0000"/>
                          </a:solidFill>
                          <a:effectLst/>
                        </a:rPr>
                        <a:t>punto</a:t>
                      </a:r>
                      <a:endParaRPr lang="es-ES" sz="11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/* </a:t>
                      </a:r>
                      <a:r>
                        <a:rPr lang="es-ES" sz="900" dirty="0" err="1">
                          <a:effectLst/>
                        </a:rPr>
                        <a:t>getters</a:t>
                      </a:r>
                      <a:r>
                        <a:rPr lang="es-ES" sz="900" dirty="0">
                          <a:effectLst/>
                        </a:rPr>
                        <a:t> y </a:t>
                      </a:r>
                      <a:r>
                        <a:rPr lang="es-ES" sz="900" dirty="0" err="1">
                          <a:effectLst/>
                        </a:rPr>
                        <a:t>setters</a:t>
                      </a:r>
                      <a:r>
                        <a:rPr lang="es-ES" sz="900" dirty="0">
                          <a:effectLst/>
                        </a:rPr>
                        <a:t> para los atributos */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3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52282"/>
              </p:ext>
            </p:extLst>
          </p:nvPr>
        </p:nvGraphicFramePr>
        <p:xfrm>
          <a:off x="2847385" y="3788214"/>
          <a:ext cx="1512168" cy="130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Círculo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radio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0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3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02674"/>
              </p:ext>
            </p:extLst>
          </p:nvPr>
        </p:nvGraphicFramePr>
        <p:xfrm>
          <a:off x="755576" y="3761714"/>
          <a:ext cx="1515745" cy="1332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bg1"/>
                          </a:solidFill>
                          <a:effectLst/>
                        </a:rPr>
                        <a:t>Triángulo</a:t>
                      </a:r>
                      <a:endParaRPr lang="es-ES" sz="11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bg1"/>
                          </a:solidFill>
                          <a:effectLst/>
                        </a:rPr>
                        <a:t>lado1</a:t>
                      </a:r>
                      <a:endParaRPr lang="es-ES" sz="11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bg1"/>
                          </a:solidFill>
                          <a:effectLst/>
                        </a:rPr>
                        <a:t>lado2</a:t>
                      </a:r>
                      <a:endParaRPr lang="es-ES" sz="11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bg1"/>
                          </a:solidFill>
                          <a:effectLst/>
                        </a:rPr>
                        <a:t>lado3</a:t>
                      </a:r>
                      <a:endParaRPr lang="es-ES" sz="11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/* </a:t>
                      </a: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getters</a:t>
                      </a: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 y </a:t>
                      </a: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setters</a:t>
                      </a: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bg1"/>
                          </a:solidFill>
                          <a:effectLst/>
                        </a:rPr>
                        <a:t>double</a:t>
                      </a:r>
                      <a:endParaRPr lang="es-ES" sz="11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38 Conector recto"/>
          <p:cNvCxnSpPr/>
          <p:nvPr/>
        </p:nvCxnSpPr>
        <p:spPr>
          <a:xfrm>
            <a:off x="1556812" y="3636173"/>
            <a:ext cx="2045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2516679" y="3458701"/>
            <a:ext cx="0" cy="16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1556812" y="3636173"/>
            <a:ext cx="0" cy="11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612585" y="3640499"/>
            <a:ext cx="0" cy="162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4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8626"/>
            <a:ext cx="5640900" cy="1082700"/>
          </a:xfrm>
        </p:spPr>
        <p:txBody>
          <a:bodyPr/>
          <a:lstStyle/>
          <a:p>
            <a:r>
              <a:rPr lang="es-ES" dirty="0"/>
              <a:t>Herencia en </a:t>
            </a:r>
            <a:r>
              <a:rPr lang="es-ES" dirty="0" smtClean="0"/>
              <a:t>Java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166256" y="1051886"/>
            <a:ext cx="8728362" cy="3584863"/>
          </a:xfrm>
        </p:spPr>
        <p:txBody>
          <a:bodyPr>
            <a:noAutofit/>
          </a:bodyPr>
          <a:lstStyle/>
          <a:p>
            <a:r>
              <a:rPr lang="es-ES" sz="2400" dirty="0">
                <a:solidFill>
                  <a:schemeClr val="tx1">
                    <a:lumMod val="50000"/>
                  </a:schemeClr>
                </a:solidFill>
              </a:rPr>
              <a:t>Definición de relación de herencia. Palabra clave </a:t>
            </a:r>
            <a:r>
              <a:rPr lang="es-ES" sz="2400" b="1" i="1" dirty="0" err="1">
                <a:solidFill>
                  <a:schemeClr val="tx1">
                    <a:lumMod val="50000"/>
                  </a:schemeClr>
                </a:solidFill>
              </a:rPr>
              <a:t>extends</a:t>
            </a:r>
            <a:endParaRPr lang="es-ES" sz="2400" b="1" dirty="0">
              <a:solidFill>
                <a:schemeClr val="tx1">
                  <a:lumMod val="50000"/>
                </a:schemeClr>
              </a:solidFill>
            </a:endParaRPr>
          </a:p>
          <a:p>
            <a:pPr marL="822960" lvl="3" indent="0">
              <a:buNone/>
            </a:pP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822960" lvl="3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NombreSubclase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extends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</a:rPr>
              <a:t>NombreSuperclase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{</a:t>
            </a:r>
            <a:endParaRPr lang="es-ES" sz="2400" b="1" dirty="0">
              <a:solidFill>
                <a:schemeClr val="tx1">
                  <a:lumMod val="50000"/>
                </a:schemeClr>
              </a:solidFill>
            </a:endParaRPr>
          </a:p>
          <a:p>
            <a:pPr marL="822960" lvl="3" indent="0">
              <a:buNone/>
            </a:pPr>
            <a:r>
              <a:rPr lang="es-AR" sz="2400" dirty="0">
                <a:solidFill>
                  <a:schemeClr val="tx1">
                    <a:lumMod val="50000"/>
                  </a:schemeClr>
                </a:solidFill>
              </a:rPr>
              <a:t>     /* Definir atributos propios */ </a:t>
            </a:r>
          </a:p>
          <a:p>
            <a:pPr marL="822960" lvl="3" indent="0">
              <a:buNone/>
            </a:pPr>
            <a:r>
              <a:rPr lang="es-AR" sz="2400" dirty="0">
                <a:solidFill>
                  <a:schemeClr val="tx1">
                    <a:lumMod val="50000"/>
                  </a:schemeClr>
                </a:solidFill>
              </a:rPr>
              <a:t>     /* Definir constructores propios */ </a:t>
            </a:r>
          </a:p>
          <a:p>
            <a:pPr marL="822960" lvl="3" indent="0">
              <a:buNone/>
            </a:pPr>
            <a:r>
              <a:rPr lang="es-AR" sz="2400" dirty="0">
                <a:solidFill>
                  <a:schemeClr val="tx1">
                    <a:lumMod val="50000"/>
                  </a:schemeClr>
                </a:solidFill>
              </a:rPr>
              <a:t>     /* Definir métodos propios */</a:t>
            </a:r>
            <a:endParaRPr lang="es-E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822960" lvl="3" indent="0">
              <a:buNone/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s-E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2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8626"/>
            <a:ext cx="5640900" cy="1082700"/>
          </a:xfrm>
        </p:spPr>
        <p:txBody>
          <a:bodyPr/>
          <a:lstStyle/>
          <a:p>
            <a:r>
              <a:rPr lang="es-ES" dirty="0"/>
              <a:t>Herencia en </a:t>
            </a:r>
            <a:r>
              <a:rPr lang="es-ES" dirty="0" smtClean="0"/>
              <a:t>Java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565150" y="979150"/>
            <a:ext cx="8578850" cy="3657600"/>
          </a:xfrm>
        </p:spPr>
        <p:txBody>
          <a:bodyPr>
            <a:normAutofit/>
          </a:bodyPr>
          <a:lstStyle/>
          <a:p>
            <a:pPr lvl="0"/>
            <a:r>
              <a:rPr lang="es-AR" sz="1800" u="sng" dirty="0" smtClean="0">
                <a:solidFill>
                  <a:srgbClr val="00B050"/>
                </a:solidFill>
              </a:rPr>
              <a:t>Si </a:t>
            </a:r>
            <a:r>
              <a:rPr lang="es-AR" sz="1800" u="sng" dirty="0">
                <a:solidFill>
                  <a:srgbClr val="00B050"/>
                </a:solidFill>
              </a:rPr>
              <a:t>no se especifica </a:t>
            </a:r>
            <a:r>
              <a:rPr lang="es-AR" sz="1800" dirty="0">
                <a:solidFill>
                  <a:srgbClr val="00B050"/>
                </a:solidFill>
              </a:rPr>
              <a:t>una superclase con </a:t>
            </a:r>
            <a:r>
              <a:rPr lang="es-AR" sz="1800" i="1" dirty="0" err="1">
                <a:solidFill>
                  <a:srgbClr val="00B050"/>
                </a:solidFill>
              </a:rPr>
              <a:t>extends</a:t>
            </a:r>
            <a:r>
              <a:rPr lang="es-AR" sz="1800" dirty="0">
                <a:solidFill>
                  <a:srgbClr val="00B050"/>
                </a:solidFill>
              </a:rPr>
              <a:t>, </a:t>
            </a:r>
            <a:r>
              <a:rPr lang="es-AR" sz="1800" i="1" dirty="0">
                <a:solidFill>
                  <a:srgbClr val="00B050"/>
                </a:solidFill>
              </a:rPr>
              <a:t>extiende </a:t>
            </a:r>
            <a:r>
              <a:rPr lang="es-AR" sz="1800" dirty="0">
                <a:solidFill>
                  <a:srgbClr val="00B050"/>
                </a:solidFill>
              </a:rPr>
              <a:t>por defecto la clase </a:t>
            </a:r>
            <a:r>
              <a:rPr lang="es-AR" sz="1800" dirty="0" err="1">
                <a:solidFill>
                  <a:srgbClr val="00B050"/>
                </a:solidFill>
              </a:rPr>
              <a:t>Object</a:t>
            </a:r>
            <a:r>
              <a:rPr lang="es-AR" sz="1800" dirty="0">
                <a:solidFill>
                  <a:srgbClr val="00B050"/>
                </a:solidFill>
              </a:rPr>
              <a:t>. </a:t>
            </a:r>
          </a:p>
          <a:p>
            <a:pPr lvl="0"/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Los atributos declarados en la superclase los </a:t>
            </a:r>
            <a:r>
              <a:rPr lang="es-AR" sz="1800" i="1" dirty="0">
                <a:solidFill>
                  <a:schemeClr val="tx1">
                    <a:lumMod val="50000"/>
                  </a:schemeClr>
                </a:solidFill>
              </a:rPr>
              <a:t>hereda</a:t>
            </a:r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 la subclase, pero al ser </a:t>
            </a:r>
            <a:r>
              <a:rPr lang="es-AR" sz="1800" i="1" dirty="0">
                <a:solidFill>
                  <a:schemeClr val="tx1">
                    <a:lumMod val="50000"/>
                  </a:schemeClr>
                </a:solidFill>
              </a:rPr>
              <a:t>privados </a:t>
            </a:r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son accesibles sólo en métodos de la clase que los declara. En la subclase accederlos a través de </a:t>
            </a:r>
            <a:r>
              <a:rPr lang="es-AR" sz="1800" dirty="0" err="1">
                <a:solidFill>
                  <a:schemeClr val="tx1">
                    <a:lumMod val="50000"/>
                  </a:schemeClr>
                </a:solidFill>
              </a:rPr>
              <a:t>getters</a:t>
            </a:r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 y </a:t>
            </a:r>
            <a:r>
              <a:rPr lang="es-AR" sz="1800" dirty="0" err="1">
                <a:solidFill>
                  <a:schemeClr val="tx1">
                    <a:lumMod val="50000"/>
                  </a:schemeClr>
                </a:solidFill>
              </a:rPr>
              <a:t>setters</a:t>
            </a:r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 públicos heredados.</a:t>
            </a:r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La subclase </a:t>
            </a:r>
            <a:r>
              <a:rPr lang="es-AR" sz="1800" i="1" dirty="0">
                <a:solidFill>
                  <a:schemeClr val="tx1">
                    <a:lumMod val="50000"/>
                  </a:schemeClr>
                </a:solidFill>
              </a:rPr>
              <a:t>hereda</a:t>
            </a:r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 métodos de instancia. </a:t>
            </a:r>
          </a:p>
          <a:p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La subclase puede declarar nuevos atributos. </a:t>
            </a:r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La subclase puede declarar nuevos métodos.</a:t>
            </a:r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La subclase puede declarar constructores propios</a:t>
            </a:r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1500" y="288670"/>
            <a:ext cx="7117773" cy="1082700"/>
          </a:xfrm>
        </p:spPr>
        <p:txBody>
          <a:bodyPr/>
          <a:lstStyle/>
          <a:p>
            <a:r>
              <a:rPr lang="es-AR" dirty="0" smtClean="0"/>
              <a:t>Herencia ejercicio (1)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441500" y="1192031"/>
            <a:ext cx="8435975" cy="3657600"/>
          </a:xfrm>
        </p:spPr>
        <p:txBody>
          <a:bodyPr>
            <a:normAutofit fontScale="85000" lnSpcReduction="10000"/>
          </a:bodyPr>
          <a:lstStyle/>
          <a:p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Definir una </a:t>
            </a:r>
            <a:r>
              <a:rPr lang="es-AR" sz="1800" b="1" u="sng" dirty="0">
                <a:solidFill>
                  <a:schemeClr val="tx1">
                    <a:lumMod val="50000"/>
                  </a:schemeClr>
                </a:solidFill>
              </a:rPr>
              <a:t>jerarquía de clases </a:t>
            </a:r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para representar Figuras Geométricas (triángulo y círculo). </a:t>
            </a:r>
          </a:p>
          <a:p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Las Figuras Geométricas tienen las siguientes características comunes: color de relleno, color de línea y su ubicación en el plano. Sin embargo, cada una tiene características propias: </a:t>
            </a:r>
          </a:p>
          <a:p>
            <a:pPr lvl="1"/>
            <a:r>
              <a:rPr lang="es-AR" sz="1400" dirty="0">
                <a:solidFill>
                  <a:schemeClr val="tx1">
                    <a:lumMod val="50000"/>
                  </a:schemeClr>
                </a:solidFill>
              </a:rPr>
              <a:t>Un triángulo se caracteriza por el tamaño de sus tres lados. </a:t>
            </a:r>
          </a:p>
          <a:p>
            <a:pPr lvl="1"/>
            <a:r>
              <a:rPr lang="es-AR" sz="1400" dirty="0">
                <a:solidFill>
                  <a:schemeClr val="tx1">
                    <a:lumMod val="50000"/>
                  </a:schemeClr>
                </a:solidFill>
              </a:rPr>
              <a:t>Un círculo se caracteriza por el radio. </a:t>
            </a:r>
          </a:p>
          <a:p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Las Figuras Geométricas poseen comportamiento común: deben saber responder cual es el color de relleno y línea, cuál es su punto de origen. Sin embargo, cada una debe calcular su área y perímetro de forma distinta, y además devolver/modificar el valor de sus atributos propios. </a:t>
            </a:r>
            <a:endParaRPr lang="es-AR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s-AR" sz="1800" dirty="0" smtClean="0">
                <a:solidFill>
                  <a:schemeClr val="tx1">
                    <a:lumMod val="50000"/>
                  </a:schemeClr>
                </a:solidFill>
              </a:rPr>
              <a:t>Se pide:</a:t>
            </a:r>
            <a:endParaRPr lang="es-AR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AR" sz="1800" dirty="0">
                <a:solidFill>
                  <a:srgbClr val="00B050"/>
                </a:solidFill>
              </a:rPr>
              <a:t>Defina constructores en las clases Triángulo y Círculo</a:t>
            </a:r>
            <a:r>
              <a:rPr lang="es-AR" sz="1800" dirty="0"/>
              <a:t>. </a:t>
            </a:r>
            <a:r>
              <a:rPr lang="es-AR" sz="1800" b="1" i="1" dirty="0"/>
              <a:t>No </a:t>
            </a:r>
            <a:r>
              <a:rPr lang="es-AR" sz="1800" i="1" dirty="0"/>
              <a:t>defina constructores en Figura. </a:t>
            </a:r>
          </a:p>
          <a:p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Realice un programa que instancie un triángulo y un círculo e imprima el área y perímetro de cada uno en consola.</a:t>
            </a:r>
          </a:p>
        </p:txBody>
      </p:sp>
      <p:pic>
        <p:nvPicPr>
          <p:cNvPr id="1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6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2268</Words>
  <Application>Microsoft Office PowerPoint</Application>
  <PresentationFormat>Presentación en pantalla (16:9)</PresentationFormat>
  <Paragraphs>481</Paragraphs>
  <Slides>23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Courier New</vt:lpstr>
      <vt:lpstr>Times New Roman</vt:lpstr>
      <vt:lpstr>Calibri</vt:lpstr>
      <vt:lpstr>Wingdings</vt:lpstr>
      <vt:lpstr>Barlow Light</vt:lpstr>
      <vt:lpstr>Raleway SemiBold</vt:lpstr>
      <vt:lpstr>Raleway</vt:lpstr>
      <vt:lpstr>Gaoler template</vt:lpstr>
      <vt:lpstr>CLASE 5  * Herencia y polimorfismo</vt:lpstr>
      <vt:lpstr>Introducción</vt:lpstr>
      <vt:lpstr>Introducción</vt:lpstr>
      <vt:lpstr>Inconvenientes hasta ahora Herencia como solución </vt:lpstr>
      <vt:lpstr>Herencia. Ejemplo.</vt:lpstr>
      <vt:lpstr>Búsqueda de método en la jerarquía de clases. </vt:lpstr>
      <vt:lpstr>Herencia en Java</vt:lpstr>
      <vt:lpstr>Herencia en Java</vt:lpstr>
      <vt:lpstr>Herencia ejercicio (1)</vt:lpstr>
      <vt:lpstr>Herencia ejercicio (2)</vt:lpstr>
      <vt:lpstr>Herencia ejercicio (3)</vt:lpstr>
      <vt:lpstr>Herencia en Java </vt:lpstr>
      <vt:lpstr>La referencia super</vt:lpstr>
      <vt:lpstr>La referencia super</vt:lpstr>
      <vt:lpstr>La referencia super. Ejercicio </vt:lpstr>
      <vt:lpstr>Clase abstracta características</vt:lpstr>
      <vt:lpstr>Clases y métodos abstractos</vt:lpstr>
      <vt:lpstr>Conversión ascendente (Upcasting). </vt:lpstr>
      <vt:lpstr>Polimorfismo</vt:lpstr>
      <vt:lpstr>Polimorfismo</vt:lpstr>
      <vt:lpstr>Clases, métodos abstractos y Upcasting. Ejercitación. </vt:lpstr>
      <vt:lpstr>Aplicación. Ejercicio</vt:lpstr>
      <vt:lpstr>Aplicación. 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Usuario</dc:creator>
  <cp:lastModifiedBy>Usuario</cp:lastModifiedBy>
  <cp:revision>23</cp:revision>
  <dcterms:modified xsi:type="dcterms:W3CDTF">2020-10-20T11:10:30Z</dcterms:modified>
</cp:coreProperties>
</file>