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0"/>
  </p:notesMasterIdLst>
  <p:sldIdLst>
    <p:sldId id="256" r:id="rId2"/>
    <p:sldId id="257" r:id="rId3"/>
    <p:sldId id="301" r:id="rId4"/>
    <p:sldId id="258" r:id="rId5"/>
    <p:sldId id="259" r:id="rId6"/>
    <p:sldId id="260" r:id="rId7"/>
    <p:sldId id="261" r:id="rId8"/>
    <p:sldId id="262" r:id="rId9"/>
    <p:sldId id="263" r:id="rId10"/>
    <p:sldId id="265" r:id="rId11"/>
    <p:sldId id="266" r:id="rId12"/>
    <p:sldId id="268" r:id="rId13"/>
    <p:sldId id="269" r:id="rId14"/>
    <p:sldId id="271" r:id="rId15"/>
    <p:sldId id="272" r:id="rId16"/>
    <p:sldId id="289" r:id="rId17"/>
    <p:sldId id="276" r:id="rId18"/>
    <p:sldId id="278" r:id="rId19"/>
    <p:sldId id="279" r:id="rId20"/>
    <p:sldId id="280" r:id="rId21"/>
    <p:sldId id="302" r:id="rId22"/>
    <p:sldId id="281" r:id="rId23"/>
    <p:sldId id="300" r:id="rId24"/>
    <p:sldId id="288" r:id="rId25"/>
    <p:sldId id="282" r:id="rId26"/>
    <p:sldId id="298" r:id="rId27"/>
    <p:sldId id="283" r:id="rId28"/>
    <p:sldId id="290" r:id="rId29"/>
    <p:sldId id="291" r:id="rId30"/>
    <p:sldId id="303" r:id="rId31"/>
    <p:sldId id="284" r:id="rId32"/>
    <p:sldId id="285" r:id="rId33"/>
    <p:sldId id="286" r:id="rId34"/>
    <p:sldId id="293" r:id="rId35"/>
    <p:sldId id="294" r:id="rId36"/>
    <p:sldId id="295" r:id="rId37"/>
    <p:sldId id="296" r:id="rId38"/>
    <p:sldId id="297" r:id="rId39"/>
  </p:sldIdLst>
  <p:sldSz cx="9144000" cy="5143500" type="screen16x9"/>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868" autoAdjust="0"/>
    <p:restoredTop sz="95126" autoAdjust="0"/>
  </p:normalViewPr>
  <p:slideViewPr>
    <p:cSldViewPr>
      <p:cViewPr varScale="1">
        <p:scale>
          <a:sx n="97" d="100"/>
          <a:sy n="97" d="100"/>
        </p:scale>
        <p:origin x="510" y="84"/>
      </p:cViewPr>
      <p:guideLst>
        <p:guide orient="horz" pos="1620"/>
        <p:guide pos="2880"/>
      </p:guideLst>
    </p:cSldViewPr>
  </p:slideViewPr>
  <p:outlineViewPr>
    <p:cViewPr>
      <p:scale>
        <a:sx n="33" d="100"/>
        <a:sy n="33" d="100"/>
      </p:scale>
      <p:origin x="0" y="429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FD1E8-30B6-4BF8-BA74-1CADAF5C954D}" type="datetimeFigureOut">
              <a:rPr lang="es-ES" smtClean="0"/>
              <a:pPr/>
              <a:t>12/05/2020</a:t>
            </a:fld>
            <a:endParaRPr lang="es-ES"/>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62FBC9-8E77-4F47-B8E9-69560F726E3A}" type="slidenum">
              <a:rPr lang="es-ES" smtClean="0"/>
              <a:pPr/>
              <a:t>‹Nº›</a:t>
            </a:fld>
            <a:endParaRPr lang="es-ES"/>
          </a:p>
        </p:txBody>
      </p:sp>
    </p:spTree>
    <p:extLst>
      <p:ext uri="{BB962C8B-B14F-4D97-AF65-F5344CB8AC3E}">
        <p14:creationId xmlns:p14="http://schemas.microsoft.com/office/powerpoint/2010/main" val="3057073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381000" y="685800"/>
            <a:ext cx="6096000" cy="3429000"/>
          </a:xfrm>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0A62FBC9-8E77-4F47-B8E9-69560F726E3A}" type="slidenum">
              <a:rPr lang="es-ES" smtClean="0"/>
              <a:pPr/>
              <a:t>1</a:t>
            </a:fld>
            <a:endParaRPr lang="es-ES"/>
          </a:p>
        </p:txBody>
      </p:sp>
    </p:spTree>
    <p:extLst>
      <p:ext uri="{BB962C8B-B14F-4D97-AF65-F5344CB8AC3E}">
        <p14:creationId xmlns:p14="http://schemas.microsoft.com/office/powerpoint/2010/main" val="2626426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0A62FBC9-8E77-4F47-B8E9-69560F726E3A}" type="slidenum">
              <a:rPr lang="es-ES" smtClean="0"/>
              <a:pPr/>
              <a:t>38</a:t>
            </a:fld>
            <a:endParaRPr lang="es-ES"/>
          </a:p>
        </p:txBody>
      </p:sp>
    </p:spTree>
    <p:extLst>
      <p:ext uri="{BB962C8B-B14F-4D97-AF65-F5344CB8AC3E}">
        <p14:creationId xmlns:p14="http://schemas.microsoft.com/office/powerpoint/2010/main" val="38795147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a:stretch/>
        </p:blipFill>
        <p:spPr>
          <a:xfrm>
            <a:off x="0" y="-25"/>
            <a:ext cx="9143957" cy="5143500"/>
          </a:xfrm>
          <a:prstGeom prst="rect">
            <a:avLst/>
          </a:prstGeom>
          <a:noFill/>
          <a:ln>
            <a:noFill/>
          </a:ln>
        </p:spPr>
      </p:pic>
      <p:sp>
        <p:nvSpPr>
          <p:cNvPr id="11" name="Google Shape;11;p2"/>
          <p:cNvSpPr txBox="1">
            <a:spLocks noGrp="1"/>
          </p:cNvSpPr>
          <p:nvPr>
            <p:ph type="ctrTitle"/>
          </p:nvPr>
        </p:nvSpPr>
        <p:spPr>
          <a:xfrm>
            <a:off x="685800" y="1991825"/>
            <a:ext cx="4539000" cy="1159800"/>
          </a:xfrm>
          <a:prstGeom prst="rect">
            <a:avLst/>
          </a:prstGeom>
        </p:spPr>
        <p:txBody>
          <a:bodyPr spcFirstLastPara="1" wrap="square" lIns="0" tIns="0" rIns="0" bIns="0" anchor="ctr"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r>
              <a:rPr lang="es-ES" smtClean="0"/>
              <a:t>Haga clic para modificar el estilo de título del patrón</a:t>
            </a:r>
            <a:endParaRPr/>
          </a:p>
        </p:txBody>
      </p:sp>
    </p:spTree>
    <p:extLst>
      <p:ext uri="{BB962C8B-B14F-4D97-AF65-F5344CB8AC3E}">
        <p14:creationId xmlns:p14="http://schemas.microsoft.com/office/powerpoint/2010/main" val="4224999848"/>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 Big circuit">
  <p:cSld name="Blank · Big circuit">
    <p:spTree>
      <p:nvGrpSpPr>
        <p:cNvPr id="1" name="Shape 51"/>
        <p:cNvGrpSpPr/>
        <p:nvPr/>
      </p:nvGrpSpPr>
      <p:grpSpPr>
        <a:xfrm>
          <a:off x="0" y="0"/>
          <a:ext cx="0" cy="0"/>
          <a:chOff x="0" y="0"/>
          <a:chExt cx="0" cy="0"/>
        </a:xfrm>
      </p:grpSpPr>
      <p:pic>
        <p:nvPicPr>
          <p:cNvPr id="52" name="Google Shape;52;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53" name="Google Shape;53;p1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132FADFE-3B8F-471C-ABF0-DBC7717ECBBC}" type="slidenum">
              <a:rPr lang="es-ES" smtClean="0"/>
              <a:pPr/>
              <a:t>‹Nº›</a:t>
            </a:fld>
            <a:endParaRPr lang="es-ES"/>
          </a:p>
        </p:txBody>
      </p:sp>
      <p:sp>
        <p:nvSpPr>
          <p:cNvPr id="4" name="CuadroTexto 3"/>
          <p:cNvSpPr txBox="1"/>
          <p:nvPr userDrawn="1"/>
        </p:nvSpPr>
        <p:spPr>
          <a:xfrm>
            <a:off x="5924808" y="4712564"/>
            <a:ext cx="2555776" cy="400110"/>
          </a:xfrm>
          <a:prstGeom prst="rect">
            <a:avLst/>
          </a:prstGeom>
          <a:noFill/>
        </p:spPr>
        <p:txBody>
          <a:bodyPr wrap="square" rtlCol="0">
            <a:spAutoFit/>
          </a:bodyPr>
          <a:lstStyle/>
          <a:p>
            <a:pPr algn="ctr"/>
            <a:r>
              <a:rPr lang="es-AR" sz="1000" dirty="0" smtClean="0"/>
              <a:t>Módulo 3 - Programación II – Carrera de Ingeniería en Computación UNLP</a:t>
            </a:r>
            <a:endParaRPr lang="es-AR" sz="1000" dirty="0"/>
          </a:p>
        </p:txBody>
      </p:sp>
    </p:spTree>
    <p:extLst>
      <p:ext uri="{BB962C8B-B14F-4D97-AF65-F5344CB8AC3E}">
        <p14:creationId xmlns:p14="http://schemas.microsoft.com/office/powerpoint/2010/main" val="1897167935"/>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54"/>
        <p:cNvGrpSpPr/>
        <p:nvPr/>
      </p:nvGrpSpPr>
      <p:grpSpPr>
        <a:xfrm>
          <a:off x="0" y="0"/>
          <a:ext cx="0" cy="0"/>
          <a:chOff x="0" y="0"/>
          <a:chExt cx="0" cy="0"/>
        </a:xfrm>
      </p:grpSpPr>
      <p:sp>
        <p:nvSpPr>
          <p:cNvPr id="55" name="Google Shape;55;p1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132FADFE-3B8F-471C-ABF0-DBC7717ECBBC}" type="slidenum">
              <a:rPr lang="es-ES" smtClean="0"/>
              <a:pPr/>
              <a:t>‹Nº›</a:t>
            </a:fld>
            <a:endParaRPr lang="es-ES"/>
          </a:p>
        </p:txBody>
      </p:sp>
    </p:spTree>
    <p:extLst>
      <p:ext uri="{BB962C8B-B14F-4D97-AF65-F5344CB8AC3E}">
        <p14:creationId xmlns:p14="http://schemas.microsoft.com/office/powerpoint/2010/main" val="1917459631"/>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1771650"/>
            <a:ext cx="7772400" cy="1650207"/>
          </a:xfrm>
        </p:spPr>
        <p:txBody>
          <a:bodyPr anchor="b">
            <a:normAutofit/>
          </a:bodyPr>
          <a:lstStyle>
            <a:lvl1pPr algn="l">
              <a:defRPr sz="48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22313" y="3470148"/>
            <a:ext cx="7772400" cy="1125140"/>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4CC0F8A8-8A94-43C0-ADBC-CEAC5A9FA675}" type="datetime1">
              <a:rPr lang="es-ES" smtClean="0"/>
              <a:t>12/05/2020</a:t>
            </a:fld>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579843052"/>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sp>
        <p:nvSpPr>
          <p:cNvPr id="7" name="CuadroTexto 6"/>
          <p:cNvSpPr txBox="1"/>
          <p:nvPr userDrawn="1"/>
        </p:nvSpPr>
        <p:spPr>
          <a:xfrm>
            <a:off x="4139952" y="-53055"/>
            <a:ext cx="5004048" cy="261610"/>
          </a:xfrm>
          <a:prstGeom prst="rect">
            <a:avLst/>
          </a:prstGeom>
          <a:noFill/>
        </p:spPr>
        <p:txBody>
          <a:bodyPr wrap="square" rtlCol="0">
            <a:spAutoFit/>
          </a:bodyPr>
          <a:lstStyle/>
          <a:p>
            <a:pPr algn="ctr"/>
            <a:r>
              <a:rPr lang="es-AR" sz="1100" dirty="0" smtClean="0"/>
              <a:t>Módulo 3 - Programación II – Carrera de Ingeniería en Computación UNLP</a:t>
            </a:r>
            <a:endParaRPr lang="es-AR" sz="1100" dirty="0"/>
          </a:p>
        </p:txBody>
      </p:sp>
    </p:spTree>
    <p:extLst>
      <p:ext uri="{BB962C8B-B14F-4D97-AF65-F5344CB8AC3E}">
        <p14:creationId xmlns:p14="http://schemas.microsoft.com/office/powerpoint/2010/main" val="1447628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a:spLocks noGrp="1"/>
          </p:cNvSpPr>
          <p:nvPr>
            <p:ph type="ctrTitle"/>
          </p:nvPr>
        </p:nvSpPr>
        <p:spPr>
          <a:xfrm>
            <a:off x="685800" y="1659550"/>
            <a:ext cx="4263900" cy="11598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r>
              <a:rPr lang="es-ES" smtClean="0"/>
              <a:t>Haga clic para modificar el estilo de título del patrón</a:t>
            </a:r>
            <a:endParaRPr/>
          </a:p>
        </p:txBody>
      </p:sp>
      <p:sp>
        <p:nvSpPr>
          <p:cNvPr id="15" name="Google Shape;15;p3"/>
          <p:cNvSpPr txBox="1">
            <a:spLocks noGrp="1"/>
          </p:cNvSpPr>
          <p:nvPr>
            <p:ph type="subTitle" idx="1"/>
          </p:nvPr>
        </p:nvSpPr>
        <p:spPr>
          <a:xfrm>
            <a:off x="685800" y="2916254"/>
            <a:ext cx="4263900" cy="784800"/>
          </a:xfrm>
          <a:prstGeom prst="rect">
            <a:avLst/>
          </a:prstGeom>
        </p:spPr>
        <p:txBody>
          <a:bodyPr spcFirstLastPara="1" wrap="square" lIns="0" tIns="0" rIns="0" bIns="0" anchor="t" anchorCtr="0">
            <a:noAutofit/>
          </a:bodyPr>
          <a:lstStyle>
            <a:lvl1pPr lvl="0" rtl="0">
              <a:spcBef>
                <a:spcPts val="0"/>
              </a:spcBef>
              <a:spcAft>
                <a:spcPts val="0"/>
              </a:spcAft>
              <a:buClr>
                <a:schemeClr val="accent4"/>
              </a:buClr>
              <a:buSzPts val="1800"/>
              <a:buNone/>
              <a:defRPr sz="1800">
                <a:solidFill>
                  <a:schemeClr val="accent4"/>
                </a:solidFill>
              </a:defRPr>
            </a:lvl1pPr>
            <a:lvl2pPr lvl="1" rtl="0">
              <a:spcBef>
                <a:spcPts val="0"/>
              </a:spcBef>
              <a:spcAft>
                <a:spcPts val="0"/>
              </a:spcAft>
              <a:buClr>
                <a:schemeClr val="accent4"/>
              </a:buClr>
              <a:buSzPts val="1800"/>
              <a:buNone/>
              <a:defRPr sz="1800">
                <a:solidFill>
                  <a:schemeClr val="accent4"/>
                </a:solidFill>
              </a:defRPr>
            </a:lvl2pPr>
            <a:lvl3pPr lvl="2" rtl="0">
              <a:spcBef>
                <a:spcPts val="0"/>
              </a:spcBef>
              <a:spcAft>
                <a:spcPts val="0"/>
              </a:spcAft>
              <a:buClr>
                <a:schemeClr val="accent4"/>
              </a:buClr>
              <a:buSzPts val="1800"/>
              <a:buNone/>
              <a:defRPr sz="1800">
                <a:solidFill>
                  <a:schemeClr val="accent4"/>
                </a:solidFill>
              </a:defRPr>
            </a:lvl3pPr>
            <a:lvl4pPr lvl="3" rtl="0">
              <a:spcBef>
                <a:spcPts val="0"/>
              </a:spcBef>
              <a:spcAft>
                <a:spcPts val="0"/>
              </a:spcAft>
              <a:buClr>
                <a:schemeClr val="accent4"/>
              </a:buClr>
              <a:buSzPts val="1800"/>
              <a:buNone/>
              <a:defRPr sz="1800">
                <a:solidFill>
                  <a:schemeClr val="accent4"/>
                </a:solidFill>
              </a:defRPr>
            </a:lvl4pPr>
            <a:lvl5pPr lvl="4" rtl="0">
              <a:spcBef>
                <a:spcPts val="0"/>
              </a:spcBef>
              <a:spcAft>
                <a:spcPts val="0"/>
              </a:spcAft>
              <a:buClr>
                <a:schemeClr val="accent4"/>
              </a:buClr>
              <a:buSzPts val="1800"/>
              <a:buNone/>
              <a:defRPr sz="1800">
                <a:solidFill>
                  <a:schemeClr val="accent4"/>
                </a:solidFill>
              </a:defRPr>
            </a:lvl5pPr>
            <a:lvl6pPr lvl="5" rtl="0">
              <a:spcBef>
                <a:spcPts val="0"/>
              </a:spcBef>
              <a:spcAft>
                <a:spcPts val="0"/>
              </a:spcAft>
              <a:buClr>
                <a:schemeClr val="accent4"/>
              </a:buClr>
              <a:buSzPts val="1800"/>
              <a:buNone/>
              <a:defRPr sz="1800">
                <a:solidFill>
                  <a:schemeClr val="accent4"/>
                </a:solidFill>
              </a:defRPr>
            </a:lvl6pPr>
            <a:lvl7pPr lvl="6" rtl="0">
              <a:spcBef>
                <a:spcPts val="0"/>
              </a:spcBef>
              <a:spcAft>
                <a:spcPts val="0"/>
              </a:spcAft>
              <a:buClr>
                <a:schemeClr val="accent4"/>
              </a:buClr>
              <a:buSzPts val="1800"/>
              <a:buNone/>
              <a:defRPr sz="1800">
                <a:solidFill>
                  <a:schemeClr val="accent4"/>
                </a:solidFill>
              </a:defRPr>
            </a:lvl7pPr>
            <a:lvl8pPr lvl="7" rtl="0">
              <a:spcBef>
                <a:spcPts val="0"/>
              </a:spcBef>
              <a:spcAft>
                <a:spcPts val="0"/>
              </a:spcAft>
              <a:buClr>
                <a:schemeClr val="accent4"/>
              </a:buClr>
              <a:buSzPts val="1800"/>
              <a:buNone/>
              <a:defRPr sz="1800">
                <a:solidFill>
                  <a:schemeClr val="accent4"/>
                </a:solidFill>
              </a:defRPr>
            </a:lvl8pPr>
            <a:lvl9pPr lvl="8" rtl="0">
              <a:spcBef>
                <a:spcPts val="0"/>
              </a:spcBef>
              <a:spcAft>
                <a:spcPts val="0"/>
              </a:spcAft>
              <a:buClr>
                <a:schemeClr val="accent4"/>
              </a:buClr>
              <a:buSzPts val="1800"/>
              <a:buNone/>
              <a:defRPr sz="1800">
                <a:solidFill>
                  <a:schemeClr val="accent4"/>
                </a:solidFill>
              </a:defRPr>
            </a:lvl9pPr>
          </a:lstStyle>
          <a:p>
            <a:r>
              <a:rPr lang="es-ES" smtClean="0"/>
              <a:t>Haga clic para editar el estilo de subtítulo del patrón</a:t>
            </a:r>
            <a:endParaRPr/>
          </a:p>
        </p:txBody>
      </p:sp>
    </p:spTree>
    <p:extLst>
      <p:ext uri="{BB962C8B-B14F-4D97-AF65-F5344CB8AC3E}">
        <p14:creationId xmlns:p14="http://schemas.microsoft.com/office/powerpoint/2010/main" val="2869352097"/>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
        <p:cNvGrpSpPr/>
        <p:nvPr/>
      </p:nvGrpSpPr>
      <p:grpSpPr>
        <a:xfrm>
          <a:off x="0" y="0"/>
          <a:ext cx="0" cy="0"/>
          <a:chOff x="0" y="0"/>
          <a:chExt cx="0" cy="0"/>
        </a:xfrm>
      </p:grpSpPr>
      <p:pic>
        <p:nvPicPr>
          <p:cNvPr id="17" name="Google Shape;17;p4"/>
          <p:cNvPicPr preferRelativeResize="0"/>
          <p:nvPr/>
        </p:nvPicPr>
        <p:blipFill>
          <a:blip r:embed="rId2">
            <a:alphaModFix/>
          </a:blip>
          <a:stretch>
            <a:fillRect/>
          </a:stretch>
        </p:blipFill>
        <p:spPr>
          <a:xfrm>
            <a:off x="0" y="0"/>
            <a:ext cx="9144000" cy="5143500"/>
          </a:xfrm>
          <a:prstGeom prst="rect">
            <a:avLst/>
          </a:prstGeom>
          <a:noFill/>
          <a:ln>
            <a:noFill/>
          </a:ln>
        </p:spPr>
      </p:pic>
      <p:sp>
        <p:nvSpPr>
          <p:cNvPr id="18" name="Google Shape;18;p4"/>
          <p:cNvSpPr/>
          <p:nvPr/>
        </p:nvSpPr>
        <p:spPr>
          <a:xfrm>
            <a:off x="42525" y="42525"/>
            <a:ext cx="2000100" cy="2000100"/>
          </a:xfrm>
          <a:prstGeom prst="ellipse">
            <a:avLst/>
          </a:prstGeom>
          <a:gradFill>
            <a:gsLst>
              <a:gs pos="0">
                <a:srgbClr val="00FFFF">
                  <a:alpha val="54117"/>
                </a:srgbClr>
              </a:gs>
              <a:gs pos="73000">
                <a:srgbClr val="00FFFF">
                  <a:alpha val="0"/>
                </a:srgbClr>
              </a:gs>
              <a:gs pos="100000">
                <a:srgbClr val="00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body" idx="1"/>
          </p:nvPr>
        </p:nvSpPr>
        <p:spPr>
          <a:xfrm>
            <a:off x="1343850" y="866400"/>
            <a:ext cx="4185600" cy="3693600"/>
          </a:xfrm>
          <a:prstGeom prst="rect">
            <a:avLst/>
          </a:prstGeom>
        </p:spPr>
        <p:txBody>
          <a:bodyPr spcFirstLastPara="1" wrap="square" lIns="0" tIns="0" rIns="0" bIns="0" anchor="t" anchorCtr="0">
            <a:noAutofit/>
          </a:bodyPr>
          <a:lstStyle>
            <a:lvl1pPr marL="457200" lvl="0" indent="-419100" rtl="0">
              <a:spcBef>
                <a:spcPts val="600"/>
              </a:spcBef>
              <a:spcAft>
                <a:spcPts val="0"/>
              </a:spcAft>
              <a:buSzPts val="3000"/>
              <a:buFont typeface="Lexend Deca"/>
              <a:buChar char="⬡"/>
              <a:defRPr sz="3000">
                <a:latin typeface="Lexend Deca"/>
                <a:ea typeface="Lexend Deca"/>
                <a:cs typeface="Lexend Deca"/>
                <a:sym typeface="Lexend Deca"/>
              </a:defRPr>
            </a:lvl1pPr>
            <a:lvl2pPr marL="914400" lvl="1" indent="-419100" rtl="0">
              <a:spcBef>
                <a:spcPts val="0"/>
              </a:spcBef>
              <a:spcAft>
                <a:spcPts val="0"/>
              </a:spcAft>
              <a:buSzPts val="3000"/>
              <a:buFont typeface="Lexend Deca"/>
              <a:buChar char="∙"/>
              <a:defRPr sz="3000">
                <a:latin typeface="Lexend Deca"/>
                <a:ea typeface="Lexend Deca"/>
                <a:cs typeface="Lexend Deca"/>
                <a:sym typeface="Lexend Deca"/>
              </a:defRPr>
            </a:lvl2pPr>
            <a:lvl3pPr marL="1371600" lvl="2" indent="-419100" rtl="0">
              <a:spcBef>
                <a:spcPts val="0"/>
              </a:spcBef>
              <a:spcAft>
                <a:spcPts val="0"/>
              </a:spcAft>
              <a:buSzPts val="3000"/>
              <a:buFont typeface="Lexend Deca"/>
              <a:buChar char="∙"/>
              <a:defRPr sz="3000">
                <a:latin typeface="Lexend Deca"/>
                <a:ea typeface="Lexend Deca"/>
                <a:cs typeface="Lexend Deca"/>
                <a:sym typeface="Lexend Deca"/>
              </a:defRPr>
            </a:lvl3pPr>
            <a:lvl4pPr marL="1828800" lvl="3" indent="-419100" rtl="0">
              <a:spcBef>
                <a:spcPts val="0"/>
              </a:spcBef>
              <a:spcAft>
                <a:spcPts val="0"/>
              </a:spcAft>
              <a:buSzPts val="3000"/>
              <a:buFont typeface="Lexend Deca"/>
              <a:buChar char="●"/>
              <a:defRPr sz="3000">
                <a:latin typeface="Lexend Deca"/>
                <a:ea typeface="Lexend Deca"/>
                <a:cs typeface="Lexend Deca"/>
                <a:sym typeface="Lexend Deca"/>
              </a:defRPr>
            </a:lvl4pPr>
            <a:lvl5pPr marL="2286000" lvl="4" indent="-419100" rtl="0">
              <a:spcBef>
                <a:spcPts val="0"/>
              </a:spcBef>
              <a:spcAft>
                <a:spcPts val="0"/>
              </a:spcAft>
              <a:buSzPts val="3000"/>
              <a:buFont typeface="Lexend Deca"/>
              <a:buChar char="○"/>
              <a:defRPr sz="3000">
                <a:latin typeface="Lexend Deca"/>
                <a:ea typeface="Lexend Deca"/>
                <a:cs typeface="Lexend Deca"/>
                <a:sym typeface="Lexend Deca"/>
              </a:defRPr>
            </a:lvl5pPr>
            <a:lvl6pPr marL="2743200" lvl="5" indent="-419100" rtl="0">
              <a:spcBef>
                <a:spcPts val="0"/>
              </a:spcBef>
              <a:spcAft>
                <a:spcPts val="0"/>
              </a:spcAft>
              <a:buSzPts val="3000"/>
              <a:buFont typeface="Lexend Deca"/>
              <a:buChar char="■"/>
              <a:defRPr sz="3000">
                <a:latin typeface="Lexend Deca"/>
                <a:ea typeface="Lexend Deca"/>
                <a:cs typeface="Lexend Deca"/>
                <a:sym typeface="Lexend Deca"/>
              </a:defRPr>
            </a:lvl6pPr>
            <a:lvl7pPr marL="3200400" lvl="6" indent="-419100" rtl="0">
              <a:spcBef>
                <a:spcPts val="0"/>
              </a:spcBef>
              <a:spcAft>
                <a:spcPts val="0"/>
              </a:spcAft>
              <a:buSzPts val="3000"/>
              <a:buFont typeface="Lexend Deca"/>
              <a:buChar char="●"/>
              <a:defRPr sz="3000">
                <a:latin typeface="Lexend Deca"/>
                <a:ea typeface="Lexend Deca"/>
                <a:cs typeface="Lexend Deca"/>
                <a:sym typeface="Lexend Deca"/>
              </a:defRPr>
            </a:lvl7pPr>
            <a:lvl8pPr marL="3657600" lvl="7" indent="-419100" rtl="0">
              <a:spcBef>
                <a:spcPts val="0"/>
              </a:spcBef>
              <a:spcAft>
                <a:spcPts val="0"/>
              </a:spcAft>
              <a:buSzPts val="3000"/>
              <a:buFont typeface="Lexend Deca"/>
              <a:buChar char="○"/>
              <a:defRPr sz="3000">
                <a:latin typeface="Lexend Deca"/>
                <a:ea typeface="Lexend Deca"/>
                <a:cs typeface="Lexend Deca"/>
                <a:sym typeface="Lexend Deca"/>
              </a:defRPr>
            </a:lvl8pPr>
            <a:lvl9pPr marL="4114800" lvl="8" indent="-419100">
              <a:spcBef>
                <a:spcPts val="0"/>
              </a:spcBef>
              <a:spcAft>
                <a:spcPts val="0"/>
              </a:spcAft>
              <a:buSzPts val="3000"/>
              <a:buFont typeface="Lexend Deca"/>
              <a:buChar char="■"/>
              <a:defRPr sz="3000">
                <a:latin typeface="Lexend Deca"/>
                <a:ea typeface="Lexend Deca"/>
                <a:cs typeface="Lexend Deca"/>
                <a:sym typeface="Lexend Deca"/>
              </a:defRPr>
            </a:lvl9pPr>
          </a:lstStyle>
          <a:p>
            <a:pPr lvl="0"/>
            <a:r>
              <a:rPr lang="es-ES" smtClean="0"/>
              <a:t>Editar el estilo de texto del patrón</a:t>
            </a:r>
          </a:p>
        </p:txBody>
      </p:sp>
      <p:sp>
        <p:nvSpPr>
          <p:cNvPr id="20" name="Google Shape;20;p4"/>
          <p:cNvSpPr txBox="1"/>
          <p:nvPr/>
        </p:nvSpPr>
        <p:spPr>
          <a:xfrm>
            <a:off x="826414" y="656117"/>
            <a:ext cx="613800" cy="653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7200">
                <a:solidFill>
                  <a:schemeClr val="lt1"/>
                </a:solidFill>
                <a:latin typeface="Muli Regular"/>
                <a:ea typeface="Muli Regular"/>
                <a:cs typeface="Muli Regular"/>
                <a:sym typeface="Muli Regular"/>
              </a:rPr>
              <a:t>“</a:t>
            </a:r>
            <a:endParaRPr sz="7200">
              <a:solidFill>
                <a:schemeClr val="lt1"/>
              </a:solidFill>
              <a:latin typeface="Muli Regular"/>
              <a:ea typeface="Muli Regular"/>
              <a:cs typeface="Muli Regular"/>
              <a:sym typeface="Muli Regular"/>
            </a:endParaRPr>
          </a:p>
        </p:txBody>
      </p:sp>
      <p:sp>
        <p:nvSpPr>
          <p:cNvPr id="21" name="Google Shape;21;p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132FADFE-3B8F-471C-ABF0-DBC7717ECBBC}" type="slidenum">
              <a:rPr lang="es-ES" smtClean="0"/>
              <a:pPr/>
              <a:t>‹Nº›</a:t>
            </a:fld>
            <a:endParaRPr lang="es-ES"/>
          </a:p>
        </p:txBody>
      </p:sp>
    </p:spTree>
    <p:extLst>
      <p:ext uri="{BB962C8B-B14F-4D97-AF65-F5344CB8AC3E}">
        <p14:creationId xmlns:p14="http://schemas.microsoft.com/office/powerpoint/2010/main" val="1320965247"/>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
        <p:cNvGrpSpPr/>
        <p:nvPr/>
      </p:nvGrpSpPr>
      <p:grpSpPr>
        <a:xfrm>
          <a:off x="0" y="0"/>
          <a:ext cx="0" cy="0"/>
          <a:chOff x="0" y="0"/>
          <a:chExt cx="0" cy="0"/>
        </a:xfrm>
      </p:grpSpPr>
      <p:pic>
        <p:nvPicPr>
          <p:cNvPr id="23" name="Google Shape;23;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4" name="Google Shape;24;p5"/>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r>
              <a:rPr lang="es-ES" smtClean="0"/>
              <a:t>Haga clic para modificar el estilo de título del patrón</a:t>
            </a:r>
            <a:endParaRPr/>
          </a:p>
        </p:txBody>
      </p:sp>
      <p:sp>
        <p:nvSpPr>
          <p:cNvPr id="25" name="Google Shape;25;p5"/>
          <p:cNvSpPr txBox="1">
            <a:spLocks noGrp="1"/>
          </p:cNvSpPr>
          <p:nvPr>
            <p:ph type="body" idx="1"/>
          </p:nvPr>
        </p:nvSpPr>
        <p:spPr>
          <a:xfrm>
            <a:off x="580550" y="1352550"/>
            <a:ext cx="6014400" cy="31617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pPr lvl="0"/>
            <a:r>
              <a:rPr lang="es-ES" smtClean="0"/>
              <a:t>Editar el estilo de texto del patrón</a:t>
            </a:r>
          </a:p>
        </p:txBody>
      </p:sp>
      <p:sp>
        <p:nvSpPr>
          <p:cNvPr id="26" name="Google Shape;26;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132FADFE-3B8F-471C-ABF0-DBC7717ECBBC}" type="slidenum">
              <a:rPr lang="es-ES" smtClean="0"/>
              <a:pPr/>
              <a:t>‹Nº›</a:t>
            </a:fld>
            <a:endParaRPr lang="es-ES"/>
          </a:p>
        </p:txBody>
      </p:sp>
    </p:spTree>
    <p:extLst>
      <p:ext uri="{BB962C8B-B14F-4D97-AF65-F5344CB8AC3E}">
        <p14:creationId xmlns:p14="http://schemas.microsoft.com/office/powerpoint/2010/main" val="757137379"/>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27"/>
        <p:cNvGrpSpPr/>
        <p:nvPr/>
      </p:nvGrpSpPr>
      <p:grpSpPr>
        <a:xfrm>
          <a:off x="0" y="0"/>
          <a:ext cx="0" cy="0"/>
          <a:chOff x="0" y="0"/>
          <a:chExt cx="0" cy="0"/>
        </a:xfrm>
      </p:grpSpPr>
      <p:pic>
        <p:nvPicPr>
          <p:cNvPr id="28" name="Google Shape;28;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9" name="Google Shape;29;p6"/>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r>
              <a:rPr lang="es-ES" smtClean="0"/>
              <a:t>Haga clic para modificar el estilo de título del patrón</a:t>
            </a:r>
            <a:endParaRPr/>
          </a:p>
        </p:txBody>
      </p:sp>
      <p:sp>
        <p:nvSpPr>
          <p:cNvPr id="30" name="Google Shape;30;p6"/>
          <p:cNvSpPr txBox="1">
            <a:spLocks noGrp="1"/>
          </p:cNvSpPr>
          <p:nvPr>
            <p:ph type="body" idx="1"/>
          </p:nvPr>
        </p:nvSpPr>
        <p:spPr>
          <a:xfrm>
            <a:off x="580550"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pPr lvl="0"/>
            <a:r>
              <a:rPr lang="es-ES" smtClean="0"/>
              <a:t>Editar el estilo de texto del patrón</a:t>
            </a:r>
          </a:p>
        </p:txBody>
      </p:sp>
      <p:sp>
        <p:nvSpPr>
          <p:cNvPr id="31" name="Google Shape;31;p6"/>
          <p:cNvSpPr txBox="1">
            <a:spLocks noGrp="1"/>
          </p:cNvSpPr>
          <p:nvPr>
            <p:ph type="body" idx="2"/>
          </p:nvPr>
        </p:nvSpPr>
        <p:spPr>
          <a:xfrm>
            <a:off x="3753943"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pPr lvl="0"/>
            <a:r>
              <a:rPr lang="es-ES" smtClean="0"/>
              <a:t>Editar el estilo de texto del patrón</a:t>
            </a:r>
          </a:p>
        </p:txBody>
      </p:sp>
      <p:sp>
        <p:nvSpPr>
          <p:cNvPr id="32" name="Google Shape;32;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132FADFE-3B8F-471C-ABF0-DBC7717ECBBC}" type="slidenum">
              <a:rPr lang="es-ES" smtClean="0"/>
              <a:pPr/>
              <a:t>‹Nº›</a:t>
            </a:fld>
            <a:endParaRPr lang="es-ES"/>
          </a:p>
        </p:txBody>
      </p:sp>
    </p:spTree>
    <p:extLst>
      <p:ext uri="{BB962C8B-B14F-4D97-AF65-F5344CB8AC3E}">
        <p14:creationId xmlns:p14="http://schemas.microsoft.com/office/powerpoint/2010/main" val="1992824405"/>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3"/>
        <p:cNvGrpSpPr/>
        <p:nvPr/>
      </p:nvGrpSpPr>
      <p:grpSpPr>
        <a:xfrm>
          <a:off x="0" y="0"/>
          <a:ext cx="0" cy="0"/>
          <a:chOff x="0" y="0"/>
          <a:chExt cx="0" cy="0"/>
        </a:xfrm>
      </p:grpSpPr>
      <p:pic>
        <p:nvPicPr>
          <p:cNvPr id="34" name="Google Shape;34;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35" name="Google Shape;35;p7"/>
          <p:cNvSpPr txBox="1">
            <a:spLocks noGrp="1"/>
          </p:cNvSpPr>
          <p:nvPr>
            <p:ph type="title"/>
          </p:nvPr>
        </p:nvSpPr>
        <p:spPr>
          <a:xfrm>
            <a:off x="580550" y="205975"/>
            <a:ext cx="6405600" cy="8574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s-ES" smtClean="0"/>
              <a:t>Haga clic para modificar el estilo de título del patrón</a:t>
            </a:r>
            <a:endParaRPr/>
          </a:p>
        </p:txBody>
      </p:sp>
      <p:sp>
        <p:nvSpPr>
          <p:cNvPr id="36" name="Google Shape;36;p7"/>
          <p:cNvSpPr txBox="1">
            <a:spLocks noGrp="1"/>
          </p:cNvSpPr>
          <p:nvPr>
            <p:ph type="body" idx="1"/>
          </p:nvPr>
        </p:nvSpPr>
        <p:spPr>
          <a:xfrm>
            <a:off x="580550"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pPr lvl="0"/>
            <a:r>
              <a:rPr lang="es-ES" smtClean="0"/>
              <a:t>Editar el estilo de texto del patrón</a:t>
            </a:r>
          </a:p>
        </p:txBody>
      </p:sp>
      <p:sp>
        <p:nvSpPr>
          <p:cNvPr id="37" name="Google Shape;37;p7"/>
          <p:cNvSpPr txBox="1">
            <a:spLocks noGrp="1"/>
          </p:cNvSpPr>
          <p:nvPr>
            <p:ph type="body" idx="2"/>
          </p:nvPr>
        </p:nvSpPr>
        <p:spPr>
          <a:xfrm>
            <a:off x="2780447"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pPr lvl="0"/>
            <a:r>
              <a:rPr lang="es-ES" smtClean="0"/>
              <a:t>Editar el estilo de texto del patrón</a:t>
            </a:r>
          </a:p>
        </p:txBody>
      </p:sp>
      <p:sp>
        <p:nvSpPr>
          <p:cNvPr id="38" name="Google Shape;38;p7"/>
          <p:cNvSpPr txBox="1">
            <a:spLocks noGrp="1"/>
          </p:cNvSpPr>
          <p:nvPr>
            <p:ph type="body" idx="3"/>
          </p:nvPr>
        </p:nvSpPr>
        <p:spPr>
          <a:xfrm>
            <a:off x="4980344"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pPr lvl="0"/>
            <a:r>
              <a:rPr lang="es-ES" smtClean="0"/>
              <a:t>Editar el estilo de texto del patrón</a:t>
            </a:r>
          </a:p>
        </p:txBody>
      </p:sp>
      <p:sp>
        <p:nvSpPr>
          <p:cNvPr id="39" name="Google Shape;39;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132FADFE-3B8F-471C-ABF0-DBC7717ECBBC}" type="slidenum">
              <a:rPr lang="es-ES" smtClean="0"/>
              <a:pPr/>
              <a:t>‹Nº›</a:t>
            </a:fld>
            <a:endParaRPr lang="es-ES"/>
          </a:p>
        </p:txBody>
      </p:sp>
    </p:spTree>
    <p:extLst>
      <p:ext uri="{BB962C8B-B14F-4D97-AF65-F5344CB8AC3E}">
        <p14:creationId xmlns:p14="http://schemas.microsoft.com/office/powerpoint/2010/main" val="2936060294"/>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0"/>
        <p:cNvGrpSpPr/>
        <p:nvPr/>
      </p:nvGrpSpPr>
      <p:grpSpPr>
        <a:xfrm>
          <a:off x="0" y="0"/>
          <a:ext cx="0" cy="0"/>
          <a:chOff x="0" y="0"/>
          <a:chExt cx="0" cy="0"/>
        </a:xfrm>
      </p:grpSpPr>
      <p:pic>
        <p:nvPicPr>
          <p:cNvPr id="41" name="Google Shape;41;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42" name="Google Shape;42;p8"/>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r>
              <a:rPr lang="es-ES" smtClean="0"/>
              <a:t>Haga clic para modificar el estilo de título del patrón</a:t>
            </a:r>
            <a:endParaRPr/>
          </a:p>
        </p:txBody>
      </p:sp>
      <p:sp>
        <p:nvSpPr>
          <p:cNvPr id="43" name="Google Shape;43;p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132FADFE-3B8F-471C-ABF0-DBC7717ECBBC}" type="slidenum">
              <a:rPr lang="es-ES" smtClean="0"/>
              <a:pPr/>
              <a:t>‹Nº›</a:t>
            </a:fld>
            <a:endParaRPr lang="es-ES"/>
          </a:p>
        </p:txBody>
      </p:sp>
    </p:spTree>
    <p:extLst>
      <p:ext uri="{BB962C8B-B14F-4D97-AF65-F5344CB8AC3E}">
        <p14:creationId xmlns:p14="http://schemas.microsoft.com/office/powerpoint/2010/main" val="532718364"/>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4"/>
        <p:cNvGrpSpPr/>
        <p:nvPr/>
      </p:nvGrpSpPr>
      <p:grpSpPr>
        <a:xfrm>
          <a:off x="0" y="0"/>
          <a:ext cx="0" cy="0"/>
          <a:chOff x="0" y="0"/>
          <a:chExt cx="0" cy="0"/>
        </a:xfrm>
      </p:grpSpPr>
      <p:pic>
        <p:nvPicPr>
          <p:cNvPr id="45" name="Google Shape;45;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6" name="Google Shape;46;p9"/>
          <p:cNvSpPr txBox="1">
            <a:spLocks noGrp="1"/>
          </p:cNvSpPr>
          <p:nvPr>
            <p:ph type="body" idx="1"/>
          </p:nvPr>
        </p:nvSpPr>
        <p:spPr>
          <a:xfrm>
            <a:off x="580550" y="4406300"/>
            <a:ext cx="6135900" cy="519600"/>
          </a:xfrm>
          <a:prstGeom prst="rect">
            <a:avLst/>
          </a:prstGeom>
        </p:spPr>
        <p:txBody>
          <a:bodyPr spcFirstLastPara="1" wrap="square" lIns="0" tIns="0" rIns="0" bIns="0" anchor="t" anchorCtr="0">
            <a:noAutofit/>
          </a:bodyPr>
          <a:lstStyle>
            <a:lvl1pPr marL="457200" lvl="0" indent="-228600">
              <a:spcBef>
                <a:spcPts val="360"/>
              </a:spcBef>
              <a:spcAft>
                <a:spcPts val="0"/>
              </a:spcAft>
              <a:buSzPts val="1400"/>
              <a:buNone/>
              <a:defRPr sz="1400"/>
            </a:lvl1pPr>
          </a:lstStyle>
          <a:p>
            <a:pPr lvl="0"/>
            <a:r>
              <a:rPr lang="es-ES" smtClean="0"/>
              <a:t>Editar el estilo de texto del patrón</a:t>
            </a:r>
          </a:p>
        </p:txBody>
      </p:sp>
      <p:sp>
        <p:nvSpPr>
          <p:cNvPr id="47" name="Google Shape;47;p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132FADFE-3B8F-471C-ABF0-DBC7717ECBBC}" type="slidenum">
              <a:rPr lang="es-ES" smtClean="0"/>
              <a:pPr/>
              <a:t>‹Nº›</a:t>
            </a:fld>
            <a:endParaRPr lang="es-ES"/>
          </a:p>
        </p:txBody>
      </p:sp>
    </p:spTree>
    <p:extLst>
      <p:ext uri="{BB962C8B-B14F-4D97-AF65-F5344CB8AC3E}">
        <p14:creationId xmlns:p14="http://schemas.microsoft.com/office/powerpoint/2010/main" val="2669283105"/>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 Small circuit" type="blank">
  <p:cSld name="Blank · Small circuit">
    <p:spTree>
      <p:nvGrpSpPr>
        <p:cNvPr id="1" name="Shape 48"/>
        <p:cNvGrpSpPr/>
        <p:nvPr/>
      </p:nvGrpSpPr>
      <p:grpSpPr>
        <a:xfrm>
          <a:off x="0" y="0"/>
          <a:ext cx="0" cy="0"/>
          <a:chOff x="0" y="0"/>
          <a:chExt cx="0" cy="0"/>
        </a:xfrm>
      </p:grpSpPr>
      <p:pic>
        <p:nvPicPr>
          <p:cNvPr id="49" name="Google Shape;49;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50" name="Google Shape;50;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132FADFE-3B8F-471C-ABF0-DBC7717ECBBC}" type="slidenum">
              <a:rPr lang="es-ES" smtClean="0"/>
              <a:pPr/>
              <a:t>‹Nº›</a:t>
            </a:fld>
            <a:endParaRPr lang="es-ES"/>
          </a:p>
        </p:txBody>
      </p:sp>
    </p:spTree>
    <p:extLst>
      <p:ext uri="{BB962C8B-B14F-4D97-AF65-F5344CB8AC3E}">
        <p14:creationId xmlns:p14="http://schemas.microsoft.com/office/powerpoint/2010/main" val="1938588984"/>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A458FF"/>
            </a:gs>
            <a:gs pos="39000">
              <a:srgbClr val="3544FF"/>
            </a:gs>
            <a:gs pos="100000">
              <a:srgbClr val="0A2F9E"/>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80550" y="205975"/>
            <a:ext cx="60144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1pPr>
            <a:lvl2pPr lvl="1">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2pPr>
            <a:lvl3pPr lvl="2">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3pPr>
            <a:lvl4pPr lvl="3">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4pPr>
            <a:lvl5pPr lvl="4">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5pPr>
            <a:lvl6pPr lvl="5">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6pPr>
            <a:lvl7pPr lvl="6">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7pPr>
            <a:lvl8pPr lvl="7">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8pPr>
            <a:lvl9pPr lvl="8">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580550" y="1352550"/>
            <a:ext cx="6014400" cy="3161700"/>
          </a:xfrm>
          <a:prstGeom prst="rect">
            <a:avLst/>
          </a:prstGeom>
          <a:noFill/>
          <a:ln>
            <a:noFill/>
          </a:ln>
        </p:spPr>
        <p:txBody>
          <a:bodyPr spcFirstLastPara="1" wrap="square" lIns="0" tIns="0" rIns="0" bIns="0" anchor="t" anchorCtr="0">
            <a:noAutofit/>
          </a:bodyPr>
          <a:lstStyle>
            <a:lvl1pPr marL="457200" lvl="0" indent="-342900">
              <a:lnSpc>
                <a:spcPct val="115000"/>
              </a:lnSpc>
              <a:spcBef>
                <a:spcPts val="600"/>
              </a:spcBef>
              <a:spcAft>
                <a:spcPts val="0"/>
              </a:spcAft>
              <a:buClr>
                <a:schemeClr val="accent5"/>
              </a:buClr>
              <a:buSzPts val="1800"/>
              <a:buFont typeface="Muli Regular"/>
              <a:buChar char="⬡"/>
              <a:defRPr sz="2400">
                <a:solidFill>
                  <a:schemeClr val="lt1"/>
                </a:solidFill>
                <a:latin typeface="Muli Regular"/>
                <a:ea typeface="Muli Regular"/>
                <a:cs typeface="Muli Regular"/>
                <a:sym typeface="Muli Regular"/>
              </a:defRPr>
            </a:lvl1pPr>
            <a:lvl2pPr marL="914400" lvl="1" indent="-381000">
              <a:lnSpc>
                <a:spcPct val="115000"/>
              </a:lnSpc>
              <a:spcBef>
                <a:spcPts val="0"/>
              </a:spcBef>
              <a:spcAft>
                <a:spcPts val="0"/>
              </a:spcAft>
              <a:buClr>
                <a:schemeClr val="accent5"/>
              </a:buClr>
              <a:buSzPts val="2400"/>
              <a:buFont typeface="Muli Regular"/>
              <a:buChar char="∙"/>
              <a:defRPr sz="2400">
                <a:solidFill>
                  <a:schemeClr val="lt1"/>
                </a:solidFill>
                <a:latin typeface="Muli Regular"/>
                <a:ea typeface="Muli Regular"/>
                <a:cs typeface="Muli Regular"/>
                <a:sym typeface="Muli Regular"/>
              </a:defRPr>
            </a:lvl2pPr>
            <a:lvl3pPr marL="1371600" lvl="2" indent="-381000">
              <a:lnSpc>
                <a:spcPct val="115000"/>
              </a:lnSpc>
              <a:spcBef>
                <a:spcPts val="0"/>
              </a:spcBef>
              <a:spcAft>
                <a:spcPts val="0"/>
              </a:spcAft>
              <a:buClr>
                <a:schemeClr val="accent5"/>
              </a:buClr>
              <a:buSzPts val="2400"/>
              <a:buFont typeface="Muli Regular"/>
              <a:buChar char="∙"/>
              <a:defRPr sz="2400">
                <a:solidFill>
                  <a:schemeClr val="lt1"/>
                </a:solidFill>
                <a:latin typeface="Muli Regular"/>
                <a:ea typeface="Muli Regular"/>
                <a:cs typeface="Muli Regular"/>
                <a:sym typeface="Muli Regular"/>
              </a:defRPr>
            </a:lvl3pPr>
            <a:lvl4pPr marL="1828800" lvl="3"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4pPr>
            <a:lvl5pPr marL="2286000" lvl="4"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5pPr>
            <a:lvl6pPr marL="2743200" lvl="5"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6pPr>
            <a:lvl7pPr marL="3200400" lvl="6"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7pPr>
            <a:lvl8pPr marL="3657600" lvl="7"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8pPr>
            <a:lvl9pPr marL="4114800" lvl="8"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chemeClr val="lt1"/>
                </a:solidFill>
                <a:latin typeface="Lexend Deca"/>
                <a:ea typeface="Lexend Deca"/>
                <a:cs typeface="Lexend Deca"/>
                <a:sym typeface="Lexend Deca"/>
              </a:defRPr>
            </a:lvl1pPr>
            <a:lvl2pPr lvl="1" algn="r">
              <a:buNone/>
              <a:defRPr sz="1300">
                <a:solidFill>
                  <a:schemeClr val="lt1"/>
                </a:solidFill>
                <a:latin typeface="Lexend Deca"/>
                <a:ea typeface="Lexend Deca"/>
                <a:cs typeface="Lexend Deca"/>
                <a:sym typeface="Lexend Deca"/>
              </a:defRPr>
            </a:lvl2pPr>
            <a:lvl3pPr lvl="2" algn="r">
              <a:buNone/>
              <a:defRPr sz="1300">
                <a:solidFill>
                  <a:schemeClr val="lt1"/>
                </a:solidFill>
                <a:latin typeface="Lexend Deca"/>
                <a:ea typeface="Lexend Deca"/>
                <a:cs typeface="Lexend Deca"/>
                <a:sym typeface="Lexend Deca"/>
              </a:defRPr>
            </a:lvl3pPr>
            <a:lvl4pPr lvl="3" algn="r">
              <a:buNone/>
              <a:defRPr sz="1300">
                <a:solidFill>
                  <a:schemeClr val="lt1"/>
                </a:solidFill>
                <a:latin typeface="Lexend Deca"/>
                <a:ea typeface="Lexend Deca"/>
                <a:cs typeface="Lexend Deca"/>
                <a:sym typeface="Lexend Deca"/>
              </a:defRPr>
            </a:lvl4pPr>
            <a:lvl5pPr lvl="4" algn="r">
              <a:buNone/>
              <a:defRPr sz="1300">
                <a:solidFill>
                  <a:schemeClr val="lt1"/>
                </a:solidFill>
                <a:latin typeface="Lexend Deca"/>
                <a:ea typeface="Lexend Deca"/>
                <a:cs typeface="Lexend Deca"/>
                <a:sym typeface="Lexend Deca"/>
              </a:defRPr>
            </a:lvl5pPr>
            <a:lvl6pPr lvl="5" algn="r">
              <a:buNone/>
              <a:defRPr sz="1300">
                <a:solidFill>
                  <a:schemeClr val="lt1"/>
                </a:solidFill>
                <a:latin typeface="Lexend Deca"/>
                <a:ea typeface="Lexend Deca"/>
                <a:cs typeface="Lexend Deca"/>
                <a:sym typeface="Lexend Deca"/>
              </a:defRPr>
            </a:lvl6pPr>
            <a:lvl7pPr lvl="6" algn="r">
              <a:buNone/>
              <a:defRPr sz="1300">
                <a:solidFill>
                  <a:schemeClr val="lt1"/>
                </a:solidFill>
                <a:latin typeface="Lexend Deca"/>
                <a:ea typeface="Lexend Deca"/>
                <a:cs typeface="Lexend Deca"/>
                <a:sym typeface="Lexend Deca"/>
              </a:defRPr>
            </a:lvl7pPr>
            <a:lvl8pPr lvl="7" algn="r">
              <a:buNone/>
              <a:defRPr sz="1300">
                <a:solidFill>
                  <a:schemeClr val="lt1"/>
                </a:solidFill>
                <a:latin typeface="Lexend Deca"/>
                <a:ea typeface="Lexend Deca"/>
                <a:cs typeface="Lexend Deca"/>
                <a:sym typeface="Lexend Deca"/>
              </a:defRPr>
            </a:lvl8pPr>
            <a:lvl9pPr lvl="8" algn="r">
              <a:buNone/>
              <a:defRPr sz="1300">
                <a:solidFill>
                  <a:schemeClr val="lt1"/>
                </a:solidFill>
                <a:latin typeface="Lexend Deca"/>
                <a:ea typeface="Lexend Deca"/>
                <a:cs typeface="Lexend Deca"/>
                <a:sym typeface="Lexend Deca"/>
              </a:defRPr>
            </a:lvl9pPr>
          </a:lstStyle>
          <a:p>
            <a:fld id="{132FADFE-3B8F-471C-ABF0-DBC7717ECBBC}" type="slidenum">
              <a:rPr lang="es-ES" smtClean="0"/>
              <a:pPr/>
              <a:t>‹Nº›</a:t>
            </a:fld>
            <a:endParaRPr lang="es-ES"/>
          </a:p>
        </p:txBody>
      </p:sp>
    </p:spTree>
    <p:extLst>
      <p:ext uri="{BB962C8B-B14F-4D97-AF65-F5344CB8AC3E}">
        <p14:creationId xmlns:p14="http://schemas.microsoft.com/office/powerpoint/2010/main" val="3967440328"/>
      </p:ext>
    </p:extLst>
  </p:cSld>
  <p:clrMap bg1="lt1" tx1="dk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Lst>
  <p:transition>
    <p:fade thruBlk="1"/>
  </p:transition>
  <p:hf hd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hyperlink" Target="https://www.youtube.com/watch?v=PJV7GRCCJSc" TargetMode="Externa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hyperlink" Target="http://facundoq.github.io/unlp/vonsim/assets/index.html" TargetMode="External"/><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hyperlink" Target="http://facundoq.github.io/unlp/vonsim/assets/index.html" TargetMode="Externa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hyperlink" Target="https://es.wikipedia.org/wiki/Sistema_digital" TargetMode="External"/><Relationship Id="rId7" Type="http://schemas.openxmlformats.org/officeDocument/2006/relationships/image" Target="../media/image9.jpg"/><Relationship Id="rId2" Type="http://schemas.openxmlformats.org/officeDocument/2006/relationships/hyperlink" Target="https://es.wikipedia.org/wiki/Arquitectura_de_computadores" TargetMode="External"/><Relationship Id="rId1" Type="http://schemas.openxmlformats.org/officeDocument/2006/relationships/slideLayout" Target="../slideLayouts/slideLayout10.xml"/><Relationship Id="rId6" Type="http://schemas.openxmlformats.org/officeDocument/2006/relationships/image" Target="../media/image8.png"/><Relationship Id="rId5" Type="http://schemas.openxmlformats.org/officeDocument/2006/relationships/hyperlink" Target="https://es.wikipedia.org/wiki/Circuito_impreso" TargetMode="External"/><Relationship Id="rId4" Type="http://schemas.openxmlformats.org/officeDocument/2006/relationships/hyperlink" Target="https://es.wikipedia.org/wiki/Computadora"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0.xml"/><Relationship Id="rId4" Type="http://schemas.openxmlformats.org/officeDocument/2006/relationships/image" Target="../media/image32.png"/></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67544" y="699542"/>
            <a:ext cx="4104456" cy="1159800"/>
          </a:xfrm>
        </p:spPr>
        <p:txBody>
          <a:bodyPr/>
          <a:lstStyle/>
          <a:p>
            <a:r>
              <a:rPr lang="es-ES" dirty="0" smtClean="0"/>
              <a:t>Módulo 3: </a:t>
            </a:r>
            <a:r>
              <a:rPr lang="es-ES" dirty="0" err="1" smtClean="0"/>
              <a:t>Assembler</a:t>
            </a:r>
            <a:endParaRPr lang="es-ES" dirty="0"/>
          </a:p>
        </p:txBody>
      </p:sp>
      <p:sp>
        <p:nvSpPr>
          <p:cNvPr id="3" name="2 Subtítulo"/>
          <p:cNvSpPr>
            <a:spLocks noGrp="1"/>
          </p:cNvSpPr>
          <p:nvPr>
            <p:ph type="subTitle" idx="1"/>
          </p:nvPr>
        </p:nvSpPr>
        <p:spPr>
          <a:xfrm>
            <a:off x="490064" y="2283718"/>
            <a:ext cx="5018039" cy="1800200"/>
          </a:xfrm>
        </p:spPr>
        <p:txBody>
          <a:bodyPr/>
          <a:lstStyle/>
          <a:p>
            <a:pPr>
              <a:buFont typeface="Arial" panose="020B0604020202020204" pitchFamily="34" charset="0"/>
              <a:buChar char="•"/>
            </a:pPr>
            <a:r>
              <a:rPr lang="es-ES" sz="2400" dirty="0" smtClean="0"/>
              <a:t>Introducción a la arquitectura de computadoras</a:t>
            </a:r>
          </a:p>
          <a:p>
            <a:pPr>
              <a:buFont typeface="Arial" panose="020B0604020202020204" pitchFamily="34" charset="0"/>
              <a:buChar char="•"/>
            </a:pPr>
            <a:endParaRPr lang="es-ES" sz="2400" dirty="0" smtClean="0"/>
          </a:p>
          <a:p>
            <a:pPr>
              <a:buFont typeface="Arial" panose="020B0604020202020204" pitchFamily="34" charset="0"/>
              <a:buChar char="•"/>
            </a:pPr>
            <a:r>
              <a:rPr lang="es-ES" sz="2400" dirty="0" smtClean="0"/>
              <a:t>Programación en bajo nivel</a:t>
            </a:r>
            <a:endParaRPr lang="es-ES" sz="2400" dirty="0"/>
          </a:p>
          <a:p>
            <a:endParaRPr lang="es-ES" sz="2400" dirty="0"/>
          </a:p>
        </p:txBody>
      </p:sp>
      <p:sp>
        <p:nvSpPr>
          <p:cNvPr id="5" name="4 Marcador de número de diapositiva"/>
          <p:cNvSpPr>
            <a:spLocks noGrp="1"/>
          </p:cNvSpPr>
          <p:nvPr>
            <p:ph type="sldNum" sz="quarter" idx="4294967295"/>
          </p:nvPr>
        </p:nvSpPr>
        <p:spPr>
          <a:xfrm>
            <a:off x="8594725" y="4749800"/>
            <a:ext cx="549275" cy="393700"/>
          </a:xfrm>
        </p:spPr>
        <p:txBody>
          <a:bodyPr/>
          <a:lstStyle/>
          <a:p>
            <a:fld id="{132FADFE-3B8F-471C-ABF0-DBC7717ECBBC}" type="slidenum">
              <a:rPr lang="es-ES" smtClean="0"/>
              <a:pPr/>
              <a:t>1</a:t>
            </a:fld>
            <a:endParaRPr lang="es-ES"/>
          </a:p>
        </p:txBody>
      </p:sp>
      <p:pic>
        <p:nvPicPr>
          <p:cNvPr id="6" name="Google Shape;61;p13"/>
          <p:cNvPicPr preferRelativeResize="0"/>
          <p:nvPr/>
        </p:nvPicPr>
        <p:blipFill>
          <a:blip r:embed="rId3">
            <a:alphaModFix/>
          </a:blip>
          <a:stretch>
            <a:fillRect/>
          </a:stretch>
        </p:blipFill>
        <p:spPr>
          <a:xfrm>
            <a:off x="5894475" y="1050906"/>
            <a:ext cx="1782850" cy="2031750"/>
          </a:xfrm>
          <a:prstGeom prst="rect">
            <a:avLst/>
          </a:prstGeom>
          <a:noFill/>
          <a:ln>
            <a:noFill/>
          </a:ln>
        </p:spPr>
      </p:pic>
      <p:sp>
        <p:nvSpPr>
          <p:cNvPr id="4" name="CuadroTexto 3"/>
          <p:cNvSpPr txBox="1"/>
          <p:nvPr/>
        </p:nvSpPr>
        <p:spPr>
          <a:xfrm>
            <a:off x="4427984" y="4497169"/>
            <a:ext cx="4608512" cy="646331"/>
          </a:xfrm>
          <a:prstGeom prst="rect">
            <a:avLst/>
          </a:prstGeom>
          <a:noFill/>
        </p:spPr>
        <p:txBody>
          <a:bodyPr wrap="square" rtlCol="0">
            <a:spAutoFit/>
          </a:bodyPr>
          <a:lstStyle/>
          <a:p>
            <a:pPr algn="ctr"/>
            <a:r>
              <a:rPr lang="es-AR" dirty="0" smtClean="0"/>
              <a:t>Programación II – Carrera de Ingeniería en Computación UNLP</a:t>
            </a:r>
            <a:endParaRPr lang="es-AR" dirty="0"/>
          </a:p>
        </p:txBody>
      </p:sp>
    </p:spTree>
    <p:extLst>
      <p:ext uri="{BB962C8B-B14F-4D97-AF65-F5344CB8AC3E}">
        <p14:creationId xmlns:p14="http://schemas.microsoft.com/office/powerpoint/2010/main" val="40508064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idx="12"/>
          </p:nvPr>
        </p:nvSpPr>
        <p:spPr/>
        <p:txBody>
          <a:bodyPr/>
          <a:lstStyle/>
          <a:p>
            <a:fld id="{132FADFE-3B8F-471C-ABF0-DBC7717ECBBC}" type="slidenum">
              <a:rPr lang="es-ES" smtClean="0"/>
              <a:pPr/>
              <a:t>10</a:t>
            </a:fld>
            <a:endParaRPr lang="es-ES"/>
          </a:p>
        </p:txBody>
      </p:sp>
      <p:sp>
        <p:nvSpPr>
          <p:cNvPr id="2" name="1 Título"/>
          <p:cNvSpPr>
            <a:spLocks noGrp="1"/>
          </p:cNvSpPr>
          <p:nvPr>
            <p:ph type="title" idx="4294967295"/>
          </p:nvPr>
        </p:nvSpPr>
        <p:spPr>
          <a:xfrm>
            <a:off x="0" y="-92075"/>
            <a:ext cx="8229600" cy="742950"/>
          </a:xfrm>
        </p:spPr>
        <p:txBody>
          <a:bodyPr/>
          <a:lstStyle/>
          <a:p>
            <a:r>
              <a:rPr lang="es-AR" dirty="0"/>
              <a:t>Memoria Cache</a:t>
            </a:r>
          </a:p>
        </p:txBody>
      </p:sp>
      <p:sp>
        <p:nvSpPr>
          <p:cNvPr id="8" name="Text Box 1"/>
          <p:cNvSpPr txBox="1">
            <a:spLocks noChangeArrowheads="1"/>
          </p:cNvSpPr>
          <p:nvPr/>
        </p:nvSpPr>
        <p:spPr bwMode="auto">
          <a:xfrm>
            <a:off x="264289" y="987574"/>
            <a:ext cx="8490645" cy="31319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5364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9pPr>
          </a:lstStyle>
          <a:p>
            <a:pPr eaLnBrk="1" hangingPunct="1">
              <a:lnSpc>
                <a:spcPct val="150000"/>
              </a:lnSpc>
              <a:buClrTx/>
              <a:buFontTx/>
              <a:buNone/>
            </a:pPr>
            <a:r>
              <a:rPr lang="es-AR" altLang="es-AR" sz="2000" dirty="0">
                <a:latin typeface="Calibri" panose="020F0502020204030204" pitchFamily="34" charset="0"/>
                <a:ea typeface="Verdana" panose="020B0604030504040204" pitchFamily="34" charset="0"/>
                <a:cs typeface="Calibri" panose="020F0502020204030204" pitchFamily="34" charset="0"/>
              </a:rPr>
              <a:t>Estas 2 sentencias exhiben los dos </a:t>
            </a:r>
          </a:p>
          <a:p>
            <a:pPr eaLnBrk="1" hangingPunct="1">
              <a:lnSpc>
                <a:spcPct val="150000"/>
              </a:lnSpc>
              <a:buClrTx/>
              <a:buFontTx/>
              <a:buNone/>
            </a:pPr>
            <a:r>
              <a:rPr lang="es-AR" altLang="es-AR" sz="2000" dirty="0">
                <a:latin typeface="Calibri" panose="020F0502020204030204" pitchFamily="34" charset="0"/>
                <a:ea typeface="Verdana" panose="020B0604030504040204" pitchFamily="34" charset="0"/>
                <a:cs typeface="Calibri" panose="020F0502020204030204" pitchFamily="34" charset="0"/>
              </a:rPr>
              <a:t>principios antes mencionados:</a:t>
            </a:r>
          </a:p>
          <a:p>
            <a:pPr eaLnBrk="1" hangingPunct="1">
              <a:buClrTx/>
              <a:buFontTx/>
              <a:buNone/>
            </a:pPr>
            <a:endParaRPr lang="es-AR" altLang="es-AR" sz="2000" b="1" dirty="0">
              <a:solidFill>
                <a:srgbClr val="FFFF00"/>
              </a:solidFill>
              <a:latin typeface="Calibri" panose="020F0502020204030204" pitchFamily="34" charset="0"/>
              <a:ea typeface="Verdana" panose="020B0604030504040204" pitchFamily="34" charset="0"/>
              <a:cs typeface="Calibri" panose="020F0502020204030204" pitchFamily="34" charset="0"/>
            </a:endParaRPr>
          </a:p>
          <a:p>
            <a:pPr eaLnBrk="1" hangingPunct="1">
              <a:buClrTx/>
              <a:buFontTx/>
              <a:buNone/>
            </a:pPr>
            <a:r>
              <a:rPr lang="es-AR" altLang="es-AR" sz="2000" b="1" dirty="0" err="1">
                <a:solidFill>
                  <a:srgbClr val="FFFF00"/>
                </a:solidFill>
                <a:latin typeface="Calibri" panose="020F0502020204030204" pitchFamily="34" charset="0"/>
                <a:ea typeface="Verdana" panose="020B0604030504040204" pitchFamily="34" charset="0"/>
                <a:cs typeface="Calibri" panose="020F0502020204030204" pitchFamily="34" charset="0"/>
              </a:rPr>
              <a:t>For</a:t>
            </a:r>
            <a:r>
              <a:rPr lang="es-AR" altLang="es-AR" sz="2000" b="1" dirty="0">
                <a:solidFill>
                  <a:srgbClr val="FFFF00"/>
                </a:solidFill>
                <a:latin typeface="Calibri" panose="020F0502020204030204" pitchFamily="34" charset="0"/>
                <a:ea typeface="Verdana" panose="020B0604030504040204" pitchFamily="34" charset="0"/>
                <a:cs typeface="Calibri" panose="020F0502020204030204" pitchFamily="34" charset="0"/>
              </a:rPr>
              <a:t> i=1 to i=10, do</a:t>
            </a:r>
          </a:p>
          <a:p>
            <a:pPr eaLnBrk="1" hangingPunct="1">
              <a:buClrTx/>
              <a:buFontTx/>
              <a:buNone/>
            </a:pPr>
            <a:r>
              <a:rPr lang="es-AR" altLang="es-AR" sz="2000" b="1" dirty="0">
                <a:solidFill>
                  <a:srgbClr val="FFFF00"/>
                </a:solidFill>
                <a:latin typeface="Calibri" panose="020F0502020204030204" pitchFamily="34" charset="0"/>
                <a:ea typeface="Verdana" panose="020B0604030504040204" pitchFamily="34" charset="0"/>
                <a:cs typeface="Calibri" panose="020F0502020204030204" pitchFamily="34" charset="0"/>
              </a:rPr>
              <a:t> A[i]:=0;</a:t>
            </a:r>
          </a:p>
          <a:p>
            <a:pPr eaLnBrk="1" hangingPunct="1">
              <a:buClrTx/>
              <a:buFontTx/>
              <a:buNone/>
            </a:pPr>
            <a:endParaRPr lang="es-AR" altLang="es-AR" sz="2000" b="1" dirty="0">
              <a:latin typeface="Calibri" panose="020F0502020204030204" pitchFamily="34" charset="0"/>
              <a:ea typeface="Verdana" panose="020B0604030504040204" pitchFamily="34" charset="0"/>
              <a:cs typeface="Calibri" panose="020F0502020204030204" pitchFamily="34" charset="0"/>
            </a:endParaRPr>
          </a:p>
          <a:p>
            <a:pPr eaLnBrk="1" hangingPunct="1">
              <a:buClrTx/>
              <a:buFontTx/>
              <a:buNone/>
            </a:pPr>
            <a:r>
              <a:rPr lang="es-AR" altLang="es-AR" sz="2000" dirty="0">
                <a:latin typeface="Calibri" panose="020F0502020204030204" pitchFamily="34" charset="0"/>
                <a:ea typeface="Verdana" panose="020B0604030504040204" pitchFamily="34" charset="0"/>
                <a:cs typeface="Calibri" panose="020F0502020204030204" pitchFamily="34" charset="0"/>
              </a:rPr>
              <a:t>En cada ciclo se consulta cuanto vale i. </a:t>
            </a:r>
            <a:r>
              <a:rPr lang="es-AR" altLang="es-AR" sz="2000" u="sng" dirty="0">
                <a:latin typeface="Calibri" panose="020F0502020204030204" pitchFamily="34" charset="0"/>
                <a:ea typeface="Verdana" panose="020B0604030504040204" pitchFamily="34" charset="0"/>
                <a:cs typeface="Calibri" panose="020F0502020204030204" pitchFamily="34" charset="0"/>
              </a:rPr>
              <a:t>(Temporal)</a:t>
            </a:r>
          </a:p>
          <a:p>
            <a:pPr eaLnBrk="1" hangingPunct="1">
              <a:buClrTx/>
              <a:buFontTx/>
              <a:buNone/>
            </a:pPr>
            <a:endParaRPr lang="es-AR" altLang="es-AR" sz="2000" dirty="0">
              <a:latin typeface="Calibri" panose="020F0502020204030204" pitchFamily="34" charset="0"/>
              <a:ea typeface="Verdana" panose="020B0604030504040204" pitchFamily="34" charset="0"/>
              <a:cs typeface="Calibri" panose="020F0502020204030204" pitchFamily="34" charset="0"/>
            </a:endParaRPr>
          </a:p>
          <a:p>
            <a:pPr eaLnBrk="1" hangingPunct="1">
              <a:buClrTx/>
              <a:buFontTx/>
              <a:buNone/>
            </a:pPr>
            <a:r>
              <a:rPr lang="es-AR" altLang="es-AR" sz="2000" dirty="0">
                <a:latin typeface="Calibri" panose="020F0502020204030204" pitchFamily="34" charset="0"/>
                <a:ea typeface="Verdana" panose="020B0604030504040204" pitchFamily="34" charset="0"/>
                <a:cs typeface="Calibri" panose="020F0502020204030204" pitchFamily="34" charset="0"/>
              </a:rPr>
              <a:t>Cada asignación </a:t>
            </a:r>
            <a:r>
              <a:rPr lang="es-AR" altLang="es-AR" sz="2000" b="1" dirty="0">
                <a:latin typeface="Calibri" panose="020F0502020204030204" pitchFamily="34" charset="0"/>
                <a:ea typeface="Verdana" panose="020B0604030504040204" pitchFamily="34" charset="0"/>
                <a:cs typeface="Calibri" panose="020F0502020204030204" pitchFamily="34" charset="0"/>
              </a:rPr>
              <a:t>A[i]:=0 </a:t>
            </a:r>
            <a:r>
              <a:rPr lang="es-AR" altLang="es-AR" sz="2000" dirty="0">
                <a:latin typeface="Calibri" panose="020F0502020204030204" pitchFamily="34" charset="0"/>
                <a:ea typeface="Verdana" panose="020B0604030504040204" pitchFamily="34" charset="0"/>
                <a:cs typeface="Calibri" panose="020F0502020204030204" pitchFamily="34" charset="0"/>
              </a:rPr>
              <a:t>almacena un 0 en un elemento del arreglo </a:t>
            </a:r>
            <a:r>
              <a:rPr lang="es-AR" altLang="es-AR" sz="2000" u="sng" dirty="0">
                <a:latin typeface="Calibri" panose="020F0502020204030204" pitchFamily="34" charset="0"/>
                <a:ea typeface="Verdana" panose="020B0604030504040204" pitchFamily="34" charset="0"/>
                <a:cs typeface="Calibri" panose="020F0502020204030204" pitchFamily="34" charset="0"/>
              </a:rPr>
              <a:t>(Espacial)</a:t>
            </a: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8262" y="339398"/>
            <a:ext cx="2807165" cy="2880320"/>
          </a:xfrm>
          <a:prstGeom prst="rect">
            <a:avLst/>
          </a:prstGeom>
          <a:noFill/>
          <a:ln w="28575">
            <a:solidFill>
              <a:srgbClr val="808080"/>
            </a:solidFill>
            <a:round/>
            <a:headEnd/>
            <a:tailEnd/>
          </a:ln>
          <a:effectLst>
            <a:glow rad="101600">
              <a:srgbClr val="FF6600">
                <a:alpha val="60000"/>
              </a:srgbClr>
            </a:glow>
            <a:outerShdw dist="35921" dir="2700000" algn="ctr" rotWithShape="0">
              <a:srgbClr val="808080"/>
            </a:outerShdw>
          </a:effectLst>
          <a:extLst>
            <a:ext uri="{909E8E84-426E-40DD-AFC4-6F175D3DCCD1}">
              <a14:hiddenFill xmlns:a14="http://schemas.microsoft.com/office/drawing/2010/main">
                <a:blipFill dpi="0" rotWithShape="0">
                  <a:blip/>
                  <a:srcRect/>
                  <a:stretch>
                    <a:fillRect/>
                  </a:stretch>
                </a:blipFill>
              </a14:hiddenFill>
            </a:ext>
          </a:extLst>
        </p:spPr>
      </p:pic>
    </p:spTree>
    <p:extLst>
      <p:ext uri="{BB962C8B-B14F-4D97-AF65-F5344CB8AC3E}">
        <p14:creationId xmlns:p14="http://schemas.microsoft.com/office/powerpoint/2010/main" val="17545218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idx="12"/>
          </p:nvPr>
        </p:nvSpPr>
        <p:spPr/>
        <p:txBody>
          <a:bodyPr/>
          <a:lstStyle/>
          <a:p>
            <a:fld id="{132FADFE-3B8F-471C-ABF0-DBC7717ECBBC}" type="slidenum">
              <a:rPr lang="es-ES" smtClean="0"/>
              <a:pPr/>
              <a:t>11</a:t>
            </a:fld>
            <a:endParaRPr lang="es-ES"/>
          </a:p>
        </p:txBody>
      </p:sp>
      <p:sp>
        <p:nvSpPr>
          <p:cNvPr id="6" name="5 Título"/>
          <p:cNvSpPr>
            <a:spLocks noGrp="1"/>
          </p:cNvSpPr>
          <p:nvPr>
            <p:ph type="title" idx="4294967295"/>
          </p:nvPr>
        </p:nvSpPr>
        <p:spPr>
          <a:xfrm>
            <a:off x="1259632" y="1059582"/>
            <a:ext cx="4352528" cy="786904"/>
          </a:xfrm>
        </p:spPr>
        <p:txBody>
          <a:bodyPr/>
          <a:lstStyle/>
          <a:p>
            <a:r>
              <a:rPr lang="es-AR" dirty="0"/>
              <a:t>Programación del procesador 8088</a:t>
            </a: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2931" y="2643758"/>
            <a:ext cx="5181600" cy="1757680"/>
          </a:xfrm>
          <a:prstGeom prst="rect">
            <a:avLst/>
          </a:prstGeom>
          <a:ln w="28575">
            <a:solidFill>
              <a:srgbClr val="FF6600"/>
            </a:solidFill>
          </a:ln>
          <a:effectLst>
            <a:glow rad="101600">
              <a:srgbClr val="FF6600">
                <a:alpha val="60000"/>
              </a:srgbClr>
            </a:glow>
          </a:effectLst>
        </p:spPr>
      </p:pic>
    </p:spTree>
    <p:extLst>
      <p:ext uri="{BB962C8B-B14F-4D97-AF65-F5344CB8AC3E}">
        <p14:creationId xmlns:p14="http://schemas.microsoft.com/office/powerpoint/2010/main" val="18439567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idx="12"/>
          </p:nvPr>
        </p:nvSpPr>
        <p:spPr/>
        <p:txBody>
          <a:bodyPr/>
          <a:lstStyle/>
          <a:p>
            <a:fld id="{132FADFE-3B8F-471C-ABF0-DBC7717ECBBC}" type="slidenum">
              <a:rPr lang="es-ES" smtClean="0"/>
              <a:pPr/>
              <a:t>12</a:t>
            </a:fld>
            <a:endParaRPr lang="es-ES"/>
          </a:p>
        </p:txBody>
      </p:sp>
      <p:sp>
        <p:nvSpPr>
          <p:cNvPr id="2" name="1 Título"/>
          <p:cNvSpPr>
            <a:spLocks noGrp="1"/>
          </p:cNvSpPr>
          <p:nvPr>
            <p:ph type="title" idx="4294967295"/>
          </p:nvPr>
        </p:nvSpPr>
        <p:spPr>
          <a:xfrm>
            <a:off x="212971" y="-103188"/>
            <a:ext cx="8229600" cy="742950"/>
          </a:xfrm>
        </p:spPr>
        <p:txBody>
          <a:bodyPr/>
          <a:lstStyle/>
          <a:p>
            <a:r>
              <a:rPr lang="es-AR" dirty="0"/>
              <a:t>Programa</a:t>
            </a:r>
          </a:p>
        </p:txBody>
      </p:sp>
      <p:sp>
        <p:nvSpPr>
          <p:cNvPr id="10" name="2 Marcador de contenido"/>
          <p:cNvSpPr>
            <a:spLocks noGrp="1"/>
          </p:cNvSpPr>
          <p:nvPr>
            <p:ph idx="4294967295"/>
          </p:nvPr>
        </p:nvSpPr>
        <p:spPr>
          <a:xfrm>
            <a:off x="182162" y="1013424"/>
            <a:ext cx="8442325" cy="3743672"/>
          </a:xfrm>
        </p:spPr>
        <p:txBody>
          <a:bodyPr>
            <a:normAutofit fontScale="92500" lnSpcReduction="20000"/>
          </a:bodyPr>
          <a:lstStyle/>
          <a:p>
            <a:pPr marL="274320" indent="-274320" eaLnBrk="1" fontAlgn="auto" hangingPunct="1">
              <a:spcAft>
                <a:spcPts val="0"/>
              </a:spcAft>
              <a:buClr>
                <a:schemeClr val="accent3"/>
              </a:buClr>
              <a:buFont typeface="Wingdings 2"/>
              <a:buChar char=""/>
              <a:defRPr/>
            </a:pPr>
            <a:r>
              <a:rPr lang="es-AR" dirty="0"/>
              <a:t>En los INICIOS se tenían </a:t>
            </a:r>
            <a:r>
              <a:rPr lang="es-AR" b="1" u="sng" dirty="0"/>
              <a:t>sistemas cableados</a:t>
            </a:r>
          </a:p>
          <a:p>
            <a:pPr marL="274320" indent="-274320" eaLnBrk="1" fontAlgn="auto" hangingPunct="1">
              <a:spcAft>
                <a:spcPts val="0"/>
              </a:spcAft>
              <a:buClr>
                <a:schemeClr val="accent3"/>
              </a:buClr>
              <a:buFont typeface="Wingdings 2"/>
              <a:buChar char=""/>
              <a:defRPr/>
            </a:pPr>
            <a:endParaRPr lang="es-AR" dirty="0"/>
          </a:p>
          <a:p>
            <a:pPr marL="274320" indent="-274320" eaLnBrk="1" fontAlgn="auto" hangingPunct="1">
              <a:spcAft>
                <a:spcPts val="0"/>
              </a:spcAft>
              <a:buClr>
                <a:schemeClr val="accent3"/>
              </a:buClr>
              <a:buFont typeface="Wingdings 2"/>
              <a:buChar char=""/>
              <a:defRPr/>
            </a:pPr>
            <a:endParaRPr lang="es-AR" dirty="0"/>
          </a:p>
          <a:p>
            <a:pPr marL="274320" indent="-274320" eaLnBrk="1" fontAlgn="auto" hangingPunct="1">
              <a:spcAft>
                <a:spcPts val="0"/>
              </a:spcAft>
              <a:buClr>
                <a:schemeClr val="accent3"/>
              </a:buClr>
              <a:buFont typeface="Wingdings 2"/>
              <a:buChar char=""/>
              <a:defRPr/>
            </a:pPr>
            <a:endParaRPr lang="es-AR" dirty="0"/>
          </a:p>
          <a:p>
            <a:pPr marL="274320" indent="-274320" eaLnBrk="1" fontAlgn="auto" hangingPunct="1">
              <a:spcAft>
                <a:spcPts val="0"/>
              </a:spcAft>
              <a:buClr>
                <a:schemeClr val="accent3"/>
              </a:buClr>
              <a:buFont typeface="Wingdings 2"/>
              <a:buChar char=""/>
              <a:defRPr/>
            </a:pPr>
            <a:endParaRPr lang="es-AR" dirty="0"/>
          </a:p>
          <a:p>
            <a:pPr marL="0" indent="0" eaLnBrk="1" fontAlgn="auto" hangingPunct="1">
              <a:spcAft>
                <a:spcPts val="0"/>
              </a:spcAft>
              <a:buClr>
                <a:schemeClr val="accent3"/>
              </a:buClr>
              <a:buNone/>
              <a:defRPr/>
            </a:pPr>
            <a:endParaRPr lang="es-AR" dirty="0"/>
          </a:p>
          <a:p>
            <a:pPr marL="0" indent="0" eaLnBrk="1" fontAlgn="auto" hangingPunct="1">
              <a:spcAft>
                <a:spcPts val="0"/>
              </a:spcAft>
              <a:buClr>
                <a:schemeClr val="accent3"/>
              </a:buClr>
              <a:buNone/>
              <a:defRPr/>
            </a:pPr>
            <a:endParaRPr lang="es-AR" dirty="0"/>
          </a:p>
          <a:p>
            <a:pPr marL="274320" indent="-274320" algn="ctr" eaLnBrk="1" fontAlgn="auto" hangingPunct="1">
              <a:spcAft>
                <a:spcPts val="0"/>
              </a:spcAft>
              <a:buClr>
                <a:schemeClr val="accent3"/>
              </a:buClr>
              <a:buFont typeface="Wingdings 2"/>
              <a:buChar char=""/>
              <a:defRPr/>
            </a:pPr>
            <a:r>
              <a:rPr lang="es-AR" b="1" u="sng" dirty="0"/>
              <a:t>P</a:t>
            </a:r>
            <a:r>
              <a:rPr lang="es-AR" u="sng" dirty="0"/>
              <a:t>r</a:t>
            </a:r>
            <a:r>
              <a:rPr lang="es-AR" b="1" u="sng" dirty="0"/>
              <a:t>ogramación en hardware</a:t>
            </a:r>
            <a:r>
              <a:rPr lang="es-AR" dirty="0"/>
              <a:t>: cuando cambiamos las tareas, debemos cambiar el hardware</a:t>
            </a:r>
          </a:p>
        </p:txBody>
      </p:sp>
      <p:sp>
        <p:nvSpPr>
          <p:cNvPr id="11" name="10 Rectángulo redondeado"/>
          <p:cNvSpPr/>
          <p:nvPr/>
        </p:nvSpPr>
        <p:spPr>
          <a:xfrm>
            <a:off x="2603100" y="1924223"/>
            <a:ext cx="3600450" cy="1871663"/>
          </a:xfrm>
          <a:prstGeom prst="roundRect">
            <a:avLst/>
          </a:prstGeom>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r>
              <a:rPr lang="es-AR" sz="2400" dirty="0">
                <a:solidFill>
                  <a:schemeClr val="tx1"/>
                </a:solidFill>
              </a:rPr>
              <a:t>Secuencia de funciones aritmético/lógicas</a:t>
            </a:r>
          </a:p>
        </p:txBody>
      </p:sp>
      <p:sp>
        <p:nvSpPr>
          <p:cNvPr id="12" name="11 Flecha derecha"/>
          <p:cNvSpPr/>
          <p:nvPr/>
        </p:nvSpPr>
        <p:spPr>
          <a:xfrm>
            <a:off x="680638" y="2356023"/>
            <a:ext cx="1439862" cy="10080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s-AR" sz="2000" dirty="0"/>
              <a:t>Datos </a:t>
            </a:r>
          </a:p>
        </p:txBody>
      </p:sp>
      <p:sp>
        <p:nvSpPr>
          <p:cNvPr id="13" name="12 Flecha derecha"/>
          <p:cNvSpPr/>
          <p:nvPr/>
        </p:nvSpPr>
        <p:spPr>
          <a:xfrm>
            <a:off x="6515745" y="2356023"/>
            <a:ext cx="1944687" cy="10080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s-AR" sz="2000" dirty="0"/>
              <a:t>Resultados</a:t>
            </a:r>
          </a:p>
        </p:txBody>
      </p:sp>
    </p:spTree>
    <p:extLst>
      <p:ext uri="{BB962C8B-B14F-4D97-AF65-F5344CB8AC3E}">
        <p14:creationId xmlns:p14="http://schemas.microsoft.com/office/powerpoint/2010/main" val="15064937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idx="12"/>
          </p:nvPr>
        </p:nvSpPr>
        <p:spPr/>
        <p:txBody>
          <a:bodyPr/>
          <a:lstStyle/>
          <a:p>
            <a:fld id="{132FADFE-3B8F-471C-ABF0-DBC7717ECBBC}" type="slidenum">
              <a:rPr lang="es-ES" smtClean="0"/>
              <a:pPr/>
              <a:t>13</a:t>
            </a:fld>
            <a:endParaRPr lang="es-ES"/>
          </a:p>
        </p:txBody>
      </p:sp>
      <p:sp>
        <p:nvSpPr>
          <p:cNvPr id="2" name="1 Título"/>
          <p:cNvSpPr>
            <a:spLocks noGrp="1"/>
          </p:cNvSpPr>
          <p:nvPr>
            <p:ph type="title" idx="4294967295"/>
          </p:nvPr>
        </p:nvSpPr>
        <p:spPr>
          <a:xfrm>
            <a:off x="0" y="206375"/>
            <a:ext cx="6013450" cy="857250"/>
          </a:xfrm>
        </p:spPr>
        <p:txBody>
          <a:bodyPr/>
          <a:lstStyle/>
          <a:p>
            <a:r>
              <a:rPr lang="es-AR" dirty="0"/>
              <a:t>Programa</a:t>
            </a:r>
          </a:p>
        </p:txBody>
      </p:sp>
      <p:sp>
        <p:nvSpPr>
          <p:cNvPr id="4" name="3 Marcador de pie de página"/>
          <p:cNvSpPr>
            <a:spLocks noGrp="1"/>
          </p:cNvSpPr>
          <p:nvPr>
            <p:ph type="ftr" sz="quarter" idx="4294967295"/>
          </p:nvPr>
        </p:nvSpPr>
        <p:spPr/>
        <p:txBody>
          <a:bodyPr/>
          <a:lstStyle/>
          <a:p>
            <a:r>
              <a:rPr lang="es-ES" dirty="0"/>
              <a:t>Taller de Programación - Módulo </a:t>
            </a:r>
            <a:r>
              <a:rPr lang="es-ES" dirty="0" err="1"/>
              <a:t>Assembler</a:t>
            </a:r>
            <a:endParaRPr lang="es-ES" dirty="0"/>
          </a:p>
        </p:txBody>
      </p:sp>
      <p:sp>
        <p:nvSpPr>
          <p:cNvPr id="6" name="2 Marcador de contenido"/>
          <p:cNvSpPr txBox="1">
            <a:spLocks/>
          </p:cNvSpPr>
          <p:nvPr/>
        </p:nvSpPr>
        <p:spPr>
          <a:xfrm>
            <a:off x="1043608" y="1291259"/>
            <a:ext cx="8229600" cy="4538217"/>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a:buFont typeface="Wingdings 2" pitchFamily="18" charset="2"/>
              <a:buNone/>
            </a:pPr>
            <a:r>
              <a:rPr lang="es-AR" altLang="es-AR" dirty="0">
                <a:latin typeface="Tw Cen MT" pitchFamily="32" charset="0"/>
              </a:rPr>
              <a:t>AHORA</a:t>
            </a:r>
          </a:p>
          <a:p>
            <a:pPr>
              <a:buFont typeface="Wingdings 2" pitchFamily="18" charset="2"/>
              <a:buNone/>
            </a:pPr>
            <a:endParaRPr lang="es-AR" altLang="es-AR" dirty="0">
              <a:latin typeface="Tw Cen MT" pitchFamily="32" charset="0"/>
            </a:endParaRPr>
          </a:p>
          <a:p>
            <a:pPr>
              <a:buFont typeface="Wingdings 2" pitchFamily="18" charset="2"/>
              <a:buNone/>
            </a:pPr>
            <a:endParaRPr lang="es-AR" altLang="es-AR" dirty="0">
              <a:latin typeface="Tw Cen MT" pitchFamily="32" charset="0"/>
            </a:endParaRPr>
          </a:p>
          <a:p>
            <a:endParaRPr lang="es-AR" altLang="es-AR" dirty="0">
              <a:latin typeface="Tw Cen MT" pitchFamily="32" charset="0"/>
            </a:endParaRPr>
          </a:p>
          <a:p>
            <a:endParaRPr lang="es-AR" altLang="es-AR" dirty="0">
              <a:latin typeface="Tw Cen MT" pitchFamily="32" charset="0"/>
            </a:endParaRPr>
          </a:p>
          <a:p>
            <a:endParaRPr lang="es-AR" altLang="es-AR" dirty="0">
              <a:latin typeface="Tw Cen MT" pitchFamily="32" charset="0"/>
            </a:endParaRPr>
          </a:p>
          <a:p>
            <a:endParaRPr lang="es-AR" altLang="es-AR" dirty="0">
              <a:latin typeface="Tw Cen MT" pitchFamily="32" charset="0"/>
            </a:endParaRPr>
          </a:p>
          <a:p>
            <a:r>
              <a:rPr lang="es-AR" altLang="es-AR" sz="2000" u="sng" dirty="0">
                <a:solidFill>
                  <a:schemeClr val="bg1"/>
                </a:solidFill>
                <a:latin typeface="Tw Cen MT" pitchFamily="32" charset="0"/>
              </a:rPr>
              <a:t>Programación en software</a:t>
            </a:r>
            <a:r>
              <a:rPr lang="es-AR" altLang="es-AR" sz="2000" dirty="0">
                <a:solidFill>
                  <a:schemeClr val="bg1"/>
                </a:solidFill>
                <a:latin typeface="Tw Cen MT" pitchFamily="32" charset="0"/>
              </a:rPr>
              <a:t>: en cada paso se efectúa alguna operación sobre los datos</a:t>
            </a:r>
          </a:p>
        </p:txBody>
      </p:sp>
      <p:grpSp>
        <p:nvGrpSpPr>
          <p:cNvPr id="7" name="13 Grupo"/>
          <p:cNvGrpSpPr>
            <a:grpSpLocks/>
          </p:cNvGrpSpPr>
          <p:nvPr/>
        </p:nvGrpSpPr>
        <p:grpSpPr bwMode="auto">
          <a:xfrm>
            <a:off x="2195735" y="505192"/>
            <a:ext cx="5688633" cy="3866758"/>
            <a:chOff x="1835696" y="1340768"/>
            <a:chExt cx="6342370" cy="4248472"/>
          </a:xfrm>
        </p:grpSpPr>
        <p:sp>
          <p:nvSpPr>
            <p:cNvPr id="8" name="7 Rectángulo redondeado"/>
            <p:cNvSpPr/>
            <p:nvPr/>
          </p:nvSpPr>
          <p:spPr>
            <a:xfrm>
              <a:off x="3635584" y="2277464"/>
              <a:ext cx="2520478" cy="1151024"/>
            </a:xfrm>
            <a:prstGeom prst="roundRect">
              <a:avLst/>
            </a:prstGeom>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r>
                <a:rPr lang="es-AR" sz="2000" dirty="0"/>
                <a:t>Interprete de instrucción</a:t>
              </a:r>
            </a:p>
          </p:txBody>
        </p:sp>
        <p:sp>
          <p:nvSpPr>
            <p:cNvPr id="9" name="8 Rectángulo redondeado"/>
            <p:cNvSpPr/>
            <p:nvPr/>
          </p:nvSpPr>
          <p:spPr>
            <a:xfrm>
              <a:off x="3276876" y="4436628"/>
              <a:ext cx="2879186" cy="1152612"/>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r>
                <a:rPr lang="es-AR" sz="2000" dirty="0"/>
                <a:t>Funciones aritmético/lógicas</a:t>
              </a:r>
            </a:p>
          </p:txBody>
        </p:sp>
        <p:cxnSp>
          <p:nvCxnSpPr>
            <p:cNvPr id="10" name="9 Conector recto de flecha"/>
            <p:cNvCxnSpPr/>
            <p:nvPr/>
          </p:nvCxnSpPr>
          <p:spPr>
            <a:xfrm>
              <a:off x="4932328" y="1340768"/>
              <a:ext cx="0" cy="8636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10 Conector recto de flecha"/>
            <p:cNvCxnSpPr/>
            <p:nvPr/>
          </p:nvCxnSpPr>
          <p:spPr>
            <a:xfrm>
              <a:off x="4859317" y="3428489"/>
              <a:ext cx="0" cy="8652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8 CuadroTexto"/>
            <p:cNvSpPr txBox="1">
              <a:spLocks noChangeArrowheads="1"/>
            </p:cNvSpPr>
            <p:nvPr/>
          </p:nvSpPr>
          <p:spPr bwMode="auto">
            <a:xfrm>
              <a:off x="5436096" y="1628800"/>
              <a:ext cx="18722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ts val="750"/>
                </a:spcBef>
                <a:buSzPct val="125000"/>
                <a:buFont typeface="Arial" charset="0"/>
                <a:buChar char="•"/>
                <a:defRPr>
                  <a:solidFill>
                    <a:schemeClr val="tx1"/>
                  </a:solidFill>
                  <a:latin typeface="Tw Cen MT" pitchFamily="32" charset="0"/>
                </a:defRPr>
              </a:lvl1pPr>
              <a:lvl2pPr marL="742950" indent="-285750" eaLnBrk="0" hangingPunct="0">
                <a:lnSpc>
                  <a:spcPct val="120000"/>
                </a:lnSpc>
                <a:spcBef>
                  <a:spcPts val="375"/>
                </a:spcBef>
                <a:buSzPct val="125000"/>
                <a:buFont typeface="Arial" charset="0"/>
                <a:buChar char="•"/>
                <a:defRPr sz="1500">
                  <a:solidFill>
                    <a:schemeClr val="tx1"/>
                  </a:solidFill>
                  <a:latin typeface="Tw Cen MT" pitchFamily="32" charset="0"/>
                </a:defRPr>
              </a:lvl2pPr>
              <a:lvl3pPr marL="1143000" indent="-228600" eaLnBrk="0" hangingPunct="0">
                <a:lnSpc>
                  <a:spcPct val="120000"/>
                </a:lnSpc>
                <a:spcBef>
                  <a:spcPts val="375"/>
                </a:spcBef>
                <a:buSzPct val="125000"/>
                <a:buFont typeface="Arial" charset="0"/>
                <a:buChar char="•"/>
                <a:defRPr sz="1400">
                  <a:solidFill>
                    <a:schemeClr val="tx1"/>
                  </a:solidFill>
                  <a:latin typeface="Tw Cen MT" pitchFamily="32" charset="0"/>
                </a:defRPr>
              </a:lvl3pPr>
              <a:lvl4pPr marL="1600200" indent="-228600" eaLnBrk="0" hangingPunct="0">
                <a:lnSpc>
                  <a:spcPct val="120000"/>
                </a:lnSpc>
                <a:spcBef>
                  <a:spcPts val="375"/>
                </a:spcBef>
                <a:buSzPct val="125000"/>
                <a:buFont typeface="Arial" charset="0"/>
                <a:buChar char="•"/>
                <a:defRPr sz="1200">
                  <a:solidFill>
                    <a:schemeClr val="tx1"/>
                  </a:solidFill>
                  <a:latin typeface="Tw Cen MT" pitchFamily="32" charset="0"/>
                </a:defRPr>
              </a:lvl4pPr>
              <a:lvl5pPr marL="2057400" indent="-228600" eaLnBrk="0" hangingPunct="0">
                <a:lnSpc>
                  <a:spcPct val="120000"/>
                </a:lnSpc>
                <a:spcBef>
                  <a:spcPts val="375"/>
                </a:spcBef>
                <a:buSzPct val="125000"/>
                <a:buFont typeface="Arial" charset="0"/>
                <a:buChar char="•"/>
                <a:defRPr sz="1200">
                  <a:solidFill>
                    <a:schemeClr val="tx1"/>
                  </a:solidFill>
                  <a:latin typeface="Tw Cen MT" pitchFamily="32" charset="0"/>
                </a:defRPr>
              </a:lvl5pPr>
              <a:lvl6pPr marL="2514600" indent="-228600" eaLnBrk="0" fontAlgn="base" hangingPunct="0">
                <a:lnSpc>
                  <a:spcPct val="120000"/>
                </a:lnSpc>
                <a:spcBef>
                  <a:spcPts val="375"/>
                </a:spcBef>
                <a:spcAft>
                  <a:spcPct val="0"/>
                </a:spcAft>
                <a:buSzPct val="125000"/>
                <a:buFont typeface="Arial" charset="0"/>
                <a:buChar char="•"/>
                <a:defRPr sz="1200">
                  <a:solidFill>
                    <a:schemeClr val="tx1"/>
                  </a:solidFill>
                  <a:latin typeface="Tw Cen MT" pitchFamily="32" charset="0"/>
                </a:defRPr>
              </a:lvl6pPr>
              <a:lvl7pPr marL="2971800" indent="-228600" eaLnBrk="0" fontAlgn="base" hangingPunct="0">
                <a:lnSpc>
                  <a:spcPct val="120000"/>
                </a:lnSpc>
                <a:spcBef>
                  <a:spcPts val="375"/>
                </a:spcBef>
                <a:spcAft>
                  <a:spcPct val="0"/>
                </a:spcAft>
                <a:buSzPct val="125000"/>
                <a:buFont typeface="Arial" charset="0"/>
                <a:buChar char="•"/>
                <a:defRPr sz="1200">
                  <a:solidFill>
                    <a:schemeClr val="tx1"/>
                  </a:solidFill>
                  <a:latin typeface="Tw Cen MT" pitchFamily="32" charset="0"/>
                </a:defRPr>
              </a:lvl7pPr>
              <a:lvl8pPr marL="3429000" indent="-228600" eaLnBrk="0" fontAlgn="base" hangingPunct="0">
                <a:lnSpc>
                  <a:spcPct val="120000"/>
                </a:lnSpc>
                <a:spcBef>
                  <a:spcPts val="375"/>
                </a:spcBef>
                <a:spcAft>
                  <a:spcPct val="0"/>
                </a:spcAft>
                <a:buSzPct val="125000"/>
                <a:buFont typeface="Arial" charset="0"/>
                <a:buChar char="•"/>
                <a:defRPr sz="1200">
                  <a:solidFill>
                    <a:schemeClr val="tx1"/>
                  </a:solidFill>
                  <a:latin typeface="Tw Cen MT" pitchFamily="32" charset="0"/>
                </a:defRPr>
              </a:lvl8pPr>
              <a:lvl9pPr marL="3886200" indent="-228600" eaLnBrk="0" fontAlgn="base" hangingPunct="0">
                <a:lnSpc>
                  <a:spcPct val="120000"/>
                </a:lnSpc>
                <a:spcBef>
                  <a:spcPts val="375"/>
                </a:spcBef>
                <a:spcAft>
                  <a:spcPct val="0"/>
                </a:spcAft>
                <a:buSzPct val="125000"/>
                <a:buFont typeface="Arial" charset="0"/>
                <a:buChar char="•"/>
                <a:defRPr sz="1200">
                  <a:solidFill>
                    <a:schemeClr val="tx1"/>
                  </a:solidFill>
                  <a:latin typeface="Tw Cen MT" pitchFamily="32" charset="0"/>
                </a:defRPr>
              </a:lvl9pPr>
            </a:lstStyle>
            <a:p>
              <a:pPr eaLnBrk="1" hangingPunct="1">
                <a:lnSpc>
                  <a:spcPct val="100000"/>
                </a:lnSpc>
                <a:spcBef>
                  <a:spcPct val="0"/>
                </a:spcBef>
                <a:buSzTx/>
                <a:buFontTx/>
                <a:buNone/>
              </a:pPr>
              <a:r>
                <a:rPr lang="es-AR" altLang="es-AR" dirty="0">
                  <a:latin typeface="Constantia" pitchFamily="18" charset="0"/>
                </a:rPr>
                <a:t>Códigos de instrucción</a:t>
              </a:r>
            </a:p>
          </p:txBody>
        </p:sp>
        <p:sp>
          <p:nvSpPr>
            <p:cNvPr id="13" name="9 CuadroTexto"/>
            <p:cNvSpPr txBox="1">
              <a:spLocks noChangeArrowheads="1"/>
            </p:cNvSpPr>
            <p:nvPr/>
          </p:nvSpPr>
          <p:spPr bwMode="auto">
            <a:xfrm>
              <a:off x="5364813" y="3798332"/>
              <a:ext cx="21602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ts val="750"/>
                </a:spcBef>
                <a:buSzPct val="125000"/>
                <a:buFont typeface="Arial" charset="0"/>
                <a:buChar char="•"/>
                <a:defRPr>
                  <a:solidFill>
                    <a:schemeClr val="tx1"/>
                  </a:solidFill>
                  <a:latin typeface="Tw Cen MT" pitchFamily="32" charset="0"/>
                </a:defRPr>
              </a:lvl1pPr>
              <a:lvl2pPr marL="742950" indent="-285750" eaLnBrk="0" hangingPunct="0">
                <a:lnSpc>
                  <a:spcPct val="120000"/>
                </a:lnSpc>
                <a:spcBef>
                  <a:spcPts val="375"/>
                </a:spcBef>
                <a:buSzPct val="125000"/>
                <a:buFont typeface="Arial" charset="0"/>
                <a:buChar char="•"/>
                <a:defRPr sz="1500">
                  <a:solidFill>
                    <a:schemeClr val="tx1"/>
                  </a:solidFill>
                  <a:latin typeface="Tw Cen MT" pitchFamily="32" charset="0"/>
                </a:defRPr>
              </a:lvl2pPr>
              <a:lvl3pPr marL="1143000" indent="-228600" eaLnBrk="0" hangingPunct="0">
                <a:lnSpc>
                  <a:spcPct val="120000"/>
                </a:lnSpc>
                <a:spcBef>
                  <a:spcPts val="375"/>
                </a:spcBef>
                <a:buSzPct val="125000"/>
                <a:buFont typeface="Arial" charset="0"/>
                <a:buChar char="•"/>
                <a:defRPr sz="1400">
                  <a:solidFill>
                    <a:schemeClr val="tx1"/>
                  </a:solidFill>
                  <a:latin typeface="Tw Cen MT" pitchFamily="32" charset="0"/>
                </a:defRPr>
              </a:lvl3pPr>
              <a:lvl4pPr marL="1600200" indent="-228600" eaLnBrk="0" hangingPunct="0">
                <a:lnSpc>
                  <a:spcPct val="120000"/>
                </a:lnSpc>
                <a:spcBef>
                  <a:spcPts val="375"/>
                </a:spcBef>
                <a:buSzPct val="125000"/>
                <a:buFont typeface="Arial" charset="0"/>
                <a:buChar char="•"/>
                <a:defRPr sz="1200">
                  <a:solidFill>
                    <a:schemeClr val="tx1"/>
                  </a:solidFill>
                  <a:latin typeface="Tw Cen MT" pitchFamily="32" charset="0"/>
                </a:defRPr>
              </a:lvl4pPr>
              <a:lvl5pPr marL="2057400" indent="-228600" eaLnBrk="0" hangingPunct="0">
                <a:lnSpc>
                  <a:spcPct val="120000"/>
                </a:lnSpc>
                <a:spcBef>
                  <a:spcPts val="375"/>
                </a:spcBef>
                <a:buSzPct val="125000"/>
                <a:buFont typeface="Arial" charset="0"/>
                <a:buChar char="•"/>
                <a:defRPr sz="1200">
                  <a:solidFill>
                    <a:schemeClr val="tx1"/>
                  </a:solidFill>
                  <a:latin typeface="Tw Cen MT" pitchFamily="32" charset="0"/>
                </a:defRPr>
              </a:lvl5pPr>
              <a:lvl6pPr marL="2514600" indent="-228600" eaLnBrk="0" fontAlgn="base" hangingPunct="0">
                <a:lnSpc>
                  <a:spcPct val="120000"/>
                </a:lnSpc>
                <a:spcBef>
                  <a:spcPts val="375"/>
                </a:spcBef>
                <a:spcAft>
                  <a:spcPct val="0"/>
                </a:spcAft>
                <a:buSzPct val="125000"/>
                <a:buFont typeface="Arial" charset="0"/>
                <a:buChar char="•"/>
                <a:defRPr sz="1200">
                  <a:solidFill>
                    <a:schemeClr val="tx1"/>
                  </a:solidFill>
                  <a:latin typeface="Tw Cen MT" pitchFamily="32" charset="0"/>
                </a:defRPr>
              </a:lvl6pPr>
              <a:lvl7pPr marL="2971800" indent="-228600" eaLnBrk="0" fontAlgn="base" hangingPunct="0">
                <a:lnSpc>
                  <a:spcPct val="120000"/>
                </a:lnSpc>
                <a:spcBef>
                  <a:spcPts val="375"/>
                </a:spcBef>
                <a:spcAft>
                  <a:spcPct val="0"/>
                </a:spcAft>
                <a:buSzPct val="125000"/>
                <a:buFont typeface="Arial" charset="0"/>
                <a:buChar char="•"/>
                <a:defRPr sz="1200">
                  <a:solidFill>
                    <a:schemeClr val="tx1"/>
                  </a:solidFill>
                  <a:latin typeface="Tw Cen MT" pitchFamily="32" charset="0"/>
                </a:defRPr>
              </a:lvl7pPr>
              <a:lvl8pPr marL="3429000" indent="-228600" eaLnBrk="0" fontAlgn="base" hangingPunct="0">
                <a:lnSpc>
                  <a:spcPct val="120000"/>
                </a:lnSpc>
                <a:spcBef>
                  <a:spcPts val="375"/>
                </a:spcBef>
                <a:spcAft>
                  <a:spcPct val="0"/>
                </a:spcAft>
                <a:buSzPct val="125000"/>
                <a:buFont typeface="Arial" charset="0"/>
                <a:buChar char="•"/>
                <a:defRPr sz="1200">
                  <a:solidFill>
                    <a:schemeClr val="tx1"/>
                  </a:solidFill>
                  <a:latin typeface="Tw Cen MT" pitchFamily="32" charset="0"/>
                </a:defRPr>
              </a:lvl8pPr>
              <a:lvl9pPr marL="3886200" indent="-228600" eaLnBrk="0" fontAlgn="base" hangingPunct="0">
                <a:lnSpc>
                  <a:spcPct val="120000"/>
                </a:lnSpc>
                <a:spcBef>
                  <a:spcPts val="375"/>
                </a:spcBef>
                <a:spcAft>
                  <a:spcPct val="0"/>
                </a:spcAft>
                <a:buSzPct val="125000"/>
                <a:buFont typeface="Arial" charset="0"/>
                <a:buChar char="•"/>
                <a:defRPr sz="1200">
                  <a:solidFill>
                    <a:schemeClr val="tx1"/>
                  </a:solidFill>
                  <a:latin typeface="Tw Cen MT" pitchFamily="32" charset="0"/>
                </a:defRPr>
              </a:lvl9pPr>
            </a:lstStyle>
            <a:p>
              <a:pPr eaLnBrk="1" hangingPunct="1">
                <a:lnSpc>
                  <a:spcPct val="100000"/>
                </a:lnSpc>
                <a:spcBef>
                  <a:spcPct val="0"/>
                </a:spcBef>
                <a:buSzTx/>
                <a:buFontTx/>
                <a:buNone/>
              </a:pPr>
              <a:r>
                <a:rPr lang="es-AR" altLang="es-AR" dirty="0">
                  <a:latin typeface="Constantia" pitchFamily="18" charset="0"/>
                </a:rPr>
                <a:t>Señales de control</a:t>
              </a:r>
            </a:p>
          </p:txBody>
        </p:sp>
        <p:sp>
          <p:nvSpPr>
            <p:cNvPr id="14" name="13 Flecha derecha"/>
            <p:cNvSpPr/>
            <p:nvPr/>
          </p:nvSpPr>
          <p:spPr>
            <a:xfrm>
              <a:off x="1835696" y="4725575"/>
              <a:ext cx="1296744" cy="6477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s-AR" dirty="0"/>
                <a:t>Datos</a:t>
              </a:r>
            </a:p>
          </p:txBody>
        </p:sp>
        <p:sp>
          <p:nvSpPr>
            <p:cNvPr id="15" name="14 Flecha derecha"/>
            <p:cNvSpPr/>
            <p:nvPr/>
          </p:nvSpPr>
          <p:spPr>
            <a:xfrm>
              <a:off x="6444933" y="4725575"/>
              <a:ext cx="1733133" cy="6477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s-AR" dirty="0"/>
                <a:t>Resultados</a:t>
              </a:r>
            </a:p>
          </p:txBody>
        </p:sp>
      </p:grpSp>
    </p:spTree>
    <p:extLst>
      <p:ext uri="{BB962C8B-B14F-4D97-AF65-F5344CB8AC3E}">
        <p14:creationId xmlns:p14="http://schemas.microsoft.com/office/powerpoint/2010/main" val="14837795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idx="12"/>
          </p:nvPr>
        </p:nvSpPr>
        <p:spPr/>
        <p:txBody>
          <a:bodyPr/>
          <a:lstStyle/>
          <a:p>
            <a:fld id="{132FADFE-3B8F-471C-ABF0-DBC7717ECBBC}" type="slidenum">
              <a:rPr lang="es-ES" smtClean="0"/>
              <a:pPr/>
              <a:t>14</a:t>
            </a:fld>
            <a:endParaRPr lang="es-ES"/>
          </a:p>
        </p:txBody>
      </p:sp>
      <p:sp>
        <p:nvSpPr>
          <p:cNvPr id="2" name="1 Título"/>
          <p:cNvSpPr>
            <a:spLocks noGrp="1"/>
          </p:cNvSpPr>
          <p:nvPr>
            <p:ph type="title" idx="4294967295"/>
          </p:nvPr>
        </p:nvSpPr>
        <p:spPr>
          <a:xfrm>
            <a:off x="0" y="266700"/>
            <a:ext cx="8229600" cy="742950"/>
          </a:xfrm>
        </p:spPr>
        <p:txBody>
          <a:bodyPr>
            <a:normAutofit fontScale="90000"/>
          </a:bodyPr>
          <a:lstStyle/>
          <a:p>
            <a:r>
              <a:rPr lang="es-AR" dirty="0" smtClean="0"/>
              <a:t>Como se va de un programa de Alto nivel a uno de </a:t>
            </a:r>
            <a:r>
              <a:rPr lang="es-AR" dirty="0"/>
              <a:t>Bajo nivel</a:t>
            </a:r>
          </a:p>
        </p:txBody>
      </p:sp>
      <p:pic>
        <p:nvPicPr>
          <p:cNvPr id="14" name="Picture 2"/>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3029187" y="977891"/>
            <a:ext cx="5761037" cy="3670300"/>
          </a:xfrm>
          <a:noFill/>
          <a:ln w="28575">
            <a:solidFill>
              <a:srgbClr val="FF6600"/>
            </a:solidFill>
          </a:ln>
          <a:effectLst>
            <a:glow rad="228600">
              <a:srgbClr val="FF6600">
                <a:alpha val="40000"/>
              </a:srgbClr>
            </a:glow>
          </a:effectLst>
        </p:spPr>
      </p:pic>
      <p:sp>
        <p:nvSpPr>
          <p:cNvPr id="6" name="7 Rectángulo">
            <a:extLst>
              <a:ext uri="{FF2B5EF4-FFF2-40B4-BE49-F238E27FC236}">
                <a16:creationId xmlns:a16="http://schemas.microsoft.com/office/drawing/2014/main" id="{223FDB6C-0F4D-4BD2-9FF1-3E06BDBBF31A}"/>
              </a:ext>
            </a:extLst>
          </p:cNvPr>
          <p:cNvSpPr/>
          <p:nvPr/>
        </p:nvSpPr>
        <p:spPr>
          <a:xfrm>
            <a:off x="539552" y="1812711"/>
            <a:ext cx="2148758" cy="2308324"/>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algn="ctr">
              <a:defRPr/>
            </a:pPr>
            <a:r>
              <a:rPr lang="es-AR" altLang="es-AR" dirty="0">
                <a:solidFill>
                  <a:schemeClr val="bg1"/>
                </a:solidFill>
              </a:rPr>
              <a:t>Se llaman </a:t>
            </a:r>
            <a:r>
              <a:rPr lang="es-AR" altLang="es-AR" u="sng" dirty="0">
                <a:solidFill>
                  <a:schemeClr val="bg1"/>
                </a:solidFill>
              </a:rPr>
              <a:t>ensambladores</a:t>
            </a:r>
            <a:r>
              <a:rPr lang="es-AR" altLang="es-AR" dirty="0">
                <a:solidFill>
                  <a:schemeClr val="bg1"/>
                </a:solidFill>
              </a:rPr>
              <a:t> a los programas encargados de traducir los programas escritos en mnemónico a lenguaje binario.</a:t>
            </a:r>
          </a:p>
        </p:txBody>
      </p:sp>
    </p:spTree>
    <p:extLst>
      <p:ext uri="{BB962C8B-B14F-4D97-AF65-F5344CB8AC3E}">
        <p14:creationId xmlns:p14="http://schemas.microsoft.com/office/powerpoint/2010/main" val="39680687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idx="12"/>
          </p:nvPr>
        </p:nvSpPr>
        <p:spPr/>
        <p:txBody>
          <a:bodyPr/>
          <a:lstStyle/>
          <a:p>
            <a:fld id="{132FADFE-3B8F-471C-ABF0-DBC7717ECBBC}" type="slidenum">
              <a:rPr lang="es-ES" smtClean="0"/>
              <a:pPr/>
              <a:t>15</a:t>
            </a:fld>
            <a:endParaRPr lang="es-ES" dirty="0"/>
          </a:p>
        </p:txBody>
      </p:sp>
      <p:sp>
        <p:nvSpPr>
          <p:cNvPr id="2" name="1 Título"/>
          <p:cNvSpPr>
            <a:spLocks noGrp="1"/>
          </p:cNvSpPr>
          <p:nvPr>
            <p:ph type="title" idx="4294967295"/>
          </p:nvPr>
        </p:nvSpPr>
        <p:spPr>
          <a:xfrm>
            <a:off x="395536" y="195486"/>
            <a:ext cx="8229600" cy="742950"/>
          </a:xfrm>
        </p:spPr>
        <p:txBody>
          <a:bodyPr>
            <a:normAutofit fontScale="90000"/>
          </a:bodyPr>
          <a:lstStyle/>
          <a:p>
            <a:r>
              <a:rPr lang="es-AR" dirty="0"/>
              <a:t>Programa</a:t>
            </a:r>
            <a:br>
              <a:rPr lang="es-AR" dirty="0"/>
            </a:br>
            <a:r>
              <a:rPr lang="es-AR" dirty="0"/>
              <a:t>Del Alto nivel al Bajo nivel</a:t>
            </a:r>
          </a:p>
        </p:txBody>
      </p:sp>
      <p:pic>
        <p:nvPicPr>
          <p:cNvPr id="7" name="Picture 2"/>
          <p:cNvPicPr>
            <a:picLocks noChangeAspect="1" noChangeArrowheads="1"/>
          </p:cNvPicPr>
          <p:nvPr/>
        </p:nvPicPr>
        <p:blipFill>
          <a:blip r:embed="rId2"/>
          <a:srcRect/>
          <a:stretch>
            <a:fillRect/>
          </a:stretch>
        </p:blipFill>
        <p:spPr bwMode="auto">
          <a:xfrm>
            <a:off x="827584" y="1129475"/>
            <a:ext cx="7148195" cy="3422446"/>
          </a:xfrm>
          <a:prstGeom prst="rect">
            <a:avLst/>
          </a:prstGeom>
          <a:ln w="28575">
            <a:solidFill>
              <a:srgbClr val="FF6600"/>
            </a:solidFill>
          </a:ln>
          <a:effectLst>
            <a:glow rad="228600">
              <a:srgbClr val="FF6600">
                <a:alpha val="40000"/>
              </a:srgbClr>
            </a:glow>
            <a:outerShdw blurRad="292100" dist="139700" dir="2700000" algn="tl" rotWithShape="0">
              <a:srgbClr val="333333">
                <a:alpha val="65000"/>
              </a:srgbClr>
            </a:outerShdw>
          </a:effectLst>
        </p:spPr>
      </p:pic>
    </p:spTree>
    <p:extLst>
      <p:ext uri="{BB962C8B-B14F-4D97-AF65-F5344CB8AC3E}">
        <p14:creationId xmlns:p14="http://schemas.microsoft.com/office/powerpoint/2010/main" val="5525486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idx="12"/>
          </p:nvPr>
        </p:nvSpPr>
        <p:spPr/>
        <p:txBody>
          <a:bodyPr/>
          <a:lstStyle/>
          <a:p>
            <a:fld id="{132FADFE-3B8F-471C-ABF0-DBC7717ECBBC}" type="slidenum">
              <a:rPr lang="es-ES" smtClean="0"/>
              <a:pPr/>
              <a:t>16</a:t>
            </a:fld>
            <a:endParaRPr lang="es-ES" dirty="0"/>
          </a:p>
        </p:txBody>
      </p:sp>
      <p:sp>
        <p:nvSpPr>
          <p:cNvPr id="2" name="1 Título"/>
          <p:cNvSpPr>
            <a:spLocks noGrp="1"/>
          </p:cNvSpPr>
          <p:nvPr>
            <p:ph type="title" idx="4294967295"/>
          </p:nvPr>
        </p:nvSpPr>
        <p:spPr>
          <a:xfrm>
            <a:off x="0" y="339725"/>
            <a:ext cx="8229600" cy="1079500"/>
          </a:xfrm>
        </p:spPr>
        <p:txBody>
          <a:bodyPr>
            <a:normAutofit/>
          </a:bodyPr>
          <a:lstStyle/>
          <a:p>
            <a:r>
              <a:rPr lang="es-AR" dirty="0"/>
              <a:t>Programa</a:t>
            </a:r>
            <a:br>
              <a:rPr lang="es-AR" dirty="0"/>
            </a:br>
            <a:r>
              <a:rPr lang="es-AR" dirty="0"/>
              <a:t>Del Alto nivel al Bajo nivel</a:t>
            </a:r>
          </a:p>
        </p:txBody>
      </p:sp>
      <p:sp>
        <p:nvSpPr>
          <p:cNvPr id="3" name="2 Marcador de contenido"/>
          <p:cNvSpPr>
            <a:spLocks noGrp="1"/>
          </p:cNvSpPr>
          <p:nvPr>
            <p:ph idx="4294967295"/>
          </p:nvPr>
        </p:nvSpPr>
        <p:spPr>
          <a:xfrm>
            <a:off x="914400" y="2868613"/>
            <a:ext cx="8229600" cy="431800"/>
          </a:xfrm>
        </p:spPr>
        <p:txBody>
          <a:bodyPr/>
          <a:lstStyle/>
          <a:p>
            <a:r>
              <a:rPr lang="es-AR" dirty="0" smtClean="0">
                <a:hlinkClick r:id="rId2"/>
              </a:rPr>
              <a:t>https</a:t>
            </a:r>
            <a:r>
              <a:rPr lang="es-AR" dirty="0">
                <a:hlinkClick r:id="rId2"/>
              </a:rPr>
              <a:t>://www.youtube.com/watch?v=PJV7GRCCJSc</a:t>
            </a:r>
            <a:endParaRPr lang="es-AR" dirty="0"/>
          </a:p>
          <a:p>
            <a:endParaRPr lang="es-AR" dirty="0"/>
          </a:p>
          <a:p>
            <a:endParaRPr lang="es-AR" dirty="0"/>
          </a:p>
          <a:p>
            <a:endParaRPr lang="es-AR" dirty="0"/>
          </a:p>
        </p:txBody>
      </p:sp>
      <p:sp>
        <p:nvSpPr>
          <p:cNvPr id="6" name="CuadroTexto 5"/>
          <p:cNvSpPr txBox="1"/>
          <p:nvPr/>
        </p:nvSpPr>
        <p:spPr>
          <a:xfrm>
            <a:off x="2026060" y="1846662"/>
            <a:ext cx="4824536" cy="646331"/>
          </a:xfrm>
          <a:prstGeom prst="rect">
            <a:avLst/>
          </a:prstGeom>
          <a:noFill/>
        </p:spPr>
        <p:txBody>
          <a:bodyPr wrap="square" rtlCol="0">
            <a:spAutoFit/>
          </a:bodyPr>
          <a:lstStyle/>
          <a:p>
            <a:r>
              <a:rPr lang="es-AR" dirty="0" smtClean="0"/>
              <a:t>Video con explicación de la ejecución de un programa paso a paso</a:t>
            </a:r>
            <a:endParaRPr lang="es-AR" dirty="0"/>
          </a:p>
        </p:txBody>
      </p:sp>
    </p:spTree>
    <p:extLst>
      <p:ext uri="{BB962C8B-B14F-4D97-AF65-F5344CB8AC3E}">
        <p14:creationId xmlns:p14="http://schemas.microsoft.com/office/powerpoint/2010/main" val="7961263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idx="12"/>
          </p:nvPr>
        </p:nvSpPr>
        <p:spPr/>
        <p:txBody>
          <a:bodyPr/>
          <a:lstStyle/>
          <a:p>
            <a:fld id="{132FADFE-3B8F-471C-ABF0-DBC7717ECBBC}" type="slidenum">
              <a:rPr lang="es-ES" smtClean="0"/>
              <a:pPr/>
              <a:t>17</a:t>
            </a:fld>
            <a:endParaRPr lang="es-ES" dirty="0"/>
          </a:p>
        </p:txBody>
      </p:sp>
      <p:sp>
        <p:nvSpPr>
          <p:cNvPr id="10" name="1 Título"/>
          <p:cNvSpPr>
            <a:spLocks noGrp="1"/>
          </p:cNvSpPr>
          <p:nvPr>
            <p:ph type="title" idx="4294967295"/>
          </p:nvPr>
        </p:nvSpPr>
        <p:spPr>
          <a:xfrm>
            <a:off x="0" y="206375"/>
            <a:ext cx="6013450" cy="857250"/>
          </a:xfrm>
        </p:spPr>
        <p:txBody>
          <a:bodyPr>
            <a:normAutofit fontScale="90000"/>
          </a:bodyPr>
          <a:lstStyle/>
          <a:p>
            <a:pPr eaLnBrk="1" hangingPunct="1">
              <a:defRPr/>
            </a:pPr>
            <a:r>
              <a:rPr lang="es-AR" sz="3200" dirty="0"/>
              <a:t>Programación Bajo Nivel - Características</a:t>
            </a:r>
          </a:p>
        </p:txBody>
      </p:sp>
      <p:sp>
        <p:nvSpPr>
          <p:cNvPr id="12" name="2 Marcador de contenido"/>
          <p:cNvSpPr txBox="1">
            <a:spLocks noGrp="1"/>
          </p:cNvSpPr>
          <p:nvPr>
            <p:ph idx="4294967295"/>
          </p:nvPr>
        </p:nvSpPr>
        <p:spPr>
          <a:xfrm>
            <a:off x="0" y="1149350"/>
            <a:ext cx="8135938" cy="3600450"/>
          </a:xfrm>
        </p:spPr>
        <p:txBody>
          <a:bodyPr/>
          <a:lstStyle/>
          <a:p>
            <a:pPr algn="just" eaLnBrk="1" hangingPunct="1">
              <a:buFont typeface="Wingdings" panose="05000000000000000000" pitchFamily="2" charset="2"/>
              <a:buChar char="Ø"/>
            </a:pPr>
            <a:r>
              <a:rPr lang="es-AR" altLang="es-AR" sz="2000" dirty="0">
                <a:latin typeface="Calibri" panose="020F0502020204030204" pitchFamily="34" charset="0"/>
                <a:cs typeface="Calibri" panose="020F0502020204030204" pitchFamily="34" charset="0"/>
              </a:rPr>
              <a:t>Los lenguajes de programación de bajo nivel </a:t>
            </a:r>
            <a:r>
              <a:rPr lang="es-AR" altLang="es-AR" sz="2000" b="1" dirty="0">
                <a:solidFill>
                  <a:srgbClr val="FFFF00"/>
                </a:solidFill>
                <a:latin typeface="Calibri" panose="020F0502020204030204" pitchFamily="34" charset="0"/>
                <a:cs typeface="Calibri" panose="020F0502020204030204" pitchFamily="34" charset="0"/>
              </a:rPr>
              <a:t>son dependientes de la CPU</a:t>
            </a:r>
            <a:r>
              <a:rPr lang="es-AR" altLang="es-AR" sz="2000" dirty="0">
                <a:latin typeface="Calibri" panose="020F0502020204030204" pitchFamily="34" charset="0"/>
                <a:cs typeface="Calibri" panose="020F0502020204030204" pitchFamily="34" charset="0"/>
              </a:rPr>
              <a:t>, están hechos a medida del hardware de la misma y por lo tanto aprovechan al máximo sus características.</a:t>
            </a:r>
          </a:p>
          <a:p>
            <a:pPr algn="just" eaLnBrk="1" hangingPunct="1">
              <a:buFont typeface="Wingdings" panose="05000000000000000000" pitchFamily="2" charset="2"/>
              <a:buChar char="Ø"/>
            </a:pPr>
            <a:endParaRPr lang="es-AR" altLang="es-AR" sz="2000" dirty="0">
              <a:latin typeface="Calibri" panose="020F0502020204030204" pitchFamily="34" charset="0"/>
              <a:cs typeface="Calibri" panose="020F0502020204030204" pitchFamily="34" charset="0"/>
            </a:endParaRPr>
          </a:p>
          <a:p>
            <a:pPr algn="just" eaLnBrk="1" hangingPunct="1">
              <a:buFont typeface="Wingdings" panose="05000000000000000000" pitchFamily="2" charset="2"/>
              <a:buChar char="Ø"/>
            </a:pPr>
            <a:r>
              <a:rPr lang="es-AR" altLang="es-AR" sz="2000" dirty="0">
                <a:latin typeface="Calibri" panose="020F0502020204030204" pitchFamily="34" charset="0"/>
                <a:cs typeface="Calibri" panose="020F0502020204030204" pitchFamily="34" charset="0"/>
              </a:rPr>
              <a:t>El fabricante del microcontrolador le asigna un nombre propio denominado “mnemónico” a cada byte que representa una </a:t>
            </a:r>
            <a:r>
              <a:rPr lang="es-AR" altLang="es-AR" sz="2000" b="1" dirty="0">
                <a:solidFill>
                  <a:srgbClr val="FFFF00"/>
                </a:solidFill>
                <a:latin typeface="Calibri" panose="020F0502020204030204" pitchFamily="34" charset="0"/>
                <a:cs typeface="Calibri" panose="020F0502020204030204" pitchFamily="34" charset="0"/>
              </a:rPr>
              <a:t>instrucción en lenguaje de máquina</a:t>
            </a:r>
            <a:r>
              <a:rPr lang="es-AR" altLang="es-AR" sz="2000" dirty="0">
                <a:latin typeface="Calibri" panose="020F0502020204030204" pitchFamily="34" charset="0"/>
                <a:cs typeface="Calibri" panose="020F0502020204030204" pitchFamily="34" charset="0"/>
              </a:rPr>
              <a:t>. Este nombre mnemotécnico es una palabra corta o abreviatura que trata de que su lectura implique el entendimiento de la acción que realiza. Ejemplo </a:t>
            </a:r>
            <a:r>
              <a:rPr lang="es-AR" altLang="es-AR" sz="2000" b="1" dirty="0">
                <a:latin typeface="Calibri" panose="020F0502020204030204" pitchFamily="34" charset="0"/>
                <a:cs typeface="Calibri" panose="020F0502020204030204" pitchFamily="34" charset="0"/>
              </a:rPr>
              <a:t>DEC</a:t>
            </a:r>
            <a:r>
              <a:rPr lang="es-AR" altLang="es-AR" sz="2000" dirty="0">
                <a:latin typeface="Calibri" panose="020F0502020204030204" pitchFamily="34" charset="0"/>
                <a:cs typeface="Calibri" panose="020F0502020204030204" pitchFamily="34" charset="0"/>
              </a:rPr>
              <a:t> es </a:t>
            </a:r>
            <a:r>
              <a:rPr lang="es-AR" altLang="es-AR" sz="2000" dirty="0" err="1">
                <a:latin typeface="Calibri" panose="020F0502020204030204" pitchFamily="34" charset="0"/>
                <a:cs typeface="Calibri" panose="020F0502020204030204" pitchFamily="34" charset="0"/>
              </a:rPr>
              <a:t>decrementar</a:t>
            </a:r>
            <a:r>
              <a:rPr lang="es-AR" altLang="es-AR" sz="2000" dirty="0">
                <a:latin typeface="Calibri" panose="020F0502020204030204" pitchFamily="34" charset="0"/>
                <a:cs typeface="Calibri" panose="020F0502020204030204" pitchFamily="34" charset="0"/>
              </a:rPr>
              <a:t>, </a:t>
            </a:r>
            <a:r>
              <a:rPr lang="es-AR" altLang="es-AR" sz="2000" b="1" dirty="0">
                <a:latin typeface="Calibri" panose="020F0502020204030204" pitchFamily="34" charset="0"/>
                <a:cs typeface="Calibri" panose="020F0502020204030204" pitchFamily="34" charset="0"/>
              </a:rPr>
              <a:t>INC</a:t>
            </a:r>
            <a:r>
              <a:rPr lang="es-AR" altLang="es-AR" sz="2000" dirty="0">
                <a:latin typeface="Calibri" panose="020F0502020204030204" pitchFamily="34" charset="0"/>
                <a:cs typeface="Calibri" panose="020F0502020204030204" pitchFamily="34" charset="0"/>
              </a:rPr>
              <a:t> incrementar.</a:t>
            </a:r>
          </a:p>
        </p:txBody>
      </p:sp>
    </p:spTree>
    <p:extLst>
      <p:ext uri="{BB962C8B-B14F-4D97-AF65-F5344CB8AC3E}">
        <p14:creationId xmlns:p14="http://schemas.microsoft.com/office/powerpoint/2010/main" val="7138522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idx="12"/>
          </p:nvPr>
        </p:nvSpPr>
        <p:spPr/>
        <p:txBody>
          <a:bodyPr/>
          <a:lstStyle/>
          <a:p>
            <a:fld id="{132FADFE-3B8F-471C-ABF0-DBC7717ECBBC}" type="slidenum">
              <a:rPr lang="es-ES" smtClean="0"/>
              <a:pPr/>
              <a:t>18</a:t>
            </a:fld>
            <a:endParaRPr lang="es-ES" dirty="0"/>
          </a:p>
        </p:txBody>
      </p:sp>
      <p:sp>
        <p:nvSpPr>
          <p:cNvPr id="10" name="1 Título"/>
          <p:cNvSpPr>
            <a:spLocks noGrp="1"/>
          </p:cNvSpPr>
          <p:nvPr>
            <p:ph type="title" idx="4294967295"/>
          </p:nvPr>
        </p:nvSpPr>
        <p:spPr>
          <a:xfrm>
            <a:off x="0" y="123825"/>
            <a:ext cx="8562975" cy="636588"/>
          </a:xfrm>
        </p:spPr>
        <p:txBody>
          <a:bodyPr>
            <a:normAutofit/>
          </a:bodyPr>
          <a:lstStyle/>
          <a:p>
            <a:pPr eaLnBrk="1" hangingPunct="1">
              <a:defRPr/>
            </a:pPr>
            <a:r>
              <a:rPr lang="es-AR" sz="3200" dirty="0"/>
              <a:t>Programación Bajo Nivel - Características</a:t>
            </a:r>
          </a:p>
        </p:txBody>
      </p:sp>
      <p:sp>
        <p:nvSpPr>
          <p:cNvPr id="12" name="2 Marcador de contenido"/>
          <p:cNvSpPr txBox="1">
            <a:spLocks noGrp="1"/>
          </p:cNvSpPr>
          <p:nvPr>
            <p:ph idx="4294967295"/>
          </p:nvPr>
        </p:nvSpPr>
        <p:spPr>
          <a:xfrm>
            <a:off x="0" y="844550"/>
            <a:ext cx="8504238" cy="3925888"/>
          </a:xfrm>
        </p:spPr>
        <p:txBody>
          <a:bodyPr>
            <a:noAutofit/>
          </a:bodyPr>
          <a:lstStyle/>
          <a:p>
            <a:pPr algn="just">
              <a:buFont typeface="Wingdings" panose="05000000000000000000" pitchFamily="2" charset="2"/>
              <a:buChar char="Ø"/>
            </a:pPr>
            <a:r>
              <a:rPr lang="es-AR" altLang="es-AR" sz="2000" dirty="0">
                <a:latin typeface="Calibri" panose="020F0502020204030204" pitchFamily="34" charset="0"/>
                <a:cs typeface="Calibri" panose="020F0502020204030204" pitchFamily="34" charset="0"/>
              </a:rPr>
              <a:t>El programa escrito en lenguaje ensamblador es de </a:t>
            </a:r>
            <a:r>
              <a:rPr lang="es-AR" altLang="es-AR" sz="2000" b="1" dirty="0">
                <a:solidFill>
                  <a:srgbClr val="FFFF00"/>
                </a:solidFill>
                <a:latin typeface="Calibri" panose="020F0502020204030204" pitchFamily="34" charset="0"/>
                <a:cs typeface="Calibri" panose="020F0502020204030204" pitchFamily="34" charset="0"/>
              </a:rPr>
              <a:t>difícil lectura </a:t>
            </a:r>
            <a:r>
              <a:rPr lang="es-AR" altLang="es-AR" sz="2000" dirty="0">
                <a:latin typeface="Calibri" panose="020F0502020204030204" pitchFamily="34" charset="0"/>
                <a:cs typeface="Calibri" panose="020F0502020204030204" pitchFamily="34" charset="0"/>
              </a:rPr>
              <a:t>ya que su estructura se acerca al lenguaje máquina.</a:t>
            </a:r>
          </a:p>
          <a:p>
            <a:pPr algn="just">
              <a:buFont typeface="Wingdings" panose="05000000000000000000" pitchFamily="2" charset="2"/>
              <a:buChar char="Ø"/>
            </a:pPr>
            <a:r>
              <a:rPr lang="es-AR" altLang="es-AR" sz="2000" dirty="0" smtClean="0">
                <a:latin typeface="Calibri" panose="020F0502020204030204" pitchFamily="34" charset="0"/>
                <a:cs typeface="Calibri" panose="020F0502020204030204" pitchFamily="34" charset="0"/>
              </a:rPr>
              <a:t>El </a:t>
            </a:r>
            <a:r>
              <a:rPr lang="es-AR" altLang="es-AR" sz="2000" dirty="0">
                <a:latin typeface="Calibri" panose="020F0502020204030204" pitchFamily="34" charset="0"/>
                <a:cs typeface="Calibri" panose="020F0502020204030204" pitchFamily="34" charset="0"/>
              </a:rPr>
              <a:t>lenguaje ensamblador es </a:t>
            </a:r>
            <a:r>
              <a:rPr lang="es-AR" altLang="es-AR" sz="2000" b="1" dirty="0">
                <a:solidFill>
                  <a:srgbClr val="FFFF00"/>
                </a:solidFill>
                <a:latin typeface="Calibri" panose="020F0502020204030204" pitchFamily="34" charset="0"/>
                <a:cs typeface="Calibri" panose="020F0502020204030204" pitchFamily="34" charset="0"/>
              </a:rPr>
              <a:t>difícilmente portable</a:t>
            </a:r>
            <a:r>
              <a:rPr lang="es-AR" altLang="es-AR" sz="2000" dirty="0">
                <a:latin typeface="Calibri" panose="020F0502020204030204" pitchFamily="34" charset="0"/>
                <a:cs typeface="Calibri" panose="020F0502020204030204" pitchFamily="34" charset="0"/>
              </a:rPr>
              <a:t>, es decir, un código escrito para un microcontrolador, puede requerir modificación, para poder ser usado en otra máquina distinta del mismo fabricante. Al cambiar de fabricante es necesario reescribirlo completamente.</a:t>
            </a:r>
          </a:p>
          <a:p>
            <a:pPr algn="just">
              <a:buFont typeface="Wingdings" panose="05000000000000000000" pitchFamily="2" charset="2"/>
              <a:buChar char="Ø"/>
            </a:pPr>
            <a:r>
              <a:rPr lang="es-AR" altLang="es-AR" sz="2000" dirty="0" smtClean="0">
                <a:latin typeface="Calibri" panose="020F0502020204030204" pitchFamily="34" charset="0"/>
                <a:cs typeface="Calibri" panose="020F0502020204030204" pitchFamily="34" charset="0"/>
              </a:rPr>
              <a:t>Los </a:t>
            </a:r>
            <a:r>
              <a:rPr lang="es-AR" altLang="es-AR" sz="2000" dirty="0">
                <a:latin typeface="Calibri" panose="020F0502020204030204" pitchFamily="34" charset="0"/>
                <a:cs typeface="Calibri" panose="020F0502020204030204" pitchFamily="34" charset="0"/>
              </a:rPr>
              <a:t>programas creados por un programador experto en lenguaje ensamblador </a:t>
            </a:r>
            <a:r>
              <a:rPr lang="es-AR" altLang="es-AR" sz="2000" b="1" dirty="0">
                <a:solidFill>
                  <a:srgbClr val="FFFF00"/>
                </a:solidFill>
                <a:latin typeface="Calibri" panose="020F0502020204030204" pitchFamily="34" charset="0"/>
                <a:cs typeface="Calibri" panose="020F0502020204030204" pitchFamily="34" charset="0"/>
              </a:rPr>
              <a:t>son generalmente mucho más rápidos </a:t>
            </a:r>
            <a:r>
              <a:rPr lang="es-AR" altLang="es-AR" sz="2000" dirty="0">
                <a:latin typeface="Calibri" panose="020F0502020204030204" pitchFamily="34" charset="0"/>
                <a:cs typeface="Calibri" panose="020F0502020204030204" pitchFamily="34" charset="0"/>
              </a:rPr>
              <a:t>y </a:t>
            </a:r>
            <a:r>
              <a:rPr lang="es-AR" altLang="es-AR" sz="2000" dirty="0">
                <a:solidFill>
                  <a:srgbClr val="FFFF00"/>
                </a:solidFill>
                <a:latin typeface="Calibri" panose="020F0502020204030204" pitchFamily="34" charset="0"/>
                <a:cs typeface="Calibri" panose="020F0502020204030204" pitchFamily="34" charset="0"/>
              </a:rPr>
              <a:t>consumen menos recursos del sistema</a:t>
            </a:r>
            <a:r>
              <a:rPr lang="es-AR" altLang="es-AR" sz="2000" dirty="0">
                <a:latin typeface="Calibri" panose="020F0502020204030204" pitchFamily="34" charset="0"/>
                <a:cs typeface="Calibri" panose="020F0502020204030204" pitchFamily="34" charset="0"/>
              </a:rPr>
              <a:t> (memoria de datos y memoria de programa) que el programa equivalente proveniente de un lenguaje de alto nivel. </a:t>
            </a:r>
          </a:p>
        </p:txBody>
      </p:sp>
    </p:spTree>
    <p:extLst>
      <p:ext uri="{BB962C8B-B14F-4D97-AF65-F5344CB8AC3E}">
        <p14:creationId xmlns:p14="http://schemas.microsoft.com/office/powerpoint/2010/main" val="37898650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idx="12"/>
          </p:nvPr>
        </p:nvSpPr>
        <p:spPr/>
        <p:txBody>
          <a:bodyPr/>
          <a:lstStyle/>
          <a:p>
            <a:fld id="{132FADFE-3B8F-471C-ABF0-DBC7717ECBBC}" type="slidenum">
              <a:rPr lang="es-ES" smtClean="0"/>
              <a:pPr/>
              <a:t>19</a:t>
            </a:fld>
            <a:endParaRPr lang="es-ES" dirty="0"/>
          </a:p>
        </p:txBody>
      </p:sp>
      <p:sp>
        <p:nvSpPr>
          <p:cNvPr id="10" name="1 Título"/>
          <p:cNvSpPr>
            <a:spLocks noGrp="1"/>
          </p:cNvSpPr>
          <p:nvPr>
            <p:ph type="title" idx="4294967295"/>
          </p:nvPr>
        </p:nvSpPr>
        <p:spPr>
          <a:xfrm>
            <a:off x="0" y="268288"/>
            <a:ext cx="7869238" cy="503237"/>
          </a:xfrm>
        </p:spPr>
        <p:txBody>
          <a:bodyPr>
            <a:normAutofit fontScale="90000"/>
          </a:bodyPr>
          <a:lstStyle/>
          <a:p>
            <a:pPr eaLnBrk="1" hangingPunct="1">
              <a:defRPr/>
            </a:pPr>
            <a:r>
              <a:rPr lang="es-AR" sz="3200" dirty="0"/>
              <a:t>Programación Bajo Nivel - Características</a:t>
            </a:r>
          </a:p>
        </p:txBody>
      </p:sp>
      <p:sp>
        <p:nvSpPr>
          <p:cNvPr id="12" name="2 Marcador de contenido"/>
          <p:cNvSpPr txBox="1">
            <a:spLocks noGrp="1"/>
          </p:cNvSpPr>
          <p:nvPr>
            <p:ph idx="4294967295"/>
          </p:nvPr>
        </p:nvSpPr>
        <p:spPr>
          <a:xfrm>
            <a:off x="0" y="987425"/>
            <a:ext cx="8208963" cy="3311525"/>
          </a:xfrm>
        </p:spPr>
        <p:txBody>
          <a:bodyPr>
            <a:noAutofit/>
          </a:bodyPr>
          <a:lstStyle/>
          <a:p>
            <a:pPr algn="just">
              <a:buFont typeface="Wingdings" panose="05000000000000000000" pitchFamily="2" charset="2"/>
              <a:buChar char="Ø"/>
            </a:pPr>
            <a:r>
              <a:rPr lang="es-AR" altLang="es-AR" sz="2000" dirty="0">
                <a:latin typeface="Calibri" panose="020F0502020204030204" pitchFamily="34" charset="0"/>
                <a:cs typeface="Calibri" panose="020F0502020204030204" pitchFamily="34" charset="0"/>
              </a:rPr>
              <a:t>Al </a:t>
            </a:r>
            <a:r>
              <a:rPr lang="es-AR" altLang="es-AR" sz="2000" b="1" dirty="0">
                <a:solidFill>
                  <a:srgbClr val="FFFF00"/>
                </a:solidFill>
                <a:latin typeface="Calibri" panose="020F0502020204030204" pitchFamily="34" charset="0"/>
                <a:cs typeface="Calibri" panose="020F0502020204030204" pitchFamily="34" charset="0"/>
              </a:rPr>
              <a:t>programar cuidadosamente </a:t>
            </a:r>
            <a:r>
              <a:rPr lang="es-AR" altLang="es-AR" sz="2000" dirty="0">
                <a:latin typeface="Calibri" panose="020F0502020204030204" pitchFamily="34" charset="0"/>
                <a:cs typeface="Calibri" panose="020F0502020204030204" pitchFamily="34" charset="0"/>
              </a:rPr>
              <a:t>en lenguaje ensamblador se pueden crear programas que se ejecutan más rápidamente y ocupan menos espacio que con lenguajes de alto nivel.</a:t>
            </a:r>
          </a:p>
          <a:p>
            <a:pPr algn="just">
              <a:buFont typeface="Wingdings" panose="05000000000000000000" pitchFamily="2" charset="2"/>
              <a:buChar char="Ø"/>
            </a:pPr>
            <a:r>
              <a:rPr lang="es-AR" altLang="es-AR" sz="2000" dirty="0" smtClean="0">
                <a:latin typeface="Calibri" panose="020F0502020204030204" pitchFamily="34" charset="0"/>
                <a:cs typeface="Calibri" panose="020F0502020204030204" pitchFamily="34" charset="0"/>
              </a:rPr>
              <a:t>Con </a:t>
            </a:r>
            <a:r>
              <a:rPr lang="es-AR" altLang="es-AR" sz="2000" dirty="0">
                <a:latin typeface="Calibri" panose="020F0502020204030204" pitchFamily="34" charset="0"/>
                <a:cs typeface="Calibri" panose="020F0502020204030204" pitchFamily="34" charset="0"/>
              </a:rPr>
              <a:t>el lenguaje ensamblador </a:t>
            </a:r>
            <a:r>
              <a:rPr lang="es-AR" altLang="es-AR" sz="2000" b="1" dirty="0">
                <a:solidFill>
                  <a:srgbClr val="FFFF00"/>
                </a:solidFill>
                <a:latin typeface="Calibri" panose="020F0502020204030204" pitchFamily="34" charset="0"/>
                <a:cs typeface="Calibri" panose="020F0502020204030204" pitchFamily="34" charset="0"/>
              </a:rPr>
              <a:t>se tiene un control muy preciso de las tareas realizadas por un microprocesador</a:t>
            </a:r>
            <a:r>
              <a:rPr lang="es-AR" altLang="es-AR" sz="2000" b="1" dirty="0">
                <a:latin typeface="Calibri" panose="020F0502020204030204" pitchFamily="34" charset="0"/>
                <a:cs typeface="Calibri" panose="020F0502020204030204" pitchFamily="34" charset="0"/>
              </a:rPr>
              <a:t> </a:t>
            </a:r>
            <a:r>
              <a:rPr lang="es-AR" altLang="es-AR" sz="2000" dirty="0">
                <a:latin typeface="Calibri" panose="020F0502020204030204" pitchFamily="34" charset="0"/>
                <a:cs typeface="Calibri" panose="020F0502020204030204" pitchFamily="34" charset="0"/>
              </a:rPr>
              <a:t>ya que en el lenguaje ensamblador se dispone de instrucciones del CPU que generalmente no están disponibles en los lenguajes de alto nivel. </a:t>
            </a:r>
          </a:p>
          <a:p>
            <a:pPr algn="just">
              <a:buFont typeface="Wingdings" panose="05000000000000000000" pitchFamily="2" charset="2"/>
              <a:buChar char="Ø"/>
            </a:pPr>
            <a:r>
              <a:rPr lang="es-AR" altLang="es-AR" sz="2000" dirty="0" smtClean="0">
                <a:latin typeface="Calibri" panose="020F0502020204030204" pitchFamily="34" charset="0"/>
                <a:cs typeface="Calibri" panose="020F0502020204030204" pitchFamily="34" charset="0"/>
              </a:rPr>
              <a:t>Se </a:t>
            </a:r>
            <a:r>
              <a:rPr lang="es-AR" altLang="es-AR" sz="2000" b="1" dirty="0">
                <a:solidFill>
                  <a:srgbClr val="FFFF00"/>
                </a:solidFill>
                <a:latin typeface="Calibri" panose="020F0502020204030204" pitchFamily="34" charset="0"/>
                <a:cs typeface="Calibri" panose="020F0502020204030204" pitchFamily="34" charset="0"/>
              </a:rPr>
              <a:t>puede controlar el tiempo en que tarda una rutina </a:t>
            </a:r>
            <a:r>
              <a:rPr lang="es-AR" altLang="es-AR" sz="2000" dirty="0">
                <a:latin typeface="Calibri" panose="020F0502020204030204" pitchFamily="34" charset="0"/>
                <a:cs typeface="Calibri" panose="020F0502020204030204" pitchFamily="34" charset="0"/>
              </a:rPr>
              <a:t>en ejecutarse, e impedir que se interrumpa durante su ejecución</a:t>
            </a:r>
          </a:p>
        </p:txBody>
      </p:sp>
      <p:sp>
        <p:nvSpPr>
          <p:cNvPr id="4" name="3 Marcador de pie de página"/>
          <p:cNvSpPr>
            <a:spLocks noGrp="1"/>
          </p:cNvSpPr>
          <p:nvPr>
            <p:ph type="ftr" sz="quarter" idx="4294967295"/>
          </p:nvPr>
        </p:nvSpPr>
        <p:spPr/>
        <p:txBody>
          <a:bodyPr/>
          <a:lstStyle/>
          <a:p>
            <a:r>
              <a:rPr lang="es-ES" dirty="0"/>
              <a:t>Taller de Programación - Módulo </a:t>
            </a:r>
            <a:r>
              <a:rPr lang="es-ES" dirty="0" err="1"/>
              <a:t>Assembler</a:t>
            </a:r>
            <a:endParaRPr lang="es-ES" dirty="0"/>
          </a:p>
        </p:txBody>
      </p:sp>
    </p:spTree>
    <p:extLst>
      <p:ext uri="{BB962C8B-B14F-4D97-AF65-F5344CB8AC3E}">
        <p14:creationId xmlns:p14="http://schemas.microsoft.com/office/powerpoint/2010/main" val="27396974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idx="12"/>
          </p:nvPr>
        </p:nvSpPr>
        <p:spPr/>
        <p:txBody>
          <a:bodyPr/>
          <a:lstStyle/>
          <a:p>
            <a:fld id="{132FADFE-3B8F-471C-ABF0-DBC7717ECBBC}" type="slidenum">
              <a:rPr lang="es-ES" smtClean="0"/>
              <a:pPr/>
              <a:t>2</a:t>
            </a:fld>
            <a:endParaRPr lang="es-ES"/>
          </a:p>
        </p:txBody>
      </p:sp>
      <p:sp>
        <p:nvSpPr>
          <p:cNvPr id="5" name="4 Título"/>
          <p:cNvSpPr>
            <a:spLocks noGrp="1"/>
          </p:cNvSpPr>
          <p:nvPr>
            <p:ph type="title" idx="4294967295"/>
          </p:nvPr>
        </p:nvSpPr>
        <p:spPr>
          <a:xfrm>
            <a:off x="395536" y="0"/>
            <a:ext cx="8496944" cy="411510"/>
          </a:xfrm>
        </p:spPr>
        <p:txBody>
          <a:bodyPr>
            <a:normAutofit fontScale="90000"/>
          </a:bodyPr>
          <a:lstStyle/>
          <a:p>
            <a:r>
              <a:rPr lang="es-AR" dirty="0"/>
              <a:t>Esquema componentes de una computadora</a:t>
            </a:r>
          </a:p>
        </p:txBody>
      </p:sp>
      <p:pic>
        <p:nvPicPr>
          <p:cNvPr id="8" name="Picture 1"/>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107504" y="555526"/>
            <a:ext cx="5341972" cy="4449257"/>
          </a:xfrm>
          <a:prstGeom prst="rect">
            <a:avLst/>
          </a:prstGeom>
          <a:noFill/>
          <a:ln w="28575">
            <a:solidFill>
              <a:srgbClr val="FF6600"/>
            </a:solidFill>
            <a:round/>
            <a:headEnd/>
            <a:tailEnd/>
          </a:ln>
          <a:effectLst>
            <a:glow rad="228600">
              <a:srgbClr val="FF6600">
                <a:alpha val="40000"/>
              </a:srgbClr>
            </a:glow>
          </a:effectLst>
          <a:extLst>
            <a:ext uri="{909E8E84-426E-40DD-AFC4-6F175D3DCCD1}">
              <a14:hiddenFill xmlns:a14="http://schemas.microsoft.com/office/drawing/2010/main">
                <a:blipFill dpi="0" rotWithShape="0">
                  <a:blip/>
                  <a:srcRect/>
                  <a:stretch>
                    <a:fillRect/>
                  </a:stretch>
                </a:blipFill>
              </a14:hiddenFill>
            </a:ext>
          </a:extLst>
        </p:spPr>
      </p:pic>
      <p:pic>
        <p:nvPicPr>
          <p:cNvPr id="6" name="Google Shape;381;p38"/>
          <p:cNvPicPr preferRelativeResize="0"/>
          <p:nvPr/>
        </p:nvPicPr>
        <p:blipFill>
          <a:blip r:embed="rId3">
            <a:alphaModFix/>
          </a:blip>
          <a:stretch>
            <a:fillRect/>
          </a:stretch>
        </p:blipFill>
        <p:spPr>
          <a:xfrm>
            <a:off x="6245354" y="1851670"/>
            <a:ext cx="2431102" cy="1368152"/>
          </a:xfrm>
          <a:prstGeom prst="rect">
            <a:avLst/>
          </a:prstGeom>
          <a:noFill/>
          <a:ln>
            <a:noFill/>
          </a:ln>
        </p:spPr>
      </p:pic>
    </p:spTree>
    <p:extLst>
      <p:ext uri="{BB962C8B-B14F-4D97-AF65-F5344CB8AC3E}">
        <p14:creationId xmlns:p14="http://schemas.microsoft.com/office/powerpoint/2010/main" val="24981526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idx="12"/>
          </p:nvPr>
        </p:nvSpPr>
        <p:spPr/>
        <p:txBody>
          <a:bodyPr/>
          <a:lstStyle/>
          <a:p>
            <a:fld id="{132FADFE-3B8F-471C-ABF0-DBC7717ECBBC}" type="slidenum">
              <a:rPr lang="es-ES" smtClean="0"/>
              <a:pPr/>
              <a:t>20</a:t>
            </a:fld>
            <a:endParaRPr lang="es-ES" dirty="0"/>
          </a:p>
        </p:txBody>
      </p:sp>
      <p:sp>
        <p:nvSpPr>
          <p:cNvPr id="10" name="1 Título"/>
          <p:cNvSpPr>
            <a:spLocks noGrp="1"/>
          </p:cNvSpPr>
          <p:nvPr>
            <p:ph type="title" idx="4294967295"/>
          </p:nvPr>
        </p:nvSpPr>
        <p:spPr>
          <a:xfrm>
            <a:off x="0" y="700088"/>
            <a:ext cx="2447925" cy="1800225"/>
          </a:xfrm>
        </p:spPr>
        <p:txBody>
          <a:bodyPr>
            <a:normAutofit fontScale="90000"/>
          </a:bodyPr>
          <a:lstStyle/>
          <a:p>
            <a:pPr eaLnBrk="1" hangingPunct="1">
              <a:defRPr/>
            </a:pPr>
            <a:r>
              <a:rPr lang="es-AR" sz="3200" dirty="0"/>
              <a:t>8088  </a:t>
            </a:r>
            <a:br>
              <a:rPr lang="es-AR" sz="3200" dirty="0"/>
            </a:br>
            <a:r>
              <a:rPr lang="es-AR" sz="3200" dirty="0"/>
              <a:t>Conexión entre los componentes</a:t>
            </a:r>
          </a:p>
        </p:txBody>
      </p:sp>
      <p:pic>
        <p:nvPicPr>
          <p:cNvPr id="9" name="Picture 2"/>
          <p:cNvPicPr>
            <a:picLocks noGrp="1" noChangeAspect="1" noChangeArrowheads="1"/>
          </p:cNvPicPr>
          <p:nvPr>
            <p:ph idx="4294967295"/>
          </p:nvPr>
        </p:nvPicPr>
        <p:blipFill rotWithShape="1">
          <a:blip r:embed="rId2">
            <a:extLst>
              <a:ext uri="{28A0092B-C50C-407E-A947-70E740481C1C}">
                <a14:useLocalDpi xmlns:a14="http://schemas.microsoft.com/office/drawing/2010/main" val="0"/>
              </a:ext>
            </a:extLst>
          </a:blip>
          <a:srcRect t="6162" b="16703"/>
          <a:stretch/>
        </p:blipFill>
        <p:spPr bwMode="auto">
          <a:xfrm>
            <a:off x="3082925" y="700088"/>
            <a:ext cx="6061075" cy="3671887"/>
          </a:xfrm>
          <a:prstGeom prst="rect">
            <a:avLst/>
          </a:prstGeom>
          <a:noFill/>
          <a:ln w="28575">
            <a:solidFill>
              <a:srgbClr val="FF6600"/>
            </a:solidFill>
            <a:miter lim="800000"/>
            <a:headEnd/>
            <a:tailEnd/>
          </a:ln>
          <a:effectLst>
            <a:glow rad="228600">
              <a:srgbClr val="FF6600">
                <a:alpha val="40000"/>
              </a:srgbClr>
            </a:glow>
          </a:effectLst>
          <a:extLst>
            <a:ext uri="{909E8E84-426E-40DD-AFC4-6F175D3DCCD1}">
              <a14:hiddenFill xmlns:a14="http://schemas.microsoft.com/office/drawing/2010/main">
                <a:solidFill>
                  <a:srgbClr val="FFFFFF"/>
                </a:solidFill>
              </a14:hiddenFill>
            </a:ext>
          </a:extLst>
        </p:spPr>
      </p:pic>
      <p:sp>
        <p:nvSpPr>
          <p:cNvPr id="6" name="CuadroTexto 5"/>
          <p:cNvSpPr txBox="1"/>
          <p:nvPr/>
        </p:nvSpPr>
        <p:spPr>
          <a:xfrm>
            <a:off x="6715100" y="2931790"/>
            <a:ext cx="2033364" cy="369332"/>
          </a:xfrm>
          <a:prstGeom prst="rect">
            <a:avLst/>
          </a:prstGeom>
          <a:noFill/>
        </p:spPr>
        <p:txBody>
          <a:bodyPr wrap="square" rtlCol="0">
            <a:spAutoFit/>
          </a:bodyPr>
          <a:lstStyle/>
          <a:p>
            <a:r>
              <a:rPr lang="es-AR" dirty="0" smtClean="0"/>
              <a:t>8 bits</a:t>
            </a:r>
            <a:endParaRPr lang="es-AR" dirty="0"/>
          </a:p>
        </p:txBody>
      </p:sp>
      <p:sp>
        <p:nvSpPr>
          <p:cNvPr id="7" name="2 CuadroTexto">
            <a:extLst>
              <a:ext uri="{FF2B5EF4-FFF2-40B4-BE49-F238E27FC236}">
                <a16:creationId xmlns:a16="http://schemas.microsoft.com/office/drawing/2014/main" id="{7F7C94E8-E8E4-46B0-8EF7-29F1E7335EB2}"/>
              </a:ext>
            </a:extLst>
          </p:cNvPr>
          <p:cNvSpPr txBox="1"/>
          <p:nvPr/>
        </p:nvSpPr>
        <p:spPr>
          <a:xfrm>
            <a:off x="84618" y="2931790"/>
            <a:ext cx="2718133" cy="830997"/>
          </a:xfrm>
          <a:prstGeom prst="rect">
            <a:avLst/>
          </a:prstGeom>
          <a:solidFill>
            <a:schemeClr val="tx2">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s-AR" sz="1200" dirty="0"/>
              <a:t>Enlace a </a:t>
            </a:r>
            <a:r>
              <a:rPr lang="es-AR" sz="1200" dirty="0" smtClean="0"/>
              <a:t> </a:t>
            </a:r>
            <a:r>
              <a:rPr lang="es-AR" sz="1200" dirty="0" err="1" smtClean="0"/>
              <a:t>Vonsim</a:t>
            </a:r>
            <a:r>
              <a:rPr lang="es-AR" sz="1200" dirty="0" smtClean="0"/>
              <a:t>:</a:t>
            </a:r>
            <a:endParaRPr lang="es-AR" sz="1200" dirty="0"/>
          </a:p>
          <a:p>
            <a:endParaRPr lang="es-AR" sz="1200" dirty="0"/>
          </a:p>
          <a:p>
            <a:r>
              <a:rPr lang="es-AR" sz="1200" dirty="0">
                <a:hlinkClick r:id="rId3"/>
              </a:rPr>
              <a:t>http://facundoq.github.io/unlp/vonsim/assets/index.html</a:t>
            </a:r>
            <a:r>
              <a:rPr lang="es-AR" sz="1200" dirty="0"/>
              <a:t> </a:t>
            </a:r>
          </a:p>
        </p:txBody>
      </p:sp>
    </p:spTree>
    <p:extLst>
      <p:ext uri="{BB962C8B-B14F-4D97-AF65-F5344CB8AC3E}">
        <p14:creationId xmlns:p14="http://schemas.microsoft.com/office/powerpoint/2010/main" val="30317366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idx="12"/>
          </p:nvPr>
        </p:nvSpPr>
        <p:spPr/>
        <p:txBody>
          <a:bodyPr/>
          <a:lstStyle/>
          <a:p>
            <a:fld id="{132FADFE-3B8F-471C-ABF0-DBC7717ECBBC}" type="slidenum">
              <a:rPr lang="es-ES" smtClean="0"/>
              <a:pPr/>
              <a:t>21</a:t>
            </a:fld>
            <a:endParaRPr lang="es-ES" dirty="0"/>
          </a:p>
        </p:txBody>
      </p:sp>
      <p:sp>
        <p:nvSpPr>
          <p:cNvPr id="10" name="1 Título"/>
          <p:cNvSpPr>
            <a:spLocks noGrp="1"/>
          </p:cNvSpPr>
          <p:nvPr>
            <p:ph type="title" idx="4294967295"/>
          </p:nvPr>
        </p:nvSpPr>
        <p:spPr>
          <a:xfrm>
            <a:off x="0" y="-92075"/>
            <a:ext cx="5576888" cy="868363"/>
          </a:xfrm>
        </p:spPr>
        <p:txBody>
          <a:bodyPr>
            <a:normAutofit/>
          </a:bodyPr>
          <a:lstStyle/>
          <a:p>
            <a:pPr eaLnBrk="1" hangingPunct="1">
              <a:defRPr/>
            </a:pPr>
            <a:r>
              <a:rPr lang="es-AR" sz="3200" dirty="0" smtClean="0"/>
              <a:t>Simulador</a:t>
            </a:r>
            <a:endParaRPr lang="es-AR" sz="3200" dirty="0"/>
          </a:p>
        </p:txBody>
      </p:sp>
      <p:sp>
        <p:nvSpPr>
          <p:cNvPr id="6" name="CuadroTexto 5"/>
          <p:cNvSpPr txBox="1"/>
          <p:nvPr/>
        </p:nvSpPr>
        <p:spPr>
          <a:xfrm>
            <a:off x="6715100" y="2931790"/>
            <a:ext cx="2033364" cy="369332"/>
          </a:xfrm>
          <a:prstGeom prst="rect">
            <a:avLst/>
          </a:prstGeom>
          <a:noFill/>
        </p:spPr>
        <p:txBody>
          <a:bodyPr wrap="square" rtlCol="0">
            <a:spAutoFit/>
          </a:bodyPr>
          <a:lstStyle/>
          <a:p>
            <a:r>
              <a:rPr lang="es-AR" dirty="0" smtClean="0"/>
              <a:t>8 bits</a:t>
            </a:r>
            <a:endParaRPr lang="es-AR" dirty="0"/>
          </a:p>
        </p:txBody>
      </p:sp>
      <p:sp>
        <p:nvSpPr>
          <p:cNvPr id="7" name="2 CuadroTexto">
            <a:extLst>
              <a:ext uri="{FF2B5EF4-FFF2-40B4-BE49-F238E27FC236}">
                <a16:creationId xmlns:a16="http://schemas.microsoft.com/office/drawing/2014/main" id="{7F7C94E8-E8E4-46B0-8EF7-29F1E7335EB2}"/>
              </a:ext>
            </a:extLst>
          </p:cNvPr>
          <p:cNvSpPr txBox="1"/>
          <p:nvPr/>
        </p:nvSpPr>
        <p:spPr>
          <a:xfrm>
            <a:off x="5718086" y="269297"/>
            <a:ext cx="2718133" cy="830997"/>
          </a:xfrm>
          <a:prstGeom prst="rect">
            <a:avLst/>
          </a:prstGeom>
          <a:solidFill>
            <a:schemeClr val="tx2">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s-AR" sz="1200" dirty="0"/>
              <a:t>Enlace a </a:t>
            </a:r>
            <a:r>
              <a:rPr lang="es-AR" sz="1200" dirty="0" smtClean="0"/>
              <a:t> </a:t>
            </a:r>
            <a:r>
              <a:rPr lang="es-AR" sz="1200" dirty="0" err="1" smtClean="0"/>
              <a:t>Vonsim</a:t>
            </a:r>
            <a:r>
              <a:rPr lang="es-AR" sz="1200" dirty="0" smtClean="0"/>
              <a:t>:</a:t>
            </a:r>
            <a:endParaRPr lang="es-AR" sz="1200" dirty="0"/>
          </a:p>
          <a:p>
            <a:endParaRPr lang="es-AR" sz="1200" dirty="0"/>
          </a:p>
          <a:p>
            <a:r>
              <a:rPr lang="es-AR" sz="1200" dirty="0">
                <a:hlinkClick r:id="rId2"/>
              </a:rPr>
              <a:t>http://facundoq.github.io/unlp/vonsim/assets/index.html</a:t>
            </a:r>
            <a:r>
              <a:rPr lang="es-AR" sz="1200" dirty="0"/>
              <a:t> </a:t>
            </a:r>
          </a:p>
        </p:txBody>
      </p:sp>
      <p:pic>
        <p:nvPicPr>
          <p:cNvPr id="8" name="Imagen 7"/>
          <p:cNvPicPr>
            <a:picLocks noChangeAspect="1"/>
          </p:cNvPicPr>
          <p:nvPr/>
        </p:nvPicPr>
        <p:blipFill rotWithShape="1">
          <a:blip r:embed="rId3">
            <a:extLst>
              <a:ext uri="{28A0092B-C50C-407E-A947-70E740481C1C}">
                <a14:useLocalDpi xmlns:a14="http://schemas.microsoft.com/office/drawing/2010/main" val="0"/>
              </a:ext>
            </a:extLst>
          </a:blip>
          <a:srcRect r="7476" b="21987"/>
          <a:stretch/>
        </p:blipFill>
        <p:spPr>
          <a:xfrm>
            <a:off x="294502" y="1100294"/>
            <a:ext cx="8460432" cy="4010655"/>
          </a:xfrm>
          <a:prstGeom prst="rect">
            <a:avLst/>
          </a:prstGeom>
        </p:spPr>
      </p:pic>
    </p:spTree>
    <p:extLst>
      <p:ext uri="{BB962C8B-B14F-4D97-AF65-F5344CB8AC3E}">
        <p14:creationId xmlns:p14="http://schemas.microsoft.com/office/powerpoint/2010/main" val="32698718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idx="12"/>
          </p:nvPr>
        </p:nvSpPr>
        <p:spPr/>
        <p:txBody>
          <a:bodyPr/>
          <a:lstStyle/>
          <a:p>
            <a:fld id="{132FADFE-3B8F-471C-ABF0-DBC7717ECBBC}" type="slidenum">
              <a:rPr lang="es-ES" smtClean="0"/>
              <a:pPr/>
              <a:t>22</a:t>
            </a:fld>
            <a:endParaRPr lang="es-ES" dirty="0"/>
          </a:p>
        </p:txBody>
      </p:sp>
      <p:sp>
        <p:nvSpPr>
          <p:cNvPr id="10" name="1 Título"/>
          <p:cNvSpPr>
            <a:spLocks noGrp="1"/>
          </p:cNvSpPr>
          <p:nvPr>
            <p:ph type="title" idx="4294967295"/>
          </p:nvPr>
        </p:nvSpPr>
        <p:spPr>
          <a:xfrm>
            <a:off x="71438" y="195263"/>
            <a:ext cx="9072562" cy="504825"/>
          </a:xfrm>
        </p:spPr>
        <p:txBody>
          <a:bodyPr>
            <a:normAutofit/>
          </a:bodyPr>
          <a:lstStyle/>
          <a:p>
            <a:pPr eaLnBrk="1" hangingPunct="1">
              <a:defRPr/>
            </a:pPr>
            <a:r>
              <a:rPr lang="es-AR" sz="3200" dirty="0" err="1"/>
              <a:t>Assembler</a:t>
            </a:r>
            <a:r>
              <a:rPr lang="es-AR" sz="3200" dirty="0"/>
              <a:t> 8088 – </a:t>
            </a:r>
            <a:r>
              <a:rPr lang="es-AR" sz="3200" dirty="0" smtClean="0"/>
              <a:t>Registros</a:t>
            </a:r>
            <a:endParaRPr lang="es-AR" sz="3200" dirty="0"/>
          </a:p>
        </p:txBody>
      </p:sp>
      <p:sp>
        <p:nvSpPr>
          <p:cNvPr id="11" name="5 Rectángulo"/>
          <p:cNvSpPr>
            <a:spLocks noGrp="1" noChangeArrowheads="1"/>
          </p:cNvSpPr>
          <p:nvPr>
            <p:ph idx="4294967295"/>
          </p:nvPr>
        </p:nvSpPr>
        <p:spPr bwMode="auto">
          <a:xfrm>
            <a:off x="0" y="700088"/>
            <a:ext cx="5918200" cy="460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just" eaLnBrk="1" hangingPunct="1">
              <a:spcBef>
                <a:spcPct val="0"/>
              </a:spcBef>
              <a:buFontTx/>
              <a:buNone/>
            </a:pPr>
            <a:endParaRPr lang="es-AR" altLang="en-US" sz="2000" dirty="0" smtClean="0">
              <a:ea typeface="Verdana" panose="020B0604030504040204" pitchFamily="34" charset="0"/>
              <a:cs typeface="Calibri" panose="020F0502020204030204" pitchFamily="34" charset="0"/>
            </a:endParaRPr>
          </a:p>
          <a:p>
            <a:pPr algn="just" eaLnBrk="1" hangingPunct="1">
              <a:spcBef>
                <a:spcPct val="0"/>
              </a:spcBef>
              <a:buFontTx/>
              <a:buNone/>
            </a:pPr>
            <a:r>
              <a:rPr lang="es-AR" altLang="en-US" sz="2000" dirty="0" smtClean="0">
                <a:solidFill>
                  <a:schemeClr val="bg1"/>
                </a:solidFill>
                <a:ea typeface="Verdana" panose="020B0604030504040204" pitchFamily="34" charset="0"/>
                <a:cs typeface="Calibri" panose="020F0502020204030204" pitchFamily="34" charset="0"/>
              </a:rPr>
              <a:t>Registros </a:t>
            </a:r>
            <a:r>
              <a:rPr lang="es-AR" altLang="en-US" sz="2000" b="1" dirty="0">
                <a:solidFill>
                  <a:srgbClr val="FFFF00"/>
                </a:solidFill>
                <a:ea typeface="Verdana" panose="020B0604030504040204" pitchFamily="34" charset="0"/>
                <a:cs typeface="Calibri" panose="020F0502020204030204" pitchFamily="34" charset="0"/>
              </a:rPr>
              <a:t>AX</a:t>
            </a:r>
            <a:r>
              <a:rPr lang="es-AR" altLang="en-US" sz="2000" dirty="0">
                <a:solidFill>
                  <a:srgbClr val="FFFF00"/>
                </a:solidFill>
                <a:ea typeface="Verdana" panose="020B0604030504040204" pitchFamily="34" charset="0"/>
                <a:cs typeface="Calibri" panose="020F0502020204030204" pitchFamily="34" charset="0"/>
              </a:rPr>
              <a:t>,</a:t>
            </a:r>
            <a:r>
              <a:rPr lang="es-AR" altLang="en-US" sz="2000" b="1" dirty="0">
                <a:solidFill>
                  <a:srgbClr val="FFFF00"/>
                </a:solidFill>
                <a:ea typeface="Verdana" panose="020B0604030504040204" pitchFamily="34" charset="0"/>
                <a:cs typeface="Calibri" panose="020F0502020204030204" pitchFamily="34" charset="0"/>
              </a:rPr>
              <a:t> BX</a:t>
            </a:r>
            <a:r>
              <a:rPr lang="es-AR" altLang="en-US" sz="2000" dirty="0">
                <a:solidFill>
                  <a:srgbClr val="FFFF00"/>
                </a:solidFill>
                <a:ea typeface="Verdana" panose="020B0604030504040204" pitchFamily="34" charset="0"/>
                <a:cs typeface="Calibri" panose="020F0502020204030204" pitchFamily="34" charset="0"/>
              </a:rPr>
              <a:t>,</a:t>
            </a:r>
            <a:r>
              <a:rPr lang="es-AR" altLang="en-US" sz="2000" b="1" dirty="0">
                <a:solidFill>
                  <a:srgbClr val="FFFF00"/>
                </a:solidFill>
                <a:ea typeface="Verdana" panose="020B0604030504040204" pitchFamily="34" charset="0"/>
                <a:cs typeface="Calibri" panose="020F0502020204030204" pitchFamily="34" charset="0"/>
              </a:rPr>
              <a:t> CX </a:t>
            </a:r>
            <a:r>
              <a:rPr lang="es-AR" altLang="en-US" sz="2000" dirty="0">
                <a:solidFill>
                  <a:srgbClr val="FFFF00"/>
                </a:solidFill>
                <a:ea typeface="Verdana" panose="020B0604030504040204" pitchFamily="34" charset="0"/>
                <a:cs typeface="Calibri" panose="020F0502020204030204" pitchFamily="34" charset="0"/>
              </a:rPr>
              <a:t>y</a:t>
            </a:r>
            <a:r>
              <a:rPr lang="es-AR" altLang="en-US" sz="2000" b="1" dirty="0">
                <a:solidFill>
                  <a:srgbClr val="FFFF00"/>
                </a:solidFill>
                <a:ea typeface="Verdana" panose="020B0604030504040204" pitchFamily="34" charset="0"/>
                <a:cs typeface="Calibri" panose="020F0502020204030204" pitchFamily="34" charset="0"/>
              </a:rPr>
              <a:t> DX </a:t>
            </a:r>
            <a:r>
              <a:rPr lang="es-AR" altLang="en-US" sz="2000" dirty="0">
                <a:solidFill>
                  <a:schemeClr val="bg1"/>
                </a:solidFill>
                <a:ea typeface="Verdana" panose="020B0604030504040204" pitchFamily="34" charset="0"/>
                <a:cs typeface="Calibri" panose="020F0502020204030204" pitchFamily="34" charset="0"/>
              </a:rPr>
              <a:t>: uso general, 16 bits de longitud, se pueden dividir en 2 partes de 8 bits cada uno. Ejemplo: </a:t>
            </a:r>
            <a:r>
              <a:rPr lang="es-AR" altLang="en-US" sz="2000" b="1" dirty="0">
                <a:solidFill>
                  <a:srgbClr val="FFFF00"/>
                </a:solidFill>
                <a:ea typeface="Verdana" panose="020B0604030504040204" pitchFamily="34" charset="0"/>
                <a:cs typeface="Calibri" panose="020F0502020204030204" pitchFamily="34" charset="0"/>
              </a:rPr>
              <a:t>AX</a:t>
            </a:r>
            <a:r>
              <a:rPr lang="es-AR" altLang="en-US" sz="2000" dirty="0">
                <a:solidFill>
                  <a:srgbClr val="FFFF00"/>
                </a:solidFill>
                <a:ea typeface="Verdana" panose="020B0604030504040204" pitchFamily="34" charset="0"/>
                <a:cs typeface="Calibri" panose="020F0502020204030204" pitchFamily="34" charset="0"/>
              </a:rPr>
              <a:t> en </a:t>
            </a:r>
            <a:r>
              <a:rPr lang="es-AR" altLang="en-US" sz="2000" b="1" dirty="0">
                <a:solidFill>
                  <a:srgbClr val="FFFF00"/>
                </a:solidFill>
                <a:ea typeface="Verdana" panose="020B0604030504040204" pitchFamily="34" charset="0"/>
                <a:cs typeface="Calibri" panose="020F0502020204030204" pitchFamily="34" charset="0"/>
              </a:rPr>
              <a:t>AH</a:t>
            </a:r>
            <a:r>
              <a:rPr lang="es-AR" altLang="en-US" sz="2000" dirty="0">
                <a:solidFill>
                  <a:srgbClr val="FFFF00"/>
                </a:solidFill>
                <a:ea typeface="Verdana" panose="020B0604030504040204" pitchFamily="34" charset="0"/>
                <a:cs typeface="Calibri" panose="020F0502020204030204" pitchFamily="34" charset="0"/>
              </a:rPr>
              <a:t> y </a:t>
            </a:r>
            <a:r>
              <a:rPr lang="es-AR" altLang="en-US" sz="2000" b="1" dirty="0">
                <a:solidFill>
                  <a:srgbClr val="FFFF00"/>
                </a:solidFill>
                <a:ea typeface="Verdana" panose="020B0604030504040204" pitchFamily="34" charset="0"/>
                <a:cs typeface="Calibri" panose="020F0502020204030204" pitchFamily="34" charset="0"/>
              </a:rPr>
              <a:t>AL</a:t>
            </a:r>
            <a:r>
              <a:rPr lang="es-AR" altLang="en-US" sz="2000" dirty="0">
                <a:solidFill>
                  <a:schemeClr val="bg1"/>
                </a:solidFill>
                <a:ea typeface="Verdana" panose="020B0604030504040204" pitchFamily="34" charset="0"/>
                <a:cs typeface="Calibri" panose="020F0502020204030204" pitchFamily="34" charset="0"/>
              </a:rPr>
              <a:t>.</a:t>
            </a:r>
          </a:p>
          <a:p>
            <a:pPr algn="just" eaLnBrk="1" hangingPunct="1">
              <a:spcBef>
                <a:spcPct val="0"/>
              </a:spcBef>
              <a:buFontTx/>
              <a:buNone/>
            </a:pPr>
            <a:endParaRPr lang="es-AR" altLang="en-US" sz="2000" dirty="0" smtClean="0">
              <a:ea typeface="Verdana" panose="020B0604030504040204" pitchFamily="34" charset="0"/>
              <a:cs typeface="Calibri" panose="020F0502020204030204" pitchFamily="34" charset="0"/>
            </a:endParaRPr>
          </a:p>
          <a:p>
            <a:pPr algn="just" eaLnBrk="1" hangingPunct="1">
              <a:spcBef>
                <a:spcPct val="0"/>
              </a:spcBef>
              <a:buFontTx/>
              <a:buNone/>
            </a:pPr>
            <a:endParaRPr lang="es-AR" altLang="en-US" sz="2000" dirty="0" smtClean="0">
              <a:ea typeface="Verdana" panose="020B0604030504040204" pitchFamily="34" charset="0"/>
              <a:cs typeface="Calibri" panose="020F0502020204030204" pitchFamily="34" charset="0"/>
            </a:endParaRPr>
          </a:p>
          <a:p>
            <a:pPr algn="just" eaLnBrk="1" hangingPunct="1">
              <a:spcBef>
                <a:spcPct val="0"/>
              </a:spcBef>
              <a:buFontTx/>
              <a:buNone/>
            </a:pPr>
            <a:endParaRPr lang="es-AR" altLang="en-US" sz="2000" dirty="0">
              <a:ea typeface="Verdana" panose="020B0604030504040204" pitchFamily="34" charset="0"/>
              <a:cs typeface="Calibri" panose="020F0502020204030204" pitchFamily="34" charset="0"/>
            </a:endParaRPr>
          </a:p>
          <a:p>
            <a:pPr algn="just" eaLnBrk="1" hangingPunct="1">
              <a:spcBef>
                <a:spcPct val="0"/>
              </a:spcBef>
              <a:buFontTx/>
              <a:buNone/>
            </a:pPr>
            <a:r>
              <a:rPr lang="es-AR" altLang="en-US" sz="2000" dirty="0">
                <a:solidFill>
                  <a:schemeClr val="bg1"/>
                </a:solidFill>
                <a:ea typeface="Verdana" panose="020B0604030504040204" pitchFamily="34" charset="0"/>
                <a:cs typeface="Calibri" panose="020F0502020204030204" pitchFamily="34" charset="0"/>
              </a:rPr>
              <a:t>Registro </a:t>
            </a:r>
            <a:r>
              <a:rPr lang="es-AR" altLang="en-US" sz="2000" b="1" dirty="0">
                <a:solidFill>
                  <a:srgbClr val="FFFF00"/>
                </a:solidFill>
                <a:ea typeface="Verdana" panose="020B0604030504040204" pitchFamily="34" charset="0"/>
                <a:cs typeface="Calibri" panose="020F0502020204030204" pitchFamily="34" charset="0"/>
              </a:rPr>
              <a:t>IP</a:t>
            </a:r>
            <a:r>
              <a:rPr lang="es-AR" altLang="en-US" sz="2000" dirty="0">
                <a:solidFill>
                  <a:schemeClr val="bg1"/>
                </a:solidFill>
                <a:ea typeface="Verdana" panose="020B0604030504040204" pitchFamily="34" charset="0"/>
                <a:cs typeface="Calibri" panose="020F0502020204030204" pitchFamily="34" charset="0"/>
              </a:rPr>
              <a:t> (</a:t>
            </a:r>
            <a:r>
              <a:rPr lang="es-AR" altLang="en-US" sz="2000" b="1" dirty="0">
                <a:solidFill>
                  <a:schemeClr val="bg1"/>
                </a:solidFill>
                <a:ea typeface="Verdana" panose="020B0604030504040204" pitchFamily="34" charset="0"/>
                <a:cs typeface="Calibri" panose="020F0502020204030204" pitchFamily="34" charset="0"/>
              </a:rPr>
              <a:t>I</a:t>
            </a:r>
            <a:r>
              <a:rPr lang="es-AR" altLang="en-US" sz="2000" dirty="0">
                <a:solidFill>
                  <a:schemeClr val="bg1"/>
                </a:solidFill>
                <a:ea typeface="Verdana" panose="020B0604030504040204" pitchFamily="34" charset="0"/>
                <a:cs typeface="Calibri" panose="020F0502020204030204" pitchFamily="34" charset="0"/>
              </a:rPr>
              <a:t>nstrucción </a:t>
            </a:r>
            <a:r>
              <a:rPr lang="es-AR" altLang="en-US" sz="2000" b="1" dirty="0">
                <a:solidFill>
                  <a:schemeClr val="bg1"/>
                </a:solidFill>
                <a:ea typeface="Verdana" panose="020B0604030504040204" pitchFamily="34" charset="0"/>
                <a:cs typeface="Calibri" panose="020F0502020204030204" pitchFamily="34" charset="0"/>
              </a:rPr>
              <a:t>P</a:t>
            </a:r>
            <a:r>
              <a:rPr lang="es-AR" altLang="en-US" sz="2000" dirty="0">
                <a:solidFill>
                  <a:schemeClr val="bg1"/>
                </a:solidFill>
                <a:ea typeface="Verdana" panose="020B0604030504040204" pitchFamily="34" charset="0"/>
                <a:cs typeface="Calibri" panose="020F0502020204030204" pitchFamily="34" charset="0"/>
              </a:rPr>
              <a:t>ointer) contiene la dirección de memoria de la próxima instrucción a ser ejecutada</a:t>
            </a:r>
            <a:r>
              <a:rPr lang="es-AR" altLang="en-US" sz="2000" dirty="0" smtClean="0">
                <a:solidFill>
                  <a:schemeClr val="bg1"/>
                </a:solidFill>
                <a:ea typeface="Verdana" panose="020B0604030504040204" pitchFamily="34" charset="0"/>
                <a:cs typeface="Calibri" panose="020F0502020204030204" pitchFamily="34" charset="0"/>
              </a:rPr>
              <a:t>.</a:t>
            </a:r>
            <a:endParaRPr lang="es-AR" altLang="en-US" sz="2000" dirty="0">
              <a:solidFill>
                <a:schemeClr val="bg1"/>
              </a:solidFill>
              <a:ea typeface="Verdana" panose="020B0604030504040204" pitchFamily="34" charset="0"/>
              <a:cs typeface="Calibri" panose="020F0502020204030204" pitchFamily="34" charset="0"/>
            </a:endParaRPr>
          </a:p>
          <a:p>
            <a:pPr algn="just" eaLnBrk="1" hangingPunct="1">
              <a:spcBef>
                <a:spcPct val="0"/>
              </a:spcBef>
              <a:buFontTx/>
              <a:buNone/>
            </a:pPr>
            <a:r>
              <a:rPr lang="es-AR" altLang="en-US" sz="2000" dirty="0">
                <a:solidFill>
                  <a:schemeClr val="bg1"/>
                </a:solidFill>
                <a:ea typeface="Verdana" panose="020B0604030504040204" pitchFamily="34" charset="0"/>
                <a:cs typeface="Calibri" panose="020F0502020204030204" pitchFamily="34" charset="0"/>
              </a:rPr>
              <a:t>Registro </a:t>
            </a:r>
            <a:r>
              <a:rPr lang="es-AR" altLang="en-US" sz="2000" b="1" dirty="0">
                <a:solidFill>
                  <a:srgbClr val="FFFF00"/>
                </a:solidFill>
                <a:ea typeface="Verdana" panose="020B0604030504040204" pitchFamily="34" charset="0"/>
                <a:cs typeface="Calibri" panose="020F0502020204030204" pitchFamily="34" charset="0"/>
              </a:rPr>
              <a:t>SP</a:t>
            </a:r>
            <a:r>
              <a:rPr lang="es-AR" altLang="en-US" sz="2000" dirty="0">
                <a:solidFill>
                  <a:srgbClr val="FFFF00"/>
                </a:solidFill>
                <a:ea typeface="Verdana" panose="020B0604030504040204" pitchFamily="34" charset="0"/>
                <a:cs typeface="Calibri" panose="020F0502020204030204" pitchFamily="34" charset="0"/>
              </a:rPr>
              <a:t> </a:t>
            </a:r>
            <a:r>
              <a:rPr lang="es-AR" altLang="en-US" sz="2000" dirty="0">
                <a:solidFill>
                  <a:schemeClr val="bg1"/>
                </a:solidFill>
                <a:ea typeface="Verdana" panose="020B0604030504040204" pitchFamily="34" charset="0"/>
                <a:cs typeface="Calibri" panose="020F0502020204030204" pitchFamily="34" charset="0"/>
              </a:rPr>
              <a:t>(</a:t>
            </a:r>
            <a:r>
              <a:rPr lang="es-AR" altLang="en-US" sz="2000" b="1" dirty="0" err="1">
                <a:solidFill>
                  <a:schemeClr val="bg1"/>
                </a:solidFill>
                <a:ea typeface="Verdana" panose="020B0604030504040204" pitchFamily="34" charset="0"/>
                <a:cs typeface="Calibri" panose="020F0502020204030204" pitchFamily="34" charset="0"/>
              </a:rPr>
              <a:t>S</a:t>
            </a:r>
            <a:r>
              <a:rPr lang="es-AR" altLang="en-US" sz="2000" dirty="0" err="1">
                <a:solidFill>
                  <a:schemeClr val="bg1"/>
                </a:solidFill>
                <a:ea typeface="Verdana" panose="020B0604030504040204" pitchFamily="34" charset="0"/>
                <a:cs typeface="Calibri" panose="020F0502020204030204" pitchFamily="34" charset="0"/>
              </a:rPr>
              <a:t>tack</a:t>
            </a:r>
            <a:r>
              <a:rPr lang="es-AR" altLang="en-US" sz="2000" dirty="0">
                <a:solidFill>
                  <a:schemeClr val="bg1"/>
                </a:solidFill>
                <a:ea typeface="Verdana" panose="020B0604030504040204" pitchFamily="34" charset="0"/>
                <a:cs typeface="Calibri" panose="020F0502020204030204" pitchFamily="34" charset="0"/>
              </a:rPr>
              <a:t> </a:t>
            </a:r>
            <a:r>
              <a:rPr lang="es-AR" altLang="en-US" sz="2000" b="1" dirty="0">
                <a:solidFill>
                  <a:schemeClr val="bg1"/>
                </a:solidFill>
                <a:ea typeface="Verdana" panose="020B0604030504040204" pitchFamily="34" charset="0"/>
                <a:cs typeface="Calibri" panose="020F0502020204030204" pitchFamily="34" charset="0"/>
              </a:rPr>
              <a:t>P</a:t>
            </a:r>
            <a:r>
              <a:rPr lang="es-AR" altLang="en-US" sz="2000" dirty="0">
                <a:solidFill>
                  <a:schemeClr val="bg1"/>
                </a:solidFill>
                <a:ea typeface="Verdana" panose="020B0604030504040204" pitchFamily="34" charset="0"/>
                <a:cs typeface="Calibri" panose="020F0502020204030204" pitchFamily="34" charset="0"/>
              </a:rPr>
              <a:t>ointer) contiene la dirección de memoria del tope de la pila.</a:t>
            </a:r>
          </a:p>
          <a:p>
            <a:pPr algn="just" eaLnBrk="1" hangingPunct="1">
              <a:spcBef>
                <a:spcPct val="0"/>
              </a:spcBef>
              <a:buFontTx/>
              <a:buNone/>
            </a:pPr>
            <a:r>
              <a:rPr lang="es-AR" altLang="en-US" sz="2000" dirty="0">
                <a:solidFill>
                  <a:schemeClr val="bg1"/>
                </a:solidFill>
                <a:ea typeface="Verdana" panose="020B0604030504040204" pitchFamily="34" charset="0"/>
                <a:cs typeface="Calibri" panose="020F0502020204030204" pitchFamily="34" charset="0"/>
              </a:rPr>
              <a:t> </a:t>
            </a: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6609" y="927571"/>
            <a:ext cx="1981200" cy="1438275"/>
          </a:xfrm>
          <a:prstGeom prst="rect">
            <a:avLst/>
          </a:prstGeom>
          <a:ln w="28575">
            <a:solidFill>
              <a:srgbClr val="FF6600"/>
            </a:solidFill>
          </a:ln>
          <a:effectLst>
            <a:glow rad="228600">
              <a:srgbClr val="FF6600">
                <a:alpha val="40000"/>
              </a:srgbClr>
            </a:glow>
          </a:effectLst>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6687" y="3147814"/>
            <a:ext cx="2028825" cy="1476375"/>
          </a:xfrm>
          <a:prstGeom prst="rect">
            <a:avLst/>
          </a:prstGeom>
          <a:ln w="28575">
            <a:solidFill>
              <a:srgbClr val="FF6600"/>
            </a:solidFill>
          </a:ln>
          <a:effectLst>
            <a:glow rad="228600">
              <a:srgbClr val="FF6600">
                <a:alpha val="40000"/>
              </a:srgbClr>
            </a:glow>
          </a:effectLst>
        </p:spPr>
      </p:pic>
    </p:spTree>
    <p:extLst>
      <p:ext uri="{BB962C8B-B14F-4D97-AF65-F5344CB8AC3E}">
        <p14:creationId xmlns:p14="http://schemas.microsoft.com/office/powerpoint/2010/main" val="1255923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idx="12"/>
          </p:nvPr>
        </p:nvSpPr>
        <p:spPr/>
        <p:txBody>
          <a:bodyPr/>
          <a:lstStyle/>
          <a:p>
            <a:fld id="{132FADFE-3B8F-471C-ABF0-DBC7717ECBBC}" type="slidenum">
              <a:rPr lang="es-ES" smtClean="0"/>
              <a:pPr/>
              <a:t>23</a:t>
            </a:fld>
            <a:endParaRPr lang="es-ES" dirty="0"/>
          </a:p>
        </p:txBody>
      </p:sp>
      <p:sp>
        <p:nvSpPr>
          <p:cNvPr id="10" name="1 Título"/>
          <p:cNvSpPr>
            <a:spLocks noGrp="1"/>
          </p:cNvSpPr>
          <p:nvPr>
            <p:ph type="title" idx="4294967295"/>
          </p:nvPr>
        </p:nvSpPr>
        <p:spPr>
          <a:xfrm>
            <a:off x="71438" y="195263"/>
            <a:ext cx="9072562" cy="504825"/>
          </a:xfrm>
        </p:spPr>
        <p:txBody>
          <a:bodyPr>
            <a:normAutofit/>
          </a:bodyPr>
          <a:lstStyle/>
          <a:p>
            <a:pPr eaLnBrk="1" hangingPunct="1">
              <a:defRPr/>
            </a:pPr>
            <a:r>
              <a:rPr lang="es-AR" sz="3200" dirty="0" err="1"/>
              <a:t>Assembler</a:t>
            </a:r>
            <a:r>
              <a:rPr lang="es-AR" sz="3200" dirty="0"/>
              <a:t> 8088 – </a:t>
            </a:r>
            <a:r>
              <a:rPr lang="es-AR" sz="3200" dirty="0" smtClean="0"/>
              <a:t>Registros</a:t>
            </a:r>
            <a:endParaRPr lang="es-AR" sz="3200" dirty="0"/>
          </a:p>
        </p:txBody>
      </p:sp>
      <p:sp>
        <p:nvSpPr>
          <p:cNvPr id="11" name="5 Rectángulo"/>
          <p:cNvSpPr>
            <a:spLocks noGrp="1" noChangeArrowheads="1"/>
          </p:cNvSpPr>
          <p:nvPr>
            <p:ph idx="4294967295"/>
          </p:nvPr>
        </p:nvSpPr>
        <p:spPr bwMode="auto">
          <a:xfrm>
            <a:off x="0" y="508000"/>
            <a:ext cx="8856663" cy="247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just" eaLnBrk="1" hangingPunct="1">
              <a:spcBef>
                <a:spcPct val="0"/>
              </a:spcBef>
              <a:buFontTx/>
              <a:buNone/>
            </a:pPr>
            <a:r>
              <a:rPr lang="es-AR" altLang="en-US" sz="2000" dirty="0" smtClean="0">
                <a:ea typeface="Verdana" panose="020B0604030504040204" pitchFamily="34" charset="0"/>
                <a:cs typeface="Calibri" panose="020F0502020204030204" pitchFamily="34" charset="0"/>
              </a:rPr>
              <a:t> </a:t>
            </a:r>
            <a:endParaRPr lang="es-AR" altLang="en-US" sz="2000" dirty="0">
              <a:ea typeface="Verdana" panose="020B0604030504040204" pitchFamily="34" charset="0"/>
              <a:cs typeface="Calibri" panose="020F0502020204030204" pitchFamily="34" charset="0"/>
            </a:endParaRPr>
          </a:p>
          <a:p>
            <a:pPr algn="just" eaLnBrk="1" hangingPunct="1">
              <a:spcBef>
                <a:spcPct val="0"/>
              </a:spcBef>
              <a:buFontTx/>
              <a:buNone/>
            </a:pPr>
            <a:r>
              <a:rPr lang="es-AR" altLang="en-US" sz="2000" dirty="0">
                <a:solidFill>
                  <a:schemeClr val="bg1"/>
                </a:solidFill>
                <a:ea typeface="Verdana" panose="020B0604030504040204" pitchFamily="34" charset="0"/>
                <a:cs typeface="Calibri" panose="020F0502020204030204" pitchFamily="34" charset="0"/>
              </a:rPr>
              <a:t>Registro de </a:t>
            </a:r>
            <a:r>
              <a:rPr lang="es-AR" altLang="en-US" sz="2000" b="1" dirty="0" err="1">
                <a:solidFill>
                  <a:srgbClr val="FFFF00"/>
                </a:solidFill>
                <a:ea typeface="Verdana" panose="020B0604030504040204" pitchFamily="34" charset="0"/>
                <a:cs typeface="Calibri" panose="020F0502020204030204" pitchFamily="34" charset="0"/>
              </a:rPr>
              <a:t>flags</a:t>
            </a:r>
            <a:r>
              <a:rPr lang="es-AR" altLang="en-US" sz="2000" dirty="0">
                <a:solidFill>
                  <a:srgbClr val="FFFF00"/>
                </a:solidFill>
                <a:ea typeface="Verdana" panose="020B0604030504040204" pitchFamily="34" charset="0"/>
                <a:cs typeface="Calibri" panose="020F0502020204030204" pitchFamily="34" charset="0"/>
              </a:rPr>
              <a:t>: </a:t>
            </a:r>
            <a:r>
              <a:rPr lang="es-AR" altLang="en-US" sz="2000" dirty="0">
                <a:solidFill>
                  <a:schemeClr val="bg1"/>
                </a:solidFill>
                <a:ea typeface="Verdana" panose="020B0604030504040204" pitchFamily="34" charset="0"/>
                <a:cs typeface="Calibri" panose="020F0502020204030204" pitchFamily="34" charset="0"/>
              </a:rPr>
              <a:t>muestra el estado de las banderas o </a:t>
            </a:r>
            <a:r>
              <a:rPr lang="es-AR" altLang="en-US" sz="2000" dirty="0" err="1">
                <a:solidFill>
                  <a:schemeClr val="bg1"/>
                </a:solidFill>
                <a:ea typeface="Verdana" panose="020B0604030504040204" pitchFamily="34" charset="0"/>
                <a:cs typeface="Calibri" panose="020F0502020204030204" pitchFamily="34" charset="0"/>
              </a:rPr>
              <a:t>flags</a:t>
            </a:r>
            <a:r>
              <a:rPr lang="es-AR" altLang="en-US" sz="2000" dirty="0">
                <a:solidFill>
                  <a:schemeClr val="bg1"/>
                </a:solidFill>
                <a:ea typeface="Verdana" panose="020B0604030504040204" pitchFamily="34" charset="0"/>
                <a:cs typeface="Calibri" panose="020F0502020204030204" pitchFamily="34" charset="0"/>
              </a:rPr>
              <a:t> luego de cada operación. </a:t>
            </a:r>
          </a:p>
          <a:p>
            <a:pPr algn="just" eaLnBrk="1" hangingPunct="1">
              <a:spcBef>
                <a:spcPct val="0"/>
              </a:spcBef>
              <a:buFontTx/>
              <a:buNone/>
            </a:pPr>
            <a:r>
              <a:rPr lang="es-AR" altLang="en-US" sz="2000" dirty="0">
                <a:solidFill>
                  <a:schemeClr val="bg1"/>
                </a:solidFill>
                <a:ea typeface="Verdana" panose="020B0604030504040204" pitchFamily="34" charset="0"/>
                <a:cs typeface="Calibri" panose="020F0502020204030204" pitchFamily="34" charset="0"/>
              </a:rPr>
              <a:t>		· Bandera de cero: identificada por la letra </a:t>
            </a:r>
            <a:r>
              <a:rPr lang="es-AR" altLang="en-US" sz="2000" b="1" dirty="0">
                <a:solidFill>
                  <a:srgbClr val="FFFF00"/>
                </a:solidFill>
                <a:ea typeface="Verdana" panose="020B0604030504040204" pitchFamily="34" charset="0"/>
                <a:cs typeface="Calibri" panose="020F0502020204030204" pitchFamily="34" charset="0"/>
              </a:rPr>
              <a:t>Z</a:t>
            </a:r>
            <a:r>
              <a:rPr lang="es-AR" altLang="en-US" sz="2000" dirty="0">
                <a:solidFill>
                  <a:schemeClr val="bg1"/>
                </a:solidFill>
                <a:ea typeface="Verdana" panose="020B0604030504040204" pitchFamily="34" charset="0"/>
                <a:cs typeface="Calibri" panose="020F0502020204030204" pitchFamily="34" charset="0"/>
              </a:rPr>
              <a:t>.</a:t>
            </a:r>
          </a:p>
          <a:p>
            <a:pPr lvl="2" algn="just" eaLnBrk="1" hangingPunct="1">
              <a:spcBef>
                <a:spcPct val="0"/>
              </a:spcBef>
              <a:buFontTx/>
              <a:buNone/>
            </a:pPr>
            <a:r>
              <a:rPr lang="es-AR" altLang="en-US" sz="2000" dirty="0">
                <a:solidFill>
                  <a:schemeClr val="bg1"/>
                </a:solidFill>
                <a:ea typeface="Verdana" panose="020B0604030504040204" pitchFamily="34" charset="0"/>
                <a:cs typeface="Calibri" panose="020F0502020204030204" pitchFamily="34" charset="0"/>
              </a:rPr>
              <a:t>		· Bandera de </a:t>
            </a:r>
            <a:r>
              <a:rPr lang="es-AR" altLang="en-US" sz="2000" dirty="0" err="1">
                <a:solidFill>
                  <a:schemeClr val="bg1"/>
                </a:solidFill>
                <a:ea typeface="Verdana" panose="020B0604030504040204" pitchFamily="34" charset="0"/>
                <a:cs typeface="Calibri" panose="020F0502020204030204" pitchFamily="34" charset="0"/>
              </a:rPr>
              <a:t>overflow</a:t>
            </a:r>
            <a:r>
              <a:rPr lang="es-AR" altLang="en-US" sz="2000" dirty="0">
                <a:solidFill>
                  <a:schemeClr val="bg1"/>
                </a:solidFill>
                <a:ea typeface="Verdana" panose="020B0604030504040204" pitchFamily="34" charset="0"/>
                <a:cs typeface="Calibri" panose="020F0502020204030204" pitchFamily="34" charset="0"/>
              </a:rPr>
              <a:t>: identificada por la letra </a:t>
            </a:r>
            <a:r>
              <a:rPr lang="es-AR" altLang="en-US" sz="2000" b="1" dirty="0">
                <a:solidFill>
                  <a:srgbClr val="FFFF00"/>
                </a:solidFill>
                <a:ea typeface="Verdana" panose="020B0604030504040204" pitchFamily="34" charset="0"/>
                <a:cs typeface="Calibri" panose="020F0502020204030204" pitchFamily="34" charset="0"/>
              </a:rPr>
              <a:t>O</a:t>
            </a:r>
            <a:r>
              <a:rPr lang="es-AR" altLang="en-US" sz="2000" b="1" dirty="0">
                <a:solidFill>
                  <a:schemeClr val="bg1"/>
                </a:solidFill>
                <a:ea typeface="Verdana" panose="020B0604030504040204" pitchFamily="34" charset="0"/>
                <a:cs typeface="Calibri" panose="020F0502020204030204" pitchFamily="34" charset="0"/>
              </a:rPr>
              <a:t>.</a:t>
            </a:r>
          </a:p>
          <a:p>
            <a:pPr lvl="2" algn="just" eaLnBrk="1" hangingPunct="1">
              <a:spcBef>
                <a:spcPct val="0"/>
              </a:spcBef>
              <a:buFontTx/>
              <a:buNone/>
            </a:pPr>
            <a:r>
              <a:rPr lang="es-AR" altLang="en-US" sz="2000" dirty="0">
                <a:solidFill>
                  <a:schemeClr val="bg1"/>
                </a:solidFill>
                <a:ea typeface="Verdana" panose="020B0604030504040204" pitchFamily="34" charset="0"/>
                <a:cs typeface="Calibri" panose="020F0502020204030204" pitchFamily="34" charset="0"/>
              </a:rPr>
              <a:t>		· Bandera de </a:t>
            </a:r>
            <a:r>
              <a:rPr lang="es-AR" altLang="en-US" sz="2000" dirty="0" err="1">
                <a:solidFill>
                  <a:schemeClr val="bg1"/>
                </a:solidFill>
                <a:ea typeface="Verdana" panose="020B0604030504040204" pitchFamily="34" charset="0"/>
                <a:cs typeface="Calibri" panose="020F0502020204030204" pitchFamily="34" charset="0"/>
              </a:rPr>
              <a:t>carry</a:t>
            </a:r>
            <a:r>
              <a:rPr lang="es-AR" altLang="en-US" sz="2000" dirty="0">
                <a:solidFill>
                  <a:schemeClr val="bg1"/>
                </a:solidFill>
                <a:ea typeface="Verdana" panose="020B0604030504040204" pitchFamily="34" charset="0"/>
                <a:cs typeface="Calibri" panose="020F0502020204030204" pitchFamily="34" charset="0"/>
              </a:rPr>
              <a:t>/</a:t>
            </a:r>
            <a:r>
              <a:rPr lang="es-AR" altLang="en-US" sz="2000" dirty="0" err="1">
                <a:solidFill>
                  <a:schemeClr val="bg1"/>
                </a:solidFill>
                <a:ea typeface="Verdana" panose="020B0604030504040204" pitchFamily="34" charset="0"/>
                <a:cs typeface="Calibri" panose="020F0502020204030204" pitchFamily="34" charset="0"/>
              </a:rPr>
              <a:t>borrow</a:t>
            </a:r>
            <a:r>
              <a:rPr lang="es-AR" altLang="en-US" sz="2000" dirty="0">
                <a:solidFill>
                  <a:schemeClr val="bg1"/>
                </a:solidFill>
                <a:ea typeface="Verdana" panose="020B0604030504040204" pitchFamily="34" charset="0"/>
                <a:cs typeface="Calibri" panose="020F0502020204030204" pitchFamily="34" charset="0"/>
              </a:rPr>
              <a:t>: identificada por la letra </a:t>
            </a:r>
            <a:r>
              <a:rPr lang="es-AR" altLang="en-US" sz="2000" b="1" dirty="0">
                <a:solidFill>
                  <a:srgbClr val="FFFF00"/>
                </a:solidFill>
                <a:ea typeface="Verdana" panose="020B0604030504040204" pitchFamily="34" charset="0"/>
                <a:cs typeface="Calibri" panose="020F0502020204030204" pitchFamily="34" charset="0"/>
              </a:rPr>
              <a:t>C</a:t>
            </a:r>
            <a:r>
              <a:rPr lang="es-AR" altLang="en-US" sz="2000" dirty="0">
                <a:solidFill>
                  <a:schemeClr val="bg1"/>
                </a:solidFill>
                <a:ea typeface="Verdana" panose="020B0604030504040204" pitchFamily="34" charset="0"/>
                <a:cs typeface="Calibri" panose="020F0502020204030204" pitchFamily="34" charset="0"/>
              </a:rPr>
              <a:t>.</a:t>
            </a:r>
          </a:p>
          <a:p>
            <a:pPr lvl="2" algn="just" eaLnBrk="1" hangingPunct="1">
              <a:spcBef>
                <a:spcPct val="0"/>
              </a:spcBef>
              <a:buFontTx/>
              <a:buNone/>
            </a:pPr>
            <a:r>
              <a:rPr lang="es-AR" altLang="en-US" sz="2000" dirty="0">
                <a:solidFill>
                  <a:schemeClr val="bg1"/>
                </a:solidFill>
                <a:ea typeface="Verdana" panose="020B0604030504040204" pitchFamily="34" charset="0"/>
                <a:cs typeface="Calibri" panose="020F0502020204030204" pitchFamily="34" charset="0"/>
              </a:rPr>
              <a:t>		· Bandera de signo del número: identificada por la letra </a:t>
            </a:r>
            <a:r>
              <a:rPr lang="es-AR" altLang="en-US" sz="2000" b="1" dirty="0">
                <a:solidFill>
                  <a:srgbClr val="FFFF00"/>
                </a:solidFill>
                <a:ea typeface="Verdana" panose="020B0604030504040204" pitchFamily="34" charset="0"/>
                <a:cs typeface="Calibri" panose="020F0502020204030204" pitchFamily="34" charset="0"/>
              </a:rPr>
              <a:t>S</a:t>
            </a:r>
            <a:r>
              <a:rPr lang="es-AR" altLang="en-US" sz="2000" dirty="0">
                <a:solidFill>
                  <a:schemeClr val="bg1"/>
                </a:solidFill>
                <a:ea typeface="Verdana" panose="020B0604030504040204" pitchFamily="34" charset="0"/>
                <a:cs typeface="Calibri" panose="020F0502020204030204" pitchFamily="34" charset="0"/>
              </a:rPr>
              <a:t>.</a:t>
            </a: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5816" y="3152217"/>
            <a:ext cx="2038350" cy="1771650"/>
          </a:xfrm>
          <a:prstGeom prst="rect">
            <a:avLst/>
          </a:prstGeom>
          <a:ln w="28575">
            <a:solidFill>
              <a:srgbClr val="FF6600"/>
            </a:solidFill>
          </a:ln>
          <a:effectLst>
            <a:glow rad="228600">
              <a:srgbClr val="FF6600">
                <a:alpha val="40000"/>
              </a:srgbClr>
            </a:glow>
          </a:effectLst>
        </p:spPr>
      </p:pic>
    </p:spTree>
    <p:extLst>
      <p:ext uri="{BB962C8B-B14F-4D97-AF65-F5344CB8AC3E}">
        <p14:creationId xmlns:p14="http://schemas.microsoft.com/office/powerpoint/2010/main" val="19556547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Título"/>
          <p:cNvSpPr>
            <a:spLocks noGrp="1"/>
          </p:cNvSpPr>
          <p:nvPr>
            <p:ph type="title" idx="4294967295"/>
          </p:nvPr>
        </p:nvSpPr>
        <p:spPr>
          <a:xfrm>
            <a:off x="0" y="-173038"/>
            <a:ext cx="8229600" cy="857251"/>
          </a:xfrm>
        </p:spPr>
        <p:txBody>
          <a:bodyPr/>
          <a:lstStyle/>
          <a:p>
            <a:pPr eaLnBrk="1" hangingPunct="1">
              <a:defRPr/>
            </a:pPr>
            <a:r>
              <a:rPr lang="es-AR" altLang="es-AR" sz="3200" dirty="0"/>
              <a:t>Orden de los bytes</a:t>
            </a:r>
          </a:p>
        </p:txBody>
      </p:sp>
      <p:sp>
        <p:nvSpPr>
          <p:cNvPr id="4" name="3 CuadroTexto"/>
          <p:cNvSpPr txBox="1"/>
          <p:nvPr/>
        </p:nvSpPr>
        <p:spPr>
          <a:xfrm>
            <a:off x="478810" y="765140"/>
            <a:ext cx="7045518" cy="369332"/>
          </a:xfrm>
          <a:prstGeom prst="rect">
            <a:avLst/>
          </a:prstGeom>
          <a:noFill/>
        </p:spPr>
        <p:txBody>
          <a:bodyPr wrap="none" rtlCol="0">
            <a:spAutoFit/>
          </a:bodyPr>
          <a:lstStyle/>
          <a:p>
            <a:r>
              <a:rPr lang="es-AR" dirty="0">
                <a:solidFill>
                  <a:schemeClr val="bg1"/>
                </a:solidFill>
              </a:rPr>
              <a:t>Número de </a:t>
            </a:r>
            <a:r>
              <a:rPr lang="es-AR" dirty="0">
                <a:solidFill>
                  <a:srgbClr val="FFFF00"/>
                </a:solidFill>
              </a:rPr>
              <a:t>64 bits </a:t>
            </a:r>
            <a:r>
              <a:rPr lang="es-AR" dirty="0">
                <a:solidFill>
                  <a:schemeClr val="bg1"/>
                </a:solidFill>
              </a:rPr>
              <a:t>a representar en memoria de </a:t>
            </a:r>
            <a:r>
              <a:rPr lang="es-AR" u="sng" dirty="0">
                <a:solidFill>
                  <a:schemeClr val="bg1"/>
                </a:solidFill>
              </a:rPr>
              <a:t>8 bits</a:t>
            </a:r>
            <a:r>
              <a:rPr lang="es-AR" dirty="0">
                <a:solidFill>
                  <a:schemeClr val="bg1"/>
                </a:solidFill>
              </a:rPr>
              <a:t>: </a:t>
            </a:r>
            <a:r>
              <a:rPr lang="es-AR" b="1" dirty="0">
                <a:solidFill>
                  <a:srgbClr val="FFFF00"/>
                </a:solidFill>
              </a:rPr>
              <a:t>98765432h</a:t>
            </a:r>
          </a:p>
        </p:txBody>
      </p:sp>
      <p:graphicFrame>
        <p:nvGraphicFramePr>
          <p:cNvPr id="8" name="7 Tabla"/>
          <p:cNvGraphicFramePr>
            <a:graphicFrameLocks noGrp="1"/>
          </p:cNvGraphicFramePr>
          <p:nvPr>
            <p:extLst>
              <p:ext uri="{D42A27DB-BD31-4B8C-83A1-F6EECF244321}">
                <p14:modId xmlns:p14="http://schemas.microsoft.com/office/powerpoint/2010/main" val="2351268485"/>
              </p:ext>
            </p:extLst>
          </p:nvPr>
        </p:nvGraphicFramePr>
        <p:xfrm>
          <a:off x="736553" y="1779662"/>
          <a:ext cx="2808312" cy="2123440"/>
        </p:xfrm>
        <a:graphic>
          <a:graphicData uri="http://schemas.openxmlformats.org/drawingml/2006/table">
            <a:tbl>
              <a:tblPr firstRow="1" bandRow="1">
                <a:tableStyleId>{5C22544A-7EE6-4342-B048-85BDC9FD1C3A}</a:tableStyleId>
              </a:tblPr>
              <a:tblGrid>
                <a:gridCol w="1413688">
                  <a:extLst>
                    <a:ext uri="{9D8B030D-6E8A-4147-A177-3AD203B41FA5}">
                      <a16:colId xmlns:a16="http://schemas.microsoft.com/office/drawing/2014/main" val="20000"/>
                    </a:ext>
                  </a:extLst>
                </a:gridCol>
                <a:gridCol w="1394624">
                  <a:extLst>
                    <a:ext uri="{9D8B030D-6E8A-4147-A177-3AD203B41FA5}">
                      <a16:colId xmlns:a16="http://schemas.microsoft.com/office/drawing/2014/main" val="20001"/>
                    </a:ext>
                  </a:extLst>
                </a:gridCol>
              </a:tblGrid>
              <a:tr h="640080">
                <a:tc>
                  <a:txBody>
                    <a:bodyPr/>
                    <a:lstStyle/>
                    <a:p>
                      <a:r>
                        <a:rPr lang="es-AR" dirty="0"/>
                        <a:t>Dir. memoria</a:t>
                      </a:r>
                    </a:p>
                  </a:txBody>
                  <a:tcPr/>
                </a:tc>
                <a:tc>
                  <a:txBody>
                    <a:bodyPr/>
                    <a:lstStyle/>
                    <a:p>
                      <a:r>
                        <a:rPr lang="es-AR" dirty="0"/>
                        <a:t>Contenido</a:t>
                      </a:r>
                    </a:p>
                  </a:txBody>
                  <a:tcPr/>
                </a:tc>
                <a:extLst>
                  <a:ext uri="{0D108BD9-81ED-4DB2-BD59-A6C34878D82A}">
                    <a16:rowId xmlns:a16="http://schemas.microsoft.com/office/drawing/2014/main" val="10000"/>
                  </a:ext>
                </a:extLst>
              </a:tr>
              <a:tr h="370840">
                <a:tc>
                  <a:txBody>
                    <a:bodyPr/>
                    <a:lstStyle/>
                    <a:p>
                      <a:r>
                        <a:rPr lang="es-AR" dirty="0"/>
                        <a:t>0000</a:t>
                      </a:r>
                    </a:p>
                  </a:txBody>
                  <a:tcPr/>
                </a:tc>
                <a:tc>
                  <a:txBody>
                    <a:bodyPr/>
                    <a:lstStyle/>
                    <a:p>
                      <a:r>
                        <a:rPr lang="es-AR" dirty="0"/>
                        <a:t>98</a:t>
                      </a:r>
                    </a:p>
                  </a:txBody>
                  <a:tcPr/>
                </a:tc>
                <a:extLst>
                  <a:ext uri="{0D108BD9-81ED-4DB2-BD59-A6C34878D82A}">
                    <a16:rowId xmlns:a16="http://schemas.microsoft.com/office/drawing/2014/main" val="10001"/>
                  </a:ext>
                </a:extLst>
              </a:tr>
              <a:tr h="370840">
                <a:tc>
                  <a:txBody>
                    <a:bodyPr/>
                    <a:lstStyle/>
                    <a:p>
                      <a:r>
                        <a:rPr lang="es-AR" dirty="0"/>
                        <a:t>0001</a:t>
                      </a:r>
                    </a:p>
                  </a:txBody>
                  <a:tcPr/>
                </a:tc>
                <a:tc>
                  <a:txBody>
                    <a:bodyPr/>
                    <a:lstStyle/>
                    <a:p>
                      <a:r>
                        <a:rPr lang="es-AR" dirty="0"/>
                        <a:t>76</a:t>
                      </a:r>
                    </a:p>
                  </a:txBody>
                  <a:tcPr/>
                </a:tc>
                <a:extLst>
                  <a:ext uri="{0D108BD9-81ED-4DB2-BD59-A6C34878D82A}">
                    <a16:rowId xmlns:a16="http://schemas.microsoft.com/office/drawing/2014/main" val="10002"/>
                  </a:ext>
                </a:extLst>
              </a:tr>
              <a:tr h="370840">
                <a:tc>
                  <a:txBody>
                    <a:bodyPr/>
                    <a:lstStyle/>
                    <a:p>
                      <a:r>
                        <a:rPr lang="es-AR" dirty="0"/>
                        <a:t>0002</a:t>
                      </a:r>
                    </a:p>
                  </a:txBody>
                  <a:tcPr/>
                </a:tc>
                <a:tc>
                  <a:txBody>
                    <a:bodyPr/>
                    <a:lstStyle/>
                    <a:p>
                      <a:r>
                        <a:rPr lang="es-AR" dirty="0"/>
                        <a:t>54</a:t>
                      </a:r>
                    </a:p>
                  </a:txBody>
                  <a:tcPr/>
                </a:tc>
                <a:extLst>
                  <a:ext uri="{0D108BD9-81ED-4DB2-BD59-A6C34878D82A}">
                    <a16:rowId xmlns:a16="http://schemas.microsoft.com/office/drawing/2014/main" val="10003"/>
                  </a:ext>
                </a:extLst>
              </a:tr>
              <a:tr h="370840">
                <a:tc>
                  <a:txBody>
                    <a:bodyPr/>
                    <a:lstStyle/>
                    <a:p>
                      <a:r>
                        <a:rPr lang="es-AR" dirty="0"/>
                        <a:t>0003</a:t>
                      </a:r>
                    </a:p>
                  </a:txBody>
                  <a:tcPr/>
                </a:tc>
                <a:tc>
                  <a:txBody>
                    <a:bodyPr/>
                    <a:lstStyle/>
                    <a:p>
                      <a:r>
                        <a:rPr lang="es-AR" dirty="0"/>
                        <a:t>32</a:t>
                      </a:r>
                    </a:p>
                  </a:txBody>
                  <a:tcPr/>
                </a:tc>
                <a:extLst>
                  <a:ext uri="{0D108BD9-81ED-4DB2-BD59-A6C34878D82A}">
                    <a16:rowId xmlns:a16="http://schemas.microsoft.com/office/drawing/2014/main" val="10004"/>
                  </a:ext>
                </a:extLst>
              </a:tr>
            </a:tbl>
          </a:graphicData>
        </a:graphic>
      </p:graphicFrame>
      <p:graphicFrame>
        <p:nvGraphicFramePr>
          <p:cNvPr id="11" name="10 Tabla"/>
          <p:cNvGraphicFramePr>
            <a:graphicFrameLocks noGrp="1"/>
          </p:cNvGraphicFramePr>
          <p:nvPr>
            <p:extLst>
              <p:ext uri="{D42A27DB-BD31-4B8C-83A1-F6EECF244321}">
                <p14:modId xmlns:p14="http://schemas.microsoft.com/office/powerpoint/2010/main" val="3521799204"/>
              </p:ext>
            </p:extLst>
          </p:nvPr>
        </p:nvGraphicFramePr>
        <p:xfrm>
          <a:off x="5220072" y="1779662"/>
          <a:ext cx="2808312" cy="2123440"/>
        </p:xfrm>
        <a:graphic>
          <a:graphicData uri="http://schemas.openxmlformats.org/drawingml/2006/table">
            <a:tbl>
              <a:tblPr firstRow="1" bandRow="1">
                <a:tableStyleId>{7DF18680-E054-41AD-8BC1-D1AEF772440D}</a:tableStyleId>
              </a:tblPr>
              <a:tblGrid>
                <a:gridCol w="1413688">
                  <a:extLst>
                    <a:ext uri="{9D8B030D-6E8A-4147-A177-3AD203B41FA5}">
                      <a16:colId xmlns:a16="http://schemas.microsoft.com/office/drawing/2014/main" val="20000"/>
                    </a:ext>
                  </a:extLst>
                </a:gridCol>
                <a:gridCol w="1394624">
                  <a:extLst>
                    <a:ext uri="{9D8B030D-6E8A-4147-A177-3AD203B41FA5}">
                      <a16:colId xmlns:a16="http://schemas.microsoft.com/office/drawing/2014/main" val="20001"/>
                    </a:ext>
                  </a:extLst>
                </a:gridCol>
              </a:tblGrid>
              <a:tr h="640080">
                <a:tc>
                  <a:txBody>
                    <a:bodyPr/>
                    <a:lstStyle/>
                    <a:p>
                      <a:r>
                        <a:rPr lang="es-AR" dirty="0"/>
                        <a:t>Dir. memoria</a:t>
                      </a:r>
                    </a:p>
                  </a:txBody>
                  <a:tcPr/>
                </a:tc>
                <a:tc>
                  <a:txBody>
                    <a:bodyPr/>
                    <a:lstStyle/>
                    <a:p>
                      <a:r>
                        <a:rPr lang="es-AR" dirty="0"/>
                        <a:t>Contenido</a:t>
                      </a:r>
                    </a:p>
                  </a:txBody>
                  <a:tcPr/>
                </a:tc>
                <a:extLst>
                  <a:ext uri="{0D108BD9-81ED-4DB2-BD59-A6C34878D82A}">
                    <a16:rowId xmlns:a16="http://schemas.microsoft.com/office/drawing/2014/main" val="10000"/>
                  </a:ext>
                </a:extLst>
              </a:tr>
              <a:tr h="370840">
                <a:tc>
                  <a:txBody>
                    <a:bodyPr/>
                    <a:lstStyle/>
                    <a:p>
                      <a:r>
                        <a:rPr lang="es-AR" dirty="0"/>
                        <a:t>0000</a:t>
                      </a:r>
                    </a:p>
                  </a:txBody>
                  <a:tcPr/>
                </a:tc>
                <a:tc>
                  <a:txBody>
                    <a:bodyPr/>
                    <a:lstStyle/>
                    <a:p>
                      <a:r>
                        <a:rPr lang="es-AR" dirty="0"/>
                        <a:t>32</a:t>
                      </a:r>
                    </a:p>
                  </a:txBody>
                  <a:tcPr/>
                </a:tc>
                <a:extLst>
                  <a:ext uri="{0D108BD9-81ED-4DB2-BD59-A6C34878D82A}">
                    <a16:rowId xmlns:a16="http://schemas.microsoft.com/office/drawing/2014/main" val="10001"/>
                  </a:ext>
                </a:extLst>
              </a:tr>
              <a:tr h="370840">
                <a:tc>
                  <a:txBody>
                    <a:bodyPr/>
                    <a:lstStyle/>
                    <a:p>
                      <a:r>
                        <a:rPr lang="es-AR" dirty="0"/>
                        <a:t>0001</a:t>
                      </a:r>
                    </a:p>
                  </a:txBody>
                  <a:tcPr/>
                </a:tc>
                <a:tc>
                  <a:txBody>
                    <a:bodyPr/>
                    <a:lstStyle/>
                    <a:p>
                      <a:r>
                        <a:rPr lang="es-AR" dirty="0"/>
                        <a:t>54</a:t>
                      </a:r>
                    </a:p>
                  </a:txBody>
                  <a:tcPr/>
                </a:tc>
                <a:extLst>
                  <a:ext uri="{0D108BD9-81ED-4DB2-BD59-A6C34878D82A}">
                    <a16:rowId xmlns:a16="http://schemas.microsoft.com/office/drawing/2014/main" val="10002"/>
                  </a:ext>
                </a:extLst>
              </a:tr>
              <a:tr h="370840">
                <a:tc>
                  <a:txBody>
                    <a:bodyPr/>
                    <a:lstStyle/>
                    <a:p>
                      <a:r>
                        <a:rPr lang="es-AR" dirty="0"/>
                        <a:t>0002</a:t>
                      </a:r>
                    </a:p>
                  </a:txBody>
                  <a:tcPr/>
                </a:tc>
                <a:tc>
                  <a:txBody>
                    <a:bodyPr/>
                    <a:lstStyle/>
                    <a:p>
                      <a:r>
                        <a:rPr lang="es-AR" dirty="0"/>
                        <a:t>76</a:t>
                      </a:r>
                    </a:p>
                  </a:txBody>
                  <a:tcPr/>
                </a:tc>
                <a:extLst>
                  <a:ext uri="{0D108BD9-81ED-4DB2-BD59-A6C34878D82A}">
                    <a16:rowId xmlns:a16="http://schemas.microsoft.com/office/drawing/2014/main" val="10003"/>
                  </a:ext>
                </a:extLst>
              </a:tr>
              <a:tr h="370840">
                <a:tc>
                  <a:txBody>
                    <a:bodyPr/>
                    <a:lstStyle/>
                    <a:p>
                      <a:r>
                        <a:rPr lang="es-AR" dirty="0"/>
                        <a:t>0003</a:t>
                      </a:r>
                    </a:p>
                  </a:txBody>
                  <a:tcPr/>
                </a:tc>
                <a:tc>
                  <a:txBody>
                    <a:bodyPr/>
                    <a:lstStyle/>
                    <a:p>
                      <a:r>
                        <a:rPr lang="es-AR" dirty="0"/>
                        <a:t>98</a:t>
                      </a:r>
                    </a:p>
                  </a:txBody>
                  <a:tcPr/>
                </a:tc>
                <a:extLst>
                  <a:ext uri="{0D108BD9-81ED-4DB2-BD59-A6C34878D82A}">
                    <a16:rowId xmlns:a16="http://schemas.microsoft.com/office/drawing/2014/main" val="10004"/>
                  </a:ext>
                </a:extLst>
              </a:tr>
            </a:tbl>
          </a:graphicData>
        </a:graphic>
      </p:graphicFrame>
      <p:sp>
        <p:nvSpPr>
          <p:cNvPr id="9" name="8 CuadroTexto"/>
          <p:cNvSpPr txBox="1"/>
          <p:nvPr/>
        </p:nvSpPr>
        <p:spPr>
          <a:xfrm>
            <a:off x="1600649" y="1347614"/>
            <a:ext cx="1300356" cy="369332"/>
          </a:xfrm>
          <a:prstGeom prst="rect">
            <a:avLst/>
          </a:prstGeom>
          <a:noFill/>
        </p:spPr>
        <p:txBody>
          <a:bodyPr wrap="none" rtlCol="0">
            <a:spAutoFit/>
          </a:bodyPr>
          <a:lstStyle/>
          <a:p>
            <a:r>
              <a:rPr lang="es-AR" dirty="0"/>
              <a:t>Big </a:t>
            </a:r>
            <a:r>
              <a:rPr lang="es-AR" dirty="0" err="1"/>
              <a:t>Endian</a:t>
            </a:r>
            <a:endParaRPr lang="es-AR" dirty="0"/>
          </a:p>
        </p:txBody>
      </p:sp>
      <p:sp>
        <p:nvSpPr>
          <p:cNvPr id="13" name="12 CuadroTexto"/>
          <p:cNvSpPr txBox="1"/>
          <p:nvPr/>
        </p:nvSpPr>
        <p:spPr>
          <a:xfrm>
            <a:off x="5854060" y="1315348"/>
            <a:ext cx="1569660" cy="369332"/>
          </a:xfrm>
          <a:prstGeom prst="rect">
            <a:avLst/>
          </a:prstGeom>
          <a:noFill/>
        </p:spPr>
        <p:txBody>
          <a:bodyPr wrap="none" rtlCol="0">
            <a:spAutoFit/>
          </a:bodyPr>
          <a:lstStyle/>
          <a:p>
            <a:r>
              <a:rPr lang="es-AR" b="1" dirty="0">
                <a:solidFill>
                  <a:srgbClr val="FFFF00"/>
                </a:solidFill>
              </a:rPr>
              <a:t>Little </a:t>
            </a:r>
            <a:r>
              <a:rPr lang="es-AR" b="1" dirty="0" err="1">
                <a:solidFill>
                  <a:srgbClr val="FFFF00"/>
                </a:solidFill>
              </a:rPr>
              <a:t>Endian</a:t>
            </a:r>
            <a:endParaRPr lang="es-AR" b="1" dirty="0">
              <a:solidFill>
                <a:srgbClr val="FFFF00"/>
              </a:solidFill>
            </a:endParaRPr>
          </a:p>
        </p:txBody>
      </p:sp>
      <p:sp>
        <p:nvSpPr>
          <p:cNvPr id="10" name="9 CuadroTexto"/>
          <p:cNvSpPr txBox="1"/>
          <p:nvPr/>
        </p:nvSpPr>
        <p:spPr>
          <a:xfrm>
            <a:off x="196493" y="4008582"/>
            <a:ext cx="3727434" cy="830997"/>
          </a:xfrm>
          <a:prstGeom prst="rect">
            <a:avLst/>
          </a:prstGeom>
          <a:noFill/>
        </p:spPr>
        <p:txBody>
          <a:bodyPr wrap="square" rtlCol="0">
            <a:spAutoFit/>
          </a:bodyPr>
          <a:lstStyle/>
          <a:p>
            <a:pPr algn="just"/>
            <a:r>
              <a:rPr lang="es-AR" sz="1600" dirty="0">
                <a:solidFill>
                  <a:schemeClr val="bg1"/>
                </a:solidFill>
                <a:latin typeface="Calibri" panose="020F0502020204030204" pitchFamily="34" charset="0"/>
                <a:cs typeface="Calibri" panose="020F0502020204030204" pitchFamily="34" charset="0"/>
              </a:rPr>
              <a:t>El byte más significativo se coloca en la dirección de memoria con valor numérico más bajo</a:t>
            </a:r>
          </a:p>
        </p:txBody>
      </p:sp>
      <p:sp>
        <p:nvSpPr>
          <p:cNvPr id="15" name="14 CuadroTexto"/>
          <p:cNvSpPr txBox="1"/>
          <p:nvPr/>
        </p:nvSpPr>
        <p:spPr>
          <a:xfrm>
            <a:off x="5148063" y="4045009"/>
            <a:ext cx="3428271" cy="830997"/>
          </a:xfrm>
          <a:prstGeom prst="rect">
            <a:avLst/>
          </a:prstGeom>
          <a:noFill/>
        </p:spPr>
        <p:txBody>
          <a:bodyPr wrap="square" rtlCol="0">
            <a:spAutoFit/>
          </a:bodyPr>
          <a:lstStyle/>
          <a:p>
            <a:pPr algn="just"/>
            <a:r>
              <a:rPr lang="es-AR" sz="1600" dirty="0">
                <a:solidFill>
                  <a:schemeClr val="bg1"/>
                </a:solidFill>
                <a:latin typeface="Calibri" panose="020F0502020204030204" pitchFamily="34" charset="0"/>
                <a:cs typeface="Calibri" panose="020F0502020204030204" pitchFamily="34" charset="0"/>
              </a:rPr>
              <a:t>El byte menos significativo se coloca en la dirección de memoria con valor numérico más bajo</a:t>
            </a:r>
          </a:p>
        </p:txBody>
      </p:sp>
      <p:sp>
        <p:nvSpPr>
          <p:cNvPr id="5" name="4 Elipse"/>
          <p:cNvSpPr/>
          <p:nvPr/>
        </p:nvSpPr>
        <p:spPr>
          <a:xfrm>
            <a:off x="4716016" y="1270700"/>
            <a:ext cx="3888432" cy="277430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5 Flecha derecha"/>
          <p:cNvSpPr/>
          <p:nvPr/>
        </p:nvSpPr>
        <p:spPr>
          <a:xfrm rot="20241728">
            <a:off x="3979673" y="3894274"/>
            <a:ext cx="1372516" cy="564385"/>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s-AR" sz="1000" b="1" dirty="0">
                <a:latin typeface="Calibri" panose="020F0502020204030204" pitchFamily="34" charset="0"/>
                <a:cs typeface="Calibri" panose="020F0502020204030204" pitchFamily="34" charset="0"/>
              </a:rPr>
              <a:t>Usaremos esta representación</a:t>
            </a:r>
          </a:p>
        </p:txBody>
      </p:sp>
      <p:cxnSp>
        <p:nvCxnSpPr>
          <p:cNvPr id="14" name="13 Conector recto de flecha"/>
          <p:cNvCxnSpPr/>
          <p:nvPr/>
        </p:nvCxnSpPr>
        <p:spPr>
          <a:xfrm flipH="1">
            <a:off x="7524328" y="864725"/>
            <a:ext cx="576064"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16 CuadroTexto"/>
          <p:cNvSpPr txBox="1"/>
          <p:nvPr/>
        </p:nvSpPr>
        <p:spPr>
          <a:xfrm>
            <a:off x="8122365" y="615565"/>
            <a:ext cx="453970"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s-AR" dirty="0"/>
              <a:t>¿?</a:t>
            </a:r>
          </a:p>
        </p:txBody>
      </p:sp>
    </p:spTree>
    <p:extLst>
      <p:ext uri="{BB962C8B-B14F-4D97-AF65-F5344CB8AC3E}">
        <p14:creationId xmlns:p14="http://schemas.microsoft.com/office/powerpoint/2010/main" val="3680390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1000" fill="hold"/>
                                        <p:tgtEl>
                                          <p:spTgt spid="6"/>
                                        </p:tgtEl>
                                        <p:attrNameLst>
                                          <p:attrName>ppt_w</p:attrName>
                                        </p:attrNameLst>
                                      </p:cBhvr>
                                      <p:tavLst>
                                        <p:tav tm="0">
                                          <p:val>
                                            <p:fltVal val="0"/>
                                          </p:val>
                                        </p:tav>
                                        <p:tav tm="100000">
                                          <p:val>
                                            <p:strVal val="#ppt_w"/>
                                          </p:val>
                                        </p:tav>
                                      </p:tavLst>
                                    </p:anim>
                                    <p:anim calcmode="lin" valueType="num">
                                      <p:cBhvr>
                                        <p:cTn id="14" dur="1000" fill="hold"/>
                                        <p:tgtEl>
                                          <p:spTgt spid="6"/>
                                        </p:tgtEl>
                                        <p:attrNameLst>
                                          <p:attrName>ppt_h</p:attrName>
                                        </p:attrNameLst>
                                      </p:cBhvr>
                                      <p:tavLst>
                                        <p:tav tm="0">
                                          <p:val>
                                            <p:fltVal val="0"/>
                                          </p:val>
                                        </p:tav>
                                        <p:tav tm="100000">
                                          <p:val>
                                            <p:strVal val="#ppt_h"/>
                                          </p:val>
                                        </p:tav>
                                      </p:tavLst>
                                    </p:anim>
                                    <p:anim calcmode="lin" valueType="num">
                                      <p:cBhvr>
                                        <p:cTn id="15" dur="1000" fill="hold"/>
                                        <p:tgtEl>
                                          <p:spTgt spid="6"/>
                                        </p:tgtEl>
                                        <p:attrNameLst>
                                          <p:attrName>style.rotation</p:attrName>
                                        </p:attrNameLst>
                                      </p:cBhvr>
                                      <p:tavLst>
                                        <p:tav tm="0">
                                          <p:val>
                                            <p:fltVal val="90"/>
                                          </p:val>
                                        </p:tav>
                                        <p:tav tm="100000">
                                          <p:val>
                                            <p:fltVal val="0"/>
                                          </p:val>
                                        </p:tav>
                                      </p:tavLst>
                                    </p:anim>
                                    <p:animEffect transition="in" filter="fade">
                                      <p:cBhvr>
                                        <p:cTn id="16"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idx="12"/>
          </p:nvPr>
        </p:nvSpPr>
        <p:spPr/>
        <p:txBody>
          <a:bodyPr/>
          <a:lstStyle/>
          <a:p>
            <a:fld id="{132FADFE-3B8F-471C-ABF0-DBC7717ECBBC}" type="slidenum">
              <a:rPr lang="es-ES" smtClean="0"/>
              <a:pPr/>
              <a:t>25</a:t>
            </a:fld>
            <a:endParaRPr lang="es-ES" dirty="0"/>
          </a:p>
        </p:txBody>
      </p:sp>
      <p:sp>
        <p:nvSpPr>
          <p:cNvPr id="10" name="1 Título"/>
          <p:cNvSpPr>
            <a:spLocks noGrp="1"/>
          </p:cNvSpPr>
          <p:nvPr>
            <p:ph type="title" idx="4294967295"/>
          </p:nvPr>
        </p:nvSpPr>
        <p:spPr>
          <a:xfrm>
            <a:off x="71438" y="339725"/>
            <a:ext cx="9072562" cy="431800"/>
          </a:xfrm>
        </p:spPr>
        <p:txBody>
          <a:bodyPr>
            <a:normAutofit fontScale="90000"/>
          </a:bodyPr>
          <a:lstStyle/>
          <a:p>
            <a:pPr eaLnBrk="1" hangingPunct="1">
              <a:defRPr/>
            </a:pPr>
            <a:r>
              <a:rPr lang="es-AR" sz="3200" dirty="0" err="1"/>
              <a:t>Assembler</a:t>
            </a:r>
            <a:r>
              <a:rPr lang="es-AR" sz="3200" dirty="0"/>
              <a:t> 8088 – Definición de variables</a:t>
            </a: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8387" y="1413158"/>
            <a:ext cx="4179887" cy="930275"/>
          </a:xfrm>
          <a:prstGeom prst="rect">
            <a:avLst/>
          </a:prstGeom>
          <a:noFill/>
          <a:ln w="28575">
            <a:solidFill>
              <a:srgbClr val="FF6600"/>
            </a:solidFill>
            <a:miter lim="800000"/>
            <a:headEnd/>
            <a:tailEnd/>
          </a:ln>
          <a:effectLst>
            <a:glow rad="228600">
              <a:srgbClr val="FF6600">
                <a:alpha val="40000"/>
              </a:srgbClr>
            </a:glow>
          </a:effectLst>
          <a:extLst>
            <a:ext uri="{909E8E84-426E-40DD-AFC4-6F175D3DCCD1}">
              <a14:hiddenFill xmlns:a14="http://schemas.microsoft.com/office/drawing/2010/main">
                <a:solidFill>
                  <a:srgbClr val="FFFFFF"/>
                </a:solidFill>
              </a14:hiddenFill>
            </a:ext>
          </a:extLst>
        </p:spPr>
      </p:pic>
      <p:sp>
        <p:nvSpPr>
          <p:cNvPr id="12" name="2 Rectángulo"/>
          <p:cNvSpPr>
            <a:spLocks noChangeArrowheads="1"/>
          </p:cNvSpPr>
          <p:nvPr/>
        </p:nvSpPr>
        <p:spPr bwMode="auto">
          <a:xfrm>
            <a:off x="1331640" y="892329"/>
            <a:ext cx="69389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defRPr/>
            </a:pPr>
            <a:r>
              <a:rPr lang="es-AR" altLang="en-US" sz="2000" dirty="0" err="1">
                <a:solidFill>
                  <a:srgbClr val="FFFF00"/>
                </a:solidFill>
                <a:cs typeface="Calibri" panose="020F0502020204030204" pitchFamily="34" charset="0"/>
              </a:rPr>
              <a:t>nombre_variable</a:t>
            </a:r>
            <a:r>
              <a:rPr lang="es-AR" altLang="en-US" sz="2000" dirty="0">
                <a:cs typeface="Calibri" panose="020F0502020204030204" pitchFamily="34" charset="0"/>
              </a:rPr>
              <a:t> </a:t>
            </a:r>
            <a:r>
              <a:rPr lang="es-AR" altLang="en-US" sz="2000" dirty="0" err="1">
                <a:solidFill>
                  <a:schemeClr val="bg1"/>
                </a:solidFill>
                <a:cs typeface="Calibri" panose="020F0502020204030204" pitchFamily="34" charset="0"/>
              </a:rPr>
              <a:t>especificador_tipo</a:t>
            </a:r>
            <a:r>
              <a:rPr lang="es-AR" altLang="en-US" sz="2000" dirty="0">
                <a:solidFill>
                  <a:schemeClr val="bg1"/>
                </a:solidFill>
                <a:cs typeface="Calibri" panose="020F0502020204030204" pitchFamily="34" charset="0"/>
              </a:rPr>
              <a:t> </a:t>
            </a:r>
            <a:r>
              <a:rPr lang="es-AR" altLang="en-US" sz="2000" dirty="0" err="1">
                <a:solidFill>
                  <a:schemeClr val="accent4">
                    <a:lumMod val="60000"/>
                    <a:lumOff val="40000"/>
                  </a:schemeClr>
                </a:solidFill>
                <a:cs typeface="Calibri" panose="020F0502020204030204" pitchFamily="34" charset="0"/>
              </a:rPr>
              <a:t>valor_inicial</a:t>
            </a:r>
            <a:endParaRPr lang="es-AR" altLang="en-US" sz="2000" dirty="0">
              <a:solidFill>
                <a:schemeClr val="accent4">
                  <a:lumMod val="60000"/>
                  <a:lumOff val="40000"/>
                </a:schemeClr>
              </a:solidFill>
              <a:cs typeface="Calibri" panose="020F0502020204030204" pitchFamily="34" charset="0"/>
            </a:endParaRPr>
          </a:p>
        </p:txBody>
      </p:sp>
      <p:sp>
        <p:nvSpPr>
          <p:cNvPr id="13" name="8 Rectángulo"/>
          <p:cNvSpPr>
            <a:spLocks noChangeArrowheads="1"/>
          </p:cNvSpPr>
          <p:nvPr/>
        </p:nvSpPr>
        <p:spPr bwMode="auto">
          <a:xfrm>
            <a:off x="360363" y="2643758"/>
            <a:ext cx="8135937"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defRPr/>
            </a:pPr>
            <a:r>
              <a:rPr lang="es-AR" altLang="es-AR" sz="2000" b="1" dirty="0">
                <a:solidFill>
                  <a:srgbClr val="FFFF00"/>
                </a:solidFill>
                <a:cs typeface="Calibri" panose="020F0502020204030204" pitchFamily="34" charset="0"/>
              </a:rPr>
              <a:t>Var1 </a:t>
            </a:r>
            <a:r>
              <a:rPr lang="es-AR" altLang="es-AR" sz="2000" b="1" dirty="0">
                <a:solidFill>
                  <a:schemeClr val="bg1"/>
                </a:solidFill>
                <a:cs typeface="Calibri" panose="020F0502020204030204" pitchFamily="34" charset="0"/>
              </a:rPr>
              <a:t>DB </a:t>
            </a:r>
            <a:r>
              <a:rPr lang="es-AR" altLang="es-AR" sz="2000" b="1" dirty="0">
                <a:solidFill>
                  <a:schemeClr val="accent4">
                    <a:lumMod val="60000"/>
                    <a:lumOff val="40000"/>
                  </a:schemeClr>
                </a:solidFill>
                <a:cs typeface="Calibri" panose="020F0502020204030204" pitchFamily="34" charset="0"/>
              </a:rPr>
              <a:t>10</a:t>
            </a:r>
          </a:p>
          <a:p>
            <a:pPr eaLnBrk="1" hangingPunct="1">
              <a:spcBef>
                <a:spcPct val="0"/>
              </a:spcBef>
              <a:buFontTx/>
              <a:buNone/>
              <a:defRPr/>
            </a:pPr>
            <a:r>
              <a:rPr lang="es-AR" altLang="es-AR" sz="2000" b="1" dirty="0">
                <a:solidFill>
                  <a:srgbClr val="FFFF00"/>
                </a:solidFill>
                <a:cs typeface="Calibri" panose="020F0502020204030204" pitchFamily="34" charset="0"/>
              </a:rPr>
              <a:t>Var2</a:t>
            </a:r>
            <a:r>
              <a:rPr lang="es-AR" altLang="es-AR" sz="2000" b="1" dirty="0">
                <a:cs typeface="Calibri" panose="020F0502020204030204" pitchFamily="34" charset="0"/>
              </a:rPr>
              <a:t> </a:t>
            </a:r>
            <a:r>
              <a:rPr lang="es-AR" altLang="es-AR" sz="2000" b="1" dirty="0">
                <a:solidFill>
                  <a:schemeClr val="bg1"/>
                </a:solidFill>
                <a:cs typeface="Calibri" panose="020F0502020204030204" pitchFamily="34" charset="0"/>
              </a:rPr>
              <a:t>DW </a:t>
            </a:r>
            <a:r>
              <a:rPr lang="es-AR" altLang="es-AR" sz="2000" b="1" dirty="0">
                <a:solidFill>
                  <a:schemeClr val="accent4">
                    <a:lumMod val="60000"/>
                    <a:lumOff val="40000"/>
                  </a:schemeClr>
                </a:solidFill>
                <a:cs typeface="Calibri" panose="020F0502020204030204" pitchFamily="34" charset="0"/>
              </a:rPr>
              <a:t>0A000h</a:t>
            </a:r>
          </a:p>
          <a:p>
            <a:pPr eaLnBrk="1" hangingPunct="1">
              <a:spcBef>
                <a:spcPct val="0"/>
              </a:spcBef>
              <a:buFontTx/>
              <a:buNone/>
              <a:defRPr/>
            </a:pPr>
            <a:endParaRPr lang="es-AR" altLang="es-AR" sz="2000" b="1" dirty="0">
              <a:cs typeface="Calibri" panose="020F0502020204030204" pitchFamily="34" charset="0"/>
            </a:endParaRPr>
          </a:p>
          <a:p>
            <a:pPr algn="just" eaLnBrk="1" hangingPunct="1">
              <a:spcBef>
                <a:spcPct val="0"/>
              </a:spcBef>
              <a:buFontTx/>
              <a:buNone/>
              <a:defRPr/>
            </a:pPr>
            <a:r>
              <a:rPr lang="es-AR" altLang="es-AR" sz="1800" dirty="0">
                <a:solidFill>
                  <a:schemeClr val="bg1"/>
                </a:solidFill>
                <a:cs typeface="Calibri" panose="020F0502020204030204" pitchFamily="34" charset="0"/>
              </a:rPr>
              <a:t>Podemos observar que los valores numéricos se interpretan en decimal, a menos que terminen con una letra ‘h’, que en cuyo caso se interpretarán como valores en hexadecimal. Además, como los números deben comenzar con un dígito decimal, en el caso del A000h, se </a:t>
            </a:r>
            <a:r>
              <a:rPr lang="es-AR" altLang="es-AR" sz="1800" b="1" dirty="0">
                <a:solidFill>
                  <a:srgbClr val="FFFF00"/>
                </a:solidFill>
                <a:cs typeface="Calibri" panose="020F0502020204030204" pitchFamily="34" charset="0"/>
              </a:rPr>
              <a:t>antepone un cero</a:t>
            </a:r>
            <a:r>
              <a:rPr lang="es-AR" altLang="es-AR" sz="1800" dirty="0">
                <a:solidFill>
                  <a:srgbClr val="FFFF00"/>
                </a:solidFill>
                <a:cs typeface="Calibri" panose="020F0502020204030204" pitchFamily="34" charset="0"/>
              </a:rPr>
              <a:t> </a:t>
            </a:r>
            <a:r>
              <a:rPr lang="es-AR" altLang="es-AR" sz="1800" b="1" dirty="0">
                <a:solidFill>
                  <a:srgbClr val="FFFF00"/>
                </a:solidFill>
                <a:cs typeface="Calibri" panose="020F0502020204030204" pitchFamily="34" charset="0"/>
              </a:rPr>
              <a:t>para evitar que se la confunda con una variable que se pueda llamar A000h.</a:t>
            </a:r>
          </a:p>
        </p:txBody>
      </p:sp>
    </p:spTree>
    <p:extLst>
      <p:ext uri="{BB962C8B-B14F-4D97-AF65-F5344CB8AC3E}">
        <p14:creationId xmlns:p14="http://schemas.microsoft.com/office/powerpoint/2010/main" val="16637813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idx="12"/>
          </p:nvPr>
        </p:nvSpPr>
        <p:spPr/>
        <p:txBody>
          <a:bodyPr/>
          <a:lstStyle/>
          <a:p>
            <a:fld id="{132FADFE-3B8F-471C-ABF0-DBC7717ECBBC}" type="slidenum">
              <a:rPr lang="es-ES" smtClean="0"/>
              <a:pPr/>
              <a:t>26</a:t>
            </a:fld>
            <a:endParaRPr lang="es-ES" dirty="0"/>
          </a:p>
        </p:txBody>
      </p:sp>
      <p:sp>
        <p:nvSpPr>
          <p:cNvPr id="10" name="1 Título"/>
          <p:cNvSpPr>
            <a:spLocks noGrp="1"/>
          </p:cNvSpPr>
          <p:nvPr>
            <p:ph type="title" idx="4294967295"/>
          </p:nvPr>
        </p:nvSpPr>
        <p:spPr>
          <a:xfrm>
            <a:off x="71438" y="128588"/>
            <a:ext cx="9072562" cy="466725"/>
          </a:xfrm>
        </p:spPr>
        <p:txBody>
          <a:bodyPr>
            <a:normAutofit fontScale="90000"/>
          </a:bodyPr>
          <a:lstStyle/>
          <a:p>
            <a:pPr eaLnBrk="1" hangingPunct="1">
              <a:defRPr/>
            </a:pPr>
            <a:r>
              <a:rPr lang="es-AR" sz="3200" dirty="0" smtClean="0"/>
              <a:t>Memoria </a:t>
            </a:r>
            <a:r>
              <a:rPr lang="es-AR" sz="3200" dirty="0"/>
              <a:t>de Datos y Memoria de Programa</a:t>
            </a:r>
          </a:p>
        </p:txBody>
      </p:sp>
      <p:sp>
        <p:nvSpPr>
          <p:cNvPr id="13" name="8 Rectángulo"/>
          <p:cNvSpPr>
            <a:spLocks noChangeArrowheads="1"/>
          </p:cNvSpPr>
          <p:nvPr/>
        </p:nvSpPr>
        <p:spPr bwMode="auto">
          <a:xfrm>
            <a:off x="4016856" y="1178061"/>
            <a:ext cx="3106531"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defRPr/>
            </a:pPr>
            <a:r>
              <a:rPr lang="es-AR" altLang="es-AR" sz="1800" dirty="0">
                <a:solidFill>
                  <a:srgbClr val="FFFF00"/>
                </a:solidFill>
                <a:cs typeface="Calibri" panose="020F0502020204030204" pitchFamily="34" charset="0"/>
              </a:rPr>
              <a:t>La </a:t>
            </a:r>
            <a:r>
              <a:rPr lang="es-AR" altLang="es-AR" sz="1800" b="1" dirty="0">
                <a:solidFill>
                  <a:srgbClr val="FFFF00"/>
                </a:solidFill>
                <a:cs typeface="Calibri" panose="020F0502020204030204" pitchFamily="34" charset="0"/>
              </a:rPr>
              <a:t>memoria de datos </a:t>
            </a:r>
            <a:r>
              <a:rPr lang="es-AR" altLang="es-AR" sz="1800" dirty="0">
                <a:solidFill>
                  <a:schemeClr val="bg1"/>
                </a:solidFill>
                <a:cs typeface="Calibri" panose="020F0502020204030204" pitchFamily="34" charset="0"/>
              </a:rPr>
              <a:t>es una zona de la memoria RAM donde se cargan los datos /variables que se van a utilizar a lo largo de programa </a:t>
            </a:r>
          </a:p>
        </p:txBody>
      </p:sp>
      <p:sp>
        <p:nvSpPr>
          <p:cNvPr id="8" name="8 Rectángulo"/>
          <p:cNvSpPr>
            <a:spLocks noChangeArrowheads="1"/>
          </p:cNvSpPr>
          <p:nvPr/>
        </p:nvSpPr>
        <p:spPr bwMode="auto">
          <a:xfrm>
            <a:off x="4007309" y="3301033"/>
            <a:ext cx="3018193"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defRPr/>
            </a:pPr>
            <a:r>
              <a:rPr lang="es-AR" altLang="es-AR" sz="1800" dirty="0">
                <a:solidFill>
                  <a:schemeClr val="bg1"/>
                </a:solidFill>
                <a:cs typeface="Calibri" panose="020F0502020204030204" pitchFamily="34" charset="0"/>
              </a:rPr>
              <a:t>La </a:t>
            </a:r>
            <a:r>
              <a:rPr lang="es-AR" altLang="es-AR" sz="1800" b="1" dirty="0">
                <a:solidFill>
                  <a:srgbClr val="FFFF00"/>
                </a:solidFill>
                <a:cs typeface="Calibri" panose="020F0502020204030204" pitchFamily="34" charset="0"/>
              </a:rPr>
              <a:t>memoria de instrucciones </a:t>
            </a:r>
            <a:r>
              <a:rPr lang="es-AR" altLang="es-AR" sz="1800" dirty="0">
                <a:solidFill>
                  <a:schemeClr val="bg1"/>
                </a:solidFill>
                <a:cs typeface="Calibri" panose="020F0502020204030204" pitchFamily="34" charset="0"/>
              </a:rPr>
              <a:t>es una zona de la memoria RAM donde se cargan las instrucciones del programa para ser ejecutado</a:t>
            </a:r>
          </a:p>
        </p:txBody>
      </p:sp>
      <p:sp>
        <p:nvSpPr>
          <p:cNvPr id="2" name="1 CuadroTexto"/>
          <p:cNvSpPr txBox="1"/>
          <p:nvPr/>
        </p:nvSpPr>
        <p:spPr>
          <a:xfrm>
            <a:off x="101592" y="1316256"/>
            <a:ext cx="3537307" cy="2585323"/>
          </a:xfrm>
          <a:prstGeom prst="rect">
            <a:avLst/>
          </a:prstGeom>
          <a:noFill/>
        </p:spPr>
        <p:txBody>
          <a:bodyPr wrap="square" rtlCol="0">
            <a:spAutoFit/>
          </a:bodyPr>
          <a:lstStyle/>
          <a:p>
            <a:r>
              <a:rPr lang="es-AR" b="1" dirty="0">
                <a:solidFill>
                  <a:srgbClr val="FFFF00"/>
                </a:solidFill>
                <a:latin typeface="Calibri" panose="020F0502020204030204" pitchFamily="34" charset="0"/>
                <a:cs typeface="Calibri" panose="020F0502020204030204" pitchFamily="34" charset="0"/>
              </a:rPr>
              <a:t>¿Cómo defino/diferencio cada zona?</a:t>
            </a:r>
          </a:p>
          <a:p>
            <a:r>
              <a:rPr lang="es-AR" dirty="0">
                <a:latin typeface="Calibri" panose="020F0502020204030204" pitchFamily="34" charset="0"/>
                <a:cs typeface="Calibri" panose="020F0502020204030204" pitchFamily="34" charset="0"/>
              </a:rPr>
              <a:t>Utilizando la instrucción ORG</a:t>
            </a:r>
          </a:p>
          <a:p>
            <a:r>
              <a:rPr lang="es-AR" u="sng" dirty="0">
                <a:latin typeface="Calibri" panose="020F0502020204030204" pitchFamily="34" charset="0"/>
                <a:cs typeface="Calibri" panose="020F0502020204030204" pitchFamily="34" charset="0"/>
              </a:rPr>
              <a:t>Ejemplo </a:t>
            </a:r>
          </a:p>
          <a:p>
            <a:r>
              <a:rPr lang="es-AR" dirty="0">
                <a:latin typeface="Calibri" panose="020F0502020204030204" pitchFamily="34" charset="0"/>
                <a:cs typeface="Calibri" panose="020F0502020204030204" pitchFamily="34" charset="0"/>
              </a:rPr>
              <a:t>ORG </a:t>
            </a:r>
            <a:r>
              <a:rPr lang="es-AR" dirty="0" smtClean="0">
                <a:latin typeface="Calibri" panose="020F0502020204030204" pitchFamily="34" charset="0"/>
                <a:cs typeface="Calibri" panose="020F0502020204030204" pitchFamily="34" charset="0"/>
              </a:rPr>
              <a:t>1000</a:t>
            </a:r>
            <a:endParaRPr lang="es-AR" dirty="0">
              <a:latin typeface="Calibri" panose="020F0502020204030204" pitchFamily="34" charset="0"/>
              <a:cs typeface="Calibri" panose="020F0502020204030204" pitchFamily="34" charset="0"/>
            </a:endParaRPr>
          </a:p>
          <a:p>
            <a:r>
              <a:rPr lang="es-AR" dirty="0">
                <a:latin typeface="Calibri" panose="020F0502020204030204" pitchFamily="34" charset="0"/>
                <a:cs typeface="Calibri" panose="020F0502020204030204" pitchFamily="34" charset="0"/>
              </a:rPr>
              <a:t>total DW 5432h</a:t>
            </a:r>
          </a:p>
          <a:p>
            <a:r>
              <a:rPr lang="es-AR" dirty="0" err="1">
                <a:latin typeface="Calibri" panose="020F0502020204030204" pitchFamily="34" charset="0"/>
                <a:cs typeface="Calibri" panose="020F0502020204030204" pitchFamily="34" charset="0"/>
              </a:rPr>
              <a:t>cont</a:t>
            </a:r>
            <a:r>
              <a:rPr lang="es-AR" dirty="0">
                <a:latin typeface="Calibri" panose="020F0502020204030204" pitchFamily="34" charset="0"/>
                <a:cs typeface="Calibri" panose="020F0502020204030204" pitchFamily="34" charset="0"/>
              </a:rPr>
              <a:t> DW 0000 </a:t>
            </a:r>
          </a:p>
          <a:p>
            <a:r>
              <a:rPr lang="es-AR" dirty="0">
                <a:latin typeface="Calibri" panose="020F0502020204030204" pitchFamily="34" charset="0"/>
                <a:cs typeface="Calibri" panose="020F0502020204030204" pitchFamily="34" charset="0"/>
              </a:rPr>
              <a:t>ORG </a:t>
            </a:r>
            <a:r>
              <a:rPr lang="es-AR" dirty="0" smtClean="0">
                <a:latin typeface="Calibri" panose="020F0502020204030204" pitchFamily="34" charset="0"/>
                <a:cs typeface="Calibri" panose="020F0502020204030204" pitchFamily="34" charset="0"/>
              </a:rPr>
              <a:t>2000 </a:t>
            </a:r>
            <a:endParaRPr lang="es-AR" dirty="0">
              <a:latin typeface="Calibri" panose="020F0502020204030204" pitchFamily="34" charset="0"/>
              <a:cs typeface="Calibri" panose="020F0502020204030204" pitchFamily="34" charset="0"/>
            </a:endParaRPr>
          </a:p>
          <a:p>
            <a:r>
              <a:rPr lang="es-AR" dirty="0">
                <a:latin typeface="Calibri" panose="020F0502020204030204" pitchFamily="34" charset="0"/>
                <a:cs typeface="Calibri" panose="020F0502020204030204" pitchFamily="34" charset="0"/>
              </a:rPr>
              <a:t>MOV </a:t>
            </a:r>
            <a:r>
              <a:rPr lang="es-AR" dirty="0" err="1">
                <a:latin typeface="Calibri" panose="020F0502020204030204" pitchFamily="34" charset="0"/>
                <a:cs typeface="Calibri" panose="020F0502020204030204" pitchFamily="34" charset="0"/>
              </a:rPr>
              <a:t>AX,cont</a:t>
            </a:r>
            <a:endParaRPr lang="es-AR" dirty="0">
              <a:latin typeface="Calibri" panose="020F0502020204030204" pitchFamily="34" charset="0"/>
              <a:cs typeface="Calibri" panose="020F0502020204030204" pitchFamily="34" charset="0"/>
            </a:endParaRPr>
          </a:p>
        </p:txBody>
      </p:sp>
      <p:sp>
        <p:nvSpPr>
          <p:cNvPr id="3" name="2 CuadroTexto"/>
          <p:cNvSpPr txBox="1"/>
          <p:nvPr/>
        </p:nvSpPr>
        <p:spPr>
          <a:xfrm>
            <a:off x="1053322" y="4252487"/>
            <a:ext cx="1633845"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s-AR" dirty="0"/>
              <a:t>Ver ejercicio 1</a:t>
            </a:r>
          </a:p>
        </p:txBody>
      </p:sp>
      <p:graphicFrame>
        <p:nvGraphicFramePr>
          <p:cNvPr id="11" name="10 Tabla"/>
          <p:cNvGraphicFramePr>
            <a:graphicFrameLocks noGrp="1"/>
          </p:cNvGraphicFramePr>
          <p:nvPr>
            <p:extLst>
              <p:ext uri="{D42A27DB-BD31-4B8C-83A1-F6EECF244321}">
                <p14:modId xmlns:p14="http://schemas.microsoft.com/office/powerpoint/2010/main" val="3195102477"/>
              </p:ext>
            </p:extLst>
          </p:nvPr>
        </p:nvGraphicFramePr>
        <p:xfrm>
          <a:off x="7308304" y="683801"/>
          <a:ext cx="1733816" cy="4495800"/>
        </p:xfrm>
        <a:graphic>
          <a:graphicData uri="http://schemas.openxmlformats.org/drawingml/2006/table">
            <a:tbl>
              <a:tblPr firstRow="1" bandRow="1">
                <a:tableStyleId>{7DF18680-E054-41AD-8BC1-D1AEF772440D}</a:tableStyleId>
              </a:tblPr>
              <a:tblGrid>
                <a:gridCol w="792088">
                  <a:extLst>
                    <a:ext uri="{9D8B030D-6E8A-4147-A177-3AD203B41FA5}">
                      <a16:colId xmlns:a16="http://schemas.microsoft.com/office/drawing/2014/main" val="20000"/>
                    </a:ext>
                  </a:extLst>
                </a:gridCol>
                <a:gridCol w="941728">
                  <a:extLst>
                    <a:ext uri="{9D8B030D-6E8A-4147-A177-3AD203B41FA5}">
                      <a16:colId xmlns:a16="http://schemas.microsoft.com/office/drawing/2014/main" val="20001"/>
                    </a:ext>
                  </a:extLst>
                </a:gridCol>
              </a:tblGrid>
              <a:tr h="640080">
                <a:tc>
                  <a:txBody>
                    <a:bodyPr/>
                    <a:lstStyle/>
                    <a:p>
                      <a:r>
                        <a:rPr lang="es-AR" sz="1100" dirty="0"/>
                        <a:t>Dir. memoria</a:t>
                      </a:r>
                    </a:p>
                  </a:txBody>
                  <a:tcPr/>
                </a:tc>
                <a:tc>
                  <a:txBody>
                    <a:bodyPr/>
                    <a:lstStyle/>
                    <a:p>
                      <a:r>
                        <a:rPr lang="es-AR" sz="1100" dirty="0"/>
                        <a:t>Contenido</a:t>
                      </a:r>
                    </a:p>
                  </a:txBody>
                  <a:tcPr/>
                </a:tc>
                <a:extLst>
                  <a:ext uri="{0D108BD9-81ED-4DB2-BD59-A6C34878D82A}">
                    <a16:rowId xmlns:a16="http://schemas.microsoft.com/office/drawing/2014/main" val="10000"/>
                  </a:ext>
                </a:extLst>
              </a:tr>
              <a:tr h="370840">
                <a:tc>
                  <a:txBody>
                    <a:bodyPr/>
                    <a:lstStyle/>
                    <a:p>
                      <a:r>
                        <a:rPr lang="es-AR" sz="1100" dirty="0" smtClean="0"/>
                        <a:t>1000</a:t>
                      </a:r>
                      <a:endParaRPr lang="es-AR" sz="1100" dirty="0"/>
                    </a:p>
                  </a:txBody>
                  <a:tcPr/>
                </a:tc>
                <a:tc>
                  <a:txBody>
                    <a:bodyPr/>
                    <a:lstStyle/>
                    <a:p>
                      <a:r>
                        <a:rPr lang="es-AR" sz="1100" dirty="0"/>
                        <a:t>32</a:t>
                      </a:r>
                    </a:p>
                  </a:txBody>
                  <a:tcPr/>
                </a:tc>
                <a:extLst>
                  <a:ext uri="{0D108BD9-81ED-4DB2-BD59-A6C34878D82A}">
                    <a16:rowId xmlns:a16="http://schemas.microsoft.com/office/drawing/2014/main" val="10001"/>
                  </a:ext>
                </a:extLst>
              </a:tr>
              <a:tr h="370840">
                <a:tc>
                  <a:txBody>
                    <a:bodyPr/>
                    <a:lstStyle/>
                    <a:p>
                      <a:r>
                        <a:rPr lang="es-AR" sz="1100" dirty="0" smtClean="0"/>
                        <a:t>1001</a:t>
                      </a:r>
                      <a:endParaRPr lang="es-AR" sz="1100" dirty="0"/>
                    </a:p>
                  </a:txBody>
                  <a:tcPr/>
                </a:tc>
                <a:tc>
                  <a:txBody>
                    <a:bodyPr/>
                    <a:lstStyle/>
                    <a:p>
                      <a:r>
                        <a:rPr lang="es-AR" sz="1100" dirty="0"/>
                        <a:t>54</a:t>
                      </a:r>
                    </a:p>
                  </a:txBody>
                  <a:tcPr/>
                </a:tc>
                <a:extLst>
                  <a:ext uri="{0D108BD9-81ED-4DB2-BD59-A6C34878D82A}">
                    <a16:rowId xmlns:a16="http://schemas.microsoft.com/office/drawing/2014/main" val="10002"/>
                  </a:ext>
                </a:extLst>
              </a:tr>
              <a:tr h="370840">
                <a:tc>
                  <a:txBody>
                    <a:bodyPr/>
                    <a:lstStyle/>
                    <a:p>
                      <a:r>
                        <a:rPr lang="es-AR" sz="1100" dirty="0" smtClean="0"/>
                        <a:t>1002</a:t>
                      </a:r>
                      <a:endParaRPr lang="es-AR" sz="1100" dirty="0"/>
                    </a:p>
                  </a:txBody>
                  <a:tcPr/>
                </a:tc>
                <a:tc>
                  <a:txBody>
                    <a:bodyPr/>
                    <a:lstStyle/>
                    <a:p>
                      <a:r>
                        <a:rPr lang="es-AR" sz="1100" dirty="0"/>
                        <a:t>00</a:t>
                      </a:r>
                    </a:p>
                  </a:txBody>
                  <a:tcPr/>
                </a:tc>
                <a:extLst>
                  <a:ext uri="{0D108BD9-81ED-4DB2-BD59-A6C34878D82A}">
                    <a16:rowId xmlns:a16="http://schemas.microsoft.com/office/drawing/2014/main" val="10003"/>
                  </a:ext>
                </a:extLst>
              </a:tr>
              <a:tr h="370840">
                <a:tc>
                  <a:txBody>
                    <a:bodyPr/>
                    <a:lstStyle/>
                    <a:p>
                      <a:r>
                        <a:rPr lang="es-AR" sz="1100" dirty="0" smtClean="0"/>
                        <a:t>1003</a:t>
                      </a:r>
                      <a:endParaRPr lang="es-AR" sz="1100" dirty="0"/>
                    </a:p>
                  </a:txBody>
                  <a:tcPr/>
                </a:tc>
                <a:tc>
                  <a:txBody>
                    <a:bodyPr/>
                    <a:lstStyle/>
                    <a:p>
                      <a:r>
                        <a:rPr lang="es-AR" sz="1100" dirty="0"/>
                        <a:t>00</a:t>
                      </a:r>
                    </a:p>
                  </a:txBody>
                  <a:tcPr/>
                </a:tc>
                <a:extLst>
                  <a:ext uri="{0D108BD9-81ED-4DB2-BD59-A6C34878D82A}">
                    <a16:rowId xmlns:a16="http://schemas.microsoft.com/office/drawing/2014/main" val="10004"/>
                  </a:ext>
                </a:extLst>
              </a:tr>
              <a:tr h="370840">
                <a:tc>
                  <a:txBody>
                    <a:bodyPr/>
                    <a:lstStyle/>
                    <a:p>
                      <a:r>
                        <a:rPr lang="es-AR" sz="2800" b="1" dirty="0"/>
                        <a:t>…</a:t>
                      </a:r>
                    </a:p>
                  </a:txBody>
                  <a:tcPr/>
                </a:tc>
                <a:tc>
                  <a:txBody>
                    <a:bodyPr/>
                    <a:lstStyle/>
                    <a:p>
                      <a:r>
                        <a:rPr lang="es-AR" sz="2800" b="1" dirty="0"/>
                        <a:t>…</a:t>
                      </a:r>
                    </a:p>
                  </a:txBody>
                  <a:tcPr/>
                </a:tc>
                <a:extLst>
                  <a:ext uri="{0D108BD9-81ED-4DB2-BD59-A6C34878D82A}">
                    <a16:rowId xmlns:a16="http://schemas.microsoft.com/office/drawing/2014/main" val="10005"/>
                  </a:ext>
                </a:extLst>
              </a:tr>
              <a:tr h="370840">
                <a:tc>
                  <a:txBody>
                    <a:bodyPr/>
                    <a:lstStyle/>
                    <a:p>
                      <a:r>
                        <a:rPr lang="es-AR" sz="1100" dirty="0" smtClean="0"/>
                        <a:t>2000</a:t>
                      </a:r>
                      <a:endParaRPr lang="es-AR" sz="1100" dirty="0"/>
                    </a:p>
                  </a:txBody>
                  <a:tcPr/>
                </a:tc>
                <a:tc>
                  <a:txBody>
                    <a:bodyPr/>
                    <a:lstStyle/>
                    <a:p>
                      <a:r>
                        <a:rPr lang="es-AR" sz="1100" dirty="0"/>
                        <a:t>FA</a:t>
                      </a:r>
                    </a:p>
                  </a:txBody>
                  <a:tcPr/>
                </a:tc>
                <a:extLst>
                  <a:ext uri="{0D108BD9-81ED-4DB2-BD59-A6C34878D82A}">
                    <a16:rowId xmlns:a16="http://schemas.microsoft.com/office/drawing/2014/main" val="10006"/>
                  </a:ext>
                </a:extLst>
              </a:tr>
              <a:tr h="370840">
                <a:tc>
                  <a:txBody>
                    <a:bodyPr/>
                    <a:lstStyle/>
                    <a:p>
                      <a:r>
                        <a:rPr lang="es-AR" sz="1100" dirty="0" smtClean="0"/>
                        <a:t>2001</a:t>
                      </a:r>
                      <a:endParaRPr lang="es-AR" sz="1100" dirty="0"/>
                    </a:p>
                  </a:txBody>
                  <a:tcPr/>
                </a:tc>
                <a:tc>
                  <a:txBody>
                    <a:bodyPr/>
                    <a:lstStyle/>
                    <a:p>
                      <a:r>
                        <a:rPr lang="es-AR" sz="1100" dirty="0"/>
                        <a:t>O1</a:t>
                      </a:r>
                    </a:p>
                  </a:txBody>
                  <a:tcPr/>
                </a:tc>
                <a:extLst>
                  <a:ext uri="{0D108BD9-81ED-4DB2-BD59-A6C34878D82A}">
                    <a16:rowId xmlns:a16="http://schemas.microsoft.com/office/drawing/2014/main" val="10007"/>
                  </a:ext>
                </a:extLst>
              </a:tr>
              <a:tr h="370840">
                <a:tc>
                  <a:txBody>
                    <a:bodyPr/>
                    <a:lstStyle/>
                    <a:p>
                      <a:r>
                        <a:rPr lang="es-AR" sz="1100" dirty="0" smtClean="0"/>
                        <a:t>2002</a:t>
                      </a:r>
                      <a:endParaRPr lang="es-AR" sz="1100" dirty="0"/>
                    </a:p>
                  </a:txBody>
                  <a:tcPr/>
                </a:tc>
                <a:tc>
                  <a:txBody>
                    <a:bodyPr/>
                    <a:lstStyle/>
                    <a:p>
                      <a:r>
                        <a:rPr lang="es-AR" sz="1100" dirty="0"/>
                        <a:t>C2</a:t>
                      </a:r>
                    </a:p>
                  </a:txBody>
                  <a:tcPr/>
                </a:tc>
                <a:extLst>
                  <a:ext uri="{0D108BD9-81ED-4DB2-BD59-A6C34878D82A}">
                    <a16:rowId xmlns:a16="http://schemas.microsoft.com/office/drawing/2014/main" val="10008"/>
                  </a:ext>
                </a:extLst>
              </a:tr>
              <a:tr h="370840">
                <a:tc>
                  <a:txBody>
                    <a:bodyPr/>
                    <a:lstStyle/>
                    <a:p>
                      <a:r>
                        <a:rPr lang="es-AR" sz="1100" dirty="0" smtClean="0"/>
                        <a:t>2003</a:t>
                      </a:r>
                      <a:endParaRPr lang="es-AR" sz="1100" dirty="0"/>
                    </a:p>
                  </a:txBody>
                  <a:tcPr/>
                </a:tc>
                <a:tc>
                  <a:txBody>
                    <a:bodyPr/>
                    <a:lstStyle/>
                    <a:p>
                      <a:r>
                        <a:rPr lang="es-AR" sz="1100" dirty="0"/>
                        <a:t>AB</a:t>
                      </a:r>
                    </a:p>
                  </a:txBody>
                  <a:tcPr/>
                </a:tc>
                <a:extLst>
                  <a:ext uri="{0D108BD9-81ED-4DB2-BD59-A6C34878D82A}">
                    <a16:rowId xmlns:a16="http://schemas.microsoft.com/office/drawing/2014/main" val="10009"/>
                  </a:ext>
                </a:extLst>
              </a:tr>
              <a:tr h="370840">
                <a:tc>
                  <a:txBody>
                    <a:bodyPr/>
                    <a:lstStyle/>
                    <a:p>
                      <a:r>
                        <a:rPr lang="es-AR" sz="1100" dirty="0" smtClean="0"/>
                        <a:t>2003</a:t>
                      </a:r>
                      <a:endParaRPr lang="es-AR" sz="1100" dirty="0"/>
                    </a:p>
                  </a:txBody>
                  <a:tcPr/>
                </a:tc>
                <a:tc>
                  <a:txBody>
                    <a:bodyPr/>
                    <a:lstStyle/>
                    <a:p>
                      <a:r>
                        <a:rPr lang="es-AR" sz="1100" dirty="0"/>
                        <a:t>03</a:t>
                      </a:r>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5761659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idx="12"/>
          </p:nvPr>
        </p:nvSpPr>
        <p:spPr/>
        <p:txBody>
          <a:bodyPr/>
          <a:lstStyle/>
          <a:p>
            <a:fld id="{132FADFE-3B8F-471C-ABF0-DBC7717ECBBC}" type="slidenum">
              <a:rPr lang="es-ES" smtClean="0"/>
              <a:pPr/>
              <a:t>27</a:t>
            </a:fld>
            <a:endParaRPr lang="es-ES" dirty="0"/>
          </a:p>
        </p:txBody>
      </p:sp>
      <p:sp>
        <p:nvSpPr>
          <p:cNvPr id="10" name="1 Título"/>
          <p:cNvSpPr>
            <a:spLocks noGrp="1"/>
          </p:cNvSpPr>
          <p:nvPr>
            <p:ph type="title" idx="4294967295"/>
          </p:nvPr>
        </p:nvSpPr>
        <p:spPr>
          <a:xfrm>
            <a:off x="0" y="90488"/>
            <a:ext cx="8262938" cy="439737"/>
          </a:xfrm>
        </p:spPr>
        <p:txBody>
          <a:bodyPr>
            <a:normAutofit fontScale="90000"/>
          </a:bodyPr>
          <a:lstStyle/>
          <a:p>
            <a:pPr eaLnBrk="1" hangingPunct="1">
              <a:defRPr/>
            </a:pPr>
            <a:r>
              <a:rPr lang="es-AR" sz="3200" dirty="0" err="1"/>
              <a:t>Assembler</a:t>
            </a:r>
            <a:r>
              <a:rPr lang="es-AR" sz="3200" dirty="0"/>
              <a:t> 8088 – Modos de Direccionamiento</a:t>
            </a:r>
          </a:p>
        </p:txBody>
      </p:sp>
      <p:sp>
        <p:nvSpPr>
          <p:cNvPr id="11" name="3 Rectángulo"/>
          <p:cNvSpPr>
            <a:spLocks noChangeArrowheads="1"/>
          </p:cNvSpPr>
          <p:nvPr/>
        </p:nvSpPr>
        <p:spPr bwMode="auto">
          <a:xfrm>
            <a:off x="3348038" y="762839"/>
            <a:ext cx="51847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defRPr/>
            </a:pPr>
            <a:r>
              <a:rPr lang="es-AR" altLang="en-US" sz="1600" dirty="0">
                <a:solidFill>
                  <a:schemeClr val="bg1"/>
                </a:solidFill>
                <a:cs typeface="Calibri" panose="020F0502020204030204" pitchFamily="34" charset="0"/>
              </a:rPr>
              <a:t>El operando contiene la información sobre la que hay que operar. (útil para inicializar registros)</a:t>
            </a:r>
          </a:p>
        </p:txBody>
      </p:sp>
      <p:sp>
        <p:nvSpPr>
          <p:cNvPr id="14" name="4 Rectángulo"/>
          <p:cNvSpPr>
            <a:spLocks noChangeArrowheads="1"/>
          </p:cNvSpPr>
          <p:nvPr/>
        </p:nvSpPr>
        <p:spPr bwMode="auto">
          <a:xfrm>
            <a:off x="458788" y="731089"/>
            <a:ext cx="11811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defRPr/>
            </a:pPr>
            <a:r>
              <a:rPr lang="es-AR" altLang="en-US" sz="1600" b="1">
                <a:cs typeface="Calibri" panose="020F0502020204030204" pitchFamily="34" charset="0"/>
              </a:rPr>
              <a:t>INMEDIATO</a:t>
            </a:r>
          </a:p>
        </p:txBody>
      </p:sp>
      <p:sp>
        <p:nvSpPr>
          <p:cNvPr id="15" name="6 Rectángulo"/>
          <p:cNvSpPr>
            <a:spLocks noChangeArrowheads="1"/>
          </p:cNvSpPr>
          <p:nvPr/>
        </p:nvSpPr>
        <p:spPr bwMode="auto">
          <a:xfrm>
            <a:off x="395288" y="1500064"/>
            <a:ext cx="23272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defRPr/>
            </a:pPr>
            <a:r>
              <a:rPr lang="es-AR" altLang="en-US" sz="1600" b="1" dirty="0">
                <a:cs typeface="Calibri" panose="020F0502020204030204" pitchFamily="34" charset="0"/>
              </a:rPr>
              <a:t>DIRECTO DE MEMORIA O</a:t>
            </a:r>
          </a:p>
          <a:p>
            <a:pPr eaLnBrk="1" hangingPunct="1">
              <a:spcBef>
                <a:spcPct val="0"/>
              </a:spcBef>
              <a:buFontTx/>
              <a:buNone/>
              <a:defRPr/>
            </a:pPr>
            <a:r>
              <a:rPr lang="es-AR" altLang="en-US" sz="1600" b="1" dirty="0">
                <a:cs typeface="Calibri" panose="020F0502020204030204" pitchFamily="34" charset="0"/>
              </a:rPr>
              <a:t>ABSOLUTO</a:t>
            </a:r>
          </a:p>
        </p:txBody>
      </p:sp>
      <p:sp>
        <p:nvSpPr>
          <p:cNvPr id="16" name="7 Rectángulo"/>
          <p:cNvSpPr>
            <a:spLocks noChangeArrowheads="1"/>
          </p:cNvSpPr>
          <p:nvPr/>
        </p:nvSpPr>
        <p:spPr bwMode="auto">
          <a:xfrm>
            <a:off x="395288" y="2501701"/>
            <a:ext cx="20955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defRPr/>
            </a:pPr>
            <a:r>
              <a:rPr lang="es-AR" altLang="en-US" sz="1600" b="1">
                <a:cs typeface="Calibri" panose="020F0502020204030204" pitchFamily="34" charset="0"/>
              </a:rPr>
              <a:t>DIRECTO DE REGISTRO</a:t>
            </a:r>
          </a:p>
        </p:txBody>
      </p:sp>
      <p:sp>
        <p:nvSpPr>
          <p:cNvPr id="17" name="8 Rectángulo"/>
          <p:cNvSpPr>
            <a:spLocks noChangeArrowheads="1"/>
          </p:cNvSpPr>
          <p:nvPr/>
        </p:nvSpPr>
        <p:spPr bwMode="auto">
          <a:xfrm>
            <a:off x="395288" y="3148483"/>
            <a:ext cx="24368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defRPr/>
            </a:pPr>
            <a:r>
              <a:rPr lang="es-AR" altLang="en-US" sz="1600" b="1">
                <a:cs typeface="Calibri" panose="020F0502020204030204" pitchFamily="34" charset="0"/>
              </a:rPr>
              <a:t>INDIRECTO CON REGISTRO</a:t>
            </a:r>
          </a:p>
        </p:txBody>
      </p:sp>
      <p:sp>
        <p:nvSpPr>
          <p:cNvPr id="18" name="9 Rectángulo"/>
          <p:cNvSpPr>
            <a:spLocks noChangeArrowheads="1"/>
          </p:cNvSpPr>
          <p:nvPr/>
        </p:nvSpPr>
        <p:spPr bwMode="auto">
          <a:xfrm>
            <a:off x="425450" y="4227983"/>
            <a:ext cx="29940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defRPr/>
            </a:pPr>
            <a:r>
              <a:rPr lang="es-AR" altLang="en-US" sz="1600" b="1">
                <a:cs typeface="Calibri" panose="020F0502020204030204" pitchFamily="34" charset="0"/>
              </a:rPr>
              <a:t>INDIRECTO CON DESPLAZAMIENTO</a:t>
            </a:r>
          </a:p>
        </p:txBody>
      </p:sp>
      <p:sp>
        <p:nvSpPr>
          <p:cNvPr id="19" name="10 Rectángulo"/>
          <p:cNvSpPr>
            <a:spLocks noChangeArrowheads="1"/>
          </p:cNvSpPr>
          <p:nvPr/>
        </p:nvSpPr>
        <p:spPr bwMode="auto">
          <a:xfrm>
            <a:off x="3281255" y="2578294"/>
            <a:ext cx="51847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defRPr/>
            </a:pPr>
            <a:r>
              <a:rPr lang="es-AR" altLang="en-US" sz="1600" dirty="0">
                <a:solidFill>
                  <a:schemeClr val="bg1"/>
                </a:solidFill>
                <a:cs typeface="Calibri" panose="020F0502020204030204" pitchFamily="34" charset="0"/>
              </a:rPr>
              <a:t>El operando se encuentra contenido en un registro</a:t>
            </a:r>
          </a:p>
        </p:txBody>
      </p:sp>
      <p:sp>
        <p:nvSpPr>
          <p:cNvPr id="20" name="11 Rectángulo"/>
          <p:cNvSpPr>
            <a:spLocks noChangeArrowheads="1"/>
          </p:cNvSpPr>
          <p:nvPr/>
        </p:nvSpPr>
        <p:spPr bwMode="auto">
          <a:xfrm>
            <a:off x="3335338" y="1482601"/>
            <a:ext cx="51784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defRPr/>
            </a:pPr>
            <a:r>
              <a:rPr lang="es-AR" altLang="en-US" sz="1600" dirty="0">
                <a:solidFill>
                  <a:schemeClr val="bg1"/>
                </a:solidFill>
                <a:cs typeface="Calibri" panose="020F0502020204030204" pitchFamily="34" charset="0"/>
              </a:rPr>
              <a:t>La instrucción contiene la dirección de memoria exacta donde se encuentra el operando. El operando se encuentra en memoria.</a:t>
            </a:r>
          </a:p>
        </p:txBody>
      </p:sp>
      <p:sp>
        <p:nvSpPr>
          <p:cNvPr id="21" name="12 Rectángulo"/>
          <p:cNvSpPr>
            <a:spLocks noChangeArrowheads="1"/>
          </p:cNvSpPr>
          <p:nvPr/>
        </p:nvSpPr>
        <p:spPr bwMode="auto">
          <a:xfrm>
            <a:off x="3335338" y="3080221"/>
            <a:ext cx="517842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defRPr/>
            </a:pPr>
            <a:r>
              <a:rPr lang="es-AR" altLang="en-US" sz="1600" dirty="0">
                <a:solidFill>
                  <a:schemeClr val="bg1"/>
                </a:solidFill>
                <a:cs typeface="Calibri" panose="020F0502020204030204" pitchFamily="34" charset="0"/>
              </a:rPr>
              <a:t>La instrucción contiene una dirección que se emplea para leer en memoria una dirección intermedia que será la verdadera dirección del objeto buscado. El operando se encuentra en memoria.</a:t>
            </a:r>
          </a:p>
          <a:p>
            <a:pPr eaLnBrk="1" hangingPunct="1">
              <a:spcBef>
                <a:spcPct val="0"/>
              </a:spcBef>
              <a:buFontTx/>
              <a:buNone/>
              <a:defRPr/>
            </a:pPr>
            <a:endParaRPr lang="es-AR" altLang="en-US" sz="1600" dirty="0">
              <a:solidFill>
                <a:schemeClr val="bg1"/>
              </a:solidFill>
              <a:cs typeface="Calibri" panose="020F0502020204030204" pitchFamily="34" charset="0"/>
            </a:endParaRPr>
          </a:p>
        </p:txBody>
      </p:sp>
      <p:sp>
        <p:nvSpPr>
          <p:cNvPr id="22" name="13 Rectángulo"/>
          <p:cNvSpPr>
            <a:spLocks noChangeArrowheads="1"/>
          </p:cNvSpPr>
          <p:nvPr/>
        </p:nvSpPr>
        <p:spPr bwMode="auto">
          <a:xfrm>
            <a:off x="3348038" y="4312121"/>
            <a:ext cx="51847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defRPr/>
            </a:pPr>
            <a:r>
              <a:rPr lang="es-AR" altLang="en-US" sz="1600" dirty="0">
                <a:solidFill>
                  <a:schemeClr val="bg1"/>
                </a:solidFill>
                <a:cs typeface="Calibri" panose="020F0502020204030204" pitchFamily="34" charset="0"/>
              </a:rPr>
              <a:t>Similar al anterior al que se le agrega un desplazamiento para obtener la dirección final donde se encuentra el operando.</a:t>
            </a:r>
          </a:p>
        </p:txBody>
      </p:sp>
      <p:sp>
        <p:nvSpPr>
          <p:cNvPr id="23" name="1 Rectángulo"/>
          <p:cNvSpPr>
            <a:spLocks noChangeArrowheads="1"/>
          </p:cNvSpPr>
          <p:nvPr/>
        </p:nvSpPr>
        <p:spPr bwMode="auto">
          <a:xfrm>
            <a:off x="434975" y="987574"/>
            <a:ext cx="1581150" cy="338137"/>
          </a:xfrm>
          <a:prstGeom prst="rect">
            <a:avLst/>
          </a:prstGeom>
          <a:solidFill>
            <a:srgbClr val="FFFF00"/>
          </a:solidFill>
          <a:ln>
            <a:noFill/>
          </a:ln>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Wingdings 2" panose="05020102010507070707" pitchFamily="18" charset="2"/>
              <a:buNone/>
              <a:defRPr/>
            </a:pPr>
            <a:r>
              <a:rPr lang="es-ES" altLang="en-US" sz="1600" b="1" dirty="0">
                <a:solidFill>
                  <a:schemeClr val="accent1"/>
                </a:solidFill>
                <a:cs typeface="Calibri" panose="020F0502020204030204" pitchFamily="34" charset="0"/>
              </a:rPr>
              <a:t>MOV AX, 1000h</a:t>
            </a:r>
          </a:p>
        </p:txBody>
      </p:sp>
      <p:sp>
        <p:nvSpPr>
          <p:cNvPr id="24" name="2 Rectángulo"/>
          <p:cNvSpPr>
            <a:spLocks noChangeArrowheads="1"/>
          </p:cNvSpPr>
          <p:nvPr/>
        </p:nvSpPr>
        <p:spPr bwMode="auto">
          <a:xfrm>
            <a:off x="460375" y="2017589"/>
            <a:ext cx="1724025" cy="338137"/>
          </a:xfrm>
          <a:prstGeom prst="rect">
            <a:avLst/>
          </a:prstGeom>
          <a:solidFill>
            <a:srgbClr val="FFFF00"/>
          </a:solidFill>
          <a:ln>
            <a:noFill/>
          </a:ln>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Wingdings 2" panose="05020102010507070707" pitchFamily="18" charset="2"/>
              <a:buNone/>
              <a:defRPr/>
            </a:pPr>
            <a:r>
              <a:rPr lang="es-ES" altLang="en-US" sz="1600" b="1">
                <a:solidFill>
                  <a:schemeClr val="accent1"/>
                </a:solidFill>
                <a:cs typeface="Calibri" panose="020F0502020204030204" pitchFamily="34" charset="0"/>
              </a:rPr>
              <a:t>MOV BL, var_byte</a:t>
            </a:r>
          </a:p>
        </p:txBody>
      </p:sp>
      <p:sp>
        <p:nvSpPr>
          <p:cNvPr id="25" name="3 Rectángulo"/>
          <p:cNvSpPr>
            <a:spLocks noChangeArrowheads="1"/>
          </p:cNvSpPr>
          <p:nvPr/>
        </p:nvSpPr>
        <p:spPr bwMode="auto">
          <a:xfrm>
            <a:off x="460375" y="2809676"/>
            <a:ext cx="1230313" cy="338138"/>
          </a:xfrm>
          <a:prstGeom prst="rect">
            <a:avLst/>
          </a:prstGeom>
          <a:solidFill>
            <a:srgbClr val="FFFF00"/>
          </a:solidFill>
          <a:ln>
            <a:noFill/>
          </a:ln>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Wingdings 2" panose="05020102010507070707" pitchFamily="18" charset="2"/>
              <a:buNone/>
              <a:defRPr/>
            </a:pPr>
            <a:r>
              <a:rPr lang="es-ES" altLang="en-US" sz="1600" b="1">
                <a:solidFill>
                  <a:schemeClr val="accent1"/>
                </a:solidFill>
                <a:cs typeface="Calibri" panose="020F0502020204030204" pitchFamily="34" charset="0"/>
              </a:rPr>
              <a:t>MOV BX, AX</a:t>
            </a:r>
          </a:p>
        </p:txBody>
      </p:sp>
      <p:sp>
        <p:nvSpPr>
          <p:cNvPr id="26" name="4 Rectángulo"/>
          <p:cNvSpPr>
            <a:spLocks noChangeArrowheads="1"/>
          </p:cNvSpPr>
          <p:nvPr/>
        </p:nvSpPr>
        <p:spPr bwMode="auto">
          <a:xfrm>
            <a:off x="460375" y="3426296"/>
            <a:ext cx="1411288" cy="338137"/>
          </a:xfrm>
          <a:prstGeom prst="rect">
            <a:avLst/>
          </a:prstGeom>
          <a:solidFill>
            <a:srgbClr val="FFFF00"/>
          </a:solidFill>
          <a:ln>
            <a:noFill/>
          </a:ln>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defRPr/>
            </a:pPr>
            <a:r>
              <a:rPr lang="es-ES" altLang="en-US" sz="1600" b="1">
                <a:solidFill>
                  <a:schemeClr val="accent1"/>
                </a:solidFill>
                <a:cs typeface="Calibri" panose="020F0502020204030204" pitchFamily="34" charset="0"/>
              </a:rPr>
              <a:t>MOV AX, [BX] </a:t>
            </a:r>
            <a:endParaRPr lang="es-AR" altLang="es-AR" sz="1600">
              <a:solidFill>
                <a:schemeClr val="accent1"/>
              </a:solidFill>
              <a:cs typeface="Calibri" panose="020F0502020204030204" pitchFamily="34" charset="0"/>
            </a:endParaRPr>
          </a:p>
        </p:txBody>
      </p:sp>
      <p:sp>
        <p:nvSpPr>
          <p:cNvPr id="27" name="17 Rectángulo"/>
          <p:cNvSpPr>
            <a:spLocks noChangeArrowheads="1"/>
          </p:cNvSpPr>
          <p:nvPr/>
        </p:nvSpPr>
        <p:spPr bwMode="auto">
          <a:xfrm>
            <a:off x="434975" y="4723283"/>
            <a:ext cx="1833563" cy="338138"/>
          </a:xfrm>
          <a:prstGeom prst="rect">
            <a:avLst/>
          </a:prstGeom>
          <a:solidFill>
            <a:srgbClr val="FFFF00"/>
          </a:solidFill>
          <a:ln>
            <a:noFill/>
          </a:ln>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defRPr/>
            </a:pPr>
            <a:r>
              <a:rPr lang="es-ES" altLang="en-US" sz="1600" b="1">
                <a:solidFill>
                  <a:schemeClr val="accent1"/>
                </a:solidFill>
                <a:cs typeface="Calibri" panose="020F0502020204030204" pitchFamily="34" charset="0"/>
              </a:rPr>
              <a:t>MOV AX, 20h+[BX] </a:t>
            </a:r>
            <a:endParaRPr lang="es-AR" altLang="es-AR" sz="1600">
              <a:solidFill>
                <a:schemeClr val="accent1"/>
              </a:solidFill>
              <a:cs typeface="Calibri" panose="020F0502020204030204" pitchFamily="34" charset="0"/>
            </a:endParaRPr>
          </a:p>
        </p:txBody>
      </p:sp>
      <p:sp>
        <p:nvSpPr>
          <p:cNvPr id="28" name="27 CuadroTexto"/>
          <p:cNvSpPr txBox="1"/>
          <p:nvPr/>
        </p:nvSpPr>
        <p:spPr>
          <a:xfrm>
            <a:off x="1729240" y="3858651"/>
            <a:ext cx="1633845" cy="369332"/>
          </a:xfrm>
          <a:prstGeom prst="rect">
            <a:avLst/>
          </a:prstGeom>
          <a:solidFill>
            <a:srgbClr val="00B050"/>
          </a:solidFill>
        </p:spPr>
        <p:style>
          <a:lnRef idx="0">
            <a:schemeClr val="accent3"/>
          </a:lnRef>
          <a:fillRef idx="3">
            <a:schemeClr val="accent3"/>
          </a:fillRef>
          <a:effectRef idx="3">
            <a:schemeClr val="accent3"/>
          </a:effectRef>
          <a:fontRef idx="minor">
            <a:schemeClr val="lt1"/>
          </a:fontRef>
        </p:style>
        <p:txBody>
          <a:bodyPr wrap="none" rtlCol="0">
            <a:spAutoFit/>
          </a:bodyPr>
          <a:lstStyle/>
          <a:p>
            <a:r>
              <a:rPr lang="es-AR" dirty="0"/>
              <a:t>Ver ejercicio 2</a:t>
            </a:r>
          </a:p>
        </p:txBody>
      </p:sp>
    </p:spTree>
    <p:extLst>
      <p:ext uri="{BB962C8B-B14F-4D97-AF65-F5344CB8AC3E}">
        <p14:creationId xmlns:p14="http://schemas.microsoft.com/office/powerpoint/2010/main" val="16196811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0" y="98425"/>
            <a:ext cx="6684963" cy="601663"/>
          </a:xfrm>
        </p:spPr>
        <p:txBody>
          <a:bodyPr/>
          <a:lstStyle/>
          <a:p>
            <a:pPr eaLnBrk="1" hangingPunct="1">
              <a:defRPr/>
            </a:pPr>
            <a:r>
              <a:rPr lang="es-ES" altLang="es-AR" sz="3600" dirty="0"/>
              <a:t>Definición constantes</a:t>
            </a:r>
          </a:p>
        </p:txBody>
      </p:sp>
      <p:sp>
        <p:nvSpPr>
          <p:cNvPr id="6147" name="Rectangle 3"/>
          <p:cNvSpPr>
            <a:spLocks noGrp="1" noChangeArrowheads="1"/>
          </p:cNvSpPr>
          <p:nvPr>
            <p:ph idx="4294967295"/>
          </p:nvPr>
        </p:nvSpPr>
        <p:spPr>
          <a:xfrm>
            <a:off x="0" y="915988"/>
            <a:ext cx="8137525" cy="4032250"/>
          </a:xfrm>
        </p:spPr>
        <p:txBody>
          <a:bodyPr>
            <a:normAutofit/>
          </a:bodyPr>
          <a:lstStyle/>
          <a:p>
            <a:pPr eaLnBrk="1" hangingPunct="1">
              <a:lnSpc>
                <a:spcPct val="170000"/>
              </a:lnSpc>
              <a:spcBef>
                <a:spcPts val="0"/>
              </a:spcBef>
              <a:buFont typeface="Arial" panose="020B0604020202020204" pitchFamily="34" charset="0"/>
              <a:buChar char="•"/>
              <a:defRPr/>
            </a:pPr>
            <a:r>
              <a:rPr lang="es-ES" altLang="es-AR" sz="2000" dirty="0">
                <a:latin typeface="Calibri" panose="020F0502020204030204" pitchFamily="34" charset="0"/>
                <a:cs typeface="Calibri" panose="020F0502020204030204" pitchFamily="34" charset="0"/>
              </a:rPr>
              <a:t>Se definen con la instrucción </a:t>
            </a:r>
            <a:r>
              <a:rPr lang="es-ES" altLang="es-AR" sz="2000" b="1" dirty="0">
                <a:solidFill>
                  <a:srgbClr val="FFFF00"/>
                </a:solidFill>
                <a:latin typeface="Calibri" panose="020F0502020204030204" pitchFamily="34" charset="0"/>
                <a:cs typeface="Calibri" panose="020F0502020204030204" pitchFamily="34" charset="0"/>
              </a:rPr>
              <a:t>EQU</a:t>
            </a:r>
          </a:p>
          <a:p>
            <a:pPr eaLnBrk="1" hangingPunct="1">
              <a:lnSpc>
                <a:spcPct val="170000"/>
              </a:lnSpc>
              <a:spcBef>
                <a:spcPts val="0"/>
              </a:spcBef>
              <a:buFont typeface="Wingdings" pitchFamily="2" charset="2"/>
              <a:buNone/>
              <a:defRPr/>
            </a:pPr>
            <a:r>
              <a:rPr lang="es-ES" altLang="es-AR" sz="2000" i="1" dirty="0">
                <a:latin typeface="Calibri" panose="020F0502020204030204" pitchFamily="34" charset="0"/>
                <a:cs typeface="Calibri" panose="020F0502020204030204" pitchFamily="34" charset="0"/>
              </a:rPr>
              <a:t> </a:t>
            </a:r>
            <a:r>
              <a:rPr lang="es-ES" altLang="es-AR" sz="2000" b="1" i="1" dirty="0">
                <a:latin typeface="Calibri" panose="020F0502020204030204" pitchFamily="34" charset="0"/>
                <a:cs typeface="Calibri" panose="020F0502020204030204" pitchFamily="34" charset="0"/>
              </a:rPr>
              <a:t>NOMBRE_CONSTANTE EQU valor</a:t>
            </a:r>
          </a:p>
          <a:p>
            <a:pPr marL="0" indent="0" algn="just" eaLnBrk="1" hangingPunct="1">
              <a:spcBef>
                <a:spcPts val="0"/>
              </a:spcBef>
              <a:buFont typeface="Wingdings" pitchFamily="2" charset="2"/>
              <a:buNone/>
              <a:defRPr/>
            </a:pPr>
            <a:r>
              <a:rPr lang="es-ES" altLang="es-AR" sz="2000" dirty="0">
                <a:latin typeface="Calibri" panose="020F0502020204030204" pitchFamily="34" charset="0"/>
                <a:cs typeface="Calibri" panose="020F0502020204030204" pitchFamily="34" charset="0"/>
              </a:rPr>
              <a:t>El ensamblador reemplazará cualquier ocurrencia indicada, pero dicho valor no va a ocupar ninguna dirección de memoria. Nombre de la constante debe escribirse en mayúscula.</a:t>
            </a:r>
          </a:p>
          <a:p>
            <a:pPr marL="0" indent="0" algn="just" eaLnBrk="1" hangingPunct="1">
              <a:lnSpc>
                <a:spcPct val="170000"/>
              </a:lnSpc>
              <a:spcBef>
                <a:spcPts val="0"/>
              </a:spcBef>
              <a:buFont typeface="Wingdings" pitchFamily="2" charset="2"/>
              <a:buNone/>
              <a:defRPr/>
            </a:pPr>
            <a:endParaRPr lang="es-ES" altLang="es-AR" sz="2000" dirty="0">
              <a:latin typeface="Calibri" panose="020F0502020204030204" pitchFamily="34" charset="0"/>
              <a:cs typeface="Calibri" panose="020F0502020204030204" pitchFamily="34" charset="0"/>
            </a:endParaRPr>
          </a:p>
          <a:p>
            <a:pPr marL="0" indent="0" algn="just" eaLnBrk="1" hangingPunct="1">
              <a:spcBef>
                <a:spcPts val="0"/>
              </a:spcBef>
              <a:buFont typeface="Wingdings" pitchFamily="2" charset="2"/>
              <a:buNone/>
              <a:defRPr/>
            </a:pPr>
            <a:r>
              <a:rPr lang="es-ES" altLang="es-AR" sz="2000" dirty="0">
                <a:latin typeface="Calibri" panose="020F0502020204030204" pitchFamily="34" charset="0"/>
                <a:cs typeface="Calibri" panose="020F0502020204030204" pitchFamily="34" charset="0"/>
              </a:rPr>
              <a:t>Ejemplo:</a:t>
            </a:r>
          </a:p>
          <a:p>
            <a:pPr marL="0" indent="0" algn="just" eaLnBrk="1" hangingPunct="1">
              <a:spcBef>
                <a:spcPts val="0"/>
              </a:spcBef>
              <a:buFont typeface="Wingdings" pitchFamily="2" charset="2"/>
              <a:buNone/>
              <a:defRPr/>
            </a:pPr>
            <a:r>
              <a:rPr lang="es-ES" altLang="es-AR" sz="2000" dirty="0">
                <a:latin typeface="Calibri" panose="020F0502020204030204" pitchFamily="34" charset="0"/>
                <a:cs typeface="Calibri" panose="020F0502020204030204" pitchFamily="34" charset="0"/>
              </a:rPr>
              <a:t>MAXIMO </a:t>
            </a:r>
            <a:r>
              <a:rPr lang="es-ES" altLang="es-AR" sz="2000" dirty="0">
                <a:solidFill>
                  <a:srgbClr val="FFFF00"/>
                </a:solidFill>
                <a:latin typeface="Calibri" panose="020F0502020204030204" pitchFamily="34" charset="0"/>
                <a:cs typeface="Calibri" panose="020F0502020204030204" pitchFamily="34" charset="0"/>
              </a:rPr>
              <a:t>EQU</a:t>
            </a:r>
            <a:r>
              <a:rPr lang="es-ES" altLang="es-AR" sz="2000" dirty="0">
                <a:latin typeface="Calibri" panose="020F0502020204030204" pitchFamily="34" charset="0"/>
                <a:cs typeface="Calibri" panose="020F0502020204030204" pitchFamily="34" charset="0"/>
              </a:rPr>
              <a:t> 0</a:t>
            </a:r>
          </a:p>
          <a:p>
            <a:pPr marL="0" indent="0" eaLnBrk="1" hangingPunct="1">
              <a:lnSpc>
                <a:spcPct val="170000"/>
              </a:lnSpc>
              <a:spcBef>
                <a:spcPts val="0"/>
              </a:spcBef>
              <a:buFont typeface="Arial" panose="020B0604020202020204" pitchFamily="34" charset="0"/>
              <a:buChar char="•"/>
              <a:defRPr/>
            </a:pPr>
            <a:endParaRPr lang="es-ES" altLang="es-AR" sz="2000" i="1" u="sng"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893126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0" y="123825"/>
            <a:ext cx="6683375" cy="539750"/>
          </a:xfrm>
        </p:spPr>
        <p:txBody>
          <a:bodyPr/>
          <a:lstStyle/>
          <a:p>
            <a:pPr eaLnBrk="1" hangingPunct="1">
              <a:defRPr/>
            </a:pPr>
            <a:r>
              <a:rPr lang="es-ES" altLang="es-AR" sz="3200" dirty="0"/>
              <a:t>Definición de tablas</a:t>
            </a:r>
          </a:p>
        </p:txBody>
      </p:sp>
      <p:sp>
        <p:nvSpPr>
          <p:cNvPr id="7171" name="Rectangle 3"/>
          <p:cNvSpPr>
            <a:spLocks noGrp="1" noChangeArrowheads="1"/>
          </p:cNvSpPr>
          <p:nvPr>
            <p:ph idx="4294967295"/>
          </p:nvPr>
        </p:nvSpPr>
        <p:spPr>
          <a:xfrm>
            <a:off x="0" y="668338"/>
            <a:ext cx="8426450" cy="4135437"/>
          </a:xfrm>
        </p:spPr>
        <p:txBody>
          <a:bodyPr>
            <a:noAutofit/>
          </a:bodyPr>
          <a:lstStyle/>
          <a:p>
            <a:pPr>
              <a:lnSpc>
                <a:spcPct val="170000"/>
              </a:lnSpc>
              <a:spcBef>
                <a:spcPts val="0"/>
              </a:spcBef>
              <a:defRPr/>
            </a:pPr>
            <a:r>
              <a:rPr lang="es-ES" altLang="es-AR" u="sng" dirty="0">
                <a:latin typeface="Calibri" panose="020F0502020204030204" pitchFamily="34" charset="0"/>
                <a:cs typeface="Calibri" panose="020F0502020204030204" pitchFamily="34" charset="0"/>
              </a:rPr>
              <a:t>Tablas,</a:t>
            </a:r>
            <a:r>
              <a:rPr lang="es-ES" altLang="es-AR" dirty="0">
                <a:latin typeface="Calibri" panose="020F0502020204030204" pitchFamily="34" charset="0"/>
                <a:cs typeface="Calibri" panose="020F0502020204030204" pitchFamily="34" charset="0"/>
              </a:rPr>
              <a:t> se definen como</a:t>
            </a:r>
          </a:p>
          <a:p>
            <a:pPr>
              <a:lnSpc>
                <a:spcPct val="170000"/>
              </a:lnSpc>
              <a:spcBef>
                <a:spcPts val="0"/>
              </a:spcBef>
              <a:buNone/>
              <a:defRPr/>
            </a:pPr>
            <a:r>
              <a:rPr lang="es-ES" altLang="es-AR" dirty="0">
                <a:solidFill>
                  <a:srgbClr val="FFFF00"/>
                </a:solidFill>
                <a:latin typeface="Calibri" panose="020F0502020204030204" pitchFamily="34" charset="0"/>
                <a:cs typeface="Calibri" panose="020F0502020204030204" pitchFamily="34" charset="0"/>
              </a:rPr>
              <a:t> </a:t>
            </a:r>
            <a:r>
              <a:rPr lang="es-ES" altLang="es-AR" i="1" dirty="0" err="1">
                <a:solidFill>
                  <a:srgbClr val="FFFF00"/>
                </a:solidFill>
                <a:latin typeface="Calibri" panose="020F0502020204030204" pitchFamily="34" charset="0"/>
                <a:cs typeface="Calibri" panose="020F0502020204030204" pitchFamily="34" charset="0"/>
              </a:rPr>
              <a:t>nombre_variable</a:t>
            </a:r>
            <a:r>
              <a:rPr lang="es-ES" altLang="es-AR" i="1" dirty="0">
                <a:solidFill>
                  <a:srgbClr val="FFFF00"/>
                </a:solidFill>
                <a:latin typeface="Calibri" panose="020F0502020204030204" pitchFamily="34" charset="0"/>
                <a:cs typeface="Calibri" panose="020F0502020204030204" pitchFamily="34" charset="0"/>
              </a:rPr>
              <a:t> </a:t>
            </a:r>
            <a:r>
              <a:rPr lang="es-ES" altLang="es-AR" i="1" dirty="0" err="1">
                <a:latin typeface="Calibri" panose="020F0502020204030204" pitchFamily="34" charset="0"/>
                <a:cs typeface="Calibri" panose="020F0502020204030204" pitchFamily="34" charset="0"/>
              </a:rPr>
              <a:t>especificador_tipo</a:t>
            </a:r>
            <a:r>
              <a:rPr lang="es-ES" altLang="es-AR" i="1" dirty="0">
                <a:latin typeface="Calibri" panose="020F0502020204030204" pitchFamily="34" charset="0"/>
                <a:cs typeface="Calibri" panose="020F0502020204030204" pitchFamily="34" charset="0"/>
              </a:rPr>
              <a:t> </a:t>
            </a:r>
            <a:r>
              <a:rPr lang="es-ES" altLang="es-AR" i="1" dirty="0">
                <a:solidFill>
                  <a:schemeClr val="accent4">
                    <a:lumMod val="60000"/>
                    <a:lumOff val="40000"/>
                  </a:schemeClr>
                </a:solidFill>
                <a:latin typeface="Calibri" panose="020F0502020204030204" pitchFamily="34" charset="0"/>
                <a:cs typeface="Calibri" panose="020F0502020204030204" pitchFamily="34" charset="0"/>
              </a:rPr>
              <a:t>valores</a:t>
            </a:r>
          </a:p>
          <a:p>
            <a:pPr>
              <a:lnSpc>
                <a:spcPct val="170000"/>
              </a:lnSpc>
              <a:spcBef>
                <a:spcPts val="0"/>
              </a:spcBef>
              <a:buNone/>
              <a:defRPr/>
            </a:pPr>
            <a:r>
              <a:rPr lang="es-ES" altLang="es-AR" dirty="0">
                <a:latin typeface="Calibri" panose="020F0502020204030204" pitchFamily="34" charset="0"/>
                <a:cs typeface="Calibri" panose="020F0502020204030204" pitchFamily="34" charset="0"/>
              </a:rPr>
              <a:t>Ejemplo</a:t>
            </a:r>
          </a:p>
          <a:p>
            <a:pPr>
              <a:lnSpc>
                <a:spcPct val="170000"/>
              </a:lnSpc>
              <a:spcBef>
                <a:spcPts val="0"/>
              </a:spcBef>
              <a:buNone/>
              <a:defRPr/>
            </a:pPr>
            <a:r>
              <a:rPr lang="es-ES" altLang="es-AR" b="1" dirty="0">
                <a:solidFill>
                  <a:srgbClr val="FFFF00"/>
                </a:solidFill>
                <a:latin typeface="Calibri" panose="020F0502020204030204" pitchFamily="34" charset="0"/>
                <a:cs typeface="Calibri" panose="020F0502020204030204" pitchFamily="34" charset="0"/>
              </a:rPr>
              <a:t> tabla </a:t>
            </a:r>
            <a:r>
              <a:rPr lang="es-ES" altLang="es-AR" b="1" dirty="0">
                <a:solidFill>
                  <a:schemeClr val="bg1">
                    <a:lumMod val="95000"/>
                  </a:schemeClr>
                </a:solidFill>
                <a:latin typeface="Calibri" panose="020F0502020204030204" pitchFamily="34" charset="0"/>
                <a:cs typeface="Calibri" panose="020F0502020204030204" pitchFamily="34" charset="0"/>
              </a:rPr>
              <a:t>DB </a:t>
            </a:r>
            <a:r>
              <a:rPr lang="es-ES" altLang="es-AR" b="1" dirty="0">
                <a:solidFill>
                  <a:schemeClr val="accent4">
                    <a:lumMod val="60000"/>
                    <a:lumOff val="40000"/>
                  </a:schemeClr>
                </a:solidFill>
                <a:latin typeface="Calibri" panose="020F0502020204030204" pitchFamily="34" charset="0"/>
                <a:cs typeface="Calibri" panose="020F0502020204030204" pitchFamily="34" charset="0"/>
              </a:rPr>
              <a:t>1, 2, 4, 8, 16, 32, 64, 128</a:t>
            </a:r>
          </a:p>
          <a:p>
            <a:pPr marL="0" indent="0" algn="just">
              <a:lnSpc>
                <a:spcPct val="120000"/>
              </a:lnSpc>
              <a:spcBef>
                <a:spcPts val="0"/>
              </a:spcBef>
              <a:buNone/>
              <a:defRPr/>
            </a:pPr>
            <a:r>
              <a:rPr lang="es-ES" altLang="es-AR" dirty="0">
                <a:latin typeface="Calibri" panose="020F0502020204030204" pitchFamily="34" charset="0"/>
                <a:cs typeface="Calibri" panose="020F0502020204030204" pitchFamily="34" charset="0"/>
              </a:rPr>
              <a:t>Esto genera una tabla con los ocho valores especificados, uno a continuación del otro. Esto se puede ver como un arreglo de ocho bytes pero en el que se inicializaron sus celdas con dichos valores</a:t>
            </a:r>
            <a:r>
              <a:rPr lang="es-ES" altLang="es-AR" dirty="0" smtClean="0">
                <a:latin typeface="Calibri" panose="020F0502020204030204" pitchFamily="34" charset="0"/>
                <a:cs typeface="Calibri" panose="020F0502020204030204" pitchFamily="34" charset="0"/>
              </a:rPr>
              <a:t>.</a:t>
            </a:r>
            <a:endParaRPr lang="es-ES" altLang="es-AR"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853565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idx="12"/>
          </p:nvPr>
        </p:nvSpPr>
        <p:spPr/>
        <p:txBody>
          <a:bodyPr/>
          <a:lstStyle/>
          <a:p>
            <a:fld id="{132FADFE-3B8F-471C-ABF0-DBC7717ECBBC}" type="slidenum">
              <a:rPr lang="es-ES" smtClean="0"/>
              <a:pPr/>
              <a:t>3</a:t>
            </a:fld>
            <a:endParaRPr lang="es-ES"/>
          </a:p>
        </p:txBody>
      </p:sp>
      <p:sp>
        <p:nvSpPr>
          <p:cNvPr id="5" name="4 Título"/>
          <p:cNvSpPr>
            <a:spLocks noGrp="1"/>
          </p:cNvSpPr>
          <p:nvPr>
            <p:ph type="title" idx="4294967295"/>
          </p:nvPr>
        </p:nvSpPr>
        <p:spPr>
          <a:xfrm>
            <a:off x="0" y="0"/>
            <a:ext cx="6013450" cy="555526"/>
          </a:xfrm>
        </p:spPr>
        <p:txBody>
          <a:bodyPr>
            <a:normAutofit/>
          </a:bodyPr>
          <a:lstStyle/>
          <a:p>
            <a:r>
              <a:rPr lang="es-AR" dirty="0" smtClean="0"/>
              <a:t>Bus (canal)</a:t>
            </a:r>
            <a:endParaRPr lang="es-AR" dirty="0"/>
          </a:p>
        </p:txBody>
      </p:sp>
      <p:sp>
        <p:nvSpPr>
          <p:cNvPr id="2" name="Rectángulo 1"/>
          <p:cNvSpPr/>
          <p:nvPr/>
        </p:nvSpPr>
        <p:spPr>
          <a:xfrm>
            <a:off x="6732240" y="843558"/>
            <a:ext cx="2483768" cy="2862322"/>
          </a:xfrm>
          <a:prstGeom prst="rect">
            <a:avLst/>
          </a:prstGeom>
        </p:spPr>
        <p:txBody>
          <a:bodyPr wrap="square">
            <a:spAutoFit/>
          </a:bodyPr>
          <a:lstStyle/>
          <a:p>
            <a:r>
              <a:rPr lang="es-ES" dirty="0">
                <a:solidFill>
                  <a:schemeClr val="accent4"/>
                </a:solidFill>
                <a:latin typeface="Arial" panose="020B0604020202020204" pitchFamily="34" charset="0"/>
              </a:rPr>
              <a:t>En </a:t>
            </a:r>
            <a:r>
              <a:rPr lang="es-ES" u="sng" dirty="0">
                <a:solidFill>
                  <a:schemeClr val="accent4"/>
                </a:solidFill>
                <a:latin typeface="Arial" panose="020B0604020202020204" pitchFamily="34" charset="0"/>
                <a:hlinkClick r:id="rId2"/>
              </a:rPr>
              <a:t>arquitectura de computadores</a:t>
            </a:r>
            <a:r>
              <a:rPr lang="es-ES" dirty="0">
                <a:solidFill>
                  <a:schemeClr val="accent4"/>
                </a:solidFill>
                <a:latin typeface="Arial" panose="020B0604020202020204" pitchFamily="34" charset="0"/>
              </a:rPr>
              <a:t>, el </a:t>
            </a:r>
            <a:r>
              <a:rPr lang="es-ES" b="1" dirty="0">
                <a:solidFill>
                  <a:schemeClr val="accent4"/>
                </a:solidFill>
                <a:latin typeface="Arial" panose="020B0604020202020204" pitchFamily="34" charset="0"/>
              </a:rPr>
              <a:t>bus</a:t>
            </a:r>
            <a:r>
              <a:rPr lang="es-ES" dirty="0">
                <a:solidFill>
                  <a:schemeClr val="accent4"/>
                </a:solidFill>
                <a:latin typeface="Arial" panose="020B0604020202020204" pitchFamily="34" charset="0"/>
              </a:rPr>
              <a:t> (o canal) es un </a:t>
            </a:r>
            <a:r>
              <a:rPr lang="es-ES" dirty="0">
                <a:solidFill>
                  <a:schemeClr val="accent4"/>
                </a:solidFill>
                <a:latin typeface="Arial" panose="020B0604020202020204" pitchFamily="34" charset="0"/>
                <a:hlinkClick r:id="rId3" tooltip="Sistema digital"/>
              </a:rPr>
              <a:t>sistema digital</a:t>
            </a:r>
            <a:r>
              <a:rPr lang="es-ES" dirty="0">
                <a:solidFill>
                  <a:schemeClr val="accent4"/>
                </a:solidFill>
                <a:latin typeface="Arial" panose="020B0604020202020204" pitchFamily="34" charset="0"/>
              </a:rPr>
              <a:t> que transfiere datos entre los componentes de una </a:t>
            </a:r>
            <a:r>
              <a:rPr lang="es-ES" dirty="0">
                <a:solidFill>
                  <a:schemeClr val="accent4"/>
                </a:solidFill>
                <a:latin typeface="Arial" panose="020B0604020202020204" pitchFamily="34" charset="0"/>
                <a:hlinkClick r:id="rId4" tooltip="Computadora"/>
              </a:rPr>
              <a:t>computadora</a:t>
            </a:r>
            <a:r>
              <a:rPr lang="es-ES" dirty="0">
                <a:solidFill>
                  <a:schemeClr val="accent4"/>
                </a:solidFill>
                <a:latin typeface="Arial" panose="020B0604020202020204" pitchFamily="34" charset="0"/>
              </a:rPr>
              <a:t>. Está formado por cables o pistas en un </a:t>
            </a:r>
            <a:r>
              <a:rPr lang="es-ES" dirty="0">
                <a:solidFill>
                  <a:schemeClr val="accent4"/>
                </a:solidFill>
                <a:latin typeface="Arial" panose="020B0604020202020204" pitchFamily="34" charset="0"/>
                <a:hlinkClick r:id="rId5" tooltip="Circuito impreso"/>
              </a:rPr>
              <a:t>circuito impreso</a:t>
            </a:r>
            <a:endParaRPr lang="es-AR" dirty="0">
              <a:solidFill>
                <a:schemeClr val="accent4"/>
              </a:solidFill>
            </a:endParaRPr>
          </a:p>
        </p:txBody>
      </p:sp>
      <p:pic>
        <p:nvPicPr>
          <p:cNvPr id="6" name="Imagen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9552" y="843558"/>
            <a:ext cx="5604616" cy="3967736"/>
          </a:xfrm>
          <a:prstGeom prst="rect">
            <a:avLst/>
          </a:prstGeom>
          <a:ln w="28575">
            <a:solidFill>
              <a:srgbClr val="FF6600"/>
            </a:solidFill>
          </a:ln>
          <a:effectLst>
            <a:glow rad="228600">
              <a:srgbClr val="FF6600">
                <a:alpha val="40000"/>
              </a:srgbClr>
            </a:glow>
          </a:effectLst>
        </p:spPr>
      </p:pic>
      <p:pic>
        <p:nvPicPr>
          <p:cNvPr id="3" name="Imagen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9512" y="1275606"/>
            <a:ext cx="6405389" cy="3270667"/>
          </a:xfrm>
          <a:prstGeom prst="rect">
            <a:avLst/>
          </a:prstGeom>
          <a:ln w="28575">
            <a:solidFill>
              <a:srgbClr val="FF6600"/>
            </a:solidFill>
          </a:ln>
          <a:effectLst>
            <a:glow rad="228600">
              <a:srgbClr val="FF6600">
                <a:alpha val="40000"/>
              </a:srgbClr>
            </a:glow>
          </a:effectLst>
        </p:spPr>
      </p:pic>
    </p:spTree>
    <p:extLst>
      <p:ext uri="{BB962C8B-B14F-4D97-AF65-F5344CB8AC3E}">
        <p14:creationId xmlns:p14="http://schemas.microsoft.com/office/powerpoint/2010/main" val="2569175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0" y="123825"/>
            <a:ext cx="6683375" cy="539750"/>
          </a:xfrm>
        </p:spPr>
        <p:txBody>
          <a:bodyPr/>
          <a:lstStyle/>
          <a:p>
            <a:pPr eaLnBrk="1" hangingPunct="1">
              <a:defRPr/>
            </a:pPr>
            <a:r>
              <a:rPr lang="es-ES" altLang="es-AR" sz="3200" dirty="0"/>
              <a:t>Definición de tablas</a:t>
            </a:r>
          </a:p>
        </p:txBody>
      </p:sp>
      <p:sp>
        <p:nvSpPr>
          <p:cNvPr id="7171" name="Rectangle 3"/>
          <p:cNvSpPr>
            <a:spLocks noGrp="1" noChangeArrowheads="1"/>
          </p:cNvSpPr>
          <p:nvPr>
            <p:ph idx="4294967295"/>
          </p:nvPr>
        </p:nvSpPr>
        <p:spPr>
          <a:xfrm>
            <a:off x="0" y="668338"/>
            <a:ext cx="8426450" cy="4135437"/>
          </a:xfrm>
        </p:spPr>
        <p:txBody>
          <a:bodyPr>
            <a:noAutofit/>
          </a:bodyPr>
          <a:lstStyle/>
          <a:p>
            <a:pPr marL="0" indent="0" algn="just" eaLnBrk="1" hangingPunct="1">
              <a:lnSpc>
                <a:spcPct val="120000"/>
              </a:lnSpc>
              <a:buNone/>
              <a:defRPr/>
            </a:pPr>
            <a:r>
              <a:rPr lang="es-ES" altLang="es-AR" dirty="0" smtClean="0">
                <a:latin typeface="Calibri" panose="020F0502020204030204" pitchFamily="34" charset="0"/>
                <a:cs typeface="Calibri" panose="020F0502020204030204" pitchFamily="34" charset="0"/>
              </a:rPr>
              <a:t>Si </a:t>
            </a:r>
            <a:r>
              <a:rPr lang="es-ES" altLang="es-AR" dirty="0">
                <a:latin typeface="Calibri" panose="020F0502020204030204" pitchFamily="34" charset="0"/>
                <a:cs typeface="Calibri" panose="020F0502020204030204" pitchFamily="34" charset="0"/>
              </a:rPr>
              <a:t>quisiéramos definir algo equivalente a </a:t>
            </a:r>
            <a:r>
              <a:rPr lang="es-ES" altLang="es-AR" dirty="0">
                <a:solidFill>
                  <a:srgbClr val="FFFF00"/>
                </a:solidFill>
                <a:latin typeface="Calibri" panose="020F0502020204030204" pitchFamily="34" charset="0"/>
                <a:cs typeface="Calibri" panose="020F0502020204030204" pitchFamily="34" charset="0"/>
              </a:rPr>
              <a:t>un </a:t>
            </a:r>
            <a:r>
              <a:rPr lang="es-ES" altLang="es-AR" dirty="0" err="1">
                <a:solidFill>
                  <a:srgbClr val="FFFF00"/>
                </a:solidFill>
                <a:latin typeface="Calibri" panose="020F0502020204030204" pitchFamily="34" charset="0"/>
                <a:cs typeface="Calibri" panose="020F0502020204030204" pitchFamily="34" charset="0"/>
              </a:rPr>
              <a:t>string</a:t>
            </a:r>
            <a:r>
              <a:rPr lang="es-ES" altLang="es-AR" dirty="0">
                <a:latin typeface="Calibri" panose="020F0502020204030204" pitchFamily="34" charset="0"/>
                <a:cs typeface="Calibri" panose="020F0502020204030204" pitchFamily="34" charset="0"/>
              </a:rPr>
              <a:t>, podemos aplicar la misma idea de la tabla anterior, en donde en cada celda se almacenaría cada carácter del </a:t>
            </a:r>
            <a:r>
              <a:rPr lang="es-ES" altLang="es-AR" dirty="0" err="1">
                <a:latin typeface="Calibri" panose="020F0502020204030204" pitchFamily="34" charset="0"/>
                <a:cs typeface="Calibri" panose="020F0502020204030204" pitchFamily="34" charset="0"/>
              </a:rPr>
              <a:t>string</a:t>
            </a:r>
            <a:r>
              <a:rPr lang="es-ES" altLang="es-AR" dirty="0">
                <a:latin typeface="Calibri" panose="020F0502020204030204" pitchFamily="34" charset="0"/>
                <a:cs typeface="Calibri" panose="020F0502020204030204" pitchFamily="34" charset="0"/>
              </a:rPr>
              <a:t>. </a:t>
            </a:r>
          </a:p>
          <a:p>
            <a:pPr marL="0" indent="0" algn="just" eaLnBrk="1" hangingPunct="1">
              <a:lnSpc>
                <a:spcPct val="120000"/>
              </a:lnSpc>
              <a:buFont typeface="Wingdings" pitchFamily="2" charset="2"/>
              <a:buNone/>
              <a:defRPr/>
            </a:pPr>
            <a:r>
              <a:rPr lang="es-ES" altLang="es-AR" dirty="0">
                <a:latin typeface="Calibri" panose="020F0502020204030204" pitchFamily="34" charset="0"/>
                <a:cs typeface="Calibri" panose="020F0502020204030204" pitchFamily="34" charset="0"/>
              </a:rPr>
              <a:t>Sin embargo, escribir los códigos ASCII de cada carácter no simplifica mucho las cosas, así que existe una sintaxis alternativa</a:t>
            </a:r>
            <a:r>
              <a:rPr lang="es-ES" altLang="es-AR" dirty="0" smtClean="0">
                <a:latin typeface="Calibri" panose="020F0502020204030204" pitchFamily="34" charset="0"/>
                <a:cs typeface="Calibri" panose="020F0502020204030204" pitchFamily="34" charset="0"/>
              </a:rPr>
              <a:t>:</a:t>
            </a:r>
          </a:p>
          <a:p>
            <a:pPr marL="0" indent="0" algn="just" eaLnBrk="1" hangingPunct="1">
              <a:lnSpc>
                <a:spcPct val="120000"/>
              </a:lnSpc>
              <a:buFont typeface="Wingdings" pitchFamily="2" charset="2"/>
              <a:buNone/>
              <a:defRPr/>
            </a:pPr>
            <a:endParaRPr lang="es-ES" altLang="es-AR" dirty="0">
              <a:latin typeface="Calibri" panose="020F0502020204030204" pitchFamily="34" charset="0"/>
              <a:cs typeface="Calibri" panose="020F0502020204030204" pitchFamily="34" charset="0"/>
            </a:endParaRPr>
          </a:p>
          <a:p>
            <a:pPr marL="0" indent="0" eaLnBrk="1" hangingPunct="1">
              <a:buNone/>
              <a:defRPr/>
            </a:pPr>
            <a:r>
              <a:rPr lang="es-ES" altLang="es-AR" b="1" dirty="0" err="1" smtClean="0">
                <a:solidFill>
                  <a:srgbClr val="FFFF00"/>
                </a:solidFill>
                <a:latin typeface="Calibri" panose="020F0502020204030204" pitchFamily="34" charset="0"/>
                <a:cs typeface="Calibri" panose="020F0502020204030204" pitchFamily="34" charset="0"/>
              </a:rPr>
              <a:t>string</a:t>
            </a:r>
            <a:r>
              <a:rPr lang="es-ES" altLang="es-AR" b="1" dirty="0" smtClean="0">
                <a:solidFill>
                  <a:srgbClr val="FFFF00"/>
                </a:solidFill>
                <a:latin typeface="Calibri" panose="020F0502020204030204" pitchFamily="34" charset="0"/>
                <a:cs typeface="Calibri" panose="020F0502020204030204" pitchFamily="34" charset="0"/>
              </a:rPr>
              <a:t> </a:t>
            </a:r>
            <a:r>
              <a:rPr lang="es-ES" altLang="es-AR" b="1" dirty="0">
                <a:solidFill>
                  <a:schemeClr val="bg1">
                    <a:lumMod val="95000"/>
                  </a:schemeClr>
                </a:solidFill>
                <a:latin typeface="Calibri" panose="020F0502020204030204" pitchFamily="34" charset="0"/>
                <a:cs typeface="Calibri" panose="020F0502020204030204" pitchFamily="34" charset="0"/>
              </a:rPr>
              <a:t>DB</a:t>
            </a:r>
            <a:r>
              <a:rPr lang="es-ES" altLang="es-AR" b="1" dirty="0">
                <a:solidFill>
                  <a:srgbClr val="FFFF00"/>
                </a:solidFill>
                <a:latin typeface="Calibri" panose="020F0502020204030204" pitchFamily="34" charset="0"/>
                <a:cs typeface="Calibri" panose="020F0502020204030204" pitchFamily="34" charset="0"/>
              </a:rPr>
              <a:t> </a:t>
            </a:r>
            <a:r>
              <a:rPr lang="es-ES" altLang="es-AR" b="1" dirty="0">
                <a:solidFill>
                  <a:schemeClr val="accent3">
                    <a:lumMod val="60000"/>
                    <a:lumOff val="40000"/>
                  </a:schemeClr>
                </a:solidFill>
                <a:latin typeface="Calibri" panose="020F0502020204030204" pitchFamily="34" charset="0"/>
                <a:cs typeface="Calibri" panose="020F0502020204030204" pitchFamily="34" charset="0"/>
              </a:rPr>
              <a:t>“Esto es un </a:t>
            </a:r>
            <a:r>
              <a:rPr lang="es-ES" altLang="es-AR" b="1" dirty="0" err="1">
                <a:solidFill>
                  <a:schemeClr val="accent3">
                    <a:lumMod val="60000"/>
                    <a:lumOff val="40000"/>
                  </a:schemeClr>
                </a:solidFill>
                <a:latin typeface="Calibri" panose="020F0502020204030204" pitchFamily="34" charset="0"/>
                <a:cs typeface="Calibri" panose="020F0502020204030204" pitchFamily="34" charset="0"/>
              </a:rPr>
              <a:t>String</a:t>
            </a:r>
            <a:r>
              <a:rPr lang="es-ES" altLang="es-AR" b="1" dirty="0">
                <a:solidFill>
                  <a:schemeClr val="accent3">
                    <a:lumMod val="60000"/>
                    <a:lumOff val="40000"/>
                  </a:schemeClr>
                </a:solidFill>
                <a:latin typeface="Calibri" panose="020F0502020204030204" pitchFamily="34" charset="0"/>
                <a:cs typeface="Calibri" panose="020F0502020204030204" pitchFamily="34" charset="0"/>
              </a:rPr>
              <a:t>.”</a:t>
            </a:r>
          </a:p>
          <a:p>
            <a:pPr eaLnBrk="1" hangingPunct="1">
              <a:buFont typeface="Arial" panose="020B0604020202020204" pitchFamily="34" charset="0"/>
              <a:buChar char="•"/>
              <a:defRPr/>
            </a:pPr>
            <a:endParaRPr lang="es-ES" altLang="es-AR"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117809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1 Título"/>
          <p:cNvSpPr>
            <a:spLocks noGrp="1"/>
          </p:cNvSpPr>
          <p:nvPr>
            <p:ph type="title" idx="4294967295"/>
          </p:nvPr>
        </p:nvSpPr>
        <p:spPr>
          <a:xfrm>
            <a:off x="323850" y="0"/>
            <a:ext cx="8820150" cy="857250"/>
          </a:xfrm>
        </p:spPr>
        <p:txBody>
          <a:bodyPr/>
          <a:lstStyle/>
          <a:p>
            <a:pPr eaLnBrk="1" hangingPunct="1">
              <a:defRPr/>
            </a:pPr>
            <a:r>
              <a:rPr lang="es-AR" altLang="es-AR" dirty="0"/>
              <a:t>MSX88 Instrucciones de transferencia</a:t>
            </a:r>
          </a:p>
        </p:txBody>
      </p:sp>
      <p:pic>
        <p:nvPicPr>
          <p:cNvPr id="7" name="Imagen 6">
            <a:extLst>
              <a:ext uri="{FF2B5EF4-FFF2-40B4-BE49-F238E27FC236}">
                <a16:creationId xmlns:a16="http://schemas.microsoft.com/office/drawing/2014/main" id="{CF738CDB-A320-41CD-962D-34DAC6D821D9}"/>
              </a:ext>
            </a:extLst>
          </p:cNvPr>
          <p:cNvPicPr>
            <a:picLocks noChangeAspect="1"/>
          </p:cNvPicPr>
          <p:nvPr/>
        </p:nvPicPr>
        <p:blipFill rotWithShape="1">
          <a:blip r:embed="rId2"/>
          <a:srcRect r="3139" b="21725"/>
          <a:stretch/>
        </p:blipFill>
        <p:spPr>
          <a:xfrm>
            <a:off x="126986" y="3507854"/>
            <a:ext cx="8856984" cy="1296144"/>
          </a:xfrm>
          <a:prstGeom prst="rect">
            <a:avLst/>
          </a:prstGeom>
          <a:ln w="28575">
            <a:solidFill>
              <a:srgbClr val="FF6600"/>
            </a:solidFill>
          </a:ln>
          <a:effectLst>
            <a:glow rad="228600">
              <a:srgbClr val="FF6600">
                <a:alpha val="40000"/>
              </a:srgbClr>
            </a:glow>
          </a:effectLst>
        </p:spPr>
      </p:pic>
      <p:pic>
        <p:nvPicPr>
          <p:cNvPr id="8" name="Imagen 7">
            <a:extLst>
              <a:ext uri="{FF2B5EF4-FFF2-40B4-BE49-F238E27FC236}">
                <a16:creationId xmlns:a16="http://schemas.microsoft.com/office/drawing/2014/main" id="{4287842F-7679-44AF-96C0-1C74B9C4F6A5}"/>
              </a:ext>
            </a:extLst>
          </p:cNvPr>
          <p:cNvPicPr>
            <a:picLocks noChangeAspect="1"/>
          </p:cNvPicPr>
          <p:nvPr/>
        </p:nvPicPr>
        <p:blipFill>
          <a:blip r:embed="rId3"/>
          <a:stretch>
            <a:fillRect/>
          </a:stretch>
        </p:blipFill>
        <p:spPr>
          <a:xfrm>
            <a:off x="143508" y="987574"/>
            <a:ext cx="8639175" cy="2162175"/>
          </a:xfrm>
          <a:prstGeom prst="rect">
            <a:avLst/>
          </a:prstGeom>
          <a:ln w="28575">
            <a:solidFill>
              <a:srgbClr val="FF6600"/>
            </a:solidFill>
          </a:ln>
          <a:effectLst>
            <a:glow rad="228600">
              <a:srgbClr val="FF6600">
                <a:alpha val="40000"/>
              </a:srgbClr>
            </a:glow>
          </a:effectLst>
        </p:spPr>
      </p:pic>
    </p:spTree>
    <p:extLst>
      <p:ext uri="{BB962C8B-B14F-4D97-AF65-F5344CB8AC3E}">
        <p14:creationId xmlns:p14="http://schemas.microsoft.com/office/powerpoint/2010/main" val="6339178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1 Título"/>
          <p:cNvSpPr>
            <a:spLocks noGrp="1"/>
          </p:cNvSpPr>
          <p:nvPr>
            <p:ph type="title" idx="4294967295"/>
          </p:nvPr>
        </p:nvSpPr>
        <p:spPr>
          <a:xfrm>
            <a:off x="0" y="-92075"/>
            <a:ext cx="8697913" cy="652463"/>
          </a:xfrm>
        </p:spPr>
        <p:txBody>
          <a:bodyPr>
            <a:normAutofit/>
          </a:bodyPr>
          <a:lstStyle/>
          <a:p>
            <a:pPr eaLnBrk="1" hangingPunct="1">
              <a:defRPr/>
            </a:pPr>
            <a:r>
              <a:rPr lang="es-AR" altLang="es-AR" dirty="0"/>
              <a:t>MSX88 Instrucciones aritmético - lógicas</a:t>
            </a:r>
          </a:p>
        </p:txBody>
      </p:sp>
      <p:pic>
        <p:nvPicPr>
          <p:cNvPr id="2" name="Imagen 1">
            <a:extLst>
              <a:ext uri="{FF2B5EF4-FFF2-40B4-BE49-F238E27FC236}">
                <a16:creationId xmlns:a16="http://schemas.microsoft.com/office/drawing/2014/main" id="{B653B9ED-AD21-4916-B4EE-772567160512}"/>
              </a:ext>
            </a:extLst>
          </p:cNvPr>
          <p:cNvPicPr>
            <a:picLocks noChangeAspect="1"/>
          </p:cNvPicPr>
          <p:nvPr/>
        </p:nvPicPr>
        <p:blipFill>
          <a:blip r:embed="rId2"/>
          <a:stretch>
            <a:fillRect/>
          </a:stretch>
        </p:blipFill>
        <p:spPr>
          <a:xfrm>
            <a:off x="717065" y="828637"/>
            <a:ext cx="7637859" cy="3018607"/>
          </a:xfrm>
          <a:prstGeom prst="rect">
            <a:avLst/>
          </a:prstGeom>
          <a:ln>
            <a:solidFill>
              <a:srgbClr val="FF6600"/>
            </a:solidFill>
          </a:ln>
          <a:effectLst>
            <a:glow rad="228600">
              <a:srgbClr val="FF6600">
                <a:alpha val="40000"/>
              </a:srgbClr>
            </a:glow>
          </a:effectLst>
        </p:spPr>
      </p:pic>
      <p:pic>
        <p:nvPicPr>
          <p:cNvPr id="3" name="Imagen 2">
            <a:extLst>
              <a:ext uri="{FF2B5EF4-FFF2-40B4-BE49-F238E27FC236}">
                <a16:creationId xmlns:a16="http://schemas.microsoft.com/office/drawing/2014/main" id="{BF8406B9-64EE-4354-93B5-0F155D0F519C}"/>
              </a:ext>
            </a:extLst>
          </p:cNvPr>
          <p:cNvPicPr>
            <a:picLocks noChangeAspect="1"/>
          </p:cNvPicPr>
          <p:nvPr/>
        </p:nvPicPr>
        <p:blipFill>
          <a:blip r:embed="rId3"/>
          <a:stretch>
            <a:fillRect/>
          </a:stretch>
        </p:blipFill>
        <p:spPr>
          <a:xfrm>
            <a:off x="106870" y="4116010"/>
            <a:ext cx="8858250" cy="742950"/>
          </a:xfrm>
          <a:prstGeom prst="rect">
            <a:avLst/>
          </a:prstGeom>
          <a:ln>
            <a:solidFill>
              <a:srgbClr val="FF6600"/>
            </a:solidFill>
          </a:ln>
          <a:effectLst>
            <a:glow rad="228600">
              <a:srgbClr val="FF6600">
                <a:alpha val="40000"/>
              </a:srgbClr>
            </a:glow>
          </a:effectLst>
        </p:spPr>
      </p:pic>
    </p:spTree>
    <p:extLst>
      <p:ext uri="{BB962C8B-B14F-4D97-AF65-F5344CB8AC3E}">
        <p14:creationId xmlns:p14="http://schemas.microsoft.com/office/powerpoint/2010/main" val="42662097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1 Título"/>
          <p:cNvSpPr>
            <a:spLocks noGrp="1"/>
          </p:cNvSpPr>
          <p:nvPr>
            <p:ph type="title" idx="4294967295"/>
          </p:nvPr>
        </p:nvSpPr>
        <p:spPr>
          <a:xfrm>
            <a:off x="755650" y="123825"/>
            <a:ext cx="8388350" cy="857250"/>
          </a:xfrm>
        </p:spPr>
        <p:txBody>
          <a:bodyPr>
            <a:normAutofit/>
          </a:bodyPr>
          <a:lstStyle/>
          <a:p>
            <a:pPr algn="ctr" eaLnBrk="1" hangingPunct="1">
              <a:defRPr/>
            </a:pPr>
            <a:r>
              <a:rPr lang="es-AR" altLang="es-AR" dirty="0"/>
              <a:t>MSX88 Instrucciones de control</a:t>
            </a:r>
          </a:p>
        </p:txBody>
      </p:sp>
      <p:pic>
        <p:nvPicPr>
          <p:cNvPr id="2" name="Imagen 1">
            <a:extLst>
              <a:ext uri="{FF2B5EF4-FFF2-40B4-BE49-F238E27FC236}">
                <a16:creationId xmlns:a16="http://schemas.microsoft.com/office/drawing/2014/main" id="{48D876C8-F632-419A-9154-8DE88D9EE63D}"/>
              </a:ext>
            </a:extLst>
          </p:cNvPr>
          <p:cNvPicPr>
            <a:picLocks noChangeAspect="1"/>
          </p:cNvPicPr>
          <p:nvPr/>
        </p:nvPicPr>
        <p:blipFill>
          <a:blip r:embed="rId2"/>
          <a:stretch>
            <a:fillRect/>
          </a:stretch>
        </p:blipFill>
        <p:spPr>
          <a:xfrm>
            <a:off x="557212" y="1203598"/>
            <a:ext cx="8315325" cy="3038475"/>
          </a:xfrm>
          <a:prstGeom prst="rect">
            <a:avLst/>
          </a:prstGeom>
          <a:ln w="28575">
            <a:solidFill>
              <a:srgbClr val="FF6600"/>
            </a:solidFill>
          </a:ln>
          <a:effectLst>
            <a:glow rad="228600">
              <a:srgbClr val="FF6600">
                <a:alpha val="40000"/>
              </a:srgbClr>
            </a:glow>
          </a:effectLst>
        </p:spPr>
      </p:pic>
      <p:pic>
        <p:nvPicPr>
          <p:cNvPr id="3" name="Imagen 2">
            <a:extLst>
              <a:ext uri="{FF2B5EF4-FFF2-40B4-BE49-F238E27FC236}">
                <a16:creationId xmlns:a16="http://schemas.microsoft.com/office/drawing/2014/main" id="{ED2806FE-FBCD-41EB-B751-3A0BC40E7010}"/>
              </a:ext>
            </a:extLst>
          </p:cNvPr>
          <p:cNvPicPr>
            <a:picLocks noChangeAspect="1"/>
          </p:cNvPicPr>
          <p:nvPr/>
        </p:nvPicPr>
        <p:blipFill>
          <a:blip r:embed="rId3"/>
          <a:stretch>
            <a:fillRect/>
          </a:stretch>
        </p:blipFill>
        <p:spPr>
          <a:xfrm>
            <a:off x="220352" y="4464943"/>
            <a:ext cx="8858250" cy="200025"/>
          </a:xfrm>
          <a:prstGeom prst="rect">
            <a:avLst/>
          </a:prstGeom>
          <a:ln w="28575">
            <a:solidFill>
              <a:srgbClr val="FF6600"/>
            </a:solidFill>
          </a:ln>
          <a:effectLst>
            <a:glow rad="228600">
              <a:srgbClr val="FF6600">
                <a:alpha val="40000"/>
              </a:srgbClr>
            </a:glow>
          </a:effectLst>
        </p:spPr>
      </p:pic>
    </p:spTree>
    <p:extLst>
      <p:ext uri="{BB962C8B-B14F-4D97-AF65-F5344CB8AC3E}">
        <p14:creationId xmlns:p14="http://schemas.microsoft.com/office/powerpoint/2010/main" val="32728390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0" y="87313"/>
            <a:ext cx="6683375" cy="960437"/>
          </a:xfrm>
        </p:spPr>
        <p:txBody>
          <a:bodyPr/>
          <a:lstStyle/>
          <a:p>
            <a:pPr eaLnBrk="1" hangingPunct="1">
              <a:defRPr/>
            </a:pPr>
            <a:r>
              <a:rPr lang="es-ES" altLang="es-AR" sz="3200" dirty="0"/>
              <a:t>Instrucción ORG</a:t>
            </a:r>
          </a:p>
        </p:txBody>
      </p:sp>
      <p:sp>
        <p:nvSpPr>
          <p:cNvPr id="52227" name="Rectangle 3"/>
          <p:cNvSpPr txBox="1">
            <a:spLocks noGrp="1" noChangeArrowheads="1"/>
          </p:cNvSpPr>
          <p:nvPr>
            <p:ph idx="4294967295"/>
          </p:nvPr>
        </p:nvSpPr>
        <p:spPr>
          <a:xfrm>
            <a:off x="0" y="1485900"/>
            <a:ext cx="4248150" cy="1819275"/>
          </a:xfrm>
        </p:spPr>
        <p:txBody>
          <a:bodyPr>
            <a:normAutofit fontScale="92500" lnSpcReduction="10000"/>
          </a:bodyPr>
          <a:lstStyle/>
          <a:p>
            <a:pPr eaLnBrk="1" hangingPunct="1">
              <a:lnSpc>
                <a:spcPct val="90000"/>
              </a:lnSpc>
              <a:buFont typeface="Wingdings" pitchFamily="2" charset="2"/>
              <a:buNone/>
            </a:pPr>
            <a:r>
              <a:rPr lang="es-ES" altLang="es-AR" sz="1600" dirty="0">
                <a:latin typeface="Tw Cen MT" pitchFamily="34" charset="0"/>
              </a:rPr>
              <a:t>		ORG 1000h</a:t>
            </a:r>
          </a:p>
          <a:p>
            <a:pPr eaLnBrk="1" hangingPunct="1">
              <a:lnSpc>
                <a:spcPct val="90000"/>
              </a:lnSpc>
              <a:buFont typeface="Wingdings" pitchFamily="2" charset="2"/>
              <a:buNone/>
            </a:pPr>
            <a:r>
              <a:rPr lang="es-ES" altLang="es-AR" sz="1600" dirty="0">
                <a:latin typeface="Tw Cen MT" pitchFamily="34" charset="0"/>
              </a:rPr>
              <a:t>contador 	DW 1234h</a:t>
            </a:r>
          </a:p>
          <a:p>
            <a:pPr eaLnBrk="1" hangingPunct="1">
              <a:lnSpc>
                <a:spcPct val="90000"/>
              </a:lnSpc>
              <a:buFont typeface="Wingdings" pitchFamily="2" charset="2"/>
              <a:buNone/>
            </a:pPr>
            <a:r>
              <a:rPr lang="es-ES" altLang="es-AR" sz="1600" dirty="0">
                <a:latin typeface="Tw Cen MT" pitchFamily="34" charset="0"/>
              </a:rPr>
              <a:t>cantidad 	DB 0</a:t>
            </a:r>
          </a:p>
          <a:p>
            <a:pPr eaLnBrk="1" hangingPunct="1">
              <a:lnSpc>
                <a:spcPct val="90000"/>
              </a:lnSpc>
              <a:buFont typeface="Wingdings" pitchFamily="2" charset="2"/>
              <a:buNone/>
            </a:pPr>
            <a:r>
              <a:rPr lang="es-ES" altLang="es-AR" sz="1600" dirty="0">
                <a:latin typeface="Tw Cen MT" pitchFamily="34" charset="0"/>
              </a:rPr>
              <a:t> 	             ORG 2000h</a:t>
            </a:r>
          </a:p>
          <a:p>
            <a:pPr>
              <a:lnSpc>
                <a:spcPct val="90000"/>
              </a:lnSpc>
              <a:buNone/>
            </a:pPr>
            <a:r>
              <a:rPr lang="es-ES" altLang="es-AR" sz="1600" dirty="0">
                <a:latin typeface="Tw Cen MT" pitchFamily="34" charset="0"/>
              </a:rPr>
              <a:t>arreglo 	DB 0A0h, 15, 0Fh, 15</a:t>
            </a:r>
          </a:p>
          <a:p>
            <a:pPr eaLnBrk="1" hangingPunct="1">
              <a:lnSpc>
                <a:spcPct val="90000"/>
              </a:lnSpc>
              <a:buFont typeface="Wingdings" pitchFamily="2" charset="2"/>
              <a:buNone/>
            </a:pPr>
            <a:r>
              <a:rPr lang="es-ES" altLang="es-AR" sz="1600" dirty="0">
                <a:latin typeface="Tw Cen MT" pitchFamily="34" charset="0"/>
              </a:rPr>
              <a:t>cadena 	DB “Un </a:t>
            </a:r>
            <a:r>
              <a:rPr lang="es-ES" altLang="es-AR" sz="1600" dirty="0" err="1">
                <a:latin typeface="Tw Cen MT" pitchFamily="34" charset="0"/>
              </a:rPr>
              <a:t>string</a:t>
            </a:r>
            <a:r>
              <a:rPr lang="es-ES" altLang="es-AR" sz="1600" dirty="0">
                <a:latin typeface="Tw Cen MT" pitchFamily="34" charset="0"/>
              </a:rPr>
              <a:t> es un arreglo de bytes.”</a:t>
            </a:r>
          </a:p>
          <a:p>
            <a:pPr eaLnBrk="1" hangingPunct="1">
              <a:lnSpc>
                <a:spcPct val="90000"/>
              </a:lnSpc>
              <a:buFont typeface="Wingdings" pitchFamily="2" charset="2"/>
              <a:buNone/>
            </a:pPr>
            <a:r>
              <a:rPr lang="es-ES" altLang="es-AR" sz="1600" dirty="0">
                <a:latin typeface="Tw Cen MT" pitchFamily="34" charset="0"/>
              </a:rPr>
              <a:t>	 	END</a:t>
            </a:r>
          </a:p>
          <a:p>
            <a:pPr eaLnBrk="1" hangingPunct="1">
              <a:lnSpc>
                <a:spcPct val="90000"/>
              </a:lnSpc>
            </a:pPr>
            <a:endParaRPr lang="es-ES" altLang="es-AR" sz="2800" dirty="0">
              <a:latin typeface="Tw Cen MT" pitchFamily="34" charset="0"/>
            </a:endParaRPr>
          </a:p>
        </p:txBody>
      </p:sp>
      <p:pic>
        <p:nvPicPr>
          <p:cNvPr id="52228" name="Picture 5"/>
          <p:cNvPicPr>
            <a:picLocks noChangeAspect="1" noChangeArrowheads="1"/>
          </p:cNvPicPr>
          <p:nvPr/>
        </p:nvPicPr>
        <p:blipFill>
          <a:blip r:embed="rId2">
            <a:extLst>
              <a:ext uri="{28A0092B-C50C-407E-A947-70E740481C1C}">
                <a14:useLocalDpi xmlns:a14="http://schemas.microsoft.com/office/drawing/2010/main" val="0"/>
              </a:ext>
            </a:extLst>
          </a:blip>
          <a:srcRect b="14999"/>
          <a:stretch>
            <a:fillRect/>
          </a:stretch>
        </p:blipFill>
        <p:spPr bwMode="auto">
          <a:xfrm>
            <a:off x="6434138" y="1666875"/>
            <a:ext cx="249555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29" name="Picture 6"/>
          <p:cNvPicPr>
            <a:picLocks noChangeAspect="1" noChangeArrowheads="1"/>
          </p:cNvPicPr>
          <p:nvPr/>
        </p:nvPicPr>
        <p:blipFill>
          <a:blip r:embed="rId3">
            <a:extLst>
              <a:ext uri="{28A0092B-C50C-407E-A947-70E740481C1C}">
                <a14:useLocalDpi xmlns:a14="http://schemas.microsoft.com/office/drawing/2010/main" val="0"/>
              </a:ext>
            </a:extLst>
          </a:blip>
          <a:srcRect t="4488"/>
          <a:stretch>
            <a:fillRect/>
          </a:stretch>
        </p:blipFill>
        <p:spPr bwMode="auto">
          <a:xfrm>
            <a:off x="6362700" y="2099072"/>
            <a:ext cx="2343150" cy="1241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0" name="Picture 7"/>
          <p:cNvPicPr>
            <a:picLocks noChangeAspect="1" noChangeArrowheads="1"/>
          </p:cNvPicPr>
          <p:nvPr/>
        </p:nvPicPr>
        <p:blipFill>
          <a:blip r:embed="rId4">
            <a:extLst>
              <a:ext uri="{28A0092B-C50C-407E-A947-70E740481C1C}">
                <a14:useLocalDpi xmlns:a14="http://schemas.microsoft.com/office/drawing/2010/main" val="0"/>
              </a:ext>
            </a:extLst>
          </a:blip>
          <a:srcRect t="7500"/>
          <a:stretch>
            <a:fillRect/>
          </a:stretch>
        </p:blipFill>
        <p:spPr bwMode="auto">
          <a:xfrm>
            <a:off x="6426201" y="3327797"/>
            <a:ext cx="2600325" cy="660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1" name="Text Box 8"/>
          <p:cNvSpPr txBox="1">
            <a:spLocks noChangeArrowheads="1"/>
          </p:cNvSpPr>
          <p:nvPr/>
        </p:nvSpPr>
        <p:spPr bwMode="auto">
          <a:xfrm>
            <a:off x="6252369" y="553059"/>
            <a:ext cx="262731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ts val="750"/>
              </a:spcBef>
              <a:buSzPct val="125000"/>
              <a:buFont typeface="Arial" charset="0"/>
              <a:buChar char="•"/>
              <a:defRPr>
                <a:solidFill>
                  <a:schemeClr val="tx1"/>
                </a:solidFill>
                <a:latin typeface="Tw Cen MT" pitchFamily="34" charset="0"/>
              </a:defRPr>
            </a:lvl1pPr>
            <a:lvl2pPr marL="742950" indent="-285750" eaLnBrk="0" hangingPunct="0">
              <a:lnSpc>
                <a:spcPct val="120000"/>
              </a:lnSpc>
              <a:spcBef>
                <a:spcPts val="375"/>
              </a:spcBef>
              <a:buSzPct val="125000"/>
              <a:buFont typeface="Arial" charset="0"/>
              <a:buChar char="•"/>
              <a:defRPr sz="1500">
                <a:solidFill>
                  <a:schemeClr val="tx1"/>
                </a:solidFill>
                <a:latin typeface="Tw Cen MT" pitchFamily="34" charset="0"/>
              </a:defRPr>
            </a:lvl2pPr>
            <a:lvl3pPr marL="1143000" indent="-228600" eaLnBrk="0" hangingPunct="0">
              <a:lnSpc>
                <a:spcPct val="120000"/>
              </a:lnSpc>
              <a:spcBef>
                <a:spcPts val="375"/>
              </a:spcBef>
              <a:buSzPct val="125000"/>
              <a:buFont typeface="Arial" charset="0"/>
              <a:buChar char="•"/>
              <a:defRPr sz="1400">
                <a:solidFill>
                  <a:schemeClr val="tx1"/>
                </a:solidFill>
                <a:latin typeface="Tw Cen MT" pitchFamily="34" charset="0"/>
              </a:defRPr>
            </a:lvl3pPr>
            <a:lvl4pPr marL="1600200" indent="-228600" eaLnBrk="0" hangingPunct="0">
              <a:lnSpc>
                <a:spcPct val="120000"/>
              </a:lnSpc>
              <a:spcBef>
                <a:spcPts val="375"/>
              </a:spcBef>
              <a:buSzPct val="125000"/>
              <a:buFont typeface="Arial" charset="0"/>
              <a:buChar char="•"/>
              <a:defRPr sz="1200">
                <a:solidFill>
                  <a:schemeClr val="tx1"/>
                </a:solidFill>
                <a:latin typeface="Tw Cen MT" pitchFamily="34" charset="0"/>
              </a:defRPr>
            </a:lvl4pPr>
            <a:lvl5pPr marL="2057400" indent="-228600" eaLnBrk="0" hangingPunct="0">
              <a:lnSpc>
                <a:spcPct val="120000"/>
              </a:lnSpc>
              <a:spcBef>
                <a:spcPts val="375"/>
              </a:spcBef>
              <a:buSzPct val="125000"/>
              <a:buFont typeface="Arial" charset="0"/>
              <a:buChar char="•"/>
              <a:defRPr sz="1200">
                <a:solidFill>
                  <a:schemeClr val="tx1"/>
                </a:solidFill>
                <a:latin typeface="Tw Cen MT" pitchFamily="34" charset="0"/>
              </a:defRPr>
            </a:lvl5pPr>
            <a:lvl6pPr marL="2514600" indent="-228600" eaLnBrk="0" fontAlgn="base" hangingPunct="0">
              <a:lnSpc>
                <a:spcPct val="120000"/>
              </a:lnSpc>
              <a:spcBef>
                <a:spcPts val="375"/>
              </a:spcBef>
              <a:spcAft>
                <a:spcPct val="0"/>
              </a:spcAft>
              <a:buSzPct val="125000"/>
              <a:buFont typeface="Arial" charset="0"/>
              <a:buChar char="•"/>
              <a:defRPr sz="1200">
                <a:solidFill>
                  <a:schemeClr val="tx1"/>
                </a:solidFill>
                <a:latin typeface="Tw Cen MT" pitchFamily="34" charset="0"/>
              </a:defRPr>
            </a:lvl6pPr>
            <a:lvl7pPr marL="2971800" indent="-228600" eaLnBrk="0" fontAlgn="base" hangingPunct="0">
              <a:lnSpc>
                <a:spcPct val="120000"/>
              </a:lnSpc>
              <a:spcBef>
                <a:spcPts val="375"/>
              </a:spcBef>
              <a:spcAft>
                <a:spcPct val="0"/>
              </a:spcAft>
              <a:buSzPct val="125000"/>
              <a:buFont typeface="Arial" charset="0"/>
              <a:buChar char="•"/>
              <a:defRPr sz="1200">
                <a:solidFill>
                  <a:schemeClr val="tx1"/>
                </a:solidFill>
                <a:latin typeface="Tw Cen MT" pitchFamily="34" charset="0"/>
              </a:defRPr>
            </a:lvl7pPr>
            <a:lvl8pPr marL="3429000" indent="-228600" eaLnBrk="0" fontAlgn="base" hangingPunct="0">
              <a:lnSpc>
                <a:spcPct val="120000"/>
              </a:lnSpc>
              <a:spcBef>
                <a:spcPts val="375"/>
              </a:spcBef>
              <a:spcAft>
                <a:spcPct val="0"/>
              </a:spcAft>
              <a:buSzPct val="125000"/>
              <a:buFont typeface="Arial" charset="0"/>
              <a:buChar char="•"/>
              <a:defRPr sz="1200">
                <a:solidFill>
                  <a:schemeClr val="tx1"/>
                </a:solidFill>
                <a:latin typeface="Tw Cen MT" pitchFamily="34" charset="0"/>
              </a:defRPr>
            </a:lvl8pPr>
            <a:lvl9pPr marL="3886200" indent="-228600" eaLnBrk="0" fontAlgn="base" hangingPunct="0">
              <a:lnSpc>
                <a:spcPct val="120000"/>
              </a:lnSpc>
              <a:spcBef>
                <a:spcPts val="375"/>
              </a:spcBef>
              <a:spcAft>
                <a:spcPct val="0"/>
              </a:spcAft>
              <a:buSzPct val="125000"/>
              <a:buFont typeface="Arial" charset="0"/>
              <a:buChar char="•"/>
              <a:defRPr sz="1200">
                <a:solidFill>
                  <a:schemeClr val="tx1"/>
                </a:solidFill>
                <a:latin typeface="Tw Cen MT" pitchFamily="34" charset="0"/>
              </a:defRPr>
            </a:lvl9pPr>
          </a:lstStyle>
          <a:p>
            <a:pPr algn="ctr" eaLnBrk="1" hangingPunct="1">
              <a:lnSpc>
                <a:spcPct val="100000"/>
              </a:lnSpc>
              <a:spcBef>
                <a:spcPct val="50000"/>
              </a:spcBef>
              <a:buSzTx/>
              <a:buFontTx/>
              <a:buNone/>
            </a:pPr>
            <a:r>
              <a:rPr lang="es-ES" altLang="es-AR" dirty="0">
                <a:latin typeface="Arial" charset="0"/>
              </a:rPr>
              <a:t>¿Cómo se ve en memoria de datos?</a:t>
            </a:r>
          </a:p>
        </p:txBody>
      </p:sp>
      <p:sp>
        <p:nvSpPr>
          <p:cNvPr id="52232" name="1 CuadroTexto"/>
          <p:cNvSpPr txBox="1">
            <a:spLocks noChangeArrowheads="1"/>
          </p:cNvSpPr>
          <p:nvPr/>
        </p:nvSpPr>
        <p:spPr bwMode="auto">
          <a:xfrm>
            <a:off x="7452320" y="3768655"/>
            <a:ext cx="8112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ts val="750"/>
              </a:spcBef>
              <a:buSzPct val="125000"/>
              <a:buFont typeface="Arial" charset="0"/>
              <a:buChar char="•"/>
              <a:defRPr>
                <a:solidFill>
                  <a:schemeClr val="tx1"/>
                </a:solidFill>
                <a:latin typeface="Tw Cen MT" pitchFamily="34" charset="0"/>
              </a:defRPr>
            </a:lvl1pPr>
            <a:lvl2pPr marL="742950" indent="-285750" eaLnBrk="0" hangingPunct="0">
              <a:lnSpc>
                <a:spcPct val="120000"/>
              </a:lnSpc>
              <a:spcBef>
                <a:spcPts val="375"/>
              </a:spcBef>
              <a:buSzPct val="125000"/>
              <a:buFont typeface="Arial" charset="0"/>
              <a:buChar char="•"/>
              <a:defRPr sz="1500">
                <a:solidFill>
                  <a:schemeClr val="tx1"/>
                </a:solidFill>
                <a:latin typeface="Tw Cen MT" pitchFamily="34" charset="0"/>
              </a:defRPr>
            </a:lvl2pPr>
            <a:lvl3pPr marL="1143000" indent="-228600" eaLnBrk="0" hangingPunct="0">
              <a:lnSpc>
                <a:spcPct val="120000"/>
              </a:lnSpc>
              <a:spcBef>
                <a:spcPts val="375"/>
              </a:spcBef>
              <a:buSzPct val="125000"/>
              <a:buFont typeface="Arial" charset="0"/>
              <a:buChar char="•"/>
              <a:defRPr sz="1400">
                <a:solidFill>
                  <a:schemeClr val="tx1"/>
                </a:solidFill>
                <a:latin typeface="Tw Cen MT" pitchFamily="34" charset="0"/>
              </a:defRPr>
            </a:lvl3pPr>
            <a:lvl4pPr marL="1600200" indent="-228600" eaLnBrk="0" hangingPunct="0">
              <a:lnSpc>
                <a:spcPct val="120000"/>
              </a:lnSpc>
              <a:spcBef>
                <a:spcPts val="375"/>
              </a:spcBef>
              <a:buSzPct val="125000"/>
              <a:buFont typeface="Arial" charset="0"/>
              <a:buChar char="•"/>
              <a:defRPr sz="1200">
                <a:solidFill>
                  <a:schemeClr val="tx1"/>
                </a:solidFill>
                <a:latin typeface="Tw Cen MT" pitchFamily="34" charset="0"/>
              </a:defRPr>
            </a:lvl4pPr>
            <a:lvl5pPr marL="2057400" indent="-228600" eaLnBrk="0" hangingPunct="0">
              <a:lnSpc>
                <a:spcPct val="120000"/>
              </a:lnSpc>
              <a:spcBef>
                <a:spcPts val="375"/>
              </a:spcBef>
              <a:buSzPct val="125000"/>
              <a:buFont typeface="Arial" charset="0"/>
              <a:buChar char="•"/>
              <a:defRPr sz="1200">
                <a:solidFill>
                  <a:schemeClr val="tx1"/>
                </a:solidFill>
                <a:latin typeface="Tw Cen MT" pitchFamily="34" charset="0"/>
              </a:defRPr>
            </a:lvl5pPr>
            <a:lvl6pPr marL="2514600" indent="-228600" eaLnBrk="0" fontAlgn="base" hangingPunct="0">
              <a:lnSpc>
                <a:spcPct val="120000"/>
              </a:lnSpc>
              <a:spcBef>
                <a:spcPts val="375"/>
              </a:spcBef>
              <a:spcAft>
                <a:spcPct val="0"/>
              </a:spcAft>
              <a:buSzPct val="125000"/>
              <a:buFont typeface="Arial" charset="0"/>
              <a:buChar char="•"/>
              <a:defRPr sz="1200">
                <a:solidFill>
                  <a:schemeClr val="tx1"/>
                </a:solidFill>
                <a:latin typeface="Tw Cen MT" pitchFamily="34" charset="0"/>
              </a:defRPr>
            </a:lvl6pPr>
            <a:lvl7pPr marL="2971800" indent="-228600" eaLnBrk="0" fontAlgn="base" hangingPunct="0">
              <a:lnSpc>
                <a:spcPct val="120000"/>
              </a:lnSpc>
              <a:spcBef>
                <a:spcPts val="375"/>
              </a:spcBef>
              <a:spcAft>
                <a:spcPct val="0"/>
              </a:spcAft>
              <a:buSzPct val="125000"/>
              <a:buFont typeface="Arial" charset="0"/>
              <a:buChar char="•"/>
              <a:defRPr sz="1200">
                <a:solidFill>
                  <a:schemeClr val="tx1"/>
                </a:solidFill>
                <a:latin typeface="Tw Cen MT" pitchFamily="34" charset="0"/>
              </a:defRPr>
            </a:lvl7pPr>
            <a:lvl8pPr marL="3429000" indent="-228600" eaLnBrk="0" fontAlgn="base" hangingPunct="0">
              <a:lnSpc>
                <a:spcPct val="120000"/>
              </a:lnSpc>
              <a:spcBef>
                <a:spcPts val="375"/>
              </a:spcBef>
              <a:spcAft>
                <a:spcPct val="0"/>
              </a:spcAft>
              <a:buSzPct val="125000"/>
              <a:buFont typeface="Arial" charset="0"/>
              <a:buChar char="•"/>
              <a:defRPr sz="1200">
                <a:solidFill>
                  <a:schemeClr val="tx1"/>
                </a:solidFill>
                <a:latin typeface="Tw Cen MT" pitchFamily="34" charset="0"/>
              </a:defRPr>
            </a:lvl8pPr>
            <a:lvl9pPr marL="3886200" indent="-228600" eaLnBrk="0" fontAlgn="base" hangingPunct="0">
              <a:lnSpc>
                <a:spcPct val="120000"/>
              </a:lnSpc>
              <a:spcBef>
                <a:spcPts val="375"/>
              </a:spcBef>
              <a:spcAft>
                <a:spcPct val="0"/>
              </a:spcAft>
              <a:buSzPct val="125000"/>
              <a:buFont typeface="Arial" charset="0"/>
              <a:buChar char="•"/>
              <a:defRPr sz="1200">
                <a:solidFill>
                  <a:schemeClr val="tx1"/>
                </a:solidFill>
                <a:latin typeface="Tw Cen MT" pitchFamily="34" charset="0"/>
              </a:defRPr>
            </a:lvl9pPr>
          </a:lstStyle>
          <a:p>
            <a:pPr eaLnBrk="1" hangingPunct="1">
              <a:lnSpc>
                <a:spcPct val="100000"/>
              </a:lnSpc>
              <a:spcBef>
                <a:spcPct val="0"/>
              </a:spcBef>
              <a:buSzTx/>
              <a:buFontTx/>
              <a:buNone/>
            </a:pPr>
            <a:r>
              <a:rPr lang="es-AR" altLang="es-AR" sz="2800" b="1">
                <a:latin typeface="Arial" charset="0"/>
              </a:rPr>
              <a:t>…</a:t>
            </a:r>
          </a:p>
        </p:txBody>
      </p:sp>
      <p:cxnSp>
        <p:nvCxnSpPr>
          <p:cNvPr id="4" name="3 Conector recto de flecha"/>
          <p:cNvCxnSpPr>
            <a:cxnSpLocks/>
          </p:cNvCxnSpPr>
          <p:nvPr/>
        </p:nvCxnSpPr>
        <p:spPr>
          <a:xfrm>
            <a:off x="2627314" y="1815704"/>
            <a:ext cx="38068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6 Conector recto de flecha"/>
          <p:cNvCxnSpPr>
            <a:cxnSpLocks/>
          </p:cNvCxnSpPr>
          <p:nvPr/>
        </p:nvCxnSpPr>
        <p:spPr>
          <a:xfrm>
            <a:off x="2627314" y="1815704"/>
            <a:ext cx="3806824" cy="2155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8 Conector recto de flecha"/>
          <p:cNvCxnSpPr>
            <a:cxnSpLocks/>
          </p:cNvCxnSpPr>
          <p:nvPr/>
        </p:nvCxnSpPr>
        <p:spPr>
          <a:xfrm>
            <a:off x="2627314" y="2058591"/>
            <a:ext cx="3889375" cy="1345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10 Conector recto de flecha"/>
          <p:cNvCxnSpPr>
            <a:cxnSpLocks/>
          </p:cNvCxnSpPr>
          <p:nvPr/>
        </p:nvCxnSpPr>
        <p:spPr>
          <a:xfrm flipV="1">
            <a:off x="3421550" y="2395536"/>
            <a:ext cx="3095139" cy="1727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13 Conector recto de flecha"/>
          <p:cNvCxnSpPr>
            <a:cxnSpLocks/>
          </p:cNvCxnSpPr>
          <p:nvPr/>
        </p:nvCxnSpPr>
        <p:spPr>
          <a:xfrm>
            <a:off x="3421550" y="2568332"/>
            <a:ext cx="3095139" cy="34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15 Conector recto de flecha"/>
          <p:cNvCxnSpPr>
            <a:cxnSpLocks/>
          </p:cNvCxnSpPr>
          <p:nvPr/>
        </p:nvCxnSpPr>
        <p:spPr>
          <a:xfrm>
            <a:off x="3421550" y="2568332"/>
            <a:ext cx="3095139" cy="1379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17 Conector recto de flecha"/>
          <p:cNvCxnSpPr>
            <a:cxnSpLocks/>
          </p:cNvCxnSpPr>
          <p:nvPr/>
        </p:nvCxnSpPr>
        <p:spPr>
          <a:xfrm>
            <a:off x="4572000" y="2859782"/>
            <a:ext cx="1944689" cy="2292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22 Conector recto de flecha"/>
          <p:cNvCxnSpPr>
            <a:cxnSpLocks/>
          </p:cNvCxnSpPr>
          <p:nvPr/>
        </p:nvCxnSpPr>
        <p:spPr>
          <a:xfrm>
            <a:off x="3421550" y="2567722"/>
            <a:ext cx="3095139" cy="3265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6393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31" presetClass="entr" presetSubtype="0"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p:cTn id="26" dur="1000" fill="hold"/>
                                        <p:tgtEl>
                                          <p:spTgt spid="11"/>
                                        </p:tgtEl>
                                        <p:attrNameLst>
                                          <p:attrName>ppt_w</p:attrName>
                                        </p:attrNameLst>
                                      </p:cBhvr>
                                      <p:tavLst>
                                        <p:tav tm="0">
                                          <p:val>
                                            <p:fltVal val="0"/>
                                          </p:val>
                                        </p:tav>
                                        <p:tav tm="100000">
                                          <p:val>
                                            <p:strVal val="#ppt_w"/>
                                          </p:val>
                                        </p:tav>
                                      </p:tavLst>
                                    </p:anim>
                                    <p:anim calcmode="lin" valueType="num">
                                      <p:cBhvr>
                                        <p:cTn id="27" dur="1000" fill="hold"/>
                                        <p:tgtEl>
                                          <p:spTgt spid="11"/>
                                        </p:tgtEl>
                                        <p:attrNameLst>
                                          <p:attrName>ppt_h</p:attrName>
                                        </p:attrNameLst>
                                      </p:cBhvr>
                                      <p:tavLst>
                                        <p:tav tm="0">
                                          <p:val>
                                            <p:fltVal val="0"/>
                                          </p:val>
                                        </p:tav>
                                        <p:tav tm="100000">
                                          <p:val>
                                            <p:strVal val="#ppt_h"/>
                                          </p:val>
                                        </p:tav>
                                      </p:tavLst>
                                    </p:anim>
                                    <p:anim calcmode="lin" valueType="num">
                                      <p:cBhvr>
                                        <p:cTn id="28" dur="1000" fill="hold"/>
                                        <p:tgtEl>
                                          <p:spTgt spid="11"/>
                                        </p:tgtEl>
                                        <p:attrNameLst>
                                          <p:attrName>style.rotation</p:attrName>
                                        </p:attrNameLst>
                                      </p:cBhvr>
                                      <p:tavLst>
                                        <p:tav tm="0">
                                          <p:val>
                                            <p:fltVal val="90"/>
                                          </p:val>
                                        </p:tav>
                                        <p:tav tm="100000">
                                          <p:val>
                                            <p:fltVal val="0"/>
                                          </p:val>
                                        </p:tav>
                                      </p:tavLst>
                                    </p:anim>
                                    <p:animEffect transition="in" filter="fade">
                                      <p:cBhvr>
                                        <p:cTn id="29" dur="1000"/>
                                        <p:tgtEl>
                                          <p:spTgt spid="11"/>
                                        </p:tgtEl>
                                      </p:cBhvr>
                                    </p:animEffect>
                                  </p:childTnLst>
                                </p:cTn>
                              </p:par>
                              <p:par>
                                <p:cTn id="30" presetID="31" presetClass="entr" presetSubtype="0" fill="hold" nodeType="with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p:cTn id="32" dur="1000" fill="hold"/>
                                        <p:tgtEl>
                                          <p:spTgt spid="14"/>
                                        </p:tgtEl>
                                        <p:attrNameLst>
                                          <p:attrName>ppt_w</p:attrName>
                                        </p:attrNameLst>
                                      </p:cBhvr>
                                      <p:tavLst>
                                        <p:tav tm="0">
                                          <p:val>
                                            <p:fltVal val="0"/>
                                          </p:val>
                                        </p:tav>
                                        <p:tav tm="100000">
                                          <p:val>
                                            <p:strVal val="#ppt_w"/>
                                          </p:val>
                                        </p:tav>
                                      </p:tavLst>
                                    </p:anim>
                                    <p:anim calcmode="lin" valueType="num">
                                      <p:cBhvr>
                                        <p:cTn id="33" dur="1000" fill="hold"/>
                                        <p:tgtEl>
                                          <p:spTgt spid="14"/>
                                        </p:tgtEl>
                                        <p:attrNameLst>
                                          <p:attrName>ppt_h</p:attrName>
                                        </p:attrNameLst>
                                      </p:cBhvr>
                                      <p:tavLst>
                                        <p:tav tm="0">
                                          <p:val>
                                            <p:fltVal val="0"/>
                                          </p:val>
                                        </p:tav>
                                        <p:tav tm="100000">
                                          <p:val>
                                            <p:strVal val="#ppt_h"/>
                                          </p:val>
                                        </p:tav>
                                      </p:tavLst>
                                    </p:anim>
                                    <p:anim calcmode="lin" valueType="num">
                                      <p:cBhvr>
                                        <p:cTn id="34" dur="1000" fill="hold"/>
                                        <p:tgtEl>
                                          <p:spTgt spid="14"/>
                                        </p:tgtEl>
                                        <p:attrNameLst>
                                          <p:attrName>style.rotation</p:attrName>
                                        </p:attrNameLst>
                                      </p:cBhvr>
                                      <p:tavLst>
                                        <p:tav tm="0">
                                          <p:val>
                                            <p:fltVal val="90"/>
                                          </p:val>
                                        </p:tav>
                                        <p:tav tm="100000">
                                          <p:val>
                                            <p:fltVal val="0"/>
                                          </p:val>
                                        </p:tav>
                                      </p:tavLst>
                                    </p:anim>
                                    <p:animEffect transition="in" filter="fade">
                                      <p:cBhvr>
                                        <p:cTn id="35" dur="1000"/>
                                        <p:tgtEl>
                                          <p:spTgt spid="14"/>
                                        </p:tgtEl>
                                      </p:cBhvr>
                                    </p:animEffect>
                                  </p:childTnLst>
                                </p:cTn>
                              </p:par>
                              <p:par>
                                <p:cTn id="36" presetID="31" presetClass="entr" presetSubtype="0"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p:cTn id="38" dur="1000" fill="hold"/>
                                        <p:tgtEl>
                                          <p:spTgt spid="16"/>
                                        </p:tgtEl>
                                        <p:attrNameLst>
                                          <p:attrName>ppt_w</p:attrName>
                                        </p:attrNameLst>
                                      </p:cBhvr>
                                      <p:tavLst>
                                        <p:tav tm="0">
                                          <p:val>
                                            <p:fltVal val="0"/>
                                          </p:val>
                                        </p:tav>
                                        <p:tav tm="100000">
                                          <p:val>
                                            <p:strVal val="#ppt_w"/>
                                          </p:val>
                                        </p:tav>
                                      </p:tavLst>
                                    </p:anim>
                                    <p:anim calcmode="lin" valueType="num">
                                      <p:cBhvr>
                                        <p:cTn id="39" dur="1000" fill="hold"/>
                                        <p:tgtEl>
                                          <p:spTgt spid="16"/>
                                        </p:tgtEl>
                                        <p:attrNameLst>
                                          <p:attrName>ppt_h</p:attrName>
                                        </p:attrNameLst>
                                      </p:cBhvr>
                                      <p:tavLst>
                                        <p:tav tm="0">
                                          <p:val>
                                            <p:fltVal val="0"/>
                                          </p:val>
                                        </p:tav>
                                        <p:tav tm="100000">
                                          <p:val>
                                            <p:strVal val="#ppt_h"/>
                                          </p:val>
                                        </p:tav>
                                      </p:tavLst>
                                    </p:anim>
                                    <p:anim calcmode="lin" valueType="num">
                                      <p:cBhvr>
                                        <p:cTn id="40" dur="1000" fill="hold"/>
                                        <p:tgtEl>
                                          <p:spTgt spid="16"/>
                                        </p:tgtEl>
                                        <p:attrNameLst>
                                          <p:attrName>style.rotation</p:attrName>
                                        </p:attrNameLst>
                                      </p:cBhvr>
                                      <p:tavLst>
                                        <p:tav tm="0">
                                          <p:val>
                                            <p:fltVal val="90"/>
                                          </p:val>
                                        </p:tav>
                                        <p:tav tm="100000">
                                          <p:val>
                                            <p:fltVal val="0"/>
                                          </p:val>
                                        </p:tav>
                                      </p:tavLst>
                                    </p:anim>
                                    <p:animEffect transition="in" filter="fade">
                                      <p:cBhvr>
                                        <p:cTn id="41" dur="1000"/>
                                        <p:tgtEl>
                                          <p:spTgt spid="16"/>
                                        </p:tgtEl>
                                      </p:cBhvr>
                                    </p:animEffect>
                                  </p:childTnLst>
                                </p:cTn>
                              </p:par>
                              <p:par>
                                <p:cTn id="42" presetID="31" presetClass="entr" presetSubtype="0" fill="hold" nodeType="withEffect">
                                  <p:stCondLst>
                                    <p:cond delay="0"/>
                                  </p:stCondLst>
                                  <p:childTnLst>
                                    <p:set>
                                      <p:cBhvr>
                                        <p:cTn id="43" dur="1" fill="hold">
                                          <p:stCondLst>
                                            <p:cond delay="0"/>
                                          </p:stCondLst>
                                        </p:cTn>
                                        <p:tgtEl>
                                          <p:spTgt spid="23"/>
                                        </p:tgtEl>
                                        <p:attrNameLst>
                                          <p:attrName>style.visibility</p:attrName>
                                        </p:attrNameLst>
                                      </p:cBhvr>
                                      <p:to>
                                        <p:strVal val="visible"/>
                                      </p:to>
                                    </p:set>
                                    <p:anim calcmode="lin" valueType="num">
                                      <p:cBhvr>
                                        <p:cTn id="44" dur="1000" fill="hold"/>
                                        <p:tgtEl>
                                          <p:spTgt spid="23"/>
                                        </p:tgtEl>
                                        <p:attrNameLst>
                                          <p:attrName>ppt_w</p:attrName>
                                        </p:attrNameLst>
                                      </p:cBhvr>
                                      <p:tavLst>
                                        <p:tav tm="0">
                                          <p:val>
                                            <p:fltVal val="0"/>
                                          </p:val>
                                        </p:tav>
                                        <p:tav tm="100000">
                                          <p:val>
                                            <p:strVal val="#ppt_w"/>
                                          </p:val>
                                        </p:tav>
                                      </p:tavLst>
                                    </p:anim>
                                    <p:anim calcmode="lin" valueType="num">
                                      <p:cBhvr>
                                        <p:cTn id="45" dur="1000" fill="hold"/>
                                        <p:tgtEl>
                                          <p:spTgt spid="23"/>
                                        </p:tgtEl>
                                        <p:attrNameLst>
                                          <p:attrName>ppt_h</p:attrName>
                                        </p:attrNameLst>
                                      </p:cBhvr>
                                      <p:tavLst>
                                        <p:tav tm="0">
                                          <p:val>
                                            <p:fltVal val="0"/>
                                          </p:val>
                                        </p:tav>
                                        <p:tav tm="100000">
                                          <p:val>
                                            <p:strVal val="#ppt_h"/>
                                          </p:val>
                                        </p:tav>
                                      </p:tavLst>
                                    </p:anim>
                                    <p:anim calcmode="lin" valueType="num">
                                      <p:cBhvr>
                                        <p:cTn id="46" dur="1000" fill="hold"/>
                                        <p:tgtEl>
                                          <p:spTgt spid="23"/>
                                        </p:tgtEl>
                                        <p:attrNameLst>
                                          <p:attrName>style.rotation</p:attrName>
                                        </p:attrNameLst>
                                      </p:cBhvr>
                                      <p:tavLst>
                                        <p:tav tm="0">
                                          <p:val>
                                            <p:fltVal val="90"/>
                                          </p:val>
                                        </p:tav>
                                        <p:tav tm="100000">
                                          <p:val>
                                            <p:fltVal val="0"/>
                                          </p:val>
                                        </p:tav>
                                      </p:tavLst>
                                    </p:anim>
                                    <p:animEffect transition="in" filter="fade">
                                      <p:cBhvr>
                                        <p:cTn id="47" dur="1000"/>
                                        <p:tgtEl>
                                          <p:spTgt spid="23"/>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ntr" presetSubtype="16" fill="hold" nodeType="clickEffect">
                                  <p:stCondLst>
                                    <p:cond delay="0"/>
                                  </p:stCondLst>
                                  <p:childTnLst>
                                    <p:set>
                                      <p:cBhvr>
                                        <p:cTn id="51" dur="1" fill="hold">
                                          <p:stCondLst>
                                            <p:cond delay="0"/>
                                          </p:stCondLst>
                                        </p:cTn>
                                        <p:tgtEl>
                                          <p:spTgt spid="18"/>
                                        </p:tgtEl>
                                        <p:attrNameLst>
                                          <p:attrName>style.visibility</p:attrName>
                                        </p:attrNameLst>
                                      </p:cBhvr>
                                      <p:to>
                                        <p:strVal val="visible"/>
                                      </p:to>
                                    </p:set>
                                    <p:anim calcmode="lin" valueType="num">
                                      <p:cBhvr>
                                        <p:cTn id="52" dur="500" fill="hold"/>
                                        <p:tgtEl>
                                          <p:spTgt spid="18"/>
                                        </p:tgtEl>
                                        <p:attrNameLst>
                                          <p:attrName>ppt_w</p:attrName>
                                        </p:attrNameLst>
                                      </p:cBhvr>
                                      <p:tavLst>
                                        <p:tav tm="0">
                                          <p:val>
                                            <p:fltVal val="0"/>
                                          </p:val>
                                        </p:tav>
                                        <p:tav tm="100000">
                                          <p:val>
                                            <p:strVal val="#ppt_w"/>
                                          </p:val>
                                        </p:tav>
                                      </p:tavLst>
                                    </p:anim>
                                    <p:anim calcmode="lin" valueType="num">
                                      <p:cBhvr>
                                        <p:cTn id="53" dur="500" fill="hold"/>
                                        <p:tgtEl>
                                          <p:spTgt spid="18"/>
                                        </p:tgtEl>
                                        <p:attrNameLst>
                                          <p:attrName>ppt_h</p:attrName>
                                        </p:attrNameLst>
                                      </p:cBhvr>
                                      <p:tavLst>
                                        <p:tav tm="0">
                                          <p:val>
                                            <p:fltVal val="0"/>
                                          </p:val>
                                        </p:tav>
                                        <p:tav tm="100000">
                                          <p:val>
                                            <p:strVal val="#ppt_h"/>
                                          </p:val>
                                        </p:tav>
                                      </p:tavLst>
                                    </p:anim>
                                    <p:animEffect transition="in" filter="fade">
                                      <p:cBhvr>
                                        <p:cTn id="5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2460625" y="468313"/>
            <a:ext cx="6683375" cy="960437"/>
          </a:xfrm>
        </p:spPr>
        <p:txBody>
          <a:bodyPr/>
          <a:lstStyle/>
          <a:p>
            <a:pPr eaLnBrk="1" hangingPunct="1">
              <a:defRPr/>
            </a:pPr>
            <a:r>
              <a:rPr lang="es-ES" altLang="es-AR" dirty="0"/>
              <a:t>Instrucción </a:t>
            </a:r>
            <a:r>
              <a:rPr lang="es-ES" altLang="es-AR" dirty="0" err="1"/>
              <a:t>Move</a:t>
            </a:r>
            <a:endParaRPr lang="es-ES" altLang="es-AR" dirty="0"/>
          </a:p>
        </p:txBody>
      </p:sp>
      <p:sp>
        <p:nvSpPr>
          <p:cNvPr id="53251" name="Rectangle 3"/>
          <p:cNvSpPr txBox="1">
            <a:spLocks noGrp="1" noChangeArrowheads="1"/>
          </p:cNvSpPr>
          <p:nvPr>
            <p:ph idx="4294967295"/>
          </p:nvPr>
        </p:nvSpPr>
        <p:spPr>
          <a:xfrm>
            <a:off x="0" y="1703388"/>
            <a:ext cx="3959225" cy="2162175"/>
          </a:xfrm>
        </p:spPr>
        <p:txBody>
          <a:bodyPr>
            <a:normAutofit fontScale="62500" lnSpcReduction="20000"/>
          </a:bodyPr>
          <a:lstStyle/>
          <a:p>
            <a:pPr eaLnBrk="1" hangingPunct="1">
              <a:lnSpc>
                <a:spcPct val="90000"/>
              </a:lnSpc>
              <a:buFont typeface="Wingdings" pitchFamily="2" charset="2"/>
              <a:buNone/>
            </a:pPr>
            <a:r>
              <a:rPr lang="es-ES" altLang="es-AR" dirty="0">
                <a:latin typeface="Tw Cen MT" pitchFamily="34" charset="0"/>
              </a:rPr>
              <a:t> ORG 1000h</a:t>
            </a:r>
          </a:p>
          <a:p>
            <a:pPr eaLnBrk="1" hangingPunct="1">
              <a:lnSpc>
                <a:spcPct val="90000"/>
              </a:lnSpc>
              <a:buFont typeface="Wingdings" pitchFamily="2" charset="2"/>
              <a:buNone/>
            </a:pPr>
            <a:r>
              <a:rPr lang="es-ES" altLang="es-AR" dirty="0" err="1">
                <a:latin typeface="Tw Cen MT" pitchFamily="34" charset="0"/>
              </a:rPr>
              <a:t>var_byte</a:t>
            </a:r>
            <a:r>
              <a:rPr lang="es-ES" altLang="es-AR" dirty="0">
                <a:latin typeface="Tw Cen MT" pitchFamily="34" charset="0"/>
              </a:rPr>
              <a:t>  DB 20h</a:t>
            </a:r>
          </a:p>
          <a:p>
            <a:pPr eaLnBrk="1" hangingPunct="1">
              <a:lnSpc>
                <a:spcPct val="90000"/>
              </a:lnSpc>
              <a:buFont typeface="Wingdings" pitchFamily="2" charset="2"/>
              <a:buNone/>
            </a:pPr>
            <a:r>
              <a:rPr lang="es-ES" altLang="es-AR" dirty="0" err="1">
                <a:latin typeface="Tw Cen MT" pitchFamily="34" charset="0"/>
              </a:rPr>
              <a:t>var_word</a:t>
            </a:r>
            <a:r>
              <a:rPr lang="es-ES" altLang="es-AR" dirty="0">
                <a:latin typeface="Tw Cen MT" pitchFamily="34" charset="0"/>
              </a:rPr>
              <a:t> DW ?</a:t>
            </a:r>
          </a:p>
          <a:p>
            <a:pPr eaLnBrk="1" hangingPunct="1">
              <a:lnSpc>
                <a:spcPct val="90000"/>
              </a:lnSpc>
              <a:buFont typeface="Wingdings" pitchFamily="2" charset="2"/>
              <a:buNone/>
            </a:pPr>
            <a:r>
              <a:rPr lang="es-ES" altLang="es-AR" dirty="0">
                <a:latin typeface="Tw Cen MT" pitchFamily="34" charset="0"/>
              </a:rPr>
              <a:t> ORG 2000h</a:t>
            </a:r>
          </a:p>
          <a:p>
            <a:pPr eaLnBrk="1" hangingPunct="1">
              <a:lnSpc>
                <a:spcPct val="90000"/>
              </a:lnSpc>
              <a:buFont typeface="Wingdings" pitchFamily="2" charset="2"/>
              <a:buNone/>
            </a:pPr>
            <a:r>
              <a:rPr lang="es-ES" altLang="es-AR" dirty="0">
                <a:latin typeface="Tw Cen MT" pitchFamily="34" charset="0"/>
              </a:rPr>
              <a:t> MOV AX, 1000h</a:t>
            </a:r>
          </a:p>
          <a:p>
            <a:pPr eaLnBrk="1" hangingPunct="1">
              <a:lnSpc>
                <a:spcPct val="90000"/>
              </a:lnSpc>
              <a:buFont typeface="Wingdings" pitchFamily="2" charset="2"/>
              <a:buNone/>
            </a:pPr>
            <a:r>
              <a:rPr lang="es-ES" altLang="es-AR" dirty="0">
                <a:latin typeface="Tw Cen MT" pitchFamily="34" charset="0"/>
              </a:rPr>
              <a:t> MOV BX, AX</a:t>
            </a:r>
          </a:p>
          <a:p>
            <a:pPr eaLnBrk="1" hangingPunct="1">
              <a:lnSpc>
                <a:spcPct val="90000"/>
              </a:lnSpc>
              <a:buFont typeface="Wingdings" pitchFamily="2" charset="2"/>
              <a:buNone/>
            </a:pPr>
            <a:r>
              <a:rPr lang="es-ES" altLang="es-AR" dirty="0">
                <a:latin typeface="Tw Cen MT" pitchFamily="34" charset="0"/>
              </a:rPr>
              <a:t> MOV BL, </a:t>
            </a:r>
            <a:r>
              <a:rPr lang="es-ES" altLang="es-AR" dirty="0" err="1">
                <a:latin typeface="Tw Cen MT" pitchFamily="34" charset="0"/>
              </a:rPr>
              <a:t>var_byte</a:t>
            </a:r>
            <a:endParaRPr lang="es-ES" altLang="es-AR" dirty="0">
              <a:latin typeface="Tw Cen MT" pitchFamily="34" charset="0"/>
            </a:endParaRPr>
          </a:p>
          <a:p>
            <a:pPr eaLnBrk="1" hangingPunct="1">
              <a:lnSpc>
                <a:spcPct val="90000"/>
              </a:lnSpc>
              <a:buFont typeface="Wingdings" pitchFamily="2" charset="2"/>
              <a:buNone/>
            </a:pPr>
            <a:r>
              <a:rPr lang="es-ES" altLang="es-AR" dirty="0">
                <a:latin typeface="Tw Cen MT" pitchFamily="34" charset="0"/>
              </a:rPr>
              <a:t> MOV </a:t>
            </a:r>
            <a:r>
              <a:rPr lang="es-ES" altLang="es-AR" dirty="0" err="1">
                <a:latin typeface="Tw Cen MT" pitchFamily="34" charset="0"/>
              </a:rPr>
              <a:t>var_word</a:t>
            </a:r>
            <a:r>
              <a:rPr lang="es-ES" altLang="es-AR" dirty="0">
                <a:latin typeface="Tw Cen MT" pitchFamily="34" charset="0"/>
              </a:rPr>
              <a:t>, BX</a:t>
            </a:r>
          </a:p>
          <a:p>
            <a:pPr eaLnBrk="1" hangingPunct="1">
              <a:lnSpc>
                <a:spcPct val="90000"/>
              </a:lnSpc>
              <a:buFont typeface="Wingdings" pitchFamily="2" charset="2"/>
              <a:buNone/>
            </a:pPr>
            <a:r>
              <a:rPr lang="es-ES" altLang="es-AR" dirty="0">
                <a:latin typeface="Tw Cen MT" pitchFamily="34" charset="0"/>
              </a:rPr>
              <a:t> END</a:t>
            </a:r>
          </a:p>
          <a:p>
            <a:pPr eaLnBrk="1" hangingPunct="1">
              <a:lnSpc>
                <a:spcPct val="90000"/>
              </a:lnSpc>
            </a:pPr>
            <a:endParaRPr lang="es-ES" altLang="es-AR" dirty="0">
              <a:latin typeface="Tw Cen MT" pitchFamily="34" charset="0"/>
            </a:endParaRPr>
          </a:p>
        </p:txBody>
      </p:sp>
      <p:pic>
        <p:nvPicPr>
          <p:cNvPr id="532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2244" y="2571750"/>
            <a:ext cx="3371850" cy="1557338"/>
          </a:xfrm>
          <a:prstGeom prst="rect">
            <a:avLst/>
          </a:prstGeom>
          <a:noFill/>
          <a:ln w="28575">
            <a:solidFill>
              <a:srgbClr val="FF6600"/>
            </a:solidFill>
            <a:miter lim="800000"/>
            <a:headEnd/>
            <a:tailEnd/>
          </a:ln>
          <a:effectLst>
            <a:glow rad="228600">
              <a:srgbClr val="FF6600">
                <a:alpha val="40000"/>
              </a:srgbClr>
            </a:glow>
          </a:effectLst>
          <a:extLst>
            <a:ext uri="{909E8E84-426E-40DD-AFC4-6F175D3DCCD1}">
              <a14:hiddenFill xmlns:a14="http://schemas.microsoft.com/office/drawing/2010/main">
                <a:solidFill>
                  <a:srgbClr val="FFFFFF"/>
                </a:solidFill>
              </a14:hiddenFill>
            </a:ext>
          </a:extLst>
        </p:spPr>
      </p:pic>
      <p:sp>
        <p:nvSpPr>
          <p:cNvPr id="53253" name="Text Box 8"/>
          <p:cNvSpPr txBox="1">
            <a:spLocks noChangeArrowheads="1"/>
          </p:cNvSpPr>
          <p:nvPr/>
        </p:nvSpPr>
        <p:spPr bwMode="auto">
          <a:xfrm>
            <a:off x="4996200" y="1563638"/>
            <a:ext cx="356393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ts val="750"/>
              </a:spcBef>
              <a:buSzPct val="125000"/>
              <a:buFont typeface="Arial" charset="0"/>
              <a:buChar char="•"/>
              <a:defRPr>
                <a:solidFill>
                  <a:schemeClr val="tx1"/>
                </a:solidFill>
                <a:latin typeface="Tw Cen MT" pitchFamily="34" charset="0"/>
              </a:defRPr>
            </a:lvl1pPr>
            <a:lvl2pPr marL="742950" indent="-285750" eaLnBrk="0" hangingPunct="0">
              <a:lnSpc>
                <a:spcPct val="120000"/>
              </a:lnSpc>
              <a:spcBef>
                <a:spcPts val="375"/>
              </a:spcBef>
              <a:buSzPct val="125000"/>
              <a:buFont typeface="Arial" charset="0"/>
              <a:buChar char="•"/>
              <a:defRPr sz="1500">
                <a:solidFill>
                  <a:schemeClr val="tx1"/>
                </a:solidFill>
                <a:latin typeface="Tw Cen MT" pitchFamily="34" charset="0"/>
              </a:defRPr>
            </a:lvl2pPr>
            <a:lvl3pPr marL="1143000" indent="-228600" eaLnBrk="0" hangingPunct="0">
              <a:lnSpc>
                <a:spcPct val="120000"/>
              </a:lnSpc>
              <a:spcBef>
                <a:spcPts val="375"/>
              </a:spcBef>
              <a:buSzPct val="125000"/>
              <a:buFont typeface="Arial" charset="0"/>
              <a:buChar char="•"/>
              <a:defRPr sz="1400">
                <a:solidFill>
                  <a:schemeClr val="tx1"/>
                </a:solidFill>
                <a:latin typeface="Tw Cen MT" pitchFamily="34" charset="0"/>
              </a:defRPr>
            </a:lvl3pPr>
            <a:lvl4pPr marL="1600200" indent="-228600" eaLnBrk="0" hangingPunct="0">
              <a:lnSpc>
                <a:spcPct val="120000"/>
              </a:lnSpc>
              <a:spcBef>
                <a:spcPts val="375"/>
              </a:spcBef>
              <a:buSzPct val="125000"/>
              <a:buFont typeface="Arial" charset="0"/>
              <a:buChar char="•"/>
              <a:defRPr sz="1200">
                <a:solidFill>
                  <a:schemeClr val="tx1"/>
                </a:solidFill>
                <a:latin typeface="Tw Cen MT" pitchFamily="34" charset="0"/>
              </a:defRPr>
            </a:lvl4pPr>
            <a:lvl5pPr marL="2057400" indent="-228600" eaLnBrk="0" hangingPunct="0">
              <a:lnSpc>
                <a:spcPct val="120000"/>
              </a:lnSpc>
              <a:spcBef>
                <a:spcPts val="375"/>
              </a:spcBef>
              <a:buSzPct val="125000"/>
              <a:buFont typeface="Arial" charset="0"/>
              <a:buChar char="•"/>
              <a:defRPr sz="1200">
                <a:solidFill>
                  <a:schemeClr val="tx1"/>
                </a:solidFill>
                <a:latin typeface="Tw Cen MT" pitchFamily="34" charset="0"/>
              </a:defRPr>
            </a:lvl5pPr>
            <a:lvl6pPr marL="2514600" indent="-228600" eaLnBrk="0" fontAlgn="base" hangingPunct="0">
              <a:lnSpc>
                <a:spcPct val="120000"/>
              </a:lnSpc>
              <a:spcBef>
                <a:spcPts val="375"/>
              </a:spcBef>
              <a:spcAft>
                <a:spcPct val="0"/>
              </a:spcAft>
              <a:buSzPct val="125000"/>
              <a:buFont typeface="Arial" charset="0"/>
              <a:buChar char="•"/>
              <a:defRPr sz="1200">
                <a:solidFill>
                  <a:schemeClr val="tx1"/>
                </a:solidFill>
                <a:latin typeface="Tw Cen MT" pitchFamily="34" charset="0"/>
              </a:defRPr>
            </a:lvl6pPr>
            <a:lvl7pPr marL="2971800" indent="-228600" eaLnBrk="0" fontAlgn="base" hangingPunct="0">
              <a:lnSpc>
                <a:spcPct val="120000"/>
              </a:lnSpc>
              <a:spcBef>
                <a:spcPts val="375"/>
              </a:spcBef>
              <a:spcAft>
                <a:spcPct val="0"/>
              </a:spcAft>
              <a:buSzPct val="125000"/>
              <a:buFont typeface="Arial" charset="0"/>
              <a:buChar char="•"/>
              <a:defRPr sz="1200">
                <a:solidFill>
                  <a:schemeClr val="tx1"/>
                </a:solidFill>
                <a:latin typeface="Tw Cen MT" pitchFamily="34" charset="0"/>
              </a:defRPr>
            </a:lvl7pPr>
            <a:lvl8pPr marL="3429000" indent="-228600" eaLnBrk="0" fontAlgn="base" hangingPunct="0">
              <a:lnSpc>
                <a:spcPct val="120000"/>
              </a:lnSpc>
              <a:spcBef>
                <a:spcPts val="375"/>
              </a:spcBef>
              <a:spcAft>
                <a:spcPct val="0"/>
              </a:spcAft>
              <a:buSzPct val="125000"/>
              <a:buFont typeface="Arial" charset="0"/>
              <a:buChar char="•"/>
              <a:defRPr sz="1200">
                <a:solidFill>
                  <a:schemeClr val="tx1"/>
                </a:solidFill>
                <a:latin typeface="Tw Cen MT" pitchFamily="34" charset="0"/>
              </a:defRPr>
            </a:lvl8pPr>
            <a:lvl9pPr marL="3886200" indent="-228600" eaLnBrk="0" fontAlgn="base" hangingPunct="0">
              <a:lnSpc>
                <a:spcPct val="120000"/>
              </a:lnSpc>
              <a:spcBef>
                <a:spcPts val="375"/>
              </a:spcBef>
              <a:spcAft>
                <a:spcPct val="0"/>
              </a:spcAft>
              <a:buSzPct val="125000"/>
              <a:buFont typeface="Arial" charset="0"/>
              <a:buChar char="•"/>
              <a:defRPr sz="1200">
                <a:solidFill>
                  <a:schemeClr val="tx1"/>
                </a:solidFill>
                <a:latin typeface="Tw Cen MT" pitchFamily="34" charset="0"/>
              </a:defRPr>
            </a:lvl9pPr>
          </a:lstStyle>
          <a:p>
            <a:pPr algn="ctr" eaLnBrk="1" hangingPunct="1">
              <a:lnSpc>
                <a:spcPct val="100000"/>
              </a:lnSpc>
              <a:spcBef>
                <a:spcPct val="50000"/>
              </a:spcBef>
              <a:buSzTx/>
              <a:buFontTx/>
              <a:buNone/>
            </a:pPr>
            <a:r>
              <a:rPr lang="es-ES" altLang="es-AR" dirty="0">
                <a:latin typeface="Arial" charset="0"/>
              </a:rPr>
              <a:t>¿Cómo se ven los registros de la CPU en cada momento de ejecución del programa?</a:t>
            </a:r>
          </a:p>
        </p:txBody>
      </p:sp>
    </p:spTree>
    <p:extLst>
      <p:ext uri="{BB962C8B-B14F-4D97-AF65-F5344CB8AC3E}">
        <p14:creationId xmlns:p14="http://schemas.microsoft.com/office/powerpoint/2010/main" val="188550313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2416175" y="68263"/>
            <a:ext cx="6727825" cy="576262"/>
          </a:xfrm>
        </p:spPr>
        <p:txBody>
          <a:bodyPr>
            <a:normAutofit/>
          </a:bodyPr>
          <a:lstStyle/>
          <a:p>
            <a:pPr eaLnBrk="1" hangingPunct="1">
              <a:defRPr/>
            </a:pPr>
            <a:r>
              <a:rPr lang="es-ES" altLang="es-AR" dirty="0"/>
              <a:t>Inconvenientes en ADD y SUB</a:t>
            </a:r>
          </a:p>
        </p:txBody>
      </p:sp>
      <p:sp>
        <p:nvSpPr>
          <p:cNvPr id="54275" name="Rectangle 3"/>
          <p:cNvSpPr txBox="1">
            <a:spLocks noGrp="1" noChangeArrowheads="1"/>
          </p:cNvSpPr>
          <p:nvPr>
            <p:ph idx="4294967295"/>
          </p:nvPr>
        </p:nvSpPr>
        <p:spPr>
          <a:xfrm>
            <a:off x="0" y="771525"/>
            <a:ext cx="8334375" cy="3779838"/>
          </a:xfrm>
        </p:spPr>
        <p:txBody>
          <a:bodyPr>
            <a:normAutofit/>
          </a:bodyPr>
          <a:lstStyle/>
          <a:p>
            <a:pPr eaLnBrk="1" hangingPunct="1">
              <a:lnSpc>
                <a:spcPct val="90000"/>
              </a:lnSpc>
            </a:pPr>
            <a:r>
              <a:rPr lang="es-ES" altLang="es-AR" sz="2000" dirty="0">
                <a:latin typeface="Calibri" panose="020F0502020204030204" pitchFamily="34" charset="0"/>
                <a:cs typeface="Calibri" panose="020F0502020204030204" pitchFamily="34" charset="0"/>
              </a:rPr>
              <a:t>Supongamos que queremos </a:t>
            </a:r>
            <a:r>
              <a:rPr lang="es-ES" altLang="es-AR" sz="2000" b="1" dirty="0">
                <a:solidFill>
                  <a:srgbClr val="FFFF00"/>
                </a:solidFill>
                <a:latin typeface="Calibri" panose="020F0502020204030204" pitchFamily="34" charset="0"/>
                <a:cs typeface="Calibri" panose="020F0502020204030204" pitchFamily="34" charset="0"/>
              </a:rPr>
              <a:t>sumar valores de 32 bits</a:t>
            </a:r>
            <a:r>
              <a:rPr lang="es-ES" altLang="es-AR" sz="2000" dirty="0">
                <a:latin typeface="Calibri" panose="020F0502020204030204" pitchFamily="34" charset="0"/>
                <a:cs typeface="Calibri" panose="020F0502020204030204" pitchFamily="34" charset="0"/>
              </a:rPr>
              <a:t>. Dado que nuestra CPU opera con valores de 8 o 16 bits, no sería posible hacerlo en un solo paso. Sin embargo, podríamos sumar la parte baja (los 16 bits menos significativos) por un lado y la parte alta (los 16 bits más significativos) por otro usando dos instrucciones ADD. </a:t>
            </a:r>
          </a:p>
          <a:p>
            <a:pPr eaLnBrk="1" hangingPunct="1">
              <a:lnSpc>
                <a:spcPct val="90000"/>
              </a:lnSpc>
            </a:pPr>
            <a:endParaRPr lang="es-ES" altLang="es-AR" sz="2000" dirty="0">
              <a:latin typeface="Calibri" panose="020F0502020204030204" pitchFamily="34" charset="0"/>
              <a:cs typeface="Calibri" panose="020F0502020204030204" pitchFamily="34" charset="0"/>
            </a:endParaRPr>
          </a:p>
          <a:p>
            <a:pPr eaLnBrk="1" hangingPunct="1">
              <a:lnSpc>
                <a:spcPct val="90000"/>
              </a:lnSpc>
            </a:pPr>
            <a:r>
              <a:rPr lang="es-ES" altLang="es-AR" sz="2000" dirty="0">
                <a:latin typeface="Calibri" panose="020F0502020204030204" pitchFamily="34" charset="0"/>
                <a:cs typeface="Calibri" panose="020F0502020204030204" pitchFamily="34" charset="0"/>
              </a:rPr>
              <a:t>El </a:t>
            </a:r>
            <a:r>
              <a:rPr lang="es-ES" altLang="es-AR" sz="2000" b="1" dirty="0">
                <a:solidFill>
                  <a:srgbClr val="FFFF00"/>
                </a:solidFill>
                <a:latin typeface="Calibri" panose="020F0502020204030204" pitchFamily="34" charset="0"/>
                <a:cs typeface="Calibri" panose="020F0502020204030204" pitchFamily="34" charset="0"/>
              </a:rPr>
              <a:t>problema</a:t>
            </a:r>
            <a:r>
              <a:rPr lang="es-ES" altLang="es-AR" sz="2000" dirty="0">
                <a:latin typeface="Calibri" panose="020F0502020204030204" pitchFamily="34" charset="0"/>
                <a:cs typeface="Calibri" panose="020F0502020204030204" pitchFamily="34" charset="0"/>
              </a:rPr>
              <a:t> se presenta cuando se produce un </a:t>
            </a:r>
            <a:r>
              <a:rPr lang="es-ES" altLang="es-AR" sz="2000" b="1" dirty="0">
                <a:solidFill>
                  <a:srgbClr val="FFFF00"/>
                </a:solidFill>
                <a:latin typeface="Calibri" panose="020F0502020204030204" pitchFamily="34" charset="0"/>
                <a:cs typeface="Calibri" panose="020F0502020204030204" pitchFamily="34" charset="0"/>
              </a:rPr>
              <a:t>acarreo</a:t>
            </a:r>
            <a:r>
              <a:rPr lang="es-ES" altLang="es-AR" sz="2000" dirty="0">
                <a:latin typeface="Calibri" panose="020F0502020204030204" pitchFamily="34" charset="0"/>
                <a:cs typeface="Calibri" panose="020F0502020204030204" pitchFamily="34" charset="0"/>
              </a:rPr>
              <a:t> al realizar la suma en la parte baja, ya que no podemos simplemente ignorarlo pues el resultado no sería el correcto, como se muestra en este ejemplo:</a:t>
            </a:r>
          </a:p>
          <a:p>
            <a:pPr eaLnBrk="1" hangingPunct="1">
              <a:lnSpc>
                <a:spcPct val="90000"/>
              </a:lnSpc>
            </a:pPr>
            <a:endParaRPr lang="es-ES" altLang="es-AR" sz="2000" dirty="0">
              <a:latin typeface="Calibri" panose="020F0502020204030204" pitchFamily="34" charset="0"/>
              <a:cs typeface="Calibri" panose="020F0502020204030204" pitchFamily="34" charset="0"/>
            </a:endParaRPr>
          </a:p>
        </p:txBody>
      </p:sp>
      <p:pic>
        <p:nvPicPr>
          <p:cNvPr id="11268" name="Picture 4"/>
          <p:cNvPicPr>
            <a:picLocks noChangeAspect="1" noChangeArrowheads="1"/>
          </p:cNvPicPr>
          <p:nvPr/>
        </p:nvPicPr>
        <p:blipFill>
          <a:blip r:embed="rId2"/>
          <a:srcRect/>
          <a:stretch>
            <a:fillRect/>
          </a:stretch>
        </p:blipFill>
        <p:spPr bwMode="auto">
          <a:xfrm>
            <a:off x="611560" y="4011910"/>
            <a:ext cx="8281987" cy="876300"/>
          </a:xfrm>
          <a:prstGeom prst="rect">
            <a:avLst/>
          </a:prstGeom>
          <a:noFill/>
          <a:ln w="38100">
            <a:solidFill>
              <a:srgbClr val="FF6600"/>
            </a:solidFill>
            <a:miter lim="800000"/>
            <a:headEnd/>
            <a:tailEnd/>
          </a:ln>
          <a:effectLst>
            <a:glow rad="228600">
              <a:srgbClr val="FF6600">
                <a:alpha val="40000"/>
              </a:srgbClr>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29597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0" y="-61913"/>
            <a:ext cx="6683375" cy="960438"/>
          </a:xfrm>
        </p:spPr>
        <p:txBody>
          <a:bodyPr/>
          <a:lstStyle/>
          <a:p>
            <a:pPr eaLnBrk="1" hangingPunct="1">
              <a:defRPr/>
            </a:pPr>
            <a:r>
              <a:rPr lang="es-ES" altLang="es-AR" dirty="0"/>
              <a:t>Uso de ADC</a:t>
            </a:r>
          </a:p>
        </p:txBody>
      </p:sp>
      <p:sp>
        <p:nvSpPr>
          <p:cNvPr id="55299" name="Rectangle 3"/>
          <p:cNvSpPr txBox="1">
            <a:spLocks noGrp="1" noChangeArrowheads="1"/>
          </p:cNvSpPr>
          <p:nvPr>
            <p:ph idx="4294967295"/>
          </p:nvPr>
        </p:nvSpPr>
        <p:spPr>
          <a:xfrm>
            <a:off x="287338" y="904875"/>
            <a:ext cx="8856662" cy="4238625"/>
          </a:xfrm>
        </p:spPr>
        <p:txBody>
          <a:bodyPr>
            <a:noAutofit/>
          </a:bodyPr>
          <a:lstStyle/>
          <a:p>
            <a:pPr eaLnBrk="1" hangingPunct="1">
              <a:lnSpc>
                <a:spcPct val="90000"/>
              </a:lnSpc>
            </a:pPr>
            <a:r>
              <a:rPr lang="es-ES" altLang="es-AR" sz="1600" dirty="0">
                <a:latin typeface="Tw Cen MT" pitchFamily="34" charset="0"/>
              </a:rPr>
              <a:t>Para </a:t>
            </a:r>
            <a:r>
              <a:rPr lang="es-ES" altLang="es-AR" sz="1600" dirty="0">
                <a:solidFill>
                  <a:srgbClr val="FFFF00"/>
                </a:solidFill>
                <a:latin typeface="Tw Cen MT" pitchFamily="34" charset="0"/>
              </a:rPr>
              <a:t>resolver el problema del acarreo </a:t>
            </a:r>
            <a:r>
              <a:rPr lang="es-ES" altLang="es-AR" sz="1600" dirty="0">
                <a:latin typeface="Tw Cen MT" pitchFamily="34" charset="0"/>
              </a:rPr>
              <a:t>se usa </a:t>
            </a:r>
            <a:r>
              <a:rPr lang="es-ES" altLang="es-AR" sz="1600" dirty="0">
                <a:solidFill>
                  <a:srgbClr val="FFFF00"/>
                </a:solidFill>
                <a:latin typeface="Tw Cen MT" pitchFamily="34" charset="0"/>
              </a:rPr>
              <a:t>ADC</a:t>
            </a:r>
            <a:r>
              <a:rPr lang="es-ES" altLang="es-AR" sz="1600" dirty="0">
                <a:latin typeface="Tw Cen MT" pitchFamily="34" charset="0"/>
              </a:rPr>
              <a:t> (</a:t>
            </a:r>
            <a:r>
              <a:rPr lang="es-ES" altLang="es-AR" sz="1600" dirty="0" err="1">
                <a:latin typeface="Tw Cen MT" pitchFamily="34" charset="0"/>
              </a:rPr>
              <a:t>carry</a:t>
            </a:r>
            <a:r>
              <a:rPr lang="es-ES" altLang="es-AR" sz="1600" dirty="0">
                <a:latin typeface="Tw Cen MT" pitchFamily="34" charset="0"/>
              </a:rPr>
              <a:t> )o SUB (</a:t>
            </a:r>
            <a:r>
              <a:rPr lang="es-ES" altLang="es-AR" sz="1600" dirty="0" err="1">
                <a:latin typeface="Tw Cen MT" pitchFamily="34" charset="0"/>
              </a:rPr>
              <a:t>borrow</a:t>
            </a:r>
            <a:r>
              <a:rPr lang="es-ES" altLang="es-AR" sz="1600" dirty="0">
                <a:latin typeface="Tw Cen MT" pitchFamily="34" charset="0"/>
              </a:rPr>
              <a:t>), que suman el acarreo o </a:t>
            </a:r>
            <a:r>
              <a:rPr lang="es-ES" altLang="es-AR" sz="1600" dirty="0" err="1">
                <a:latin typeface="Tw Cen MT" pitchFamily="34" charset="0"/>
              </a:rPr>
              <a:t>borrow</a:t>
            </a:r>
            <a:r>
              <a:rPr lang="es-ES" altLang="es-AR" sz="1600" dirty="0">
                <a:latin typeface="Tw Cen MT" pitchFamily="34" charset="0"/>
              </a:rPr>
              <a:t> según corresponda.</a:t>
            </a:r>
          </a:p>
          <a:p>
            <a:pPr eaLnBrk="1" hangingPunct="1">
              <a:lnSpc>
                <a:spcPct val="90000"/>
              </a:lnSpc>
              <a:buFont typeface="Wingdings" pitchFamily="2" charset="2"/>
              <a:buNone/>
            </a:pPr>
            <a:r>
              <a:rPr lang="es-ES" altLang="es-AR" sz="1600" dirty="0" smtClean="0">
                <a:latin typeface="Tw Cen MT" pitchFamily="34" charset="0"/>
              </a:rPr>
              <a:t>ORG </a:t>
            </a:r>
            <a:r>
              <a:rPr lang="es-ES" altLang="es-AR" sz="1600" dirty="0">
                <a:latin typeface="Tw Cen MT" pitchFamily="34" charset="0"/>
              </a:rPr>
              <a:t>1000h</a:t>
            </a:r>
          </a:p>
          <a:p>
            <a:pPr eaLnBrk="1" hangingPunct="1">
              <a:lnSpc>
                <a:spcPct val="90000"/>
              </a:lnSpc>
              <a:buFont typeface="Wingdings" pitchFamily="2" charset="2"/>
              <a:buNone/>
            </a:pPr>
            <a:r>
              <a:rPr lang="es-ES" altLang="es-AR" sz="1600" dirty="0">
                <a:latin typeface="Tw Cen MT" pitchFamily="34" charset="0"/>
              </a:rPr>
              <a:t>dato1_l DW 0FFFFh</a:t>
            </a:r>
          </a:p>
          <a:p>
            <a:pPr eaLnBrk="1" hangingPunct="1">
              <a:lnSpc>
                <a:spcPct val="90000"/>
              </a:lnSpc>
              <a:buFont typeface="Wingdings" pitchFamily="2" charset="2"/>
              <a:buNone/>
            </a:pPr>
            <a:r>
              <a:rPr lang="es-ES" altLang="es-AR" sz="1600" dirty="0">
                <a:latin typeface="Tw Cen MT" pitchFamily="34" charset="0"/>
              </a:rPr>
              <a:t>dato1_h DW 0015h</a:t>
            </a:r>
          </a:p>
          <a:p>
            <a:pPr eaLnBrk="1" hangingPunct="1">
              <a:lnSpc>
                <a:spcPct val="90000"/>
              </a:lnSpc>
              <a:buFont typeface="Wingdings" pitchFamily="2" charset="2"/>
              <a:buNone/>
            </a:pPr>
            <a:r>
              <a:rPr lang="es-ES" altLang="es-AR" sz="1600" dirty="0">
                <a:latin typeface="Tw Cen MT" pitchFamily="34" charset="0"/>
              </a:rPr>
              <a:t>dato2_l DW 0011h</a:t>
            </a:r>
          </a:p>
          <a:p>
            <a:pPr eaLnBrk="1" hangingPunct="1">
              <a:lnSpc>
                <a:spcPct val="90000"/>
              </a:lnSpc>
              <a:buFont typeface="Wingdings" pitchFamily="2" charset="2"/>
              <a:buNone/>
            </a:pPr>
            <a:r>
              <a:rPr lang="es-ES" altLang="es-AR" sz="1600" dirty="0">
                <a:latin typeface="Tw Cen MT" pitchFamily="34" charset="0"/>
              </a:rPr>
              <a:t>dato2_h DW 0002h</a:t>
            </a:r>
          </a:p>
          <a:p>
            <a:pPr eaLnBrk="1" hangingPunct="1">
              <a:lnSpc>
                <a:spcPct val="90000"/>
              </a:lnSpc>
              <a:buFont typeface="Wingdings" pitchFamily="2" charset="2"/>
              <a:buNone/>
            </a:pPr>
            <a:endParaRPr lang="es-ES" altLang="es-AR" sz="1600" dirty="0">
              <a:latin typeface="Tw Cen MT" pitchFamily="34" charset="0"/>
            </a:endParaRPr>
          </a:p>
          <a:p>
            <a:pPr eaLnBrk="1" hangingPunct="1">
              <a:lnSpc>
                <a:spcPct val="90000"/>
              </a:lnSpc>
              <a:buFont typeface="Wingdings" pitchFamily="2" charset="2"/>
              <a:buNone/>
            </a:pPr>
            <a:r>
              <a:rPr lang="es-ES" altLang="es-AR" sz="1600" dirty="0">
                <a:latin typeface="Tw Cen MT" pitchFamily="34" charset="0"/>
              </a:rPr>
              <a:t> ORG 2000h</a:t>
            </a:r>
          </a:p>
          <a:p>
            <a:pPr eaLnBrk="1" hangingPunct="1">
              <a:lnSpc>
                <a:spcPct val="90000"/>
              </a:lnSpc>
              <a:buFont typeface="Wingdings" pitchFamily="2" charset="2"/>
              <a:buNone/>
            </a:pPr>
            <a:r>
              <a:rPr lang="es-ES" altLang="es-AR" sz="1600" dirty="0">
                <a:latin typeface="Tw Cen MT" pitchFamily="34" charset="0"/>
              </a:rPr>
              <a:t> MOV AX, dato1_l</a:t>
            </a:r>
          </a:p>
          <a:p>
            <a:pPr eaLnBrk="1" hangingPunct="1">
              <a:lnSpc>
                <a:spcPct val="90000"/>
              </a:lnSpc>
              <a:buFont typeface="Wingdings" pitchFamily="2" charset="2"/>
              <a:buNone/>
            </a:pPr>
            <a:r>
              <a:rPr lang="es-ES" altLang="es-AR" sz="1600" dirty="0">
                <a:latin typeface="Tw Cen MT" pitchFamily="34" charset="0"/>
              </a:rPr>
              <a:t> ADD AX, dato2_l</a:t>
            </a:r>
          </a:p>
          <a:p>
            <a:pPr eaLnBrk="1" hangingPunct="1">
              <a:lnSpc>
                <a:spcPct val="90000"/>
              </a:lnSpc>
              <a:buFont typeface="Wingdings" pitchFamily="2" charset="2"/>
              <a:buNone/>
            </a:pPr>
            <a:r>
              <a:rPr lang="es-ES" altLang="es-AR" sz="1600" dirty="0">
                <a:latin typeface="Tw Cen MT" pitchFamily="34" charset="0"/>
              </a:rPr>
              <a:t> MOV BX, dato1_h</a:t>
            </a:r>
          </a:p>
          <a:p>
            <a:pPr eaLnBrk="1" hangingPunct="1">
              <a:lnSpc>
                <a:spcPct val="90000"/>
              </a:lnSpc>
              <a:buFont typeface="Wingdings" pitchFamily="2" charset="2"/>
              <a:buNone/>
            </a:pPr>
            <a:r>
              <a:rPr lang="es-ES" altLang="es-AR" sz="1600" dirty="0">
                <a:latin typeface="Tw Cen MT" pitchFamily="34" charset="0"/>
              </a:rPr>
              <a:t> ADC BX, dato2_h</a:t>
            </a:r>
          </a:p>
          <a:p>
            <a:pPr eaLnBrk="1" hangingPunct="1">
              <a:lnSpc>
                <a:spcPct val="90000"/>
              </a:lnSpc>
              <a:buFont typeface="Wingdings" pitchFamily="2" charset="2"/>
              <a:buNone/>
            </a:pPr>
            <a:r>
              <a:rPr lang="es-ES" altLang="es-AR" sz="1600" dirty="0">
                <a:latin typeface="Tw Cen MT" pitchFamily="34" charset="0"/>
              </a:rPr>
              <a:t> END</a:t>
            </a:r>
          </a:p>
          <a:p>
            <a:pPr eaLnBrk="1" hangingPunct="1">
              <a:lnSpc>
                <a:spcPct val="90000"/>
              </a:lnSpc>
            </a:pPr>
            <a:endParaRPr lang="es-ES" altLang="es-AR" sz="1600" dirty="0">
              <a:latin typeface="Tw Cen MT" pitchFamily="34" charset="0"/>
            </a:endParaRPr>
          </a:p>
        </p:txBody>
      </p:sp>
      <p:pic>
        <p:nvPicPr>
          <p:cNvPr id="553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984" y="2211710"/>
            <a:ext cx="3962400" cy="1300163"/>
          </a:xfrm>
          <a:prstGeom prst="rect">
            <a:avLst/>
          </a:prstGeom>
          <a:noFill/>
          <a:ln w="28575">
            <a:solidFill>
              <a:srgbClr val="FF6600"/>
            </a:solidFill>
            <a:miter lim="800000"/>
            <a:headEnd/>
            <a:tailEnd/>
          </a:ln>
          <a:effectLst>
            <a:glow rad="228600">
              <a:srgbClr val="FF6600">
                <a:alpha val="40000"/>
              </a:srgbClr>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401848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ítulo 1"/>
          <p:cNvSpPr>
            <a:spLocks noGrp="1"/>
          </p:cNvSpPr>
          <p:nvPr>
            <p:ph type="title" idx="4294967295"/>
          </p:nvPr>
        </p:nvSpPr>
        <p:spPr>
          <a:xfrm>
            <a:off x="0" y="123825"/>
            <a:ext cx="6683375" cy="960438"/>
          </a:xfrm>
        </p:spPr>
        <p:txBody>
          <a:bodyPr/>
          <a:lstStyle/>
          <a:p>
            <a:pPr eaLnBrk="1" hangingPunct="1">
              <a:defRPr/>
            </a:pPr>
            <a:r>
              <a:rPr lang="es-AR" altLang="es-AR" dirty="0"/>
              <a:t>Operador OFFSET</a:t>
            </a:r>
          </a:p>
        </p:txBody>
      </p:sp>
      <p:sp>
        <p:nvSpPr>
          <p:cNvPr id="3" name="Marcador de contenido 2"/>
          <p:cNvSpPr>
            <a:spLocks noGrp="1"/>
          </p:cNvSpPr>
          <p:nvPr>
            <p:ph idx="4294967295"/>
          </p:nvPr>
        </p:nvSpPr>
        <p:spPr>
          <a:xfrm>
            <a:off x="1366838" y="1084263"/>
            <a:ext cx="7777162" cy="1674812"/>
          </a:xfrm>
        </p:spPr>
        <p:txBody>
          <a:bodyPr>
            <a:noAutofit/>
          </a:bodyPr>
          <a:lstStyle/>
          <a:p>
            <a:pPr eaLnBrk="1" hangingPunct="1">
              <a:buFont typeface="Arial" panose="020B0604020202020204" pitchFamily="34" charset="0"/>
              <a:buChar char="•"/>
              <a:defRPr/>
            </a:pPr>
            <a:r>
              <a:rPr lang="es-AR" dirty="0"/>
              <a:t>Este operador </a:t>
            </a:r>
            <a:r>
              <a:rPr lang="es-AR" b="1" dirty="0">
                <a:solidFill>
                  <a:srgbClr val="FFFF00"/>
                </a:solidFill>
              </a:rPr>
              <a:t>permite obtener la dirección de una etiqueta</a:t>
            </a:r>
            <a:r>
              <a:rPr lang="es-AR" dirty="0"/>
              <a:t>.</a:t>
            </a:r>
          </a:p>
          <a:p>
            <a:pPr eaLnBrk="1" hangingPunct="1">
              <a:buFont typeface="Arial" panose="020B0604020202020204" pitchFamily="34" charset="0"/>
              <a:buChar char="•"/>
              <a:defRPr/>
            </a:pPr>
            <a:endParaRPr lang="es-AR" dirty="0"/>
          </a:p>
          <a:p>
            <a:pPr marL="0" indent="0" eaLnBrk="1" hangingPunct="1">
              <a:buFont typeface="Wingdings 3" pitchFamily="18" charset="2"/>
              <a:buNone/>
              <a:defRPr/>
            </a:pPr>
            <a:r>
              <a:rPr lang="es-AR" i="1" dirty="0"/>
              <a:t>Por ejemplo si la etiqueta TOTAL esta en la dirección de memoria 2034h al colocar</a:t>
            </a:r>
          </a:p>
          <a:p>
            <a:pPr marL="0" indent="0" eaLnBrk="1" hangingPunct="1">
              <a:buFont typeface="Wingdings" pitchFamily="2" charset="2"/>
              <a:buNone/>
              <a:defRPr/>
            </a:pPr>
            <a:r>
              <a:rPr lang="es-AR" b="1" dirty="0">
                <a:solidFill>
                  <a:srgbClr val="FFFF00"/>
                </a:solidFill>
              </a:rPr>
              <a:t>OFFSET TOTAL</a:t>
            </a:r>
          </a:p>
          <a:p>
            <a:pPr marL="0" indent="0" eaLnBrk="1" hangingPunct="1">
              <a:buFont typeface="Wingdings" pitchFamily="2" charset="2"/>
              <a:buNone/>
              <a:defRPr/>
            </a:pPr>
            <a:r>
              <a:rPr lang="es-AR" i="1" dirty="0"/>
              <a:t>El ensamblador reemplaza a OFFSET TOTAL por 2034h</a:t>
            </a:r>
          </a:p>
        </p:txBody>
      </p:sp>
    </p:spTree>
    <p:extLst>
      <p:ext uri="{BB962C8B-B14F-4D97-AF65-F5344CB8AC3E}">
        <p14:creationId xmlns:p14="http://schemas.microsoft.com/office/powerpoint/2010/main" val="12300635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idx="12"/>
          </p:nvPr>
        </p:nvSpPr>
        <p:spPr/>
        <p:txBody>
          <a:bodyPr/>
          <a:lstStyle/>
          <a:p>
            <a:fld id="{132FADFE-3B8F-471C-ABF0-DBC7717ECBBC}" type="slidenum">
              <a:rPr lang="es-ES" smtClean="0"/>
              <a:pPr/>
              <a:t>4</a:t>
            </a:fld>
            <a:endParaRPr lang="es-ES"/>
          </a:p>
        </p:txBody>
      </p:sp>
      <p:sp>
        <p:nvSpPr>
          <p:cNvPr id="5" name="4 Título"/>
          <p:cNvSpPr>
            <a:spLocks noGrp="1"/>
          </p:cNvSpPr>
          <p:nvPr>
            <p:ph type="title" idx="4294967295"/>
          </p:nvPr>
        </p:nvSpPr>
        <p:spPr>
          <a:xfrm>
            <a:off x="0" y="0"/>
            <a:ext cx="6013450" cy="555526"/>
          </a:xfrm>
        </p:spPr>
        <p:txBody>
          <a:bodyPr>
            <a:normAutofit/>
          </a:bodyPr>
          <a:lstStyle/>
          <a:p>
            <a:r>
              <a:rPr lang="es-AR" dirty="0"/>
              <a:t>Esquema de buses</a:t>
            </a:r>
          </a:p>
        </p:txBody>
      </p:sp>
      <p:pic>
        <p:nvPicPr>
          <p:cNvPr id="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9946" y="843558"/>
            <a:ext cx="6691313" cy="3517900"/>
          </a:xfrm>
          <a:prstGeom prst="rect">
            <a:avLst/>
          </a:prstGeom>
          <a:noFill/>
          <a:ln w="28575">
            <a:solidFill>
              <a:srgbClr val="FF6600"/>
            </a:solidFill>
            <a:round/>
            <a:headEnd/>
            <a:tailEnd/>
          </a:ln>
          <a:effectLst>
            <a:glow rad="101600">
              <a:srgbClr val="FF6600">
                <a:alpha val="60000"/>
              </a:srgbClr>
            </a:glow>
          </a:effectLst>
          <a:extLst>
            <a:ext uri="{909E8E84-426E-40DD-AFC4-6F175D3DCCD1}">
              <a14:hiddenFill xmlns:a14="http://schemas.microsoft.com/office/drawing/2010/main">
                <a:blipFill dpi="0" rotWithShape="0">
                  <a:blip/>
                  <a:srcRect/>
                  <a:stretch>
                    <a:fillRect/>
                  </a:stretch>
                </a:blipFill>
              </a14:hiddenFill>
            </a:ext>
          </a:extLst>
        </p:spPr>
      </p:pic>
      <p:sp>
        <p:nvSpPr>
          <p:cNvPr id="3" name="CuadroTexto 2"/>
          <p:cNvSpPr txBox="1"/>
          <p:nvPr/>
        </p:nvSpPr>
        <p:spPr>
          <a:xfrm>
            <a:off x="611560" y="1707654"/>
            <a:ext cx="1296144" cy="1477328"/>
          </a:xfrm>
          <a:prstGeom prst="rect">
            <a:avLst/>
          </a:prstGeom>
          <a:noFill/>
        </p:spPr>
        <p:txBody>
          <a:bodyPr wrap="square" rtlCol="0">
            <a:spAutoFit/>
          </a:bodyPr>
          <a:lstStyle/>
          <a:p>
            <a:r>
              <a:rPr lang="es-AR" dirty="0" smtClean="0">
                <a:solidFill>
                  <a:srgbClr val="FFFF00"/>
                </a:solidFill>
              </a:rPr>
              <a:t>Control</a:t>
            </a:r>
          </a:p>
          <a:p>
            <a:endParaRPr lang="es-AR" dirty="0" smtClean="0">
              <a:solidFill>
                <a:srgbClr val="FFFF00"/>
              </a:solidFill>
            </a:endParaRPr>
          </a:p>
          <a:p>
            <a:r>
              <a:rPr lang="es-AR" dirty="0" smtClean="0">
                <a:solidFill>
                  <a:srgbClr val="FFFF00"/>
                </a:solidFill>
              </a:rPr>
              <a:t>Dirección</a:t>
            </a:r>
          </a:p>
          <a:p>
            <a:endParaRPr lang="es-AR" dirty="0" smtClean="0">
              <a:solidFill>
                <a:srgbClr val="FFFF00"/>
              </a:solidFill>
            </a:endParaRPr>
          </a:p>
          <a:p>
            <a:r>
              <a:rPr lang="es-AR" dirty="0" smtClean="0">
                <a:solidFill>
                  <a:srgbClr val="FFFF00"/>
                </a:solidFill>
              </a:rPr>
              <a:t>Datos</a:t>
            </a:r>
            <a:endParaRPr lang="es-AR" dirty="0">
              <a:solidFill>
                <a:srgbClr val="FFFF00"/>
              </a:solidFill>
            </a:endParaRPr>
          </a:p>
        </p:txBody>
      </p:sp>
    </p:spTree>
    <p:extLst>
      <p:ext uri="{BB962C8B-B14F-4D97-AF65-F5344CB8AC3E}">
        <p14:creationId xmlns:p14="http://schemas.microsoft.com/office/powerpoint/2010/main" val="31665172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idx="12"/>
          </p:nvPr>
        </p:nvSpPr>
        <p:spPr/>
        <p:txBody>
          <a:bodyPr/>
          <a:lstStyle/>
          <a:p>
            <a:fld id="{132FADFE-3B8F-471C-ABF0-DBC7717ECBBC}" type="slidenum">
              <a:rPr lang="es-ES" smtClean="0"/>
              <a:pPr/>
              <a:t>5</a:t>
            </a:fld>
            <a:endParaRPr lang="es-ES"/>
          </a:p>
        </p:txBody>
      </p:sp>
      <p:sp>
        <p:nvSpPr>
          <p:cNvPr id="2" name="1 Título"/>
          <p:cNvSpPr>
            <a:spLocks noGrp="1"/>
          </p:cNvSpPr>
          <p:nvPr>
            <p:ph type="title" idx="4294967295"/>
          </p:nvPr>
        </p:nvSpPr>
        <p:spPr>
          <a:xfrm>
            <a:off x="0" y="40958"/>
            <a:ext cx="6013450" cy="437505"/>
          </a:xfrm>
        </p:spPr>
        <p:txBody>
          <a:bodyPr/>
          <a:lstStyle/>
          <a:p>
            <a:r>
              <a:rPr lang="es-AR" dirty="0"/>
              <a:t>Memoria</a:t>
            </a:r>
          </a:p>
        </p:txBody>
      </p:sp>
      <p:sp>
        <p:nvSpPr>
          <p:cNvPr id="4" name="3 Marcador de pie de página"/>
          <p:cNvSpPr>
            <a:spLocks noGrp="1"/>
          </p:cNvSpPr>
          <p:nvPr>
            <p:ph type="ftr" sz="quarter" idx="4294967295"/>
          </p:nvPr>
        </p:nvSpPr>
        <p:spPr/>
        <p:txBody>
          <a:bodyPr/>
          <a:lstStyle/>
          <a:p>
            <a:endParaRPr lang="es-ES" dirty="0"/>
          </a:p>
        </p:txBody>
      </p:sp>
      <p:sp>
        <p:nvSpPr>
          <p:cNvPr id="11" name="10 Rectángulo"/>
          <p:cNvSpPr/>
          <p:nvPr/>
        </p:nvSpPr>
        <p:spPr>
          <a:xfrm>
            <a:off x="5084537" y="643420"/>
            <a:ext cx="3839467" cy="2862322"/>
          </a:xfrm>
          <a:prstGeom prst="rect">
            <a:avLst/>
          </a:prstGeom>
        </p:spPr>
        <p:txBody>
          <a:bodyPr wrap="square">
            <a:spAutoFit/>
          </a:bodyPr>
          <a:lstStyle/>
          <a:p>
            <a:pPr algn="just"/>
            <a:r>
              <a:rPr lang="es-ES" altLang="es-AR" dirty="0">
                <a:solidFill>
                  <a:schemeClr val="bg1"/>
                </a:solidFill>
                <a:latin typeface="Calibri" panose="020F0502020204030204" pitchFamily="34" charset="0"/>
                <a:ea typeface="Verdana" panose="020B0604030504040204" pitchFamily="34" charset="0"/>
                <a:cs typeface="Calibri" panose="020F0502020204030204" pitchFamily="34" charset="0"/>
              </a:rPr>
              <a:t>Al bajar en la jerarquía se observa:</a:t>
            </a:r>
          </a:p>
          <a:p>
            <a:pPr algn="just"/>
            <a:endParaRPr lang="es-ES" altLang="es-AR" dirty="0">
              <a:solidFill>
                <a:schemeClr val="bg1"/>
              </a:solidFill>
              <a:latin typeface="Calibri" panose="020F0502020204030204" pitchFamily="34" charset="0"/>
              <a:ea typeface="Verdana" panose="020B0604030504040204" pitchFamily="34" charset="0"/>
              <a:cs typeface="Calibri" panose="020F0502020204030204" pitchFamily="34" charset="0"/>
            </a:endParaRPr>
          </a:p>
          <a:p>
            <a:pPr algn="just">
              <a:buFont typeface="Times New Roman" pitchFamily="16" charset="0"/>
              <a:buAutoNum type="alphaLcParenR"/>
            </a:pPr>
            <a:r>
              <a:rPr lang="es-ES" altLang="es-AR" dirty="0">
                <a:solidFill>
                  <a:schemeClr val="bg1"/>
                </a:solidFill>
                <a:latin typeface="Calibri" panose="020F0502020204030204" pitchFamily="34" charset="0"/>
                <a:ea typeface="Verdana" panose="020B0604030504040204" pitchFamily="34" charset="0"/>
                <a:cs typeface="Calibri" panose="020F0502020204030204" pitchFamily="34" charset="0"/>
              </a:rPr>
              <a:t> Disminuye el costo por bit</a:t>
            </a:r>
          </a:p>
          <a:p>
            <a:pPr algn="just"/>
            <a:endParaRPr lang="es-ES" altLang="es-AR" dirty="0">
              <a:solidFill>
                <a:schemeClr val="bg1"/>
              </a:solidFill>
              <a:latin typeface="Calibri" panose="020F0502020204030204" pitchFamily="34" charset="0"/>
              <a:ea typeface="Verdana" panose="020B0604030504040204" pitchFamily="34" charset="0"/>
              <a:cs typeface="Calibri" panose="020F0502020204030204" pitchFamily="34" charset="0"/>
            </a:endParaRPr>
          </a:p>
          <a:p>
            <a:pPr algn="just"/>
            <a:r>
              <a:rPr lang="es-ES" altLang="es-AR" dirty="0">
                <a:solidFill>
                  <a:schemeClr val="bg1"/>
                </a:solidFill>
                <a:latin typeface="Calibri" panose="020F0502020204030204" pitchFamily="34" charset="0"/>
                <a:ea typeface="Verdana" panose="020B0604030504040204" pitchFamily="34" charset="0"/>
                <a:cs typeface="Calibri" panose="020F0502020204030204" pitchFamily="34" charset="0"/>
              </a:rPr>
              <a:t>b) Aumenta la capacidad</a:t>
            </a:r>
          </a:p>
          <a:p>
            <a:pPr algn="just"/>
            <a:endParaRPr lang="es-ES" altLang="es-AR" dirty="0">
              <a:solidFill>
                <a:schemeClr val="bg1"/>
              </a:solidFill>
              <a:latin typeface="Calibri" panose="020F0502020204030204" pitchFamily="34" charset="0"/>
              <a:ea typeface="Verdana" panose="020B0604030504040204" pitchFamily="34" charset="0"/>
              <a:cs typeface="Calibri" panose="020F0502020204030204" pitchFamily="34" charset="0"/>
            </a:endParaRPr>
          </a:p>
          <a:p>
            <a:pPr algn="just"/>
            <a:r>
              <a:rPr lang="es-ES" altLang="es-AR" dirty="0">
                <a:solidFill>
                  <a:schemeClr val="bg1"/>
                </a:solidFill>
                <a:latin typeface="Calibri" panose="020F0502020204030204" pitchFamily="34" charset="0"/>
                <a:ea typeface="Verdana" panose="020B0604030504040204" pitchFamily="34" charset="0"/>
                <a:cs typeface="Calibri" panose="020F0502020204030204" pitchFamily="34" charset="0"/>
              </a:rPr>
              <a:t>c) Aumenta el tiempo de acceso</a:t>
            </a:r>
          </a:p>
          <a:p>
            <a:pPr algn="just"/>
            <a:endParaRPr lang="es-ES" altLang="es-AR" dirty="0">
              <a:solidFill>
                <a:schemeClr val="bg1"/>
              </a:solidFill>
              <a:latin typeface="Calibri" panose="020F0502020204030204" pitchFamily="34" charset="0"/>
              <a:ea typeface="Verdana" panose="020B0604030504040204" pitchFamily="34" charset="0"/>
              <a:cs typeface="Calibri" panose="020F0502020204030204" pitchFamily="34" charset="0"/>
            </a:endParaRPr>
          </a:p>
          <a:p>
            <a:pPr algn="just"/>
            <a:r>
              <a:rPr lang="es-ES" altLang="es-AR" dirty="0">
                <a:solidFill>
                  <a:schemeClr val="bg1"/>
                </a:solidFill>
                <a:latin typeface="Calibri" panose="020F0502020204030204" pitchFamily="34" charset="0"/>
                <a:ea typeface="Verdana" panose="020B0604030504040204" pitchFamily="34" charset="0"/>
                <a:cs typeface="Calibri" panose="020F0502020204030204" pitchFamily="34" charset="0"/>
              </a:rPr>
              <a:t>d) Disminuye la frecuencia de acceso a la memoria por parte del procesador</a:t>
            </a:r>
          </a:p>
        </p:txBody>
      </p:sp>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34" y="583588"/>
            <a:ext cx="4732337" cy="4498975"/>
          </a:xfrm>
          <a:prstGeom prst="rect">
            <a:avLst/>
          </a:prstGeom>
          <a:noFill/>
          <a:ln w="9525">
            <a:solidFill>
              <a:srgbClr val="808080"/>
            </a:solidFill>
            <a:round/>
            <a:headEnd/>
            <a:tailEnd/>
          </a:ln>
          <a:effectLst>
            <a:glow rad="101600">
              <a:srgbClr val="FF6600">
                <a:alpha val="60000"/>
              </a:srgbClr>
            </a:glow>
            <a:outerShdw dist="35921" dir="2700000" algn="ctr" rotWithShape="0">
              <a:srgbClr val="808080"/>
            </a:outerShdw>
          </a:effectLst>
          <a:extLst>
            <a:ext uri="{909E8E84-426E-40DD-AFC4-6F175D3DCCD1}">
              <a14:hiddenFill xmlns:a14="http://schemas.microsoft.com/office/drawing/2010/main">
                <a:blipFill dpi="0" rotWithShape="0">
                  <a:blip/>
                  <a:srcRect/>
                  <a:stretch>
                    <a:fillRect/>
                  </a:stretch>
                </a:blipFill>
              </a14:hiddenFill>
            </a:ext>
          </a:extLst>
        </p:spPr>
      </p:pic>
      <p:sp>
        <p:nvSpPr>
          <p:cNvPr id="13" name="Text Box 3"/>
          <p:cNvSpPr txBox="1">
            <a:spLocks noChangeArrowheads="1"/>
          </p:cNvSpPr>
          <p:nvPr/>
        </p:nvSpPr>
        <p:spPr bwMode="auto">
          <a:xfrm>
            <a:off x="251520" y="643420"/>
            <a:ext cx="1393825" cy="747713"/>
          </a:xfrm>
          <a:prstGeom prst="rect">
            <a:avLst/>
          </a:prstGeom>
          <a:ln>
            <a:headEnd/>
            <a:tailEnd/>
          </a:ln>
          <a:extLst/>
        </p:spPr>
        <p:style>
          <a:lnRef idx="0">
            <a:schemeClr val="accent6"/>
          </a:lnRef>
          <a:fillRef idx="3">
            <a:schemeClr val="accent6"/>
          </a:fillRef>
          <a:effectRef idx="3">
            <a:schemeClr val="accent6"/>
          </a:effectRef>
          <a:fontRef idx="minor">
            <a:schemeClr val="lt1"/>
          </a:fontRef>
        </p:style>
        <p:txBody>
          <a:bodyPr lIns="107280" tIns="53640" rIns="107280" bIns="5364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9pPr>
          </a:lstStyle>
          <a:p>
            <a:pPr algn="ctr" eaLnBrk="1" hangingPunct="1">
              <a:buClrTx/>
              <a:buFontTx/>
              <a:buNone/>
            </a:pPr>
            <a:r>
              <a:rPr lang="es-ES" altLang="es-AR" sz="2100" dirty="0">
                <a:solidFill>
                  <a:schemeClr val="tx1"/>
                </a:solidFill>
                <a:latin typeface="Arial" charset="0"/>
                <a:cs typeface="Arial" charset="0"/>
              </a:rPr>
              <a:t>Rápida y cara</a:t>
            </a:r>
          </a:p>
        </p:txBody>
      </p:sp>
      <p:sp>
        <p:nvSpPr>
          <p:cNvPr id="14" name="Text Box 4"/>
          <p:cNvSpPr txBox="1">
            <a:spLocks noChangeArrowheads="1"/>
          </p:cNvSpPr>
          <p:nvPr/>
        </p:nvSpPr>
        <p:spPr bwMode="auto">
          <a:xfrm>
            <a:off x="3338407" y="4198938"/>
            <a:ext cx="1393825" cy="747713"/>
          </a:xfrm>
          <a:prstGeom prst="rect">
            <a:avLst/>
          </a:prstGeom>
          <a:ln>
            <a:headEnd/>
            <a:tailEnd/>
          </a:ln>
          <a:extLst/>
        </p:spPr>
        <p:style>
          <a:lnRef idx="0">
            <a:schemeClr val="accent4"/>
          </a:lnRef>
          <a:fillRef idx="3">
            <a:schemeClr val="accent4"/>
          </a:fillRef>
          <a:effectRef idx="3">
            <a:schemeClr val="accent4"/>
          </a:effectRef>
          <a:fontRef idx="minor">
            <a:schemeClr val="lt1"/>
          </a:fontRef>
        </p:style>
        <p:txBody>
          <a:bodyPr lIns="107280" tIns="53640" rIns="107280" bIns="5364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9pPr>
          </a:lstStyle>
          <a:p>
            <a:pPr algn="ctr" eaLnBrk="1" hangingPunct="1">
              <a:buClrTx/>
              <a:buFontTx/>
              <a:buNone/>
            </a:pPr>
            <a:r>
              <a:rPr lang="es-ES" altLang="es-AR" sz="2100">
                <a:solidFill>
                  <a:schemeClr val="tx1"/>
                </a:solidFill>
                <a:latin typeface="Arial" charset="0"/>
                <a:cs typeface="Arial" charset="0"/>
              </a:rPr>
              <a:t>Lenta y barata</a:t>
            </a:r>
          </a:p>
        </p:txBody>
      </p:sp>
      <p:sp>
        <p:nvSpPr>
          <p:cNvPr id="15" name="AutoShape 5"/>
          <p:cNvSpPr>
            <a:spLocks noChangeArrowheads="1"/>
          </p:cNvSpPr>
          <p:nvPr/>
        </p:nvSpPr>
        <p:spPr bwMode="auto">
          <a:xfrm rot="16200000">
            <a:off x="-88381" y="1801485"/>
            <a:ext cx="952500" cy="463550"/>
          </a:xfrm>
          <a:prstGeom prst="rightArrow">
            <a:avLst>
              <a:gd name="adj1" fmla="val 50000"/>
              <a:gd name="adj2" fmla="val 61644"/>
            </a:avLst>
          </a:prstGeom>
          <a:solidFill>
            <a:srgbClr val="92D050"/>
          </a:solidFill>
          <a:ln w="19080" cap="sq">
            <a:solidFill>
              <a:srgbClr val="1E768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es-AR"/>
          </a:p>
        </p:txBody>
      </p:sp>
      <p:sp>
        <p:nvSpPr>
          <p:cNvPr id="16" name="AutoShape 6"/>
          <p:cNvSpPr>
            <a:spLocks noChangeArrowheads="1"/>
          </p:cNvSpPr>
          <p:nvPr/>
        </p:nvSpPr>
        <p:spPr bwMode="auto">
          <a:xfrm rot="5400000">
            <a:off x="3790845" y="3227492"/>
            <a:ext cx="952500" cy="463550"/>
          </a:xfrm>
          <a:prstGeom prst="rightArrow">
            <a:avLst>
              <a:gd name="adj1" fmla="val 50000"/>
              <a:gd name="adj2" fmla="val 61644"/>
            </a:avLst>
          </a:prstGeom>
          <a:solidFill>
            <a:srgbClr val="92D050"/>
          </a:solidFill>
          <a:ln w="19080" cap="sq">
            <a:solidFill>
              <a:srgbClr val="1E768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es-AR"/>
          </a:p>
        </p:txBody>
      </p:sp>
    </p:spTree>
    <p:extLst>
      <p:ext uri="{BB962C8B-B14F-4D97-AF65-F5344CB8AC3E}">
        <p14:creationId xmlns:p14="http://schemas.microsoft.com/office/powerpoint/2010/main" val="27751119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idx="12"/>
          </p:nvPr>
        </p:nvSpPr>
        <p:spPr/>
        <p:txBody>
          <a:bodyPr/>
          <a:lstStyle/>
          <a:p>
            <a:fld id="{132FADFE-3B8F-471C-ABF0-DBC7717ECBBC}" type="slidenum">
              <a:rPr lang="es-ES" smtClean="0"/>
              <a:pPr/>
              <a:t>6</a:t>
            </a:fld>
            <a:endParaRPr lang="es-ES"/>
          </a:p>
        </p:txBody>
      </p:sp>
      <p:sp>
        <p:nvSpPr>
          <p:cNvPr id="2" name="1 Título"/>
          <p:cNvSpPr>
            <a:spLocks noGrp="1"/>
          </p:cNvSpPr>
          <p:nvPr>
            <p:ph type="title" idx="4294967295"/>
          </p:nvPr>
        </p:nvSpPr>
        <p:spPr>
          <a:xfrm>
            <a:off x="-108520" y="21402"/>
            <a:ext cx="6013450" cy="429495"/>
          </a:xfrm>
        </p:spPr>
        <p:txBody>
          <a:bodyPr/>
          <a:lstStyle/>
          <a:p>
            <a:r>
              <a:rPr lang="es-AR" dirty="0"/>
              <a:t>Memoria</a:t>
            </a:r>
          </a:p>
        </p:txBody>
      </p:sp>
      <p:pic>
        <p:nvPicPr>
          <p:cNvPr id="13" name="Picture 2"/>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179512" y="771550"/>
            <a:ext cx="5937548" cy="3858988"/>
          </a:xfrm>
          <a:prstGeom prst="rect">
            <a:avLst/>
          </a:prstGeom>
          <a:noFill/>
          <a:ln w="9525">
            <a:solidFill>
              <a:srgbClr val="808080"/>
            </a:solidFill>
            <a:round/>
            <a:headEnd/>
            <a:tailEnd/>
          </a:ln>
          <a:effectLst>
            <a:glow rad="101600">
              <a:srgbClr val="FF6600">
                <a:alpha val="60000"/>
              </a:srgbClr>
            </a:glow>
            <a:outerShdw dist="139498" dir="2700000" algn="ctr" rotWithShape="0">
              <a:srgbClr val="333333">
                <a:alpha val="65018"/>
              </a:srgbClr>
            </a:outerShdw>
          </a:effectLst>
          <a:extLst>
            <a:ext uri="{909E8E84-426E-40DD-AFC4-6F175D3DCCD1}">
              <a14:hiddenFill xmlns:a14="http://schemas.microsoft.com/office/drawing/2010/main">
                <a:blipFill dpi="0" rotWithShape="0">
                  <a:blip/>
                  <a:srcRect/>
                  <a:stretch>
                    <a:fillRect/>
                  </a:stretch>
                </a:blipFill>
              </a14:hiddenFill>
            </a:ext>
          </a:extLst>
        </p:spPr>
      </p:pic>
      <p:sp>
        <p:nvSpPr>
          <p:cNvPr id="4" name="3 Marcador de pie de página"/>
          <p:cNvSpPr>
            <a:spLocks noGrp="1"/>
          </p:cNvSpPr>
          <p:nvPr>
            <p:ph type="ftr" sz="quarter" idx="4294967295"/>
          </p:nvPr>
        </p:nvSpPr>
        <p:spPr/>
        <p:txBody>
          <a:bodyPr/>
          <a:lstStyle/>
          <a:p>
            <a:endParaRPr lang="es-ES" dirty="0"/>
          </a:p>
        </p:txBody>
      </p:sp>
      <p:sp>
        <p:nvSpPr>
          <p:cNvPr id="14" name="13 CuadroTexto"/>
          <p:cNvSpPr txBox="1"/>
          <p:nvPr/>
        </p:nvSpPr>
        <p:spPr>
          <a:xfrm>
            <a:off x="6586365" y="1030836"/>
            <a:ext cx="2433126" cy="646331"/>
          </a:xfrm>
          <a:prstGeom prst="rect">
            <a:avLst/>
          </a:prstGeom>
          <a:noFill/>
        </p:spPr>
        <p:txBody>
          <a:bodyPr wrap="square" rtlCol="0">
            <a:spAutoFit/>
          </a:bodyPr>
          <a:lstStyle/>
          <a:p>
            <a:r>
              <a:rPr lang="es-AR" dirty="0">
                <a:solidFill>
                  <a:schemeClr val="bg1"/>
                </a:solidFill>
                <a:latin typeface="Calibri" panose="020F0502020204030204" pitchFamily="34" charset="0"/>
                <a:ea typeface="Verdana" panose="020B0604030504040204" pitchFamily="34" charset="0"/>
                <a:cs typeface="Calibri" panose="020F0502020204030204" pitchFamily="34" charset="0"/>
              </a:rPr>
              <a:t>¿Cómo se organiza la memoria RAM?</a:t>
            </a:r>
          </a:p>
        </p:txBody>
      </p:sp>
      <p:sp>
        <p:nvSpPr>
          <p:cNvPr id="15" name="14 CuadroTexto"/>
          <p:cNvSpPr txBox="1"/>
          <p:nvPr/>
        </p:nvSpPr>
        <p:spPr>
          <a:xfrm>
            <a:off x="6715100" y="2427734"/>
            <a:ext cx="1815625" cy="369332"/>
          </a:xfrm>
          <a:prstGeom prst="rect">
            <a:avLst/>
          </a:prstGeom>
          <a:noFill/>
        </p:spPr>
        <p:txBody>
          <a:bodyPr wrap="none" rtlCol="0">
            <a:spAutoFit/>
          </a:bodyPr>
          <a:lstStyle/>
          <a:p>
            <a:r>
              <a:rPr lang="es-AR" dirty="0">
                <a:solidFill>
                  <a:schemeClr val="bg1"/>
                </a:solidFill>
                <a:latin typeface="Calibri" panose="020F0502020204030204" pitchFamily="34" charset="0"/>
                <a:ea typeface="Verdana" panose="020B0604030504040204" pitchFamily="34" charset="0"/>
                <a:cs typeface="Calibri" panose="020F0502020204030204" pitchFamily="34" charset="0"/>
              </a:rPr>
              <a:t>¿Qué es un byte?</a:t>
            </a:r>
          </a:p>
        </p:txBody>
      </p:sp>
      <p:sp>
        <p:nvSpPr>
          <p:cNvPr id="16" name="15 CuadroTexto"/>
          <p:cNvSpPr txBox="1"/>
          <p:nvPr/>
        </p:nvSpPr>
        <p:spPr>
          <a:xfrm>
            <a:off x="6664959" y="3651870"/>
            <a:ext cx="1915909" cy="369332"/>
          </a:xfrm>
          <a:prstGeom prst="rect">
            <a:avLst/>
          </a:prstGeom>
          <a:noFill/>
        </p:spPr>
        <p:txBody>
          <a:bodyPr wrap="none" rtlCol="0">
            <a:spAutoFit/>
          </a:bodyPr>
          <a:lstStyle/>
          <a:p>
            <a:r>
              <a:rPr lang="es-AR" dirty="0">
                <a:solidFill>
                  <a:schemeClr val="bg1"/>
                </a:solidFill>
                <a:latin typeface="Calibri" panose="020F0502020204030204" pitchFamily="34" charset="0"/>
                <a:ea typeface="Verdana" panose="020B0604030504040204" pitchFamily="34" charset="0"/>
                <a:cs typeface="Calibri" panose="020F0502020204030204" pitchFamily="34" charset="0"/>
              </a:rPr>
              <a:t>¿Qué es un Word?</a:t>
            </a:r>
          </a:p>
        </p:txBody>
      </p:sp>
      <p:sp>
        <p:nvSpPr>
          <p:cNvPr id="3" name="CuadroTexto 2"/>
          <p:cNvSpPr txBox="1"/>
          <p:nvPr/>
        </p:nvSpPr>
        <p:spPr>
          <a:xfrm>
            <a:off x="6715100" y="2931790"/>
            <a:ext cx="2033364" cy="369332"/>
          </a:xfrm>
          <a:prstGeom prst="rect">
            <a:avLst/>
          </a:prstGeom>
          <a:noFill/>
        </p:spPr>
        <p:txBody>
          <a:bodyPr wrap="square" rtlCol="0">
            <a:spAutoFit/>
          </a:bodyPr>
          <a:lstStyle/>
          <a:p>
            <a:r>
              <a:rPr lang="es-AR" dirty="0" smtClean="0">
                <a:solidFill>
                  <a:srgbClr val="FFFF00"/>
                </a:solidFill>
              </a:rPr>
              <a:t>8 bits</a:t>
            </a:r>
            <a:endParaRPr lang="es-AR" dirty="0">
              <a:solidFill>
                <a:srgbClr val="FFFF00"/>
              </a:solidFill>
            </a:endParaRPr>
          </a:p>
        </p:txBody>
      </p:sp>
      <p:sp>
        <p:nvSpPr>
          <p:cNvPr id="10" name="CuadroTexto 9"/>
          <p:cNvSpPr txBox="1"/>
          <p:nvPr/>
        </p:nvSpPr>
        <p:spPr>
          <a:xfrm>
            <a:off x="6721570" y="4002618"/>
            <a:ext cx="2033364" cy="369332"/>
          </a:xfrm>
          <a:prstGeom prst="rect">
            <a:avLst/>
          </a:prstGeom>
          <a:noFill/>
        </p:spPr>
        <p:txBody>
          <a:bodyPr wrap="square" rtlCol="0">
            <a:spAutoFit/>
          </a:bodyPr>
          <a:lstStyle/>
          <a:p>
            <a:r>
              <a:rPr lang="es-AR" dirty="0" smtClean="0">
                <a:solidFill>
                  <a:srgbClr val="FFFF00"/>
                </a:solidFill>
              </a:rPr>
              <a:t>16 bits</a:t>
            </a:r>
            <a:endParaRPr lang="es-AR" dirty="0">
              <a:solidFill>
                <a:srgbClr val="FFFF00"/>
              </a:solidFill>
            </a:endParaRPr>
          </a:p>
        </p:txBody>
      </p:sp>
    </p:spTree>
    <p:extLst>
      <p:ext uri="{BB962C8B-B14F-4D97-AF65-F5344CB8AC3E}">
        <p14:creationId xmlns:p14="http://schemas.microsoft.com/office/powerpoint/2010/main" val="38560867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idx="12"/>
          </p:nvPr>
        </p:nvSpPr>
        <p:spPr/>
        <p:txBody>
          <a:bodyPr/>
          <a:lstStyle/>
          <a:p>
            <a:fld id="{132FADFE-3B8F-471C-ABF0-DBC7717ECBBC}" type="slidenum">
              <a:rPr lang="es-ES" smtClean="0"/>
              <a:pPr/>
              <a:t>7</a:t>
            </a:fld>
            <a:endParaRPr lang="es-ES"/>
          </a:p>
        </p:txBody>
      </p:sp>
      <p:sp>
        <p:nvSpPr>
          <p:cNvPr id="2" name="1 Título"/>
          <p:cNvSpPr>
            <a:spLocks noGrp="1"/>
          </p:cNvSpPr>
          <p:nvPr>
            <p:ph type="title" idx="4294967295"/>
          </p:nvPr>
        </p:nvSpPr>
        <p:spPr>
          <a:xfrm>
            <a:off x="0" y="0"/>
            <a:ext cx="6015038" cy="484188"/>
          </a:xfrm>
        </p:spPr>
        <p:txBody>
          <a:bodyPr/>
          <a:lstStyle/>
          <a:p>
            <a:r>
              <a:rPr lang="es-AR" dirty="0"/>
              <a:t>Memoria </a:t>
            </a:r>
            <a:r>
              <a:rPr lang="es-AR" dirty="0" smtClean="0"/>
              <a:t>Cache - Objetivo</a:t>
            </a:r>
            <a:endParaRPr lang="es-AR" dirty="0"/>
          </a:p>
        </p:txBody>
      </p:sp>
      <p:pic>
        <p:nvPicPr>
          <p:cNvPr id="10" name="Picture 3"/>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tretch>
            <a:fillRect/>
          </a:stretch>
        </p:blipFill>
        <p:spPr bwMode="auto">
          <a:xfrm>
            <a:off x="2051209" y="2139702"/>
            <a:ext cx="6429375" cy="2160587"/>
          </a:xfrm>
          <a:prstGeom prst="rect">
            <a:avLst/>
          </a:prstGeom>
          <a:noFill/>
          <a:ln w="28575">
            <a:solidFill>
              <a:srgbClr val="808080"/>
            </a:solidFill>
            <a:round/>
            <a:headEnd/>
            <a:tailEnd/>
          </a:ln>
          <a:effectLst>
            <a:glow rad="101600">
              <a:srgbClr val="FF6600">
                <a:alpha val="60000"/>
              </a:srgbClr>
            </a:glow>
            <a:outerShdw dist="139498" dir="2700000" algn="ctr" rotWithShape="0">
              <a:srgbClr val="333333">
                <a:alpha val="65018"/>
              </a:srgbClr>
            </a:outerShdw>
          </a:effectLst>
          <a:extLst>
            <a:ext uri="{909E8E84-426E-40DD-AFC4-6F175D3DCCD1}">
              <a14:hiddenFill xmlns:a14="http://schemas.microsoft.com/office/drawing/2010/main">
                <a:blipFill dpi="0" rotWithShape="0">
                  <a:blip/>
                  <a:srcRect l="4224" r="4417"/>
                  <a:stretch>
                    <a:fillRect/>
                  </a:stretch>
                </a:blipFill>
              </a14:hiddenFill>
            </a:ext>
          </a:extLst>
        </p:spPr>
      </p:pic>
      <p:sp>
        <p:nvSpPr>
          <p:cNvPr id="11" name="Text Box 1"/>
          <p:cNvSpPr txBox="1">
            <a:spLocks noChangeArrowheads="1"/>
          </p:cNvSpPr>
          <p:nvPr/>
        </p:nvSpPr>
        <p:spPr bwMode="auto">
          <a:xfrm>
            <a:off x="251520" y="843558"/>
            <a:ext cx="8777764" cy="1716157"/>
          </a:xfrm>
          <a:prstGeom prst="rect">
            <a:avLst/>
          </a:prstGeom>
          <a:noFill/>
          <a:ln w="9360" cap="sq">
            <a:solidFill>
              <a:srgbClr val="92D05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5364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9pPr>
          </a:lstStyle>
          <a:p>
            <a:pPr marL="342900" indent="-342900" eaLnBrk="1" hangingPunct="1">
              <a:lnSpc>
                <a:spcPct val="150000"/>
              </a:lnSpc>
              <a:buClrTx/>
              <a:buFont typeface="Wingdings" panose="05000000000000000000" pitchFamily="2" charset="2"/>
              <a:buChar char="Ø"/>
            </a:pPr>
            <a:r>
              <a:rPr lang="en-US" altLang="es-AR" sz="2400" dirty="0" err="1" smtClean="0">
                <a:latin typeface="Calibri" panose="020F0502020204030204" pitchFamily="34" charset="0"/>
                <a:ea typeface="Verdana" panose="020B0604030504040204" pitchFamily="34" charset="0"/>
                <a:cs typeface="Calibri" panose="020F0502020204030204" pitchFamily="34" charset="0"/>
              </a:rPr>
              <a:t>Lograr</a:t>
            </a:r>
            <a:r>
              <a:rPr lang="en-US" altLang="es-AR" sz="2400" dirty="0" smtClean="0">
                <a:latin typeface="Calibri" panose="020F0502020204030204" pitchFamily="34" charset="0"/>
                <a:ea typeface="Verdana" panose="020B0604030504040204" pitchFamily="34" charset="0"/>
                <a:cs typeface="Calibri" panose="020F0502020204030204" pitchFamily="34" charset="0"/>
              </a:rPr>
              <a:t> </a:t>
            </a:r>
            <a:r>
              <a:rPr lang="en-US" altLang="es-AR" sz="2400" dirty="0">
                <a:latin typeface="Calibri" panose="020F0502020204030204" pitchFamily="34" charset="0"/>
                <a:ea typeface="Verdana" panose="020B0604030504040204" pitchFamily="34" charset="0"/>
                <a:cs typeface="Calibri" panose="020F0502020204030204" pitchFamily="34" charset="0"/>
              </a:rPr>
              <a:t>que la </a:t>
            </a:r>
            <a:r>
              <a:rPr lang="en-US" altLang="es-AR" sz="2400" dirty="0" err="1">
                <a:solidFill>
                  <a:srgbClr val="FFFF00"/>
                </a:solidFill>
                <a:latin typeface="Calibri" panose="020F0502020204030204" pitchFamily="34" charset="0"/>
                <a:ea typeface="Verdana" panose="020B0604030504040204" pitchFamily="34" charset="0"/>
                <a:cs typeface="Calibri" panose="020F0502020204030204" pitchFamily="34" charset="0"/>
              </a:rPr>
              <a:t>velocidad</a:t>
            </a:r>
            <a:r>
              <a:rPr lang="en-US" altLang="es-AR" sz="2400" dirty="0">
                <a:latin typeface="Calibri" panose="020F0502020204030204" pitchFamily="34" charset="0"/>
                <a:ea typeface="Verdana" panose="020B0604030504040204" pitchFamily="34" charset="0"/>
                <a:cs typeface="Calibri" panose="020F0502020204030204" pitchFamily="34" charset="0"/>
              </a:rPr>
              <a:t> de la </a:t>
            </a:r>
            <a:r>
              <a:rPr lang="en-US" altLang="es-AR" sz="2400" dirty="0" err="1">
                <a:solidFill>
                  <a:srgbClr val="FFFF00"/>
                </a:solidFill>
                <a:latin typeface="Calibri" panose="020F0502020204030204" pitchFamily="34" charset="0"/>
                <a:ea typeface="Verdana" panose="020B0604030504040204" pitchFamily="34" charset="0"/>
                <a:cs typeface="Calibri" panose="020F0502020204030204" pitchFamily="34" charset="0"/>
              </a:rPr>
              <a:t>memoria</a:t>
            </a:r>
            <a:r>
              <a:rPr lang="en-US" altLang="es-AR" sz="2400" dirty="0">
                <a:latin typeface="Calibri" panose="020F0502020204030204" pitchFamily="34" charset="0"/>
                <a:ea typeface="Verdana" panose="020B0604030504040204" pitchFamily="34" charset="0"/>
                <a:cs typeface="Calibri" panose="020F0502020204030204" pitchFamily="34" charset="0"/>
              </a:rPr>
              <a:t> sea lo </a:t>
            </a:r>
            <a:r>
              <a:rPr lang="en-US" altLang="es-AR" sz="2400" dirty="0">
                <a:solidFill>
                  <a:srgbClr val="FFFF00"/>
                </a:solidFill>
                <a:latin typeface="Calibri" panose="020F0502020204030204" pitchFamily="34" charset="0"/>
                <a:ea typeface="Verdana" panose="020B0604030504040204" pitchFamily="34" charset="0"/>
                <a:cs typeface="Calibri" panose="020F0502020204030204" pitchFamily="34" charset="0"/>
              </a:rPr>
              <a:t>mas </a:t>
            </a:r>
            <a:r>
              <a:rPr lang="en-US" altLang="es-AR" sz="2400" dirty="0" err="1">
                <a:solidFill>
                  <a:srgbClr val="FFFF00"/>
                </a:solidFill>
                <a:latin typeface="Calibri" panose="020F0502020204030204" pitchFamily="34" charset="0"/>
                <a:ea typeface="Verdana" panose="020B0604030504040204" pitchFamily="34" charset="0"/>
                <a:cs typeface="Calibri" panose="020F0502020204030204" pitchFamily="34" charset="0"/>
              </a:rPr>
              <a:t>rápida</a:t>
            </a:r>
            <a:r>
              <a:rPr lang="en-US" altLang="es-AR" sz="2400" dirty="0">
                <a:solidFill>
                  <a:srgbClr val="FFFF00"/>
                </a:solidFill>
                <a:latin typeface="Calibri" panose="020F0502020204030204" pitchFamily="34" charset="0"/>
                <a:ea typeface="Verdana" panose="020B0604030504040204" pitchFamily="34" charset="0"/>
                <a:cs typeface="Calibri" panose="020F0502020204030204" pitchFamily="34" charset="0"/>
              </a:rPr>
              <a:t> </a:t>
            </a:r>
            <a:r>
              <a:rPr lang="en-US" altLang="es-AR" sz="2400" dirty="0" err="1">
                <a:latin typeface="Calibri" panose="020F0502020204030204" pitchFamily="34" charset="0"/>
                <a:ea typeface="Verdana" panose="020B0604030504040204" pitchFamily="34" charset="0"/>
                <a:cs typeface="Calibri" panose="020F0502020204030204" pitchFamily="34" charset="0"/>
              </a:rPr>
              <a:t>posible</a:t>
            </a:r>
            <a:r>
              <a:rPr lang="en-US" altLang="es-AR" sz="2400" dirty="0">
                <a:latin typeface="Calibri" panose="020F0502020204030204" pitchFamily="34" charset="0"/>
                <a:ea typeface="Verdana" panose="020B0604030504040204" pitchFamily="34" charset="0"/>
                <a:cs typeface="Calibri" panose="020F0502020204030204" pitchFamily="34" charset="0"/>
              </a:rPr>
              <a:t>.</a:t>
            </a:r>
          </a:p>
          <a:p>
            <a:pPr marL="342900" indent="-342900" eaLnBrk="1" hangingPunct="1">
              <a:lnSpc>
                <a:spcPct val="150000"/>
              </a:lnSpc>
              <a:buClrTx/>
              <a:buFont typeface="Wingdings" panose="05000000000000000000" pitchFamily="2" charset="2"/>
              <a:buChar char="Ø"/>
            </a:pPr>
            <a:r>
              <a:rPr lang="en-US" altLang="es-AR" sz="2400" dirty="0" err="1">
                <a:latin typeface="Calibri" panose="020F0502020204030204" pitchFamily="34" charset="0"/>
                <a:ea typeface="Verdana" panose="020B0604030504040204" pitchFamily="34" charset="0"/>
                <a:cs typeface="Calibri" panose="020F0502020204030204" pitchFamily="34" charset="0"/>
              </a:rPr>
              <a:t>Obtener</a:t>
            </a:r>
            <a:r>
              <a:rPr lang="en-US" altLang="es-AR" sz="2400" dirty="0">
                <a:latin typeface="Calibri" panose="020F0502020204030204" pitchFamily="34" charset="0"/>
                <a:ea typeface="Verdana" panose="020B0604030504040204" pitchFamily="34" charset="0"/>
                <a:cs typeface="Calibri" panose="020F0502020204030204" pitchFamily="34" charset="0"/>
              </a:rPr>
              <a:t> un </a:t>
            </a:r>
            <a:r>
              <a:rPr lang="en-US" altLang="es-AR" sz="2400" dirty="0" err="1">
                <a:latin typeface="Calibri" panose="020F0502020204030204" pitchFamily="34" charset="0"/>
                <a:ea typeface="Verdana" panose="020B0604030504040204" pitchFamily="34" charset="0"/>
                <a:cs typeface="Calibri" panose="020F0502020204030204" pitchFamily="34" charset="0"/>
              </a:rPr>
              <a:t>tamaño</a:t>
            </a:r>
            <a:r>
              <a:rPr lang="en-US" altLang="es-AR" sz="2400" dirty="0">
                <a:latin typeface="Calibri" panose="020F0502020204030204" pitchFamily="34" charset="0"/>
                <a:ea typeface="Verdana" panose="020B0604030504040204" pitchFamily="34" charset="0"/>
                <a:cs typeface="Calibri" panose="020F0502020204030204" pitchFamily="34" charset="0"/>
              </a:rPr>
              <a:t> </a:t>
            </a:r>
            <a:r>
              <a:rPr lang="en-US" altLang="es-AR" sz="2400" dirty="0" err="1">
                <a:latin typeface="Calibri" panose="020F0502020204030204" pitchFamily="34" charset="0"/>
                <a:ea typeface="Verdana" panose="020B0604030504040204" pitchFamily="34" charset="0"/>
                <a:cs typeface="Calibri" panose="020F0502020204030204" pitchFamily="34" charset="0"/>
              </a:rPr>
              <a:t>grande</a:t>
            </a:r>
            <a:r>
              <a:rPr lang="en-US" altLang="es-AR" sz="2400" dirty="0">
                <a:latin typeface="Calibri" panose="020F0502020204030204" pitchFamily="34" charset="0"/>
                <a:ea typeface="Verdana" panose="020B0604030504040204" pitchFamily="34" charset="0"/>
                <a:cs typeface="Calibri" panose="020F0502020204030204" pitchFamily="34" charset="0"/>
              </a:rPr>
              <a:t> al </a:t>
            </a:r>
            <a:r>
              <a:rPr lang="en-US" altLang="es-AR" sz="2400" dirty="0" err="1">
                <a:latin typeface="Calibri" panose="020F0502020204030204" pitchFamily="34" charset="0"/>
                <a:ea typeface="Verdana" panose="020B0604030504040204" pitchFamily="34" charset="0"/>
                <a:cs typeface="Calibri" panose="020F0502020204030204" pitchFamily="34" charset="0"/>
              </a:rPr>
              <a:t>precio</a:t>
            </a:r>
            <a:r>
              <a:rPr lang="en-US" altLang="es-AR" sz="2400" dirty="0">
                <a:latin typeface="Calibri" panose="020F0502020204030204" pitchFamily="34" charset="0"/>
                <a:ea typeface="Verdana" panose="020B0604030504040204" pitchFamily="34" charset="0"/>
                <a:cs typeface="Calibri" panose="020F0502020204030204" pitchFamily="34" charset="0"/>
              </a:rPr>
              <a:t> de las </a:t>
            </a:r>
            <a:r>
              <a:rPr lang="en-US" altLang="es-AR" sz="2400" dirty="0" err="1">
                <a:latin typeface="Calibri" panose="020F0502020204030204" pitchFamily="34" charset="0"/>
                <a:ea typeface="Verdana" panose="020B0604030504040204" pitchFamily="34" charset="0"/>
                <a:cs typeface="Calibri" panose="020F0502020204030204" pitchFamily="34" charset="0"/>
              </a:rPr>
              <a:t>memorias</a:t>
            </a:r>
            <a:r>
              <a:rPr lang="en-US" altLang="es-AR" sz="2400" dirty="0">
                <a:latin typeface="Calibri" panose="020F0502020204030204" pitchFamily="34" charset="0"/>
                <a:ea typeface="Verdana" panose="020B0604030504040204" pitchFamily="34" charset="0"/>
                <a:cs typeface="Calibri" panose="020F0502020204030204" pitchFamily="34" charset="0"/>
              </a:rPr>
              <a:t> </a:t>
            </a:r>
            <a:r>
              <a:rPr lang="en-US" altLang="es-AR" sz="2400" dirty="0" err="1">
                <a:latin typeface="Calibri" panose="020F0502020204030204" pitchFamily="34" charset="0"/>
                <a:ea typeface="Verdana" panose="020B0604030504040204" pitchFamily="34" charset="0"/>
                <a:cs typeface="Calibri" panose="020F0502020204030204" pitchFamily="34" charset="0"/>
              </a:rPr>
              <a:t>menos</a:t>
            </a:r>
            <a:r>
              <a:rPr lang="en-US" altLang="es-AR" sz="2400" dirty="0">
                <a:latin typeface="Calibri" panose="020F0502020204030204" pitchFamily="34" charset="0"/>
                <a:ea typeface="Verdana" panose="020B0604030504040204" pitchFamily="34" charset="0"/>
                <a:cs typeface="Calibri" panose="020F0502020204030204" pitchFamily="34" charset="0"/>
              </a:rPr>
              <a:t> </a:t>
            </a:r>
            <a:r>
              <a:rPr lang="en-US" altLang="es-AR" sz="2400" dirty="0" err="1">
                <a:latin typeface="Calibri" panose="020F0502020204030204" pitchFamily="34" charset="0"/>
                <a:ea typeface="Verdana" panose="020B0604030504040204" pitchFamily="34" charset="0"/>
                <a:cs typeface="Calibri" panose="020F0502020204030204" pitchFamily="34" charset="0"/>
              </a:rPr>
              <a:t>costosas</a:t>
            </a:r>
            <a:r>
              <a:rPr lang="en-US" altLang="es-AR" sz="2400" dirty="0">
                <a:latin typeface="Calibri" panose="020F0502020204030204" pitchFamily="34" charset="0"/>
                <a:ea typeface="Verdana" panose="020B0604030504040204" pitchFamily="34" charset="0"/>
                <a:cs typeface="Calibri" panose="020F0502020204030204" pitchFamily="34" charset="0"/>
              </a:rPr>
              <a:t>.</a:t>
            </a:r>
          </a:p>
        </p:txBody>
      </p:sp>
    </p:spTree>
    <p:extLst>
      <p:ext uri="{BB962C8B-B14F-4D97-AF65-F5344CB8AC3E}">
        <p14:creationId xmlns:p14="http://schemas.microsoft.com/office/powerpoint/2010/main" val="8903153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idx="12"/>
          </p:nvPr>
        </p:nvSpPr>
        <p:spPr/>
        <p:txBody>
          <a:bodyPr/>
          <a:lstStyle/>
          <a:p>
            <a:fld id="{132FADFE-3B8F-471C-ABF0-DBC7717ECBBC}" type="slidenum">
              <a:rPr lang="es-ES" smtClean="0"/>
              <a:pPr/>
              <a:t>8</a:t>
            </a:fld>
            <a:endParaRPr lang="es-ES"/>
          </a:p>
        </p:txBody>
      </p:sp>
      <p:sp>
        <p:nvSpPr>
          <p:cNvPr id="2" name="1 Título"/>
          <p:cNvSpPr>
            <a:spLocks noGrp="1"/>
          </p:cNvSpPr>
          <p:nvPr>
            <p:ph type="title" idx="4294967295"/>
          </p:nvPr>
        </p:nvSpPr>
        <p:spPr>
          <a:xfrm>
            <a:off x="0" y="-92075"/>
            <a:ext cx="6013450" cy="857250"/>
          </a:xfrm>
        </p:spPr>
        <p:txBody>
          <a:bodyPr/>
          <a:lstStyle/>
          <a:p>
            <a:r>
              <a:rPr lang="es-AR" dirty="0"/>
              <a:t>Memoria Cache</a:t>
            </a:r>
          </a:p>
        </p:txBody>
      </p:sp>
      <p:sp>
        <p:nvSpPr>
          <p:cNvPr id="7" name="Text Box 1"/>
          <p:cNvSpPr txBox="1">
            <a:spLocks noChangeArrowheads="1"/>
          </p:cNvSpPr>
          <p:nvPr/>
        </p:nvSpPr>
        <p:spPr bwMode="auto">
          <a:xfrm>
            <a:off x="251520" y="764854"/>
            <a:ext cx="8611887" cy="45425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5364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9pPr>
          </a:lstStyle>
          <a:p>
            <a:pPr algn="just" eaLnBrk="1" hangingPunct="1">
              <a:lnSpc>
                <a:spcPts val="6200"/>
              </a:lnSpc>
              <a:buClrTx/>
              <a:buFontTx/>
              <a:buNone/>
            </a:pPr>
            <a:r>
              <a:rPr lang="es-AR" altLang="es-AR" sz="2400" dirty="0">
                <a:latin typeface="Calibri" panose="020F0502020204030204" pitchFamily="34" charset="0"/>
                <a:ea typeface="Verdana" panose="020B0604030504040204" pitchFamily="34" charset="0"/>
                <a:cs typeface="Calibri" panose="020F0502020204030204" pitchFamily="34" charset="0"/>
              </a:rPr>
              <a:t>Principios</a:t>
            </a:r>
          </a:p>
          <a:p>
            <a:pPr algn="just" eaLnBrk="1" hangingPunct="1">
              <a:buClrTx/>
              <a:buFontTx/>
              <a:buNone/>
            </a:pPr>
            <a:r>
              <a:rPr lang="es-AR" altLang="es-AR" sz="2400" dirty="0">
                <a:latin typeface="Calibri" panose="020F0502020204030204" pitchFamily="34" charset="0"/>
                <a:ea typeface="Verdana" panose="020B0604030504040204" pitchFamily="34" charset="0"/>
                <a:cs typeface="Calibri" panose="020F0502020204030204" pitchFamily="34" charset="0"/>
              </a:rPr>
              <a:t>1.Principio de </a:t>
            </a:r>
            <a:r>
              <a:rPr lang="es-AR" altLang="es-AR" sz="2400" b="1" u="sng" dirty="0">
                <a:solidFill>
                  <a:srgbClr val="FFFF00"/>
                </a:solidFill>
                <a:latin typeface="Calibri" panose="020F0502020204030204" pitchFamily="34" charset="0"/>
                <a:ea typeface="Verdana" panose="020B0604030504040204" pitchFamily="34" charset="0"/>
                <a:cs typeface="Calibri" panose="020F0502020204030204" pitchFamily="34" charset="0"/>
              </a:rPr>
              <a:t>localidad espacial </a:t>
            </a:r>
            <a:r>
              <a:rPr lang="es-AR" altLang="es-AR" sz="2400" dirty="0">
                <a:latin typeface="Calibri" panose="020F0502020204030204" pitchFamily="34" charset="0"/>
                <a:ea typeface="Verdana" panose="020B0604030504040204" pitchFamily="34" charset="0"/>
                <a:cs typeface="Calibri" panose="020F0502020204030204" pitchFamily="34" charset="0"/>
              </a:rPr>
              <a:t>de referencia:</a:t>
            </a:r>
          </a:p>
          <a:p>
            <a:pPr algn="just" eaLnBrk="1" hangingPunct="1">
              <a:buFont typeface="Wingdings" charset="2"/>
              <a:buChar char=""/>
            </a:pPr>
            <a:r>
              <a:rPr lang="es-AR" altLang="es-AR" sz="2400" dirty="0">
                <a:latin typeface="Calibri" panose="020F0502020204030204" pitchFamily="34" charset="0"/>
                <a:ea typeface="Verdana" panose="020B0604030504040204" pitchFamily="34" charset="0"/>
                <a:cs typeface="Calibri" panose="020F0502020204030204" pitchFamily="34" charset="0"/>
              </a:rPr>
              <a:t>cuando se accede a una palabra de memoria, es “muy probable‟ que el próximo acceso sea en la vecindad de la palabra anterior.</a:t>
            </a:r>
          </a:p>
          <a:p>
            <a:pPr algn="just" eaLnBrk="1" hangingPunct="1">
              <a:buFont typeface="Wingdings" charset="2"/>
              <a:buNone/>
            </a:pPr>
            <a:endParaRPr lang="es-AR" altLang="es-AR" sz="2400" dirty="0">
              <a:latin typeface="Calibri" panose="020F0502020204030204" pitchFamily="34" charset="0"/>
              <a:ea typeface="Verdana" panose="020B0604030504040204" pitchFamily="34" charset="0"/>
              <a:cs typeface="Calibri" panose="020F0502020204030204" pitchFamily="34" charset="0"/>
            </a:endParaRPr>
          </a:p>
          <a:p>
            <a:pPr algn="just" eaLnBrk="1" hangingPunct="1">
              <a:buFont typeface="Wingdings" charset="2"/>
              <a:buNone/>
            </a:pPr>
            <a:endParaRPr lang="es-AR" altLang="es-AR" sz="2400" dirty="0">
              <a:latin typeface="Calibri" panose="020F0502020204030204" pitchFamily="34" charset="0"/>
              <a:ea typeface="Verdana" panose="020B0604030504040204" pitchFamily="34" charset="0"/>
              <a:cs typeface="Calibri" panose="020F0502020204030204" pitchFamily="34" charset="0"/>
            </a:endParaRPr>
          </a:p>
          <a:p>
            <a:pPr algn="just" eaLnBrk="1" hangingPunct="1"/>
            <a:r>
              <a:rPr lang="es-ES" altLang="es-AR" sz="2400" dirty="0">
                <a:latin typeface="Calibri" panose="020F0502020204030204" pitchFamily="34" charset="0"/>
                <a:ea typeface="Verdana" panose="020B0604030504040204" pitchFamily="34" charset="0"/>
                <a:cs typeface="Calibri" panose="020F0502020204030204" pitchFamily="34" charset="0"/>
              </a:rPr>
              <a:t>2.Principio de </a:t>
            </a:r>
            <a:r>
              <a:rPr lang="es-ES" altLang="es-AR" sz="2400" b="1" u="sng" dirty="0">
                <a:solidFill>
                  <a:srgbClr val="FFFF00"/>
                </a:solidFill>
                <a:latin typeface="Calibri" panose="020F0502020204030204" pitchFamily="34" charset="0"/>
                <a:ea typeface="Verdana" panose="020B0604030504040204" pitchFamily="34" charset="0"/>
                <a:cs typeface="Calibri" panose="020F0502020204030204" pitchFamily="34" charset="0"/>
              </a:rPr>
              <a:t>localidad temporal </a:t>
            </a:r>
            <a:r>
              <a:rPr lang="es-ES" altLang="es-AR" sz="2400" dirty="0">
                <a:latin typeface="Calibri" panose="020F0502020204030204" pitchFamily="34" charset="0"/>
                <a:ea typeface="Verdana" panose="020B0604030504040204" pitchFamily="34" charset="0"/>
                <a:cs typeface="Calibri" panose="020F0502020204030204" pitchFamily="34" charset="0"/>
              </a:rPr>
              <a:t>de referencia:</a:t>
            </a:r>
          </a:p>
          <a:p>
            <a:pPr algn="just" eaLnBrk="1" hangingPunct="1">
              <a:buFont typeface="Wingdings" charset="2"/>
              <a:buChar char=""/>
            </a:pPr>
            <a:r>
              <a:rPr lang="es-ES" altLang="es-AR" sz="2400" dirty="0">
                <a:latin typeface="Calibri" panose="020F0502020204030204" pitchFamily="34" charset="0"/>
                <a:ea typeface="Verdana" panose="020B0604030504040204" pitchFamily="34" charset="0"/>
                <a:cs typeface="Calibri" panose="020F0502020204030204" pitchFamily="34" charset="0"/>
              </a:rPr>
              <a:t>cuando se accede a una posición de memoria, es “muy probable‟ que un lapso de “tiempo corto”, dicha posición de memoria sea accedida nuevamente.</a:t>
            </a:r>
          </a:p>
          <a:p>
            <a:pPr algn="just" eaLnBrk="1" hangingPunct="1">
              <a:buFont typeface="Wingdings" charset="2"/>
              <a:buNone/>
            </a:pPr>
            <a:endParaRPr lang="es-ES" altLang="es-AR" sz="2400" dirty="0">
              <a:latin typeface="Calibri" panose="020F0502020204030204" pitchFamily="34" charset="0"/>
              <a:ea typeface="SimSun" charset="-122"/>
              <a:cs typeface="Calibri" panose="020F0502020204030204" pitchFamily="34" charset="0"/>
            </a:endParaRPr>
          </a:p>
        </p:txBody>
      </p:sp>
    </p:spTree>
    <p:extLst>
      <p:ext uri="{BB962C8B-B14F-4D97-AF65-F5344CB8AC3E}">
        <p14:creationId xmlns:p14="http://schemas.microsoft.com/office/powerpoint/2010/main" val="9593062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idx="12"/>
          </p:nvPr>
        </p:nvSpPr>
        <p:spPr/>
        <p:txBody>
          <a:bodyPr/>
          <a:lstStyle/>
          <a:p>
            <a:fld id="{132FADFE-3B8F-471C-ABF0-DBC7717ECBBC}" type="slidenum">
              <a:rPr lang="es-ES" smtClean="0"/>
              <a:pPr/>
              <a:t>9</a:t>
            </a:fld>
            <a:endParaRPr lang="es-ES"/>
          </a:p>
        </p:txBody>
      </p:sp>
      <p:sp>
        <p:nvSpPr>
          <p:cNvPr id="2" name="1 Título"/>
          <p:cNvSpPr>
            <a:spLocks noGrp="1"/>
          </p:cNvSpPr>
          <p:nvPr>
            <p:ph type="title" idx="4294967295"/>
          </p:nvPr>
        </p:nvSpPr>
        <p:spPr>
          <a:xfrm>
            <a:off x="0" y="195263"/>
            <a:ext cx="8229600" cy="742950"/>
          </a:xfrm>
        </p:spPr>
        <p:txBody>
          <a:bodyPr/>
          <a:lstStyle/>
          <a:p>
            <a:r>
              <a:rPr lang="es-AR" dirty="0"/>
              <a:t>Memoria Cache</a:t>
            </a:r>
          </a:p>
        </p:txBody>
      </p:sp>
      <p:sp>
        <p:nvSpPr>
          <p:cNvPr id="8" name="Text Box 1"/>
          <p:cNvSpPr txBox="1">
            <a:spLocks noChangeArrowheads="1"/>
          </p:cNvSpPr>
          <p:nvPr/>
        </p:nvSpPr>
        <p:spPr bwMode="auto">
          <a:xfrm>
            <a:off x="539552" y="1403734"/>
            <a:ext cx="3843875" cy="2824153"/>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wrap="square" lIns="0" tIns="0" rIns="0" bIns="5364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9pPr>
          </a:lstStyle>
          <a:p>
            <a:pPr algn="ctr" eaLnBrk="1" hangingPunct="1">
              <a:buClrTx/>
              <a:buFontTx/>
              <a:buNone/>
            </a:pPr>
            <a:r>
              <a:rPr lang="en-US" altLang="es-AR" sz="2000" b="1" dirty="0" err="1">
                <a:solidFill>
                  <a:srgbClr val="FFFF00"/>
                </a:solidFill>
                <a:latin typeface="Calibri" panose="020F0502020204030204" pitchFamily="34" charset="0"/>
                <a:ea typeface="Verdana" panose="020B0604030504040204" pitchFamily="34" charset="0"/>
                <a:cs typeface="Calibri" panose="020F0502020204030204" pitchFamily="34" charset="0"/>
              </a:rPr>
              <a:t>Localidad</a:t>
            </a:r>
            <a:r>
              <a:rPr lang="en-US" altLang="es-AR" sz="2000" b="1" dirty="0">
                <a:solidFill>
                  <a:srgbClr val="FFFF00"/>
                </a:solidFill>
                <a:latin typeface="Calibri" panose="020F0502020204030204" pitchFamily="34" charset="0"/>
                <a:ea typeface="Verdana" panose="020B0604030504040204" pitchFamily="34" charset="0"/>
                <a:cs typeface="Calibri" panose="020F0502020204030204" pitchFamily="34" charset="0"/>
              </a:rPr>
              <a:t> </a:t>
            </a:r>
            <a:r>
              <a:rPr lang="en-US" altLang="es-AR" sz="2000" b="1" dirty="0" err="1">
                <a:solidFill>
                  <a:srgbClr val="FFFF00"/>
                </a:solidFill>
                <a:latin typeface="Calibri" panose="020F0502020204030204" pitchFamily="34" charset="0"/>
                <a:ea typeface="Verdana" panose="020B0604030504040204" pitchFamily="34" charset="0"/>
                <a:cs typeface="Calibri" panose="020F0502020204030204" pitchFamily="34" charset="0"/>
              </a:rPr>
              <a:t>espacial</a:t>
            </a:r>
            <a:endParaRPr lang="en-US" altLang="es-AR" sz="2000" b="1" dirty="0">
              <a:solidFill>
                <a:srgbClr val="FFFF00"/>
              </a:solidFill>
              <a:latin typeface="Calibri" panose="020F0502020204030204" pitchFamily="34" charset="0"/>
              <a:ea typeface="Verdana" panose="020B0604030504040204" pitchFamily="34" charset="0"/>
              <a:cs typeface="Calibri" panose="020F0502020204030204" pitchFamily="34" charset="0"/>
            </a:endParaRPr>
          </a:p>
          <a:p>
            <a:pPr eaLnBrk="1" hangingPunct="1">
              <a:buClrTx/>
              <a:buFontTx/>
              <a:buNone/>
            </a:pPr>
            <a:endParaRPr lang="es-AR" altLang="es-AR" sz="2000" dirty="0">
              <a:latin typeface="Calibri" panose="020F0502020204030204" pitchFamily="34" charset="0"/>
              <a:ea typeface="Verdana" panose="020B0604030504040204" pitchFamily="34" charset="0"/>
              <a:cs typeface="Calibri" panose="020F0502020204030204" pitchFamily="34" charset="0"/>
            </a:endParaRPr>
          </a:p>
          <a:p>
            <a:pPr eaLnBrk="1" hangingPunct="1">
              <a:buClrTx/>
              <a:buFontTx/>
              <a:buNone/>
            </a:pPr>
            <a:r>
              <a:rPr lang="es-AR" altLang="es-AR" sz="2000" dirty="0">
                <a:latin typeface="Calibri" panose="020F0502020204030204" pitchFamily="34" charset="0"/>
                <a:ea typeface="Verdana" panose="020B0604030504040204" pitchFamily="34" charset="0"/>
                <a:cs typeface="Calibri" panose="020F0502020204030204" pitchFamily="34" charset="0"/>
              </a:rPr>
              <a:t>Se sustenta en:</a:t>
            </a:r>
          </a:p>
          <a:p>
            <a:pPr marL="342900" indent="-342900" eaLnBrk="1" hangingPunct="1">
              <a:buClrTx/>
              <a:buFont typeface="Wingdings" panose="05000000000000000000" pitchFamily="2" charset="2"/>
              <a:buChar char="Ø"/>
            </a:pPr>
            <a:r>
              <a:rPr lang="es-AR" altLang="es-AR" sz="2000" dirty="0">
                <a:latin typeface="Calibri" panose="020F0502020204030204" pitchFamily="34" charset="0"/>
                <a:ea typeface="Verdana" panose="020B0604030504040204" pitchFamily="34" charset="0"/>
                <a:cs typeface="Calibri" panose="020F0502020204030204" pitchFamily="34" charset="0"/>
              </a:rPr>
              <a:t>Ejecución secuencial del código</a:t>
            </a:r>
          </a:p>
          <a:p>
            <a:pPr marL="342900" indent="-342900" eaLnBrk="1" hangingPunct="1">
              <a:buClrTx/>
              <a:buFont typeface="Wingdings" panose="05000000000000000000" pitchFamily="2" charset="2"/>
              <a:buChar char="Ø"/>
            </a:pPr>
            <a:r>
              <a:rPr lang="es-AR" altLang="es-AR" sz="2000" dirty="0">
                <a:latin typeface="Calibri" panose="020F0502020204030204" pitchFamily="34" charset="0"/>
                <a:ea typeface="Verdana" panose="020B0604030504040204" pitchFamily="34" charset="0"/>
                <a:cs typeface="Calibri" panose="020F0502020204030204" pitchFamily="34" charset="0"/>
              </a:rPr>
              <a:t>Tendencia de los programadores a hacer próximas entre sí variables relacionadas</a:t>
            </a:r>
          </a:p>
          <a:p>
            <a:pPr marL="342900" indent="-342900" eaLnBrk="1" hangingPunct="1">
              <a:buClrTx/>
              <a:buFont typeface="Wingdings" panose="05000000000000000000" pitchFamily="2" charset="2"/>
              <a:buChar char="Ø"/>
            </a:pPr>
            <a:r>
              <a:rPr lang="es-AR" altLang="es-AR" sz="2000" dirty="0">
                <a:latin typeface="Calibri" panose="020F0502020204030204" pitchFamily="34" charset="0"/>
                <a:ea typeface="Verdana" panose="020B0604030504040204" pitchFamily="34" charset="0"/>
                <a:cs typeface="Calibri" panose="020F0502020204030204" pitchFamily="34" charset="0"/>
              </a:rPr>
              <a:t>Acceso a estructuras tipo matriz </a:t>
            </a:r>
            <a:r>
              <a:rPr lang="es-AR" altLang="es-AR" sz="2000" dirty="0" err="1">
                <a:latin typeface="Calibri" panose="020F0502020204030204" pitchFamily="34" charset="0"/>
                <a:ea typeface="Verdana" panose="020B0604030504040204" pitchFamily="34" charset="0"/>
                <a:cs typeface="Calibri" panose="020F0502020204030204" pitchFamily="34" charset="0"/>
              </a:rPr>
              <a:t>ó</a:t>
            </a:r>
            <a:r>
              <a:rPr lang="es-AR" altLang="es-AR" sz="2000" dirty="0">
                <a:latin typeface="Calibri" panose="020F0502020204030204" pitchFamily="34" charset="0"/>
                <a:ea typeface="Verdana" panose="020B0604030504040204" pitchFamily="34" charset="0"/>
                <a:cs typeface="Calibri" panose="020F0502020204030204" pitchFamily="34" charset="0"/>
              </a:rPr>
              <a:t> pila</a:t>
            </a:r>
          </a:p>
        </p:txBody>
      </p:sp>
      <p:sp>
        <p:nvSpPr>
          <p:cNvPr id="11" name="Text Box 1"/>
          <p:cNvSpPr txBox="1">
            <a:spLocks noChangeArrowheads="1"/>
          </p:cNvSpPr>
          <p:nvPr/>
        </p:nvSpPr>
        <p:spPr bwMode="auto">
          <a:xfrm>
            <a:off x="5004047" y="1419622"/>
            <a:ext cx="4007611" cy="2516376"/>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square" lIns="0" tIns="0" rIns="0" bIns="5364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9pPr>
          </a:lstStyle>
          <a:p>
            <a:pPr algn="ctr" eaLnBrk="1" hangingPunct="1">
              <a:buClrTx/>
              <a:buFontTx/>
              <a:buNone/>
            </a:pPr>
            <a:r>
              <a:rPr lang="es-AR" altLang="es-AR" sz="2000" b="1" dirty="0">
                <a:solidFill>
                  <a:srgbClr val="FFFF00"/>
                </a:solidFill>
                <a:latin typeface="Calibri" panose="020F0502020204030204" pitchFamily="34" charset="0"/>
                <a:ea typeface="Verdana" panose="020B0604030504040204" pitchFamily="34" charset="0"/>
                <a:cs typeface="Calibri" panose="020F0502020204030204" pitchFamily="34" charset="0"/>
              </a:rPr>
              <a:t>Localidad Temporal </a:t>
            </a:r>
          </a:p>
          <a:p>
            <a:pPr eaLnBrk="1" hangingPunct="1">
              <a:buClrTx/>
              <a:buFontTx/>
              <a:buNone/>
            </a:pPr>
            <a:endParaRPr lang="es-AR" altLang="es-AR" sz="2000" dirty="0">
              <a:latin typeface="Calibri" panose="020F0502020204030204" pitchFamily="34" charset="0"/>
              <a:ea typeface="Verdana" panose="020B0604030504040204" pitchFamily="34" charset="0"/>
              <a:cs typeface="Calibri" panose="020F0502020204030204" pitchFamily="34" charset="0"/>
            </a:endParaRPr>
          </a:p>
          <a:p>
            <a:pPr eaLnBrk="1" hangingPunct="1">
              <a:buClrTx/>
              <a:buFontTx/>
              <a:buNone/>
            </a:pPr>
            <a:r>
              <a:rPr lang="es-AR" altLang="es-AR" sz="2000" dirty="0">
                <a:latin typeface="Calibri" panose="020F0502020204030204" pitchFamily="34" charset="0"/>
                <a:ea typeface="Verdana" panose="020B0604030504040204" pitchFamily="34" charset="0"/>
                <a:cs typeface="Calibri" panose="020F0502020204030204" pitchFamily="34" charset="0"/>
              </a:rPr>
              <a:t>Se sustenta en:</a:t>
            </a:r>
          </a:p>
          <a:p>
            <a:pPr marL="342900" indent="-342900" eaLnBrk="1" hangingPunct="1">
              <a:buClrTx/>
              <a:buFont typeface="Wingdings" panose="05000000000000000000" pitchFamily="2" charset="2"/>
              <a:buChar char="Ø"/>
            </a:pPr>
            <a:r>
              <a:rPr lang="es-AR" altLang="es-AR" sz="2000" dirty="0">
                <a:latin typeface="Calibri" panose="020F0502020204030204" pitchFamily="34" charset="0"/>
                <a:ea typeface="Verdana" panose="020B0604030504040204" pitchFamily="34" charset="0"/>
                <a:cs typeface="Calibri" panose="020F0502020204030204" pitchFamily="34" charset="0"/>
              </a:rPr>
              <a:t>Formación de ciclos o bucles en el código</a:t>
            </a:r>
          </a:p>
          <a:p>
            <a:pPr marL="342900" indent="-342900" eaLnBrk="1" hangingPunct="1">
              <a:buClrTx/>
              <a:buFont typeface="Wingdings" panose="05000000000000000000" pitchFamily="2" charset="2"/>
              <a:buChar char="Ø"/>
            </a:pPr>
            <a:r>
              <a:rPr lang="es-AR" altLang="es-AR" sz="2000" dirty="0" smtClean="0">
                <a:latin typeface="Calibri" panose="020F0502020204030204" pitchFamily="34" charset="0"/>
                <a:ea typeface="Verdana" panose="020B0604030504040204" pitchFamily="34" charset="0"/>
                <a:cs typeface="Calibri" panose="020F0502020204030204" pitchFamily="34" charset="0"/>
              </a:rPr>
              <a:t>Subrutinas </a:t>
            </a:r>
            <a:r>
              <a:rPr lang="es-AR" altLang="es-AR" sz="2000" dirty="0">
                <a:latin typeface="Calibri" panose="020F0502020204030204" pitchFamily="34" charset="0"/>
                <a:ea typeface="Verdana" panose="020B0604030504040204" pitchFamily="34" charset="0"/>
                <a:cs typeface="Calibri" panose="020F0502020204030204" pitchFamily="34" charset="0"/>
              </a:rPr>
              <a:t>(Procedimientos o Funciones)</a:t>
            </a:r>
          </a:p>
          <a:p>
            <a:pPr marL="342900" indent="-342900" eaLnBrk="1" hangingPunct="1">
              <a:buClrTx/>
              <a:buFont typeface="Wingdings" panose="05000000000000000000" pitchFamily="2" charset="2"/>
              <a:buChar char="Ø"/>
            </a:pPr>
            <a:r>
              <a:rPr lang="es-AR" altLang="es-AR" sz="2000" dirty="0" smtClean="0">
                <a:latin typeface="Calibri" panose="020F0502020204030204" pitchFamily="34" charset="0"/>
                <a:ea typeface="Verdana" panose="020B0604030504040204" pitchFamily="34" charset="0"/>
                <a:cs typeface="Calibri" panose="020F0502020204030204" pitchFamily="34" charset="0"/>
              </a:rPr>
              <a:t>Pilas</a:t>
            </a:r>
            <a:endParaRPr lang="es-AR" altLang="es-AR" sz="2000" dirty="0">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751071657"/>
      </p:ext>
    </p:extLst>
  </p:cSld>
  <p:clrMapOvr>
    <a:masterClrMapping/>
  </p:clrMapOvr>
  <p:timing>
    <p:tnLst>
      <p:par>
        <p:cTn id="1" dur="indefinite" restart="never" nodeType="tmRoot"/>
      </p:par>
    </p:tnLst>
  </p:timing>
</p:sld>
</file>

<file path=ppt/theme/theme1.xml><?xml version="1.0" encoding="utf-8"?>
<a:theme xmlns:a="http://schemas.openxmlformats.org/drawingml/2006/main"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Aliena · SlidesCarnival</Template>
  <TotalTime>2789</TotalTime>
  <Words>1773</Words>
  <Application>Microsoft Office PowerPoint</Application>
  <PresentationFormat>Presentación en pantalla (16:9)</PresentationFormat>
  <Paragraphs>321</Paragraphs>
  <Slides>38</Slides>
  <Notes>2</Notes>
  <HiddenSlides>0</HiddenSlides>
  <MMClips>0</MMClips>
  <ScaleCrop>false</ScaleCrop>
  <HeadingPairs>
    <vt:vector size="6" baseType="variant">
      <vt:variant>
        <vt:lpstr>Fuentes usadas</vt:lpstr>
      </vt:variant>
      <vt:variant>
        <vt:i4>13</vt:i4>
      </vt:variant>
      <vt:variant>
        <vt:lpstr>Tema</vt:lpstr>
      </vt:variant>
      <vt:variant>
        <vt:i4>1</vt:i4>
      </vt:variant>
      <vt:variant>
        <vt:lpstr>Títulos de diapositiva</vt:lpstr>
      </vt:variant>
      <vt:variant>
        <vt:i4>38</vt:i4>
      </vt:variant>
    </vt:vector>
  </HeadingPairs>
  <TitlesOfParts>
    <vt:vector size="52" baseType="lpstr">
      <vt:lpstr>Microsoft YaHei</vt:lpstr>
      <vt:lpstr>SimSun</vt:lpstr>
      <vt:lpstr>Arial</vt:lpstr>
      <vt:lpstr>Calibri</vt:lpstr>
      <vt:lpstr>Constantia</vt:lpstr>
      <vt:lpstr>Lexend Deca</vt:lpstr>
      <vt:lpstr>Muli Regular</vt:lpstr>
      <vt:lpstr>Times New Roman</vt:lpstr>
      <vt:lpstr>Tw Cen MT</vt:lpstr>
      <vt:lpstr>Verdana</vt:lpstr>
      <vt:lpstr>Wingdings</vt:lpstr>
      <vt:lpstr>Wingdings 2</vt:lpstr>
      <vt:lpstr>Wingdings 3</vt:lpstr>
      <vt:lpstr>Aliena template</vt:lpstr>
      <vt:lpstr>Módulo 3: Assembler</vt:lpstr>
      <vt:lpstr>Esquema componentes de una computadora</vt:lpstr>
      <vt:lpstr>Bus (canal)</vt:lpstr>
      <vt:lpstr>Esquema de buses</vt:lpstr>
      <vt:lpstr>Memoria</vt:lpstr>
      <vt:lpstr>Memoria</vt:lpstr>
      <vt:lpstr>Memoria Cache - Objetivo</vt:lpstr>
      <vt:lpstr>Memoria Cache</vt:lpstr>
      <vt:lpstr>Memoria Cache</vt:lpstr>
      <vt:lpstr>Memoria Cache</vt:lpstr>
      <vt:lpstr>Programación del procesador 8088</vt:lpstr>
      <vt:lpstr>Programa</vt:lpstr>
      <vt:lpstr>Programa</vt:lpstr>
      <vt:lpstr>Como se va de un programa de Alto nivel a uno de Bajo nivel</vt:lpstr>
      <vt:lpstr>Programa Del Alto nivel al Bajo nivel</vt:lpstr>
      <vt:lpstr>Programa Del Alto nivel al Bajo nivel</vt:lpstr>
      <vt:lpstr>Programación Bajo Nivel - Características</vt:lpstr>
      <vt:lpstr>Programación Bajo Nivel - Características</vt:lpstr>
      <vt:lpstr>Programación Bajo Nivel - Características</vt:lpstr>
      <vt:lpstr>8088   Conexión entre los componentes</vt:lpstr>
      <vt:lpstr>Simulador</vt:lpstr>
      <vt:lpstr>Assembler 8088 – Registros</vt:lpstr>
      <vt:lpstr>Assembler 8088 – Registros</vt:lpstr>
      <vt:lpstr>Orden de los bytes</vt:lpstr>
      <vt:lpstr>Assembler 8088 – Definición de variables</vt:lpstr>
      <vt:lpstr>Memoria de Datos y Memoria de Programa</vt:lpstr>
      <vt:lpstr>Assembler 8088 – Modos de Direccionamiento</vt:lpstr>
      <vt:lpstr>Definición constantes</vt:lpstr>
      <vt:lpstr>Definición de tablas</vt:lpstr>
      <vt:lpstr>Definición de tablas</vt:lpstr>
      <vt:lpstr>MSX88 Instrucciones de transferencia</vt:lpstr>
      <vt:lpstr>MSX88 Instrucciones aritmético - lógicas</vt:lpstr>
      <vt:lpstr>MSX88 Instrucciones de control</vt:lpstr>
      <vt:lpstr>Instrucción ORG</vt:lpstr>
      <vt:lpstr>Instrucción Move</vt:lpstr>
      <vt:lpstr>Inconvenientes en ADD y SUB</vt:lpstr>
      <vt:lpstr>Uso de ADC</vt:lpstr>
      <vt:lpstr>Operador OFFSET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TEMA: introducción a la programación orientada a objetos</dc:title>
  <dc:creator>Victoria Sanz</dc:creator>
  <cp:lastModifiedBy>Usuario</cp:lastModifiedBy>
  <cp:revision>501</cp:revision>
  <dcterms:created xsi:type="dcterms:W3CDTF">2015-05-21T14:00:56Z</dcterms:created>
  <dcterms:modified xsi:type="dcterms:W3CDTF">2020-05-12T11:37:17Z</dcterms:modified>
</cp:coreProperties>
</file>