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906000"/>
  <p:notesSz cx="7315200" cy="9601200"/>
  <p:embeddedFontLst>
    <p:embeddedFont>
      <p:font typeface="Bilbo"/>
      <p:regular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12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CC926D-0D78-42FD-8EE7-1F728F098F4E}">
  <a:tblStyle styleId="{79CC926D-0D78-42FD-8EE7-1F728F098F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E63D3B0-EB24-413C-82D1-700A014D3A6C}"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12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Bilb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31500" y="4560550"/>
            <a:ext cx="5852150" cy="432052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as.com.ru/wp/es/preobrazovatel-prostogo-infiksa-v-postfiks-ili-prefik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 name="Shape 8"/>
        <p:cNvGrpSpPr/>
        <p:nvPr/>
      </p:nvGrpSpPr>
      <p:grpSpPr>
        <a:xfrm>
          <a:off x="0" y="0"/>
          <a:ext cx="0" cy="0"/>
          <a:chOff x="0" y="0"/>
          <a:chExt cx="0" cy="0"/>
        </a:xfrm>
      </p:grpSpPr>
      <p:sp>
        <p:nvSpPr>
          <p:cNvPr id="9" name="Google Shape;9;p1:notes"/>
          <p:cNvSpPr txBox="1"/>
          <p:nvPr>
            <p:ph idx="12" type="sldNum"/>
          </p:nvPr>
        </p:nvSpPr>
        <p:spPr>
          <a:xfrm>
            <a:off x="4144963" y="9121775"/>
            <a:ext cx="3170100" cy="479400"/>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 name="Google Shape;10;p1:notes"/>
          <p:cNvSpPr/>
          <p:nvPr>
            <p:ph idx="2" type="sldImg"/>
          </p:nvPr>
        </p:nvSpPr>
        <p:spPr>
          <a:xfrm>
            <a:off x="1058863" y="720725"/>
            <a:ext cx="5199000" cy="3598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 name="Google Shape;11;p1:notes"/>
          <p:cNvSpPr txBox="1"/>
          <p:nvPr>
            <p:ph idx="1" type="body"/>
          </p:nvPr>
        </p:nvSpPr>
        <p:spPr>
          <a:xfrm>
            <a:off x="974725" y="4559300"/>
            <a:ext cx="5365800" cy="43212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txBox="1"/>
          <p:nvPr>
            <p:ph idx="1" type="body"/>
          </p:nvPr>
        </p:nvSpPr>
        <p:spPr>
          <a:xfrm>
            <a:off x="731500" y="4560550"/>
            <a:ext cx="5852100" cy="43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sz="1400">
                <a:solidFill>
                  <a:schemeClr val="dk1"/>
                </a:solidFill>
                <a:latin typeface="Consolas"/>
                <a:ea typeface="Consolas"/>
                <a:cs typeface="Consolas"/>
                <a:sym typeface="Consolas"/>
              </a:rPr>
              <a:t>printLevelTraversal  o </a:t>
            </a:r>
            <a:endParaRPr/>
          </a:p>
        </p:txBody>
      </p:sp>
      <p:sp>
        <p:nvSpPr>
          <p:cNvPr id="99" name="Google Shape;99;p9:notes"/>
          <p:cNvSpPr/>
          <p:nvPr>
            <p:ph idx="2" type="sldImg"/>
          </p:nvPr>
        </p:nvSpPr>
        <p:spPr>
          <a:xfrm>
            <a:off x="1219425" y="720075"/>
            <a:ext cx="48771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txBox="1"/>
          <p:nvPr>
            <p:ph idx="1" type="body"/>
          </p:nvPr>
        </p:nvSpPr>
        <p:spPr>
          <a:xfrm>
            <a:off x="731500" y="4560550"/>
            <a:ext cx="5852150" cy="43205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If cant_nodos</a:t>
            </a:r>
            <a:endParaRPr/>
          </a:p>
        </p:txBody>
      </p:sp>
      <p:sp>
        <p:nvSpPr>
          <p:cNvPr id="107" name="Google Shape;107;p10: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txBox="1"/>
          <p:nvPr>
            <p:ph idx="1" type="body"/>
          </p:nvPr>
        </p:nvSpPr>
        <p:spPr>
          <a:xfrm>
            <a:off x="974725" y="4559300"/>
            <a:ext cx="5365800" cy="432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11:notes"/>
          <p:cNvSpPr/>
          <p:nvPr>
            <p:ph idx="2" type="sldImg"/>
          </p:nvPr>
        </p:nvSpPr>
        <p:spPr>
          <a:xfrm>
            <a:off x="1058863" y="720725"/>
            <a:ext cx="5199000" cy="359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p:nvPr>
            <p:ph idx="2" type="sldImg"/>
          </p:nvPr>
        </p:nvSpPr>
        <p:spPr>
          <a:xfrm>
            <a:off x="1058863" y="720725"/>
            <a:ext cx="5199000" cy="359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1" name="Google Shape;141;p12:notes"/>
          <p:cNvSpPr txBox="1"/>
          <p:nvPr>
            <p:ph idx="1" type="body"/>
          </p:nvPr>
        </p:nvSpPr>
        <p:spPr>
          <a:xfrm>
            <a:off x="974725" y="4559300"/>
            <a:ext cx="5365800" cy="43212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100"/>
              <a:buNone/>
            </a:pPr>
            <a:r>
              <a:rPr lang="en-US"/>
              <a:t>EN el caso de inorder se obtiene una expresion sobreparentizada</a:t>
            </a:r>
            <a:endParaRPr/>
          </a:p>
        </p:txBody>
      </p:sp>
      <p:sp>
        <p:nvSpPr>
          <p:cNvPr id="142" name="Google Shape;142;p12:notes"/>
          <p:cNvSpPr txBox="1"/>
          <p:nvPr>
            <p:ph idx="12" type="sldNum"/>
          </p:nvPr>
        </p:nvSpPr>
        <p:spPr>
          <a:xfrm>
            <a:off x="4144963" y="9121775"/>
            <a:ext cx="3170100" cy="479400"/>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731500" y="4560550"/>
            <a:ext cx="5852150" cy="43205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Este proceso es posible ya que la expresión posfija está organizada en una forma en la que los operandos aparecen antes de los operadores. Esto nos permite construir el árbol de expresión utilizando una pila, ya que los nodos operando se irán acumulando en el stack hasta que se encuentre un nodo operador que tome dos nodos del stack como hijos.</a:t>
            </a:r>
            <a:endParaRPr/>
          </a:p>
          <a:p>
            <a:pPr indent="0" lvl="0" marL="0" rtl="0" algn="l">
              <a:lnSpc>
                <a:spcPct val="100000"/>
              </a:lnSpc>
              <a:spcBef>
                <a:spcPts val="0"/>
              </a:spcBef>
              <a:spcAft>
                <a:spcPts val="0"/>
              </a:spcAft>
              <a:buSzPts val="1100"/>
              <a:buNone/>
            </a:pPr>
            <a:r>
              <a:t/>
            </a:r>
            <a:endParaRPr/>
          </a:p>
        </p:txBody>
      </p:sp>
      <p:sp>
        <p:nvSpPr>
          <p:cNvPr id="153" name="Google Shape;153;p13: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731500" y="4560550"/>
            <a:ext cx="5852100" cy="432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4:notes"/>
          <p:cNvSpPr/>
          <p:nvPr>
            <p:ph idx="2" type="sldImg"/>
          </p:nvPr>
        </p:nvSpPr>
        <p:spPr>
          <a:xfrm>
            <a:off x="1219425" y="720075"/>
            <a:ext cx="48771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731500" y="4560550"/>
            <a:ext cx="5852100" cy="432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Este proceso es posible ya que la expresión posfija está organizada en una forma en la que los operandos aparecen antes de los operadores. Esto nos permite construir el árbol de expresión utilizando una pila, ya que los nodos operando se irán acumulando en el stack hasta que se encuentre un nodo operador que tome dos nodos del stack como hijos.</a:t>
            </a:r>
            <a:endParaRPr/>
          </a:p>
          <a:p>
            <a:pPr indent="0" lvl="0" marL="0" rtl="0" algn="l">
              <a:lnSpc>
                <a:spcPct val="100000"/>
              </a:lnSpc>
              <a:spcBef>
                <a:spcPts val="0"/>
              </a:spcBef>
              <a:spcAft>
                <a:spcPts val="0"/>
              </a:spcAft>
              <a:buSzPts val="1100"/>
              <a:buNone/>
            </a:pPr>
            <a:r>
              <a:t/>
            </a:r>
            <a:endParaRPr/>
          </a:p>
        </p:txBody>
      </p:sp>
      <p:sp>
        <p:nvSpPr>
          <p:cNvPr id="175" name="Google Shape;175;p15:notes"/>
          <p:cNvSpPr/>
          <p:nvPr>
            <p:ph idx="2" type="sldImg"/>
          </p:nvPr>
        </p:nvSpPr>
        <p:spPr>
          <a:xfrm>
            <a:off x="1219425" y="720075"/>
            <a:ext cx="48771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731500" y="4560550"/>
            <a:ext cx="5852150" cy="43205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16: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731500" y="4560550"/>
            <a:ext cx="5852100" cy="432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7:notes"/>
          <p:cNvSpPr/>
          <p:nvPr>
            <p:ph idx="2" type="sldImg"/>
          </p:nvPr>
        </p:nvSpPr>
        <p:spPr>
          <a:xfrm>
            <a:off x="1219425" y="720075"/>
            <a:ext cx="48771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731500" y="4560550"/>
            <a:ext cx="5852100" cy="432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Cuando la pila está vacía y viene un operador se apila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Conversor online</a:t>
            </a:r>
            <a:endParaRPr/>
          </a:p>
          <a:p>
            <a:pPr indent="0" lvl="0" marL="0" rtl="0" algn="l">
              <a:lnSpc>
                <a:spcPct val="100000"/>
              </a:lnSpc>
              <a:spcBef>
                <a:spcPts val="0"/>
              </a:spcBef>
              <a:spcAft>
                <a:spcPts val="0"/>
              </a:spcAft>
              <a:buSzPts val="1100"/>
              <a:buNone/>
            </a:pPr>
            <a:r>
              <a:rPr lang="en-US" u="sng">
                <a:solidFill>
                  <a:schemeClr val="hlink"/>
                </a:solidFill>
                <a:hlinkClick r:id="rId2"/>
              </a:rPr>
              <a:t>https://www.sas.com.ru/wp/es/preobrazovatel-prostogo-infiksa-v-postfiks-ili-prefiks/</a:t>
            </a:r>
            <a:endParaRPr/>
          </a:p>
          <a:p>
            <a:pPr indent="0" lvl="0" marL="0" rtl="0" algn="l">
              <a:lnSpc>
                <a:spcPct val="100000"/>
              </a:lnSpc>
              <a:spcBef>
                <a:spcPts val="0"/>
              </a:spcBef>
              <a:spcAft>
                <a:spcPts val="0"/>
              </a:spcAft>
              <a:buSzPts val="1100"/>
              <a:buNone/>
            </a:pPr>
            <a:r>
              <a:t/>
            </a:r>
            <a:endParaRPr/>
          </a:p>
        </p:txBody>
      </p:sp>
      <p:sp>
        <p:nvSpPr>
          <p:cNvPr id="211" name="Google Shape;211;p18:notes"/>
          <p:cNvSpPr/>
          <p:nvPr>
            <p:ph idx="2" type="sldImg"/>
          </p:nvPr>
        </p:nvSpPr>
        <p:spPr>
          <a:xfrm>
            <a:off x="1219425" y="720075"/>
            <a:ext cx="48771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2:notes"/>
          <p:cNvSpPr txBox="1"/>
          <p:nvPr>
            <p:ph idx="1" type="body"/>
          </p:nvPr>
        </p:nvSpPr>
        <p:spPr>
          <a:xfrm>
            <a:off x="731500" y="4560550"/>
            <a:ext cx="5852150" cy="43205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 name="Google Shape;17;p2: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p:nvPr>
            <p:ph idx="2" type="sldImg"/>
          </p:nvPr>
        </p:nvSpPr>
        <p:spPr>
          <a:xfrm>
            <a:off x="1219425" y="720075"/>
            <a:ext cx="48771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9:notes"/>
          <p:cNvSpPr txBox="1"/>
          <p:nvPr>
            <p:ph idx="1" type="body"/>
          </p:nvPr>
        </p:nvSpPr>
        <p:spPr>
          <a:xfrm>
            <a:off x="731500" y="4560550"/>
            <a:ext cx="5852100" cy="432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txBox="1"/>
          <p:nvPr>
            <p:ph idx="1" type="body"/>
          </p:nvPr>
        </p:nvSpPr>
        <p:spPr>
          <a:xfrm>
            <a:off x="974725" y="4559306"/>
            <a:ext cx="5365500" cy="43212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360"/>
              </a:spcBef>
              <a:spcAft>
                <a:spcPts val="0"/>
              </a:spcAft>
              <a:buSzPts val="1400"/>
              <a:buNone/>
            </a:pPr>
            <a:r>
              <a:t/>
            </a:r>
            <a:endParaRPr/>
          </a:p>
        </p:txBody>
      </p:sp>
      <p:sp>
        <p:nvSpPr>
          <p:cNvPr id="233" name="Google Shape;233;p20:notes"/>
          <p:cNvSpPr/>
          <p:nvPr>
            <p:ph idx="2" type="sldImg"/>
          </p:nvPr>
        </p:nvSpPr>
        <p:spPr>
          <a:xfrm>
            <a:off x="767054" y="720130"/>
            <a:ext cx="5782800" cy="3599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3:notes"/>
          <p:cNvSpPr txBox="1"/>
          <p:nvPr>
            <p:ph idx="1" type="body"/>
          </p:nvPr>
        </p:nvSpPr>
        <p:spPr>
          <a:xfrm>
            <a:off x="731500" y="4560550"/>
            <a:ext cx="5852150" cy="43205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1400">
                <a:solidFill>
                  <a:schemeClr val="dk1"/>
                </a:solidFill>
                <a:latin typeface="Consolas"/>
                <a:ea typeface="Consolas"/>
                <a:cs typeface="Consolas"/>
                <a:sym typeface="Consolas"/>
              </a:rPr>
              <a:t>private ArbolBinario&lt;T&gt; hijoIzquierdo;	// no se puede  = new ArbolBinario&lt;T&gt;();</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US" sz="1400">
                <a:solidFill>
                  <a:schemeClr val="dk1"/>
                </a:solidFill>
                <a:latin typeface="Consolas"/>
                <a:ea typeface="Consolas"/>
                <a:cs typeface="Consolas"/>
                <a:sym typeface="Consolas"/>
              </a:rPr>
              <a:t>private ArbolBinario&lt;T&gt; hijoDerecho;	     // no se puede  = new ArbolBinario&lt;T&gt;();</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100"/>
              <a:buNone/>
            </a:pPr>
            <a:r>
              <a:rPr lang="en-US"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Consolas"/>
              <a:ea typeface="Consolas"/>
              <a:cs typeface="Consolas"/>
              <a:sym typeface="Consolas"/>
            </a:endParaRPr>
          </a:p>
        </p:txBody>
      </p:sp>
      <p:sp>
        <p:nvSpPr>
          <p:cNvPr id="26" name="Google Shape;26;p3: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4:notes"/>
          <p:cNvSpPr txBox="1"/>
          <p:nvPr>
            <p:ph idx="1" type="body"/>
          </p:nvPr>
        </p:nvSpPr>
        <p:spPr>
          <a:xfrm>
            <a:off x="731500" y="4560550"/>
            <a:ext cx="5852100" cy="432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 name="Google Shape;42;p4:notes"/>
          <p:cNvSpPr/>
          <p:nvPr>
            <p:ph idx="2" type="sldImg"/>
          </p:nvPr>
        </p:nvSpPr>
        <p:spPr>
          <a:xfrm>
            <a:off x="1219425" y="720075"/>
            <a:ext cx="48771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f4d4130c95_0_1:notes"/>
          <p:cNvSpPr txBox="1"/>
          <p:nvPr>
            <p:ph idx="1" type="body"/>
          </p:nvPr>
        </p:nvSpPr>
        <p:spPr>
          <a:xfrm>
            <a:off x="731500" y="4560550"/>
            <a:ext cx="5852100" cy="432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g1f4d4130c95_0_1:notes"/>
          <p:cNvSpPr/>
          <p:nvPr>
            <p:ph idx="2" type="sldImg"/>
          </p:nvPr>
        </p:nvSpPr>
        <p:spPr>
          <a:xfrm>
            <a:off x="1219425" y="720075"/>
            <a:ext cx="48771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f4d4130c95_0_11:notes"/>
          <p:cNvSpPr txBox="1"/>
          <p:nvPr>
            <p:ph idx="1" type="body"/>
          </p:nvPr>
        </p:nvSpPr>
        <p:spPr>
          <a:xfrm>
            <a:off x="731500" y="4560550"/>
            <a:ext cx="5852100" cy="432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g1f4d4130c95_0_11:notes"/>
          <p:cNvSpPr/>
          <p:nvPr>
            <p:ph idx="2" type="sldImg"/>
          </p:nvPr>
        </p:nvSpPr>
        <p:spPr>
          <a:xfrm>
            <a:off x="1219425" y="720075"/>
            <a:ext cx="48771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6:notes"/>
          <p:cNvSpPr txBox="1"/>
          <p:nvPr>
            <p:ph idx="1" type="body"/>
          </p:nvPr>
        </p:nvSpPr>
        <p:spPr>
          <a:xfrm>
            <a:off x="731500" y="4560550"/>
            <a:ext cx="5852100" cy="432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6:notes"/>
          <p:cNvSpPr/>
          <p:nvPr>
            <p:ph idx="2" type="sldImg"/>
          </p:nvPr>
        </p:nvSpPr>
        <p:spPr>
          <a:xfrm>
            <a:off x="1219425" y="720075"/>
            <a:ext cx="48771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7:notes"/>
          <p:cNvSpPr txBox="1"/>
          <p:nvPr>
            <p:ph idx="1" type="body"/>
          </p:nvPr>
        </p:nvSpPr>
        <p:spPr>
          <a:xfrm>
            <a:off x="731500" y="4560550"/>
            <a:ext cx="5852100" cy="432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p7:notes"/>
          <p:cNvSpPr/>
          <p:nvPr>
            <p:ph idx="2" type="sldImg"/>
          </p:nvPr>
        </p:nvSpPr>
        <p:spPr>
          <a:xfrm>
            <a:off x="1219425" y="720075"/>
            <a:ext cx="48771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txBox="1"/>
          <p:nvPr>
            <p:ph idx="1" type="body"/>
          </p:nvPr>
        </p:nvSpPr>
        <p:spPr>
          <a:xfrm>
            <a:off x="731500" y="4560550"/>
            <a:ext cx="5852100" cy="432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8:notes"/>
          <p:cNvSpPr/>
          <p:nvPr>
            <p:ph idx="2" type="sldImg"/>
          </p:nvPr>
        </p:nvSpPr>
        <p:spPr>
          <a:xfrm>
            <a:off x="1219425" y="720075"/>
            <a:ext cx="48771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 name="Shape 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nvSpPr>
        <p:spPr>
          <a:xfrm>
            <a:off x="5176850" y="6558550"/>
            <a:ext cx="4609800" cy="230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Arial"/>
              <a:buNone/>
            </a:pPr>
            <a:r>
              <a:rPr b="1" i="0" lang="en-US" sz="900" u="none" cap="none" strike="noStrike">
                <a:solidFill>
                  <a:schemeClr val="dk1"/>
                </a:solidFill>
                <a:latin typeface="Arial"/>
                <a:ea typeface="Arial"/>
                <a:cs typeface="Arial"/>
                <a:sym typeface="Arial"/>
              </a:rPr>
              <a:t>Programación 3 2024</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hyperlink" Target="https://www.spoj.com/problems/UCV2013J/"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 name="Shape 12"/>
        <p:cNvGrpSpPr/>
        <p:nvPr/>
      </p:nvGrpSpPr>
      <p:grpSpPr>
        <a:xfrm>
          <a:off x="0" y="0"/>
          <a:ext cx="0" cy="0"/>
          <a:chOff x="0" y="0"/>
          <a:chExt cx="0" cy="0"/>
        </a:xfrm>
      </p:grpSpPr>
      <p:sp>
        <p:nvSpPr>
          <p:cNvPr id="13" name="Google Shape;13;p3"/>
          <p:cNvSpPr txBox="1"/>
          <p:nvPr>
            <p:ph type="ctrTitle"/>
          </p:nvPr>
        </p:nvSpPr>
        <p:spPr>
          <a:xfrm>
            <a:off x="3714750" y="1828800"/>
            <a:ext cx="6191400" cy="2209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chemeClr val="lt1"/>
                </a:solidFill>
                <a:latin typeface="Times New Roman"/>
                <a:ea typeface="Times New Roman"/>
                <a:cs typeface="Times New Roman"/>
                <a:sym typeface="Times New Roman"/>
              </a:rPr>
              <a:t>Árboles  Binarios</a:t>
            </a:r>
            <a:endParaRPr b="0" i="0" sz="1400" u="none" cap="none" strike="noStrike">
              <a:solidFill>
                <a:srgbClr val="000000"/>
              </a:solidFill>
              <a:latin typeface="Arial"/>
              <a:ea typeface="Arial"/>
              <a:cs typeface="Arial"/>
              <a:sym typeface="Arial"/>
            </a:endParaRPr>
          </a:p>
        </p:txBody>
      </p:sp>
      <p:sp>
        <p:nvSpPr>
          <p:cNvPr id="14" name="Google Shape;14;p3"/>
          <p:cNvSpPr txBox="1"/>
          <p:nvPr/>
        </p:nvSpPr>
        <p:spPr>
          <a:xfrm>
            <a:off x="666750" y="1773238"/>
            <a:ext cx="8807400" cy="3898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22228B"/>
                </a:solidFill>
                <a:latin typeface="Cambria"/>
                <a:ea typeface="Cambria"/>
                <a:cs typeface="Cambria"/>
                <a:sym typeface="Cambria"/>
              </a:rPr>
              <a:t>Arboles binarios en Java</a:t>
            </a:r>
            <a:endParaRPr b="1" i="0" sz="4800" u="none" cap="none" strike="noStrike">
              <a:solidFill>
                <a:srgbClr val="22228B"/>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22228B"/>
                </a:solidFill>
                <a:latin typeface="Cambria"/>
                <a:ea typeface="Cambria"/>
                <a:cs typeface="Cambria"/>
                <a:sym typeface="Cambria"/>
              </a:rPr>
              <a:t>y árboles de expresión</a:t>
            </a:r>
            <a:endParaRPr b="1" i="0" sz="4800" u="none" cap="none" strike="noStrike">
              <a:solidFill>
                <a:srgbClr val="22228B"/>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2400"/>
              <a:buFont typeface="Arial"/>
              <a:buNone/>
            </a:pPr>
            <a:br>
              <a:rPr b="1" i="0" lang="en-US" sz="2400" u="none" cap="none" strike="noStrike">
                <a:solidFill>
                  <a:srgbClr val="22228B"/>
                </a:solidFill>
                <a:latin typeface="Arial"/>
                <a:ea typeface="Arial"/>
                <a:cs typeface="Arial"/>
                <a:sym typeface="Arial"/>
              </a:rPr>
            </a:br>
            <a:r>
              <a:rPr b="1" i="0" lang="en-US" sz="2400" u="none" cap="none" strike="noStrike">
                <a:solidFill>
                  <a:srgbClr val="22228B"/>
                </a:solidFill>
                <a:latin typeface="Arial"/>
                <a:ea typeface="Arial"/>
                <a:cs typeface="Arial"/>
                <a:sym typeface="Arial"/>
              </a:rPr>
              <a:t> </a:t>
            </a:r>
            <a:br>
              <a:rPr b="1" i="0" lang="en-US" sz="2400" u="none" cap="none" strike="noStrike">
                <a:solidFill>
                  <a:srgbClr val="22228B"/>
                </a:solidFill>
                <a:latin typeface="Arial"/>
                <a:ea typeface="Arial"/>
                <a:cs typeface="Arial"/>
                <a:sym typeface="Arial"/>
              </a:rPr>
            </a:br>
            <a:br>
              <a:rPr b="1" i="0" lang="en-US" sz="2400" u="none" cap="none" strike="noStrike">
                <a:solidFill>
                  <a:srgbClr val="22228B"/>
                </a:solidFill>
                <a:latin typeface="Arial"/>
                <a:ea typeface="Arial"/>
                <a:cs typeface="Arial"/>
                <a:sym typeface="Arial"/>
              </a:rPr>
            </a:br>
            <a:endParaRPr b="0" i="0" sz="2400" u="none" cap="none" strike="noStrike">
              <a:solidFill>
                <a:srgbClr val="22228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2"/>
          <p:cNvSpPr txBox="1"/>
          <p:nvPr/>
        </p:nvSpPr>
        <p:spPr>
          <a:xfrm>
            <a:off x="741362" y="39687"/>
            <a:ext cx="8785200" cy="87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Arboles Binarios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2500"/>
              <a:buFont typeface="Arial"/>
              <a:buNone/>
            </a:pPr>
            <a:r>
              <a:rPr b="1" i="0" lang="en-US" sz="2500" u="none" cap="none" strike="noStrike">
                <a:solidFill>
                  <a:srgbClr val="22228B"/>
                </a:solidFill>
                <a:latin typeface="Arial"/>
                <a:ea typeface="Arial"/>
                <a:cs typeface="Arial"/>
                <a:sym typeface="Arial"/>
              </a:rPr>
              <a:t>Recorrido por Niveles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22228B"/>
              </a:solidFill>
              <a:latin typeface="Arial"/>
              <a:ea typeface="Arial"/>
              <a:cs typeface="Arial"/>
              <a:sym typeface="Arial"/>
            </a:endParaRPr>
          </a:p>
        </p:txBody>
      </p:sp>
      <p:pic>
        <p:nvPicPr>
          <p:cNvPr id="102" name="Google Shape;102;p12"/>
          <p:cNvPicPr preferRelativeResize="0"/>
          <p:nvPr/>
        </p:nvPicPr>
        <p:blipFill rotWithShape="1">
          <a:blip r:embed="rId3">
            <a:alphaModFix/>
          </a:blip>
          <a:srcRect b="0" l="0" r="0" t="0"/>
          <a:stretch/>
        </p:blipFill>
        <p:spPr>
          <a:xfrm>
            <a:off x="7171100" y="2362276"/>
            <a:ext cx="2431650" cy="1756175"/>
          </a:xfrm>
          <a:prstGeom prst="rect">
            <a:avLst/>
          </a:prstGeom>
          <a:noFill/>
          <a:ln>
            <a:noFill/>
          </a:ln>
        </p:spPr>
      </p:pic>
      <p:sp>
        <p:nvSpPr>
          <p:cNvPr id="103" name="Google Shape;103;p12"/>
          <p:cNvSpPr txBox="1"/>
          <p:nvPr/>
        </p:nvSpPr>
        <p:spPr>
          <a:xfrm>
            <a:off x="228600" y="762000"/>
            <a:ext cx="6655200" cy="60030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package tp</a:t>
            </a:r>
            <a:r>
              <a:rPr lang="en-US">
                <a:latin typeface="Consolas"/>
                <a:ea typeface="Consolas"/>
                <a:cs typeface="Consolas"/>
                <a:sym typeface="Consolas"/>
              </a:rPr>
              <a:t>1</a:t>
            </a:r>
            <a:r>
              <a:rPr b="0" i="0" lang="en-US" sz="1400" u="none" cap="none" strike="noStrike">
                <a:solidFill>
                  <a:srgbClr val="000000"/>
                </a:solidFill>
                <a:latin typeface="Consolas"/>
                <a:ea typeface="Consolas"/>
                <a:cs typeface="Consolas"/>
                <a:sym typeface="Consolas"/>
              </a:rPr>
              <a:t>.ejercicio1;</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import tp1.Queue;</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public class BinaryTree&lt;T&gt;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 .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public void printLevelTraversal()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000000"/>
                </a:solidFill>
                <a:latin typeface="Consolas"/>
                <a:ea typeface="Consolas"/>
                <a:cs typeface="Consolas"/>
                <a:sym typeface="Consolas"/>
              </a:rPr>
              <a:t> BinaryTree&lt;T&gt; ab = null;</a:t>
            </a:r>
            <a:endParaRPr b="1"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000000"/>
                </a:solidFill>
                <a:latin typeface="Consolas"/>
                <a:ea typeface="Consolas"/>
                <a:cs typeface="Consolas"/>
                <a:sym typeface="Consolas"/>
              </a:rPr>
              <a:t> Queue&lt;BinaryTree&lt;T&gt;&gt; cola = new Queue&lt;BinaryTree&lt;T&gt;&gt;();</a:t>
            </a:r>
            <a:endParaRPr b="1"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cola.enqueue(this);</a:t>
            </a:r>
            <a:endParaRPr b="1">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1" lang="en-US">
                <a:latin typeface="Consolas"/>
                <a:ea typeface="Consolas"/>
                <a:cs typeface="Consolas"/>
                <a:sym typeface="Consolas"/>
              </a:rPr>
              <a:t>      </a:t>
            </a:r>
            <a:r>
              <a:rPr b="1" i="0" lang="en-US" sz="1400" u="none" cap="none" strike="noStrike">
                <a:solidFill>
                  <a:srgbClr val="000000"/>
                </a:solidFill>
                <a:latin typeface="Consolas"/>
                <a:ea typeface="Consolas"/>
                <a:cs typeface="Consolas"/>
                <a:sym typeface="Consolas"/>
              </a:rPr>
              <a:t>cola.enqueue(null);</a:t>
            </a:r>
            <a:endParaRPr b="1"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while (!cola.isEmpty())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000000"/>
                </a:solidFill>
                <a:latin typeface="Consolas"/>
                <a:ea typeface="Consolas"/>
                <a:cs typeface="Consolas"/>
                <a:sym typeface="Consolas"/>
              </a:rPr>
              <a:t> ab = cola.dequeue();</a:t>
            </a:r>
            <a:endParaRPr b="1"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if (ab != null)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System.out.print(ab.getData());</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if (ab.hasLeftChild())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000000"/>
                </a:solidFill>
                <a:latin typeface="Consolas"/>
                <a:ea typeface="Consolas"/>
                <a:cs typeface="Consolas"/>
                <a:sym typeface="Consolas"/>
              </a:rPr>
              <a:t>cola.enqueue(ab.getLeftChild());</a:t>
            </a:r>
            <a:endParaRPr b="1"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if (ab.hasRightChild())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000000"/>
                </a:solidFill>
                <a:latin typeface="Consolas"/>
                <a:ea typeface="Consolas"/>
                <a:cs typeface="Consolas"/>
                <a:sym typeface="Consolas"/>
              </a:rPr>
              <a:t>cola.enqueue(ab.getRightChild());</a:t>
            </a:r>
            <a:endParaRPr b="1"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 else if (!cola.isEmpty())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System.out.println();</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000000"/>
                </a:solidFill>
                <a:latin typeface="Consolas"/>
                <a:ea typeface="Consolas"/>
                <a:cs typeface="Consolas"/>
                <a:sym typeface="Consolas"/>
              </a:rPr>
              <a:t>cola.enqueue(null);</a:t>
            </a:r>
            <a:endParaRPr b="1"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 .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p:txBody>
      </p:sp>
      <p:sp>
        <p:nvSpPr>
          <p:cNvPr id="104" name="Google Shape;104;p12"/>
          <p:cNvSpPr txBox="1"/>
          <p:nvPr/>
        </p:nvSpPr>
        <p:spPr>
          <a:xfrm>
            <a:off x="7123800" y="1289100"/>
            <a:ext cx="2629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Implementación del recorrido por niveles dentro de la clase </a:t>
            </a:r>
            <a:r>
              <a:rPr lang="en-US">
                <a:latin typeface="Consolas"/>
                <a:ea typeface="Consolas"/>
                <a:cs typeface="Consolas"/>
                <a:sym typeface="Consolas"/>
              </a:rPr>
              <a:t>BinaryTree</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nvSpPr>
        <p:spPr>
          <a:xfrm>
            <a:off x="533400" y="192087"/>
            <a:ext cx="8785200" cy="87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Arboles Binarios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2500"/>
              <a:buFont typeface="Arial"/>
              <a:buNone/>
            </a:pPr>
            <a:r>
              <a:rPr b="1" lang="en-US" sz="2500">
                <a:solidFill>
                  <a:srgbClr val="22228B"/>
                </a:solidFill>
              </a:rPr>
              <a:t>¿Es árbol lleno?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22228B"/>
              </a:solidFill>
              <a:latin typeface="Arial"/>
              <a:ea typeface="Arial"/>
              <a:cs typeface="Arial"/>
              <a:sym typeface="Arial"/>
            </a:endParaRPr>
          </a:p>
        </p:txBody>
      </p:sp>
      <p:sp>
        <p:nvSpPr>
          <p:cNvPr id="110" name="Google Shape;110;p13"/>
          <p:cNvSpPr txBox="1"/>
          <p:nvPr/>
        </p:nvSpPr>
        <p:spPr>
          <a:xfrm>
            <a:off x="990600" y="1565275"/>
            <a:ext cx="7010400" cy="534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public boolean </a:t>
            </a:r>
            <a:r>
              <a:rPr b="1" lang="en-US" sz="1100">
                <a:solidFill>
                  <a:schemeClr val="dk1"/>
                </a:solidFill>
                <a:latin typeface="Courier New"/>
                <a:ea typeface="Courier New"/>
                <a:cs typeface="Courier New"/>
                <a:sym typeface="Courier New"/>
              </a:rPr>
              <a:t>lleno</a:t>
            </a:r>
            <a:r>
              <a:rPr b="1" i="0" lang="en-US" sz="1100" u="none" cap="none" strike="noStrike">
                <a:solidFill>
                  <a:schemeClr val="dk1"/>
                </a:solidFill>
                <a:latin typeface="Courier New"/>
                <a:ea typeface="Courier New"/>
                <a:cs typeface="Courier New"/>
                <a:sym typeface="Courier New"/>
              </a:rPr>
              <a:t>() {</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BinaryTree&lt;T&gt; ab = null;</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Queue&lt;BinaryTree&lt;T&gt;&gt; cola = new Queue&lt;BinaryTree&lt;T&gt;&gt;();</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rgbClr val="38761D"/>
                </a:solidFill>
                <a:latin typeface="Courier New"/>
                <a:ea typeface="Courier New"/>
                <a:cs typeface="Courier New"/>
                <a:sym typeface="Courier New"/>
              </a:rPr>
              <a:t>   	 boolean </a:t>
            </a:r>
            <a:r>
              <a:rPr b="1" lang="en-US" sz="1100">
                <a:solidFill>
                  <a:srgbClr val="38761D"/>
                </a:solidFill>
                <a:latin typeface="Courier New"/>
                <a:ea typeface="Courier New"/>
                <a:cs typeface="Courier New"/>
                <a:sym typeface="Courier New"/>
              </a:rPr>
              <a:t>lleno</a:t>
            </a:r>
            <a:r>
              <a:rPr b="1" i="0" lang="en-US" sz="1100" u="none" cap="none" strike="noStrike">
                <a:solidFill>
                  <a:srgbClr val="38761D"/>
                </a:solidFill>
                <a:latin typeface="Courier New"/>
                <a:ea typeface="Courier New"/>
                <a:cs typeface="Courier New"/>
                <a:sym typeface="Courier New"/>
              </a:rPr>
              <a:t> = true;</a:t>
            </a:r>
            <a:endParaRPr b="1" i="0" sz="11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a:t>
            </a:r>
            <a:r>
              <a:rPr b="1" i="0" lang="en-US" sz="1100" u="none" cap="none" strike="noStrike">
                <a:solidFill>
                  <a:srgbClr val="FF0000"/>
                </a:solidFill>
                <a:latin typeface="Courier New"/>
                <a:ea typeface="Courier New"/>
                <a:cs typeface="Courier New"/>
                <a:sym typeface="Courier New"/>
              </a:rPr>
              <a:t> int cant_nodos = 0;</a:t>
            </a:r>
            <a:endParaRPr b="1" i="0" sz="11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a:t>
            </a:r>
            <a:r>
              <a:rPr b="1" i="0" lang="en-US" sz="1100" u="none" cap="none" strike="noStrike">
                <a:solidFill>
                  <a:srgbClr val="FF0000"/>
                </a:solidFill>
                <a:latin typeface="Courier New"/>
                <a:ea typeface="Courier New"/>
                <a:cs typeface="Courier New"/>
                <a:sym typeface="Courier New"/>
              </a:rPr>
              <a:t>int nivel = 0;</a:t>
            </a:r>
            <a:endParaRPr b="1" i="0" sz="11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cola.enqueue(this);</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cola.enqueue(null);</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while (!cola.isEmpty() &amp;&amp; </a:t>
            </a:r>
            <a:r>
              <a:rPr b="1" lang="en-US" sz="1100">
                <a:solidFill>
                  <a:srgbClr val="38761D"/>
                </a:solidFill>
                <a:latin typeface="Courier New"/>
                <a:ea typeface="Courier New"/>
                <a:cs typeface="Courier New"/>
                <a:sym typeface="Courier New"/>
              </a:rPr>
              <a:t>lleno</a:t>
            </a:r>
            <a:r>
              <a:rPr b="1" i="0" lang="en-US" sz="1100" u="none" cap="none" strike="noStrike">
                <a:solidFill>
                  <a:schemeClr val="dk1"/>
                </a:solidFill>
                <a:latin typeface="Courier New"/>
                <a:ea typeface="Courier New"/>
                <a:cs typeface="Courier New"/>
                <a:sym typeface="Courier New"/>
              </a:rPr>
              <a:t>) {</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ab = cola.dequeue();</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if (ab != null) {</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if (ab.hasLeftChild()) {</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cola.enqueue(ab.getLeftChild());</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a:t>
            </a:r>
            <a:r>
              <a:rPr b="1" i="0" lang="en-US" sz="1100" u="none" cap="none" strike="noStrike">
                <a:solidFill>
                  <a:srgbClr val="FF0000"/>
                </a:solidFill>
                <a:latin typeface="Courier New"/>
                <a:ea typeface="Courier New"/>
                <a:cs typeface="Courier New"/>
                <a:sym typeface="Courier New"/>
              </a:rPr>
              <a:t> cant_nodos++;</a:t>
            </a:r>
            <a:endParaRPr b="1" i="0" sz="11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if (ab.hasRightChild()) {</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cola.enqueue(ab.getRightChild());</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a:t>
            </a:r>
            <a:r>
              <a:rPr b="1" i="0" lang="en-US" sz="1100" u="none" cap="none" strike="noStrike">
                <a:solidFill>
                  <a:srgbClr val="FF0000"/>
                </a:solidFill>
                <a:latin typeface="Courier New"/>
                <a:ea typeface="Courier New"/>
                <a:cs typeface="Courier New"/>
                <a:sym typeface="Courier New"/>
              </a:rPr>
              <a:t> cant_nodos++;</a:t>
            </a:r>
            <a:endParaRPr b="1" i="0" sz="11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 else if (!cola.isEmpty()) {</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a:t>
            </a:r>
            <a:r>
              <a:rPr b="1" i="0" lang="en-US" sz="1100" u="none" cap="none" strike="noStrike">
                <a:solidFill>
                  <a:srgbClr val="FF0000"/>
                </a:solidFill>
                <a:latin typeface="Courier New"/>
                <a:ea typeface="Courier New"/>
                <a:cs typeface="Courier New"/>
                <a:sym typeface="Courier New"/>
              </a:rPr>
              <a:t> if (cant_nodos == Math.pow(2, ++nivel)) {</a:t>
            </a:r>
            <a:endParaRPr b="1" i="0" sz="11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rgbClr val="FF0000"/>
                </a:solidFill>
                <a:latin typeface="Courier New"/>
                <a:ea typeface="Courier New"/>
                <a:cs typeface="Courier New"/>
                <a:sym typeface="Courier New"/>
              </a:rPr>
              <a:t>   				 cola.enqueue(null);</a:t>
            </a:r>
            <a:endParaRPr b="1" i="0" sz="11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rgbClr val="FF0000"/>
                </a:solidFill>
                <a:latin typeface="Courier New"/>
                <a:ea typeface="Courier New"/>
                <a:cs typeface="Courier New"/>
                <a:sym typeface="Courier New"/>
              </a:rPr>
              <a:t>   				 cant_nodos = 0;</a:t>
            </a:r>
            <a:endParaRPr b="1" i="0" sz="11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 else</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a:t>
            </a:r>
            <a:r>
              <a:rPr b="1" i="0" lang="en-US" sz="1100" u="none" cap="none" strike="noStrike">
                <a:solidFill>
                  <a:srgbClr val="38761D"/>
                </a:solidFill>
                <a:latin typeface="Courier New"/>
                <a:ea typeface="Courier New"/>
                <a:cs typeface="Courier New"/>
                <a:sym typeface="Courier New"/>
              </a:rPr>
              <a:t> </a:t>
            </a:r>
            <a:r>
              <a:rPr b="1" lang="en-US" sz="1100">
                <a:solidFill>
                  <a:srgbClr val="38761D"/>
                </a:solidFill>
                <a:latin typeface="Courier New"/>
                <a:ea typeface="Courier New"/>
                <a:cs typeface="Courier New"/>
                <a:sym typeface="Courier New"/>
              </a:rPr>
              <a:t>lleno</a:t>
            </a:r>
            <a:r>
              <a:rPr b="1" i="0" lang="en-US" sz="1100" u="none" cap="none" strike="noStrike">
                <a:solidFill>
                  <a:srgbClr val="38761D"/>
                </a:solidFill>
                <a:latin typeface="Courier New"/>
                <a:ea typeface="Courier New"/>
                <a:cs typeface="Courier New"/>
                <a:sym typeface="Courier New"/>
              </a:rPr>
              <a:t> = false;</a:t>
            </a:r>
            <a:endParaRPr b="1" i="0" sz="11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a:t>
            </a:r>
            <a:r>
              <a:rPr b="1" i="0" lang="en-US" sz="1100" u="none" cap="none" strike="noStrike">
                <a:solidFill>
                  <a:srgbClr val="38761D"/>
                </a:solidFill>
                <a:latin typeface="Courier New"/>
                <a:ea typeface="Courier New"/>
                <a:cs typeface="Courier New"/>
                <a:sym typeface="Courier New"/>
              </a:rPr>
              <a:t>	 return </a:t>
            </a:r>
            <a:r>
              <a:rPr b="1" lang="en-US" sz="1100">
                <a:solidFill>
                  <a:srgbClr val="38761D"/>
                </a:solidFill>
                <a:latin typeface="Courier New"/>
                <a:ea typeface="Courier New"/>
                <a:cs typeface="Courier New"/>
                <a:sym typeface="Courier New"/>
              </a:rPr>
              <a:t>lleno</a:t>
            </a:r>
            <a:r>
              <a:rPr b="1" i="0" lang="en-US" sz="1100" u="none" cap="none" strike="noStrike">
                <a:solidFill>
                  <a:srgbClr val="38761D"/>
                </a:solidFill>
                <a:latin typeface="Courier New"/>
                <a:ea typeface="Courier New"/>
                <a:cs typeface="Courier New"/>
                <a:sym typeface="Courier New"/>
              </a:rPr>
              <a:t>;</a:t>
            </a:r>
            <a:endParaRPr b="1" i="0" sz="11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	</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Courier New"/>
              <a:buNone/>
            </a:pPr>
            <a:r>
              <a:t/>
            </a:r>
            <a:endParaRPr b="1" i="0" sz="1100" u="none" cap="none" strike="noStrike">
              <a:solidFill>
                <a:schemeClr val="dk1"/>
              </a:solidFill>
              <a:latin typeface="Courier New"/>
              <a:ea typeface="Courier New"/>
              <a:cs typeface="Courier New"/>
              <a:sym typeface="Courier New"/>
            </a:endParaRPr>
          </a:p>
        </p:txBody>
      </p:sp>
      <p:sp>
        <p:nvSpPr>
          <p:cNvPr id="111" name="Google Shape;111;p13"/>
          <p:cNvSpPr txBox="1"/>
          <p:nvPr/>
        </p:nvSpPr>
        <p:spPr>
          <a:xfrm>
            <a:off x="76200" y="942975"/>
            <a:ext cx="9677400" cy="584100"/>
          </a:xfrm>
          <a:prstGeom prst="rect">
            <a:avLst/>
          </a:prstGeom>
          <a:noFill/>
          <a:ln>
            <a:noFill/>
          </a:ln>
        </p:spPr>
        <p:txBody>
          <a:bodyPr anchorCtr="0" anchor="t" bIns="45700" lIns="91425" spcFirstLastPara="1" rIns="91425" wrap="square" tIns="45700">
            <a:noAutofit/>
          </a:bodyPr>
          <a:lstStyle/>
          <a:p>
            <a:pPr indent="0" lvl="1" marL="0" marR="0" rtl="0" algn="just">
              <a:lnSpc>
                <a:spcPct val="100000"/>
              </a:lnSpc>
              <a:spcBef>
                <a:spcPts val="0"/>
              </a:spcBef>
              <a:spcAft>
                <a:spcPts val="0"/>
              </a:spcAft>
              <a:buClr>
                <a:schemeClr val="dk1"/>
              </a:buClr>
              <a:buSzPts val="1600"/>
              <a:buFont typeface="Arial"/>
              <a:buNone/>
            </a:pPr>
            <a:r>
              <a:rPr b="0" i="0" lang="en-US" sz="1500" u="none" cap="none" strike="noStrike">
                <a:solidFill>
                  <a:schemeClr val="dk1"/>
                </a:solidFill>
                <a:latin typeface="Arial"/>
                <a:ea typeface="Arial"/>
                <a:cs typeface="Arial"/>
                <a:sym typeface="Arial"/>
              </a:rPr>
              <a:t>Dado un árbol binario de altura h, diremos que es un </a:t>
            </a:r>
            <a:r>
              <a:rPr b="1" i="0" lang="en-US" sz="1500" u="none" cap="none" strike="noStrike">
                <a:solidFill>
                  <a:schemeClr val="dk1"/>
                </a:solidFill>
                <a:latin typeface="Arial"/>
                <a:ea typeface="Arial"/>
                <a:cs typeface="Arial"/>
                <a:sym typeface="Arial"/>
              </a:rPr>
              <a:t>árbol lleno</a:t>
            </a:r>
            <a:r>
              <a:rPr b="0" i="0" lang="en-US" sz="1500" u="none" cap="none" strike="noStrike">
                <a:solidFill>
                  <a:schemeClr val="dk1"/>
                </a:solidFill>
                <a:latin typeface="Arial"/>
                <a:ea typeface="Arial"/>
                <a:cs typeface="Arial"/>
                <a:sym typeface="Arial"/>
              </a:rPr>
              <a:t> si cada nodo interno tiene grado 2 y todas las hojas están en el mismo nivel (h). Implementar un método para determinar si un árbol binario es</a:t>
            </a:r>
            <a:r>
              <a:rPr lang="en-US" sz="1500">
                <a:solidFill>
                  <a:schemeClr val="dk1"/>
                </a:solidFill>
              </a:rPr>
              <a:t> "</a:t>
            </a:r>
            <a:r>
              <a:rPr b="1" lang="en-US" sz="1500">
                <a:solidFill>
                  <a:schemeClr val="dk1"/>
                </a:solidFill>
                <a:latin typeface="Consolas"/>
                <a:ea typeface="Consolas"/>
                <a:cs typeface="Consolas"/>
                <a:sym typeface="Consolas"/>
              </a:rPr>
              <a:t>lleno</a:t>
            </a:r>
            <a:r>
              <a:rPr lang="en-US" sz="1500">
                <a:solidFill>
                  <a:schemeClr val="dk1"/>
                </a:solidFill>
              </a:rPr>
              <a:t>"</a:t>
            </a:r>
            <a:endParaRPr b="0" i="0" sz="1300" u="none" cap="none" strike="noStrike">
              <a:solidFill>
                <a:srgbClr val="000000"/>
              </a:solidFill>
              <a:latin typeface="Arial"/>
              <a:ea typeface="Arial"/>
              <a:cs typeface="Arial"/>
              <a:sym typeface="Arial"/>
            </a:endParaRPr>
          </a:p>
        </p:txBody>
      </p:sp>
      <p:pic>
        <p:nvPicPr>
          <p:cNvPr id="112" name="Google Shape;112;p13"/>
          <p:cNvPicPr preferRelativeResize="0"/>
          <p:nvPr/>
        </p:nvPicPr>
        <p:blipFill rotWithShape="1">
          <a:blip r:embed="rId3">
            <a:alphaModFix/>
          </a:blip>
          <a:srcRect b="0" l="0" r="0" t="0"/>
          <a:stretch/>
        </p:blipFill>
        <p:spPr>
          <a:xfrm>
            <a:off x="6553200" y="2143125"/>
            <a:ext cx="1828800" cy="1162050"/>
          </a:xfrm>
          <a:prstGeom prst="rect">
            <a:avLst/>
          </a:prstGeom>
          <a:noFill/>
          <a:ln>
            <a:noFill/>
          </a:ln>
        </p:spPr>
      </p:pic>
      <p:grpSp>
        <p:nvGrpSpPr>
          <p:cNvPr id="113" name="Google Shape;113;p13"/>
          <p:cNvGrpSpPr/>
          <p:nvPr/>
        </p:nvGrpSpPr>
        <p:grpSpPr>
          <a:xfrm>
            <a:off x="5943600" y="4581525"/>
            <a:ext cx="3657600" cy="457200"/>
            <a:chOff x="5791200" y="4876800"/>
            <a:chExt cx="3886200" cy="533400"/>
          </a:xfrm>
        </p:grpSpPr>
        <p:sp>
          <p:nvSpPr>
            <p:cNvPr id="114" name="Google Shape;114;p13"/>
            <p:cNvSpPr txBox="1"/>
            <p:nvPr/>
          </p:nvSpPr>
          <p:spPr>
            <a:xfrm>
              <a:off x="5791200" y="4876800"/>
              <a:ext cx="3886200" cy="533400"/>
            </a:xfrm>
            <a:prstGeom prst="rect">
              <a:avLst/>
            </a:prstGeom>
            <a:noFill/>
            <a:ln cap="flat" cmpd="sng" w="9525">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Bilbo"/>
                <a:ea typeface="Bilbo"/>
                <a:cs typeface="Bilbo"/>
                <a:sym typeface="Bilbo"/>
              </a:endParaRPr>
            </a:p>
          </p:txBody>
        </p:sp>
        <p:cxnSp>
          <p:nvCxnSpPr>
            <p:cNvPr id="115" name="Google Shape;115;p13"/>
            <p:cNvCxnSpPr/>
            <p:nvPr/>
          </p:nvCxnSpPr>
          <p:spPr>
            <a:xfrm>
              <a:off x="6400106" y="4876800"/>
              <a:ext cx="0" cy="533400"/>
            </a:xfrm>
            <a:prstGeom prst="straightConnector1">
              <a:avLst/>
            </a:prstGeom>
            <a:noFill/>
            <a:ln cap="flat" cmpd="sng" w="9525">
              <a:solidFill>
                <a:srgbClr val="A6A6A6"/>
              </a:solidFill>
              <a:prstDash val="solid"/>
              <a:miter lim="800000"/>
              <a:headEnd len="sm" w="sm" type="none"/>
              <a:tailEnd len="sm" w="sm" type="none"/>
            </a:ln>
          </p:spPr>
        </p:cxnSp>
        <p:cxnSp>
          <p:nvCxnSpPr>
            <p:cNvPr id="116" name="Google Shape;116;p13"/>
            <p:cNvCxnSpPr/>
            <p:nvPr/>
          </p:nvCxnSpPr>
          <p:spPr>
            <a:xfrm>
              <a:off x="7010698" y="4876800"/>
              <a:ext cx="0" cy="533400"/>
            </a:xfrm>
            <a:prstGeom prst="straightConnector1">
              <a:avLst/>
            </a:prstGeom>
            <a:noFill/>
            <a:ln cap="flat" cmpd="sng" w="9525">
              <a:solidFill>
                <a:srgbClr val="A6A6A6"/>
              </a:solidFill>
              <a:prstDash val="solid"/>
              <a:miter lim="800000"/>
              <a:headEnd len="sm" w="sm" type="none"/>
              <a:tailEnd len="sm" w="sm" type="none"/>
            </a:ln>
          </p:spPr>
        </p:cxnSp>
        <p:cxnSp>
          <p:nvCxnSpPr>
            <p:cNvPr id="117" name="Google Shape;117;p13"/>
            <p:cNvCxnSpPr/>
            <p:nvPr/>
          </p:nvCxnSpPr>
          <p:spPr>
            <a:xfrm>
              <a:off x="7619603" y="4876800"/>
              <a:ext cx="0" cy="533400"/>
            </a:xfrm>
            <a:prstGeom prst="straightConnector1">
              <a:avLst/>
            </a:prstGeom>
            <a:noFill/>
            <a:ln cap="flat" cmpd="sng" w="9525">
              <a:solidFill>
                <a:srgbClr val="A6A6A6"/>
              </a:solidFill>
              <a:prstDash val="solid"/>
              <a:miter lim="800000"/>
              <a:headEnd len="sm" w="sm" type="none"/>
              <a:tailEnd len="sm" w="sm" type="none"/>
            </a:ln>
          </p:spPr>
        </p:cxnSp>
        <p:cxnSp>
          <p:nvCxnSpPr>
            <p:cNvPr id="118" name="Google Shape;118;p13"/>
            <p:cNvCxnSpPr/>
            <p:nvPr/>
          </p:nvCxnSpPr>
          <p:spPr>
            <a:xfrm>
              <a:off x="8152606" y="4876800"/>
              <a:ext cx="0" cy="533400"/>
            </a:xfrm>
            <a:prstGeom prst="straightConnector1">
              <a:avLst/>
            </a:prstGeom>
            <a:noFill/>
            <a:ln cap="flat" cmpd="sng" w="9525">
              <a:solidFill>
                <a:srgbClr val="A6A6A6"/>
              </a:solidFill>
              <a:prstDash val="solid"/>
              <a:miter lim="800000"/>
              <a:headEnd len="sm" w="sm" type="none"/>
              <a:tailEnd len="sm" w="sm" type="none"/>
            </a:ln>
          </p:spPr>
        </p:cxnSp>
      </p:grpSp>
      <p:sp>
        <p:nvSpPr>
          <p:cNvPr id="119" name="Google Shape;119;p13"/>
          <p:cNvSpPr txBox="1"/>
          <p:nvPr/>
        </p:nvSpPr>
        <p:spPr>
          <a:xfrm>
            <a:off x="6705600" y="5572125"/>
            <a:ext cx="1374775" cy="430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Courier New"/>
              <a:buNone/>
            </a:pPr>
            <a:r>
              <a:rPr b="1" i="0" lang="en-US" sz="1100" u="none" cap="none" strike="noStrike">
                <a:solidFill>
                  <a:srgbClr val="FF0000"/>
                </a:solidFill>
                <a:latin typeface="Courier New"/>
                <a:ea typeface="Courier New"/>
                <a:cs typeface="Courier New"/>
                <a:sym typeface="Courier New"/>
              </a:rPr>
              <a:t>arbol</a:t>
            </a:r>
            <a:r>
              <a:rPr b="1" i="0" lang="en-US" sz="1100" u="none" cap="none" strike="noStrike">
                <a:solidFill>
                  <a:schemeClr val="dk1"/>
                </a:solidFill>
                <a:latin typeface="Courier New"/>
                <a:ea typeface="Courier New"/>
                <a:cs typeface="Courier New"/>
                <a:sym typeface="Courier New"/>
              </a:rPr>
              <a:t> =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Courier New"/>
              <a:buNone/>
            </a:pPr>
            <a:r>
              <a:rPr b="1" i="0" lang="en-US" sz="1100" u="none" cap="none" strike="noStrike">
                <a:solidFill>
                  <a:schemeClr val="dk1"/>
                </a:solidFill>
                <a:latin typeface="Courier New"/>
                <a:ea typeface="Courier New"/>
                <a:cs typeface="Courier New"/>
                <a:sym typeface="Courier New"/>
              </a:rPr>
              <a:t>cant_nodos = 2</a:t>
            </a:r>
            <a:endParaRPr b="0" i="0" sz="1400" u="none" cap="none" strike="noStrike">
              <a:solidFill>
                <a:srgbClr val="000000"/>
              </a:solidFill>
              <a:latin typeface="Arial"/>
              <a:ea typeface="Arial"/>
              <a:cs typeface="Arial"/>
              <a:sym typeface="Arial"/>
            </a:endParaRPr>
          </a:p>
        </p:txBody>
      </p:sp>
      <p:sp>
        <p:nvSpPr>
          <p:cNvPr id="120" name="Google Shape;120;p13"/>
          <p:cNvSpPr txBox="1"/>
          <p:nvPr/>
        </p:nvSpPr>
        <p:spPr>
          <a:xfrm>
            <a:off x="6096000" y="4657725"/>
            <a:ext cx="2054225" cy="2619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Courier New"/>
              <a:buNone/>
            </a:pPr>
            <a:r>
              <a:rPr b="1" i="0" lang="en-US" sz="1100" u="none" cap="none" strike="noStrike">
                <a:solidFill>
                  <a:srgbClr val="FF0000"/>
                </a:solidFill>
                <a:latin typeface="Courier New"/>
                <a:ea typeface="Courier New"/>
                <a:cs typeface="Courier New"/>
                <a:sym typeface="Courier New"/>
              </a:rPr>
              <a:t>1    null     2      5</a:t>
            </a:r>
            <a:endParaRPr b="0" i="0" sz="1400" u="none" cap="none" strike="noStrike">
              <a:solidFill>
                <a:srgbClr val="000000"/>
              </a:solidFill>
              <a:latin typeface="Arial"/>
              <a:ea typeface="Arial"/>
              <a:cs typeface="Arial"/>
              <a:sym typeface="Arial"/>
            </a:endParaRPr>
          </a:p>
        </p:txBody>
      </p:sp>
      <p:cxnSp>
        <p:nvCxnSpPr>
          <p:cNvPr id="121" name="Google Shape;121;p13"/>
          <p:cNvCxnSpPr/>
          <p:nvPr/>
        </p:nvCxnSpPr>
        <p:spPr>
          <a:xfrm flipH="1" rot="10800000">
            <a:off x="6019800" y="4657725"/>
            <a:ext cx="381000" cy="304800"/>
          </a:xfrm>
          <a:prstGeom prst="straightConnector1">
            <a:avLst/>
          </a:prstGeom>
          <a:noFill/>
          <a:ln cap="flat" cmpd="sng" w="9525">
            <a:solidFill>
              <a:srgbClr val="595959"/>
            </a:solidFill>
            <a:prstDash val="solid"/>
            <a:miter lim="800000"/>
            <a:headEnd len="sm" w="sm" type="none"/>
            <a:tailEnd len="sm" w="sm" type="none"/>
          </a:ln>
        </p:spPr>
      </p:cxnSp>
      <p:cxnSp>
        <p:nvCxnSpPr>
          <p:cNvPr id="122" name="Google Shape;122;p13"/>
          <p:cNvCxnSpPr/>
          <p:nvPr/>
        </p:nvCxnSpPr>
        <p:spPr>
          <a:xfrm flipH="1" rot="10800000">
            <a:off x="6591300" y="4657725"/>
            <a:ext cx="381000" cy="304800"/>
          </a:xfrm>
          <a:prstGeom prst="straightConnector1">
            <a:avLst/>
          </a:prstGeom>
          <a:noFill/>
          <a:ln cap="flat" cmpd="sng" w="9525">
            <a:solidFill>
              <a:srgbClr val="595959"/>
            </a:solidFill>
            <a:prstDash val="solid"/>
            <a:miter lim="800000"/>
            <a:headEnd len="sm" w="sm" type="none"/>
            <a:tailEnd len="sm" w="sm" type="none"/>
          </a:ln>
        </p:spPr>
      </p:cxnSp>
      <p:sp>
        <p:nvSpPr>
          <p:cNvPr id="123" name="Google Shape;123;p13"/>
          <p:cNvSpPr txBox="1"/>
          <p:nvPr/>
        </p:nvSpPr>
        <p:spPr>
          <a:xfrm>
            <a:off x="9144000" y="4276725"/>
            <a:ext cx="523875" cy="2619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Courier New"/>
              <a:buNone/>
            </a:pPr>
            <a:r>
              <a:rPr b="1" i="0" lang="en-US" sz="1100" u="none" cap="none" strike="noStrike">
                <a:solidFill>
                  <a:srgbClr val="FF0000"/>
                </a:solidFill>
                <a:latin typeface="Courier New"/>
                <a:ea typeface="Courier New"/>
                <a:cs typeface="Courier New"/>
                <a:sym typeface="Courier New"/>
              </a:rPr>
              <a:t>cola</a:t>
            </a:r>
            <a:endParaRPr b="0" i="0" sz="1400" u="none" cap="none" strike="noStrike">
              <a:solidFill>
                <a:srgbClr val="000000"/>
              </a:solidFill>
              <a:latin typeface="Arial"/>
              <a:ea typeface="Arial"/>
              <a:cs typeface="Arial"/>
              <a:sym typeface="Arial"/>
            </a:endParaRPr>
          </a:p>
        </p:txBody>
      </p:sp>
      <p:cxnSp>
        <p:nvCxnSpPr>
          <p:cNvPr id="124" name="Google Shape;124;p13"/>
          <p:cNvCxnSpPr/>
          <p:nvPr/>
        </p:nvCxnSpPr>
        <p:spPr>
          <a:xfrm flipH="1" rot="-5400000">
            <a:off x="6662737" y="5224462"/>
            <a:ext cx="542925" cy="152400"/>
          </a:xfrm>
          <a:prstGeom prst="straightConnector1">
            <a:avLst/>
          </a:prstGeom>
          <a:noFill/>
          <a:ln cap="flat" cmpd="sng" w="9525">
            <a:solidFill>
              <a:srgbClr val="7F7F7F"/>
            </a:solidFill>
            <a:prstDash val="solid"/>
            <a:miter lim="800000"/>
            <a:headEnd len="sm" w="sm" type="none"/>
            <a:tailEnd len="med" w="med" type="stealth"/>
          </a:ln>
        </p:spPr>
      </p:cxnSp>
      <p:sp>
        <p:nvSpPr>
          <p:cNvPr id="125" name="Google Shape;125;p13"/>
          <p:cNvSpPr txBox="1"/>
          <p:nvPr/>
        </p:nvSpPr>
        <p:spPr>
          <a:xfrm>
            <a:off x="8464550" y="1933575"/>
            <a:ext cx="1035050" cy="12779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ourier New"/>
              <a:buNone/>
            </a:pPr>
            <a:r>
              <a:rPr b="1" i="0" lang="en-US" sz="1100" u="none" cap="none" strike="noStrike">
                <a:solidFill>
                  <a:schemeClr val="dk1"/>
                </a:solidFill>
                <a:latin typeface="Courier New"/>
                <a:ea typeface="Courier New"/>
                <a:cs typeface="Courier New"/>
                <a:sym typeface="Courier New"/>
              </a:rPr>
              <a:t>Nivel/Prof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Courier New"/>
              <a:buNone/>
            </a:pPr>
            <a:r>
              <a:rPr b="1" i="0" lang="en-US" sz="11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Courier New"/>
              <a:buNone/>
            </a:pPr>
            <a:r>
              <a:rPr b="1" i="0" lang="en-US" sz="1100" u="none" cap="none" strike="noStrike">
                <a:solidFill>
                  <a:schemeClr val="dk1"/>
                </a:solidFill>
                <a:latin typeface="Courier New"/>
                <a:ea typeface="Courier New"/>
                <a:cs typeface="Courier New"/>
                <a:sym typeface="Courier New"/>
              </a:rPr>
              <a:t>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Bilbo"/>
              <a:buNone/>
            </a:pPr>
            <a:r>
              <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Courier New"/>
              <a:buNone/>
            </a:pPr>
            <a:r>
              <a:rPr b="1" i="0" lang="en-US" sz="1100" u="none" cap="none" strike="noStrike">
                <a:solidFill>
                  <a:schemeClr val="dk1"/>
                </a:solidFill>
                <a:latin typeface="Courier New"/>
                <a:ea typeface="Courier New"/>
                <a:cs typeface="Courier New"/>
                <a:sym typeface="Courier New"/>
              </a:rPr>
              <a:t>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Bilbo"/>
              <a:buNone/>
            </a:pPr>
            <a:r>
              <a:t/>
            </a:r>
            <a:endParaRPr b="1"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Courier New"/>
              <a:buNone/>
            </a:pPr>
            <a:r>
              <a:rPr b="1" i="0" lang="en-US" sz="1100" u="none" cap="none" strike="noStrike">
                <a:solidFill>
                  <a:schemeClr val="dk1"/>
                </a:solidFill>
                <a:latin typeface="Courier New"/>
                <a:ea typeface="Courier New"/>
                <a:cs typeface="Courier New"/>
                <a:sym typeface="Courier New"/>
              </a:rPr>
              <a:t>  2 </a:t>
            </a:r>
            <a:endParaRPr b="0" i="0" sz="1400" u="none" cap="none" strike="noStrike">
              <a:solidFill>
                <a:srgbClr val="000000"/>
              </a:solidFill>
              <a:latin typeface="Arial"/>
              <a:ea typeface="Arial"/>
              <a:cs typeface="Arial"/>
              <a:sym typeface="Arial"/>
            </a:endParaRPr>
          </a:p>
        </p:txBody>
      </p:sp>
      <p:cxnSp>
        <p:nvCxnSpPr>
          <p:cNvPr id="126" name="Google Shape;126;p13"/>
          <p:cNvCxnSpPr/>
          <p:nvPr/>
        </p:nvCxnSpPr>
        <p:spPr>
          <a:xfrm>
            <a:off x="6629400" y="2371725"/>
            <a:ext cx="1981200" cy="0"/>
          </a:xfrm>
          <a:prstGeom prst="straightConnector1">
            <a:avLst/>
          </a:prstGeom>
          <a:noFill/>
          <a:ln cap="flat" cmpd="sng" w="9525">
            <a:solidFill>
              <a:srgbClr val="7F7F7F"/>
            </a:solidFill>
            <a:prstDash val="solid"/>
            <a:miter lim="800000"/>
            <a:headEnd len="sm" w="sm" type="none"/>
            <a:tailEnd len="sm" w="sm" type="none"/>
          </a:ln>
        </p:spPr>
      </p:cxnSp>
      <p:cxnSp>
        <p:nvCxnSpPr>
          <p:cNvPr id="127" name="Google Shape;127;p13"/>
          <p:cNvCxnSpPr/>
          <p:nvPr/>
        </p:nvCxnSpPr>
        <p:spPr>
          <a:xfrm>
            <a:off x="6629400" y="2733675"/>
            <a:ext cx="1981200" cy="0"/>
          </a:xfrm>
          <a:prstGeom prst="straightConnector1">
            <a:avLst/>
          </a:prstGeom>
          <a:noFill/>
          <a:ln cap="flat" cmpd="sng" w="9525">
            <a:solidFill>
              <a:srgbClr val="7F7F7F"/>
            </a:solidFill>
            <a:prstDash val="solid"/>
            <a:miter lim="800000"/>
            <a:headEnd len="sm" w="sm" type="none"/>
            <a:tailEnd len="sm" w="sm" type="none"/>
          </a:ln>
        </p:spPr>
      </p:cxnSp>
      <p:cxnSp>
        <p:nvCxnSpPr>
          <p:cNvPr id="128" name="Google Shape;128;p13"/>
          <p:cNvCxnSpPr/>
          <p:nvPr/>
        </p:nvCxnSpPr>
        <p:spPr>
          <a:xfrm>
            <a:off x="6623050" y="3089275"/>
            <a:ext cx="1981200" cy="0"/>
          </a:xfrm>
          <a:prstGeom prst="straightConnector1">
            <a:avLst/>
          </a:prstGeom>
          <a:noFill/>
          <a:ln cap="flat" cmpd="sng" w="9525">
            <a:solidFill>
              <a:srgbClr val="7F7F7F"/>
            </a:solidFill>
            <a:prstDash val="solid"/>
            <a:miter lim="800000"/>
            <a:headEnd len="sm" w="sm" type="none"/>
            <a:tailEnd len="sm" w="sm" type="none"/>
          </a:ln>
        </p:spPr>
      </p:cxnSp>
      <p:cxnSp>
        <p:nvCxnSpPr>
          <p:cNvPr id="129" name="Google Shape;129;p13"/>
          <p:cNvCxnSpPr/>
          <p:nvPr/>
        </p:nvCxnSpPr>
        <p:spPr>
          <a:xfrm>
            <a:off x="5067000" y="5333931"/>
            <a:ext cx="1638600" cy="529500"/>
          </a:xfrm>
          <a:prstGeom prst="bentConnector3">
            <a:avLst>
              <a:gd fmla="val 50000" name="adj1"/>
            </a:avLst>
          </a:prstGeom>
          <a:noFill/>
          <a:ln cap="flat" cmpd="sng" w="9525">
            <a:solidFill>
              <a:srgbClr val="7F7F7F"/>
            </a:solidFill>
            <a:prstDash val="solid"/>
            <a:miter lim="800000"/>
            <a:headEnd len="sm" w="sm" type="none"/>
            <a:tailEnd len="med" w="med" type="stealth"/>
          </a:ln>
        </p:spPr>
      </p:cxnSp>
      <p:sp>
        <p:nvSpPr>
          <p:cNvPr id="130" name="Google Shape;130;p13"/>
          <p:cNvSpPr txBox="1"/>
          <p:nvPr/>
        </p:nvSpPr>
        <p:spPr>
          <a:xfrm>
            <a:off x="7239000" y="5257800"/>
            <a:ext cx="2393950" cy="2619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ourier New"/>
              <a:buNone/>
            </a:pPr>
            <a:r>
              <a:rPr b="1" i="0" lang="en-US" sz="1100" u="none" cap="none" strike="noStrike">
                <a:solidFill>
                  <a:schemeClr val="dk1"/>
                </a:solidFill>
                <a:latin typeface="Courier New"/>
                <a:ea typeface="Courier New"/>
                <a:cs typeface="Courier New"/>
                <a:sym typeface="Courier New"/>
              </a:rPr>
              <a:t>arbol = cola.desencolar();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idx="1" type="body"/>
          </p:nvPr>
        </p:nvSpPr>
        <p:spPr>
          <a:xfrm>
            <a:off x="584200" y="1447800"/>
            <a:ext cx="8915400" cy="1633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C00000"/>
              </a:buClr>
              <a:buSzPts val="3600"/>
              <a:buFont typeface="Noto Sans Symbols"/>
              <a:buNone/>
            </a:pPr>
            <a:r>
              <a:rPr b="0" i="0" lang="en-US" sz="2200" u="none" cap="none" strike="noStrike">
                <a:solidFill>
                  <a:srgbClr val="222222"/>
                </a:solidFill>
                <a:latin typeface="Arial"/>
                <a:ea typeface="Arial"/>
                <a:cs typeface="Arial"/>
                <a:sym typeface="Arial"/>
              </a:rPr>
              <a:t>Un árbol de expresión es un árbol binario asociado a una expresión aritmética donde:</a:t>
            </a:r>
            <a:endParaRPr b="0" i="0" sz="2200" u="none" cap="none" strike="noStrike">
              <a:solidFill>
                <a:srgbClr val="222222"/>
              </a:solidFill>
              <a:latin typeface="Arial"/>
              <a:ea typeface="Arial"/>
              <a:cs typeface="Arial"/>
              <a:sym typeface="Arial"/>
            </a:endParaRPr>
          </a:p>
          <a:p>
            <a:pPr indent="-215900" lvl="0" marL="342900" marR="0" rtl="0" algn="l">
              <a:lnSpc>
                <a:spcPct val="100000"/>
              </a:lnSpc>
              <a:spcBef>
                <a:spcPts val="640"/>
              </a:spcBef>
              <a:spcAft>
                <a:spcPts val="0"/>
              </a:spcAft>
              <a:buClr>
                <a:srgbClr val="222222"/>
              </a:buClr>
              <a:buSzPts val="1600"/>
              <a:buFont typeface="Arial"/>
              <a:buChar char="●"/>
            </a:pPr>
            <a:r>
              <a:rPr b="0" i="0" lang="en-US" sz="2200" u="none" cap="none" strike="noStrike">
                <a:solidFill>
                  <a:srgbClr val="222222"/>
                </a:solidFill>
                <a:latin typeface="Arial"/>
                <a:ea typeface="Arial"/>
                <a:cs typeface="Arial"/>
                <a:sym typeface="Arial"/>
              </a:rPr>
              <a:t>Los nodos internos representan operadores</a:t>
            </a:r>
            <a:endParaRPr b="0" i="0" sz="2200" u="none" cap="none" strike="noStrike">
              <a:solidFill>
                <a:srgbClr val="222222"/>
              </a:solidFill>
              <a:latin typeface="Arial"/>
              <a:ea typeface="Arial"/>
              <a:cs typeface="Arial"/>
              <a:sym typeface="Arial"/>
            </a:endParaRPr>
          </a:p>
          <a:p>
            <a:pPr indent="-215900" lvl="0" marL="342900" marR="0" rtl="0" algn="just">
              <a:lnSpc>
                <a:spcPct val="100000"/>
              </a:lnSpc>
              <a:spcBef>
                <a:spcPts val="0"/>
              </a:spcBef>
              <a:spcAft>
                <a:spcPts val="0"/>
              </a:spcAft>
              <a:buClr>
                <a:srgbClr val="222222"/>
              </a:buClr>
              <a:buSzPts val="1600"/>
              <a:buFont typeface="Arial"/>
              <a:buChar char="●"/>
            </a:pPr>
            <a:r>
              <a:rPr b="0" i="0" lang="en-US" sz="2200" u="none" cap="none" strike="noStrike">
                <a:solidFill>
                  <a:srgbClr val="222222"/>
                </a:solidFill>
                <a:latin typeface="Arial"/>
                <a:ea typeface="Arial"/>
                <a:cs typeface="Arial"/>
                <a:sym typeface="Arial"/>
              </a:rPr>
              <a:t>Los nodos externos (hojas) representan operandos</a:t>
            </a:r>
            <a:endParaRPr b="0" i="0" sz="2200" u="none" cap="none" strike="noStrike">
              <a:solidFill>
                <a:srgbClr val="222222"/>
              </a:solidFill>
              <a:latin typeface="Arial"/>
              <a:ea typeface="Arial"/>
              <a:cs typeface="Arial"/>
              <a:sym typeface="Arial"/>
            </a:endParaRPr>
          </a:p>
        </p:txBody>
      </p:sp>
      <p:sp>
        <p:nvSpPr>
          <p:cNvPr id="136" name="Google Shape;136;p14"/>
          <p:cNvSpPr txBox="1"/>
          <p:nvPr/>
        </p:nvSpPr>
        <p:spPr>
          <a:xfrm>
            <a:off x="789000" y="315222"/>
            <a:ext cx="8785200" cy="88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Árboles Binarios </a:t>
            </a:r>
            <a:endParaRPr b="1" i="0" sz="3500" u="none" cap="none" strike="noStrike">
              <a:solidFill>
                <a:srgbClr val="22228B"/>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3500"/>
              <a:buFont typeface="Arial"/>
              <a:buNone/>
            </a:pPr>
            <a:r>
              <a:rPr b="1" i="0" lang="en-US" sz="2300" u="none" cap="none" strike="noStrike">
                <a:solidFill>
                  <a:srgbClr val="22228B"/>
                </a:solidFill>
                <a:latin typeface="Arial"/>
                <a:ea typeface="Arial"/>
                <a:cs typeface="Arial"/>
                <a:sym typeface="Arial"/>
              </a:rPr>
              <a:t>Árboles de Expresión</a:t>
            </a:r>
            <a:endParaRPr b="0" i="0" sz="200" u="none" cap="none" strike="noStrike">
              <a:solidFill>
                <a:srgbClr val="000000"/>
              </a:solidFill>
              <a:latin typeface="Arial"/>
              <a:ea typeface="Arial"/>
              <a:cs typeface="Arial"/>
              <a:sym typeface="Arial"/>
            </a:endParaRPr>
          </a:p>
        </p:txBody>
      </p:sp>
      <p:sp>
        <p:nvSpPr>
          <p:cNvPr id="137" name="Google Shape;137;p14"/>
          <p:cNvSpPr txBox="1"/>
          <p:nvPr/>
        </p:nvSpPr>
        <p:spPr>
          <a:xfrm>
            <a:off x="5904175" y="3672200"/>
            <a:ext cx="2689800" cy="708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1000"/>
              </a:spcAft>
              <a:buClr>
                <a:srgbClr val="000000"/>
              </a:buClr>
              <a:buSzPts val="1700"/>
              <a:buFont typeface="Arial"/>
              <a:buNone/>
            </a:pPr>
            <a:r>
              <a:rPr b="0" i="0" lang="en-US" sz="1700" u="none" cap="none" strike="noStrike">
                <a:solidFill>
                  <a:srgbClr val="222222"/>
                </a:solidFill>
                <a:latin typeface="Arial"/>
                <a:ea typeface="Arial"/>
                <a:cs typeface="Arial"/>
                <a:sym typeface="Arial"/>
              </a:rPr>
              <a:t>No necesitan el uso de paréntesis</a:t>
            </a:r>
            <a:endParaRPr b="0" i="0" sz="1400" u="none" cap="none" strike="noStrike">
              <a:solidFill>
                <a:srgbClr val="000000"/>
              </a:solidFill>
              <a:latin typeface="Arial"/>
              <a:ea typeface="Arial"/>
              <a:cs typeface="Arial"/>
              <a:sym typeface="Arial"/>
            </a:endParaRPr>
          </a:p>
        </p:txBody>
      </p:sp>
      <p:pic>
        <p:nvPicPr>
          <p:cNvPr id="138" name="Google Shape;138;p14"/>
          <p:cNvPicPr preferRelativeResize="0"/>
          <p:nvPr/>
        </p:nvPicPr>
        <p:blipFill rotWithShape="1">
          <a:blip r:embed="rId3">
            <a:alphaModFix/>
          </a:blip>
          <a:srcRect b="0" l="0" r="0" t="0"/>
          <a:stretch/>
        </p:blipFill>
        <p:spPr>
          <a:xfrm>
            <a:off x="1878825" y="3214250"/>
            <a:ext cx="3886900" cy="2661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nvSpPr>
        <p:spPr>
          <a:xfrm>
            <a:off x="789000" y="315222"/>
            <a:ext cx="8785200" cy="88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Árboles de Expresión</a:t>
            </a:r>
            <a:endParaRPr b="1" i="0" sz="3500" u="none" cap="none" strike="noStrike">
              <a:solidFill>
                <a:srgbClr val="22228B"/>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Casos de uso</a:t>
            </a:r>
            <a:endParaRPr b="1" i="0" sz="3500" u="none" cap="none" strike="noStrike">
              <a:solidFill>
                <a:srgbClr val="22228B"/>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3500"/>
              <a:buFont typeface="Arial"/>
              <a:buNone/>
            </a:pPr>
            <a:r>
              <a:t/>
            </a:r>
            <a:endParaRPr b="0" i="0" sz="200" u="none" cap="none" strike="noStrike">
              <a:solidFill>
                <a:srgbClr val="000000"/>
              </a:solidFill>
              <a:latin typeface="Arial"/>
              <a:ea typeface="Arial"/>
              <a:cs typeface="Arial"/>
              <a:sym typeface="Arial"/>
            </a:endParaRPr>
          </a:p>
        </p:txBody>
      </p:sp>
      <p:sp>
        <p:nvSpPr>
          <p:cNvPr id="145" name="Google Shape;145;p15"/>
          <p:cNvSpPr txBox="1"/>
          <p:nvPr>
            <p:ph idx="1" type="body"/>
          </p:nvPr>
        </p:nvSpPr>
        <p:spPr>
          <a:xfrm>
            <a:off x="485550" y="1647700"/>
            <a:ext cx="8915400" cy="26541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C00000"/>
              </a:buClr>
              <a:buSzPts val="3600"/>
              <a:buFont typeface="Noto Sans Symbols"/>
              <a:buNone/>
            </a:pPr>
            <a:r>
              <a:rPr b="0" i="0" lang="en-US" sz="2100" u="none" cap="none" strike="noStrike">
                <a:solidFill>
                  <a:srgbClr val="222222"/>
                </a:solidFill>
                <a:latin typeface="Arial"/>
                <a:ea typeface="Arial"/>
                <a:cs typeface="Arial"/>
                <a:sym typeface="Arial"/>
              </a:rPr>
              <a:t>Algunas aplicaciones de los árboles de expresión son:</a:t>
            </a:r>
            <a:endParaRPr b="0" i="0" sz="2100" u="none" cap="none" strike="noStrike">
              <a:solidFill>
                <a:srgbClr val="222222"/>
              </a:solidFill>
              <a:latin typeface="Arial"/>
              <a:ea typeface="Arial"/>
              <a:cs typeface="Arial"/>
              <a:sym typeface="Arial"/>
            </a:endParaRPr>
          </a:p>
          <a:p>
            <a:pPr indent="0" lvl="0" marL="0" marR="0" rtl="0" algn="just">
              <a:lnSpc>
                <a:spcPct val="100000"/>
              </a:lnSpc>
              <a:spcBef>
                <a:spcPts val="0"/>
              </a:spcBef>
              <a:spcAft>
                <a:spcPts val="0"/>
              </a:spcAft>
              <a:buClr>
                <a:srgbClr val="C00000"/>
              </a:buClr>
              <a:buSzPts val="3600"/>
              <a:buFont typeface="Noto Sans Symbols"/>
              <a:buNone/>
            </a:pPr>
            <a:r>
              <a:t/>
            </a:r>
            <a:endParaRPr b="0" i="0" sz="2100" u="none" cap="none" strike="noStrike">
              <a:solidFill>
                <a:srgbClr val="222222"/>
              </a:solidFill>
              <a:latin typeface="Arial"/>
              <a:ea typeface="Arial"/>
              <a:cs typeface="Arial"/>
              <a:sym typeface="Arial"/>
            </a:endParaRPr>
          </a:p>
          <a:p>
            <a:pPr indent="-184150" lvl="0" marL="342900" marR="0" rtl="0" algn="just">
              <a:lnSpc>
                <a:spcPct val="100000"/>
              </a:lnSpc>
              <a:spcBef>
                <a:spcPts val="0"/>
              </a:spcBef>
              <a:spcAft>
                <a:spcPts val="0"/>
              </a:spcAft>
              <a:buClr>
                <a:srgbClr val="222222"/>
              </a:buClr>
              <a:buSzPts val="1100"/>
              <a:buFont typeface="Arial"/>
              <a:buChar char="●"/>
            </a:pPr>
            <a:r>
              <a:rPr b="0" i="0" lang="en-US" sz="1700" u="none" cap="none" strike="noStrike">
                <a:solidFill>
                  <a:srgbClr val="222222"/>
                </a:solidFill>
                <a:latin typeface="Arial"/>
                <a:ea typeface="Arial"/>
                <a:cs typeface="Arial"/>
                <a:sym typeface="Arial"/>
              </a:rPr>
              <a:t>En compiladores se usa para analizar, optimizar y traducir programas. </a:t>
            </a:r>
            <a:endParaRPr b="0" i="0" sz="1700" u="none" cap="none" strike="noStrike">
              <a:solidFill>
                <a:srgbClr val="222222"/>
              </a:solidFill>
              <a:latin typeface="Arial"/>
              <a:ea typeface="Arial"/>
              <a:cs typeface="Arial"/>
              <a:sym typeface="Arial"/>
            </a:endParaRPr>
          </a:p>
          <a:p>
            <a:pPr indent="-184150" lvl="0" marL="342900" marR="0" rtl="0" algn="just">
              <a:lnSpc>
                <a:spcPct val="100000"/>
              </a:lnSpc>
              <a:spcBef>
                <a:spcPts val="1000"/>
              </a:spcBef>
              <a:spcAft>
                <a:spcPts val="0"/>
              </a:spcAft>
              <a:buClr>
                <a:srgbClr val="222222"/>
              </a:buClr>
              <a:buSzPts val="1100"/>
              <a:buFont typeface="Arial"/>
              <a:buChar char="●"/>
            </a:pPr>
            <a:r>
              <a:rPr b="0" i="0" lang="en-US" sz="1700" u="none" cap="none" strike="noStrike">
                <a:solidFill>
                  <a:srgbClr val="222222"/>
                </a:solidFill>
                <a:latin typeface="Arial"/>
                <a:ea typeface="Arial"/>
                <a:cs typeface="Arial"/>
                <a:sym typeface="Arial"/>
              </a:rPr>
              <a:t>Evaluar expresiones algebraicas o lógicas complejas de manera eficiente</a:t>
            </a:r>
            <a:endParaRPr b="0" i="0" sz="1700" u="none" cap="none" strike="noStrike">
              <a:solidFill>
                <a:srgbClr val="222222"/>
              </a:solidFill>
              <a:latin typeface="Arial"/>
              <a:ea typeface="Arial"/>
              <a:cs typeface="Arial"/>
              <a:sym typeface="Arial"/>
            </a:endParaRPr>
          </a:p>
          <a:p>
            <a:pPr indent="-184150" lvl="0" marL="342900" marR="0" rtl="0" algn="just">
              <a:lnSpc>
                <a:spcPct val="100000"/>
              </a:lnSpc>
              <a:spcBef>
                <a:spcPts val="1000"/>
              </a:spcBef>
              <a:spcAft>
                <a:spcPts val="1000"/>
              </a:spcAft>
              <a:buClr>
                <a:srgbClr val="222222"/>
              </a:buClr>
              <a:buSzPts val="1100"/>
              <a:buFont typeface="Arial"/>
              <a:buChar char="●"/>
            </a:pPr>
            <a:r>
              <a:rPr b="0" i="0" lang="en-US" sz="1700" u="none" cap="none" strike="noStrike">
                <a:solidFill>
                  <a:srgbClr val="222222"/>
                </a:solidFill>
                <a:latin typeface="Arial"/>
                <a:ea typeface="Arial"/>
                <a:cs typeface="Arial"/>
                <a:sym typeface="Arial"/>
              </a:rPr>
              <a:t>Los árboles pueden almacenar expresiones algebraicas y a partir de ellos se puede generar notaciones sufijas, prefijas e infijas.</a:t>
            </a:r>
            <a:endParaRPr b="0" i="0" sz="1700" u="none" cap="none" strike="noStrike">
              <a:solidFill>
                <a:srgbClr val="222222"/>
              </a:solidFill>
              <a:latin typeface="Arial"/>
              <a:ea typeface="Arial"/>
              <a:cs typeface="Arial"/>
              <a:sym typeface="Arial"/>
            </a:endParaRPr>
          </a:p>
        </p:txBody>
      </p:sp>
      <p:pic>
        <p:nvPicPr>
          <p:cNvPr id="146" name="Google Shape;146;p15"/>
          <p:cNvPicPr preferRelativeResize="0"/>
          <p:nvPr/>
        </p:nvPicPr>
        <p:blipFill rotWithShape="1">
          <a:blip r:embed="rId3">
            <a:alphaModFix/>
          </a:blip>
          <a:srcRect b="0" l="0" r="0" t="0"/>
          <a:stretch/>
        </p:blipFill>
        <p:spPr>
          <a:xfrm>
            <a:off x="637950" y="3766260"/>
            <a:ext cx="3745250" cy="2564315"/>
          </a:xfrm>
          <a:prstGeom prst="rect">
            <a:avLst/>
          </a:prstGeom>
          <a:noFill/>
          <a:ln>
            <a:noFill/>
          </a:ln>
        </p:spPr>
      </p:pic>
      <p:sp>
        <p:nvSpPr>
          <p:cNvPr id="147" name="Google Shape;147;p15"/>
          <p:cNvSpPr txBox="1"/>
          <p:nvPr/>
        </p:nvSpPr>
        <p:spPr>
          <a:xfrm>
            <a:off x="4626150" y="4425875"/>
            <a:ext cx="4807200" cy="13500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480"/>
              </a:spcBef>
              <a:spcAft>
                <a:spcPts val="0"/>
              </a:spcAft>
              <a:buClr>
                <a:srgbClr val="000000"/>
              </a:buClr>
              <a:buSzPts val="1300"/>
              <a:buFont typeface="Arial"/>
              <a:buNone/>
            </a:pPr>
            <a:r>
              <a:rPr b="1" i="0" lang="en-US" sz="1300" u="none" cap="none" strike="noStrike">
                <a:solidFill>
                  <a:schemeClr val="dk1"/>
                </a:solidFill>
                <a:latin typeface="Arial"/>
                <a:ea typeface="Arial"/>
                <a:cs typeface="Arial"/>
                <a:sym typeface="Arial"/>
              </a:rPr>
              <a:t>Recorridos</a:t>
            </a:r>
            <a:endParaRPr b="1" i="0" sz="1300" u="none" cap="none" strike="noStrike">
              <a:solidFill>
                <a:schemeClr val="dk1"/>
              </a:solidFill>
              <a:latin typeface="Arial"/>
              <a:ea typeface="Arial"/>
              <a:cs typeface="Arial"/>
              <a:sym typeface="Arial"/>
            </a:endParaRPr>
          </a:p>
          <a:p>
            <a:pPr indent="0" lvl="0" marL="0" marR="0" rtl="0" algn="l">
              <a:lnSpc>
                <a:spcPct val="130000"/>
              </a:lnSpc>
              <a:spcBef>
                <a:spcPts val="48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Inorden: (((a + b) * (c – d)) / (e + f))       expresión infija</a:t>
            </a:r>
            <a:endParaRPr b="0" i="0" sz="300" u="none" cap="none" strike="noStrike">
              <a:solidFill>
                <a:schemeClr val="dk1"/>
              </a:solidFill>
              <a:latin typeface="Arial"/>
              <a:ea typeface="Arial"/>
              <a:cs typeface="Arial"/>
              <a:sym typeface="Arial"/>
            </a:endParaRPr>
          </a:p>
          <a:p>
            <a:pPr indent="0" lvl="0" marL="0" marR="0" rtl="0" algn="l">
              <a:lnSpc>
                <a:spcPct val="130000"/>
              </a:lnSpc>
              <a:spcBef>
                <a:spcPts val="48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Preorden: /*+ab-cd+ef        expresión prefija</a:t>
            </a:r>
            <a:endParaRPr b="0" i="0" sz="300" u="none" cap="none" strike="noStrike">
              <a:solidFill>
                <a:schemeClr val="dk1"/>
              </a:solidFill>
              <a:latin typeface="Arial"/>
              <a:ea typeface="Arial"/>
              <a:cs typeface="Arial"/>
              <a:sym typeface="Arial"/>
            </a:endParaRPr>
          </a:p>
          <a:p>
            <a:pPr indent="0" lvl="0" marL="0" marR="0" rtl="0" algn="l">
              <a:lnSpc>
                <a:spcPct val="130000"/>
              </a:lnSpc>
              <a:spcBef>
                <a:spcPts val="48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Postorden: ab+cd-*ef+/          expresión posfija</a:t>
            </a:r>
            <a:endParaRPr b="0" i="0" sz="2500" u="none" cap="none" strike="noStrike">
              <a:solidFill>
                <a:schemeClr val="dk1"/>
              </a:solidFill>
              <a:latin typeface="Arial"/>
              <a:ea typeface="Arial"/>
              <a:cs typeface="Arial"/>
              <a:sym typeface="Arial"/>
            </a:endParaRPr>
          </a:p>
        </p:txBody>
      </p:sp>
      <p:cxnSp>
        <p:nvCxnSpPr>
          <p:cNvPr id="148" name="Google Shape;148;p15"/>
          <p:cNvCxnSpPr/>
          <p:nvPr/>
        </p:nvCxnSpPr>
        <p:spPr>
          <a:xfrm>
            <a:off x="7335025" y="4941550"/>
            <a:ext cx="238500" cy="0"/>
          </a:xfrm>
          <a:prstGeom prst="straightConnector1">
            <a:avLst/>
          </a:prstGeom>
          <a:noFill/>
          <a:ln cap="flat" cmpd="sng" w="9525">
            <a:solidFill>
              <a:srgbClr val="1155CC"/>
            </a:solidFill>
            <a:prstDash val="solid"/>
            <a:round/>
            <a:headEnd len="sm" w="sm" type="none"/>
            <a:tailEnd len="med" w="med" type="triangle"/>
          </a:ln>
        </p:spPr>
      </p:cxnSp>
      <p:cxnSp>
        <p:nvCxnSpPr>
          <p:cNvPr id="149" name="Google Shape;149;p15"/>
          <p:cNvCxnSpPr/>
          <p:nvPr/>
        </p:nvCxnSpPr>
        <p:spPr>
          <a:xfrm>
            <a:off x="6420625" y="5246350"/>
            <a:ext cx="238500" cy="0"/>
          </a:xfrm>
          <a:prstGeom prst="straightConnector1">
            <a:avLst/>
          </a:prstGeom>
          <a:noFill/>
          <a:ln cap="flat" cmpd="sng" w="9525">
            <a:solidFill>
              <a:srgbClr val="1155CC"/>
            </a:solidFill>
            <a:prstDash val="solid"/>
            <a:round/>
            <a:headEnd len="sm" w="sm" type="none"/>
            <a:tailEnd len="med" w="med" type="triangle"/>
          </a:ln>
        </p:spPr>
      </p:cxnSp>
      <p:cxnSp>
        <p:nvCxnSpPr>
          <p:cNvPr id="150" name="Google Shape;150;p15"/>
          <p:cNvCxnSpPr/>
          <p:nvPr/>
        </p:nvCxnSpPr>
        <p:spPr>
          <a:xfrm>
            <a:off x="6496825" y="5551150"/>
            <a:ext cx="238500" cy="0"/>
          </a:xfrm>
          <a:prstGeom prst="straightConnector1">
            <a:avLst/>
          </a:prstGeom>
          <a:noFill/>
          <a:ln cap="flat" cmpd="sng" w="9525">
            <a:solidFill>
              <a:srgbClr val="1155CC"/>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nvSpPr>
        <p:spPr>
          <a:xfrm>
            <a:off x="392025" y="162825"/>
            <a:ext cx="9182100" cy="88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Árboles de expresión</a:t>
            </a:r>
            <a:endParaRPr b="1" i="0" sz="3500" u="none" cap="none" strike="noStrike">
              <a:solidFill>
                <a:srgbClr val="22228B"/>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3500"/>
              <a:buFont typeface="Arial"/>
              <a:buNone/>
            </a:pPr>
            <a:r>
              <a:rPr b="1" i="0" lang="en-US" sz="2200" u="none" cap="none" strike="noStrike">
                <a:solidFill>
                  <a:srgbClr val="22228B"/>
                </a:solidFill>
                <a:latin typeface="Arial"/>
                <a:ea typeface="Arial"/>
                <a:cs typeface="Arial"/>
                <a:sym typeface="Arial"/>
              </a:rPr>
              <a:t>C</a:t>
            </a:r>
            <a:r>
              <a:rPr b="1" i="0" lang="en-US" sz="2000" u="none" cap="none" strike="noStrike">
                <a:solidFill>
                  <a:srgbClr val="22228B"/>
                </a:solidFill>
                <a:latin typeface="Arial"/>
                <a:ea typeface="Arial"/>
                <a:cs typeface="Arial"/>
                <a:sym typeface="Arial"/>
              </a:rPr>
              <a:t>onstrucción de un árbol de expresión a partir de una expresión posfija</a:t>
            </a:r>
            <a:endParaRPr b="0" i="0" sz="100" u="none" cap="none" strike="noStrike">
              <a:solidFill>
                <a:srgbClr val="000000"/>
              </a:solidFill>
              <a:latin typeface="Arial"/>
              <a:ea typeface="Arial"/>
              <a:cs typeface="Arial"/>
              <a:sym typeface="Arial"/>
            </a:endParaRPr>
          </a:p>
        </p:txBody>
      </p:sp>
      <p:sp>
        <p:nvSpPr>
          <p:cNvPr id="156" name="Google Shape;156;p16"/>
          <p:cNvSpPr txBox="1"/>
          <p:nvPr/>
        </p:nvSpPr>
        <p:spPr>
          <a:xfrm>
            <a:off x="652475" y="1552600"/>
            <a:ext cx="8839800" cy="3602700"/>
          </a:xfrm>
          <a:prstGeom prst="rect">
            <a:avLst/>
          </a:prstGeom>
          <a:noFill/>
          <a:ln cap="flat" cmpd="sng" w="9525">
            <a:solidFill>
              <a:srgbClr val="000000"/>
            </a:solidFill>
            <a:prstDash val="dot"/>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1" lang="en-US" sz="1500" u="none" cap="none" strike="noStrike">
                <a:solidFill>
                  <a:schemeClr val="dk1"/>
                </a:solidFill>
                <a:latin typeface="Consolas"/>
                <a:ea typeface="Consolas"/>
                <a:cs typeface="Consolas"/>
                <a:sym typeface="Consolas"/>
              </a:rPr>
              <a:t>convertir(expr_posfija)	</a:t>
            </a:r>
            <a:endParaRPr b="0" i="1" sz="15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00"/>
              <a:buFont typeface="Arial"/>
              <a:buNone/>
            </a:pPr>
            <a:r>
              <a:t/>
            </a:r>
            <a:endParaRPr b="0" i="1" sz="15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chemeClr val="dk1"/>
                </a:solidFill>
                <a:latin typeface="Consolas"/>
                <a:ea typeface="Consolas"/>
                <a:cs typeface="Consolas"/>
                <a:sym typeface="Consolas"/>
              </a:rPr>
              <a:t>crear una Pila vacía</a:t>
            </a:r>
            <a:endParaRPr b="0" i="1" sz="1500" u="none" cap="none" strike="noStrike">
              <a:solidFill>
                <a:schemeClr val="dk1"/>
              </a:solidFill>
              <a:latin typeface="Consolas"/>
              <a:ea typeface="Consolas"/>
              <a:cs typeface="Consolas"/>
              <a:sym typeface="Consolas"/>
            </a:endParaRPr>
          </a:p>
          <a:p>
            <a:pPr indent="0" lvl="0" marL="0" marR="0" rtl="0" algn="l">
              <a:lnSpc>
                <a:spcPct val="100000"/>
              </a:lnSpc>
              <a:spcBef>
                <a:spcPts val="400"/>
              </a:spcBef>
              <a:spcAft>
                <a:spcPts val="0"/>
              </a:spcAft>
              <a:buClr>
                <a:srgbClr val="000000"/>
              </a:buClr>
              <a:buSzPts val="1500"/>
              <a:buFont typeface="Arial"/>
              <a:buNone/>
            </a:pPr>
            <a:r>
              <a:rPr b="0" i="1" lang="en-US" sz="1500" u="sng" cap="none" strike="noStrike">
                <a:solidFill>
                  <a:schemeClr val="dk1"/>
                </a:solidFill>
                <a:latin typeface="Consolas"/>
                <a:ea typeface="Consolas"/>
                <a:cs typeface="Consolas"/>
                <a:sym typeface="Consolas"/>
              </a:rPr>
              <a:t>mientras</a:t>
            </a:r>
            <a:r>
              <a:rPr b="0" i="1" lang="en-US" sz="1500" u="none" cap="none" strike="noStrike">
                <a:solidFill>
                  <a:schemeClr val="dk1"/>
                </a:solidFill>
                <a:latin typeface="Consolas"/>
                <a:ea typeface="Consolas"/>
                <a:cs typeface="Consolas"/>
                <a:sym typeface="Consolas"/>
              </a:rPr>
              <a:t> (existe un carácter) </a:t>
            </a:r>
            <a:r>
              <a:rPr b="0" i="1" lang="en-US" sz="1500" u="sng" cap="none" strike="noStrike">
                <a:solidFill>
                  <a:schemeClr val="dk1"/>
                </a:solidFill>
                <a:latin typeface="Consolas"/>
                <a:ea typeface="Consolas"/>
                <a:cs typeface="Consolas"/>
                <a:sym typeface="Consolas"/>
              </a:rPr>
              <a:t>hacer</a:t>
            </a:r>
            <a:endParaRPr b="0" i="1" sz="1500" u="none" cap="none" strike="noStrike">
              <a:solidFill>
                <a:schemeClr val="dk1"/>
              </a:solidFill>
              <a:latin typeface="Consolas"/>
              <a:ea typeface="Consolas"/>
              <a:cs typeface="Consolas"/>
              <a:sym typeface="Consolas"/>
            </a:endParaRPr>
          </a:p>
          <a:p>
            <a:pPr indent="457200" lvl="0" marL="457200" marR="0" rtl="0" algn="l">
              <a:lnSpc>
                <a:spcPct val="100000"/>
              </a:lnSpc>
              <a:spcBef>
                <a:spcPts val="400"/>
              </a:spcBef>
              <a:spcAft>
                <a:spcPts val="0"/>
              </a:spcAft>
              <a:buClr>
                <a:srgbClr val="000000"/>
              </a:buClr>
              <a:buSzPts val="1500"/>
              <a:buFont typeface="Arial"/>
              <a:buNone/>
            </a:pPr>
            <a:r>
              <a:rPr b="0" i="1" lang="en-US" sz="1500" u="none" cap="none" strike="noStrike">
                <a:solidFill>
                  <a:schemeClr val="dk1"/>
                </a:solidFill>
                <a:latin typeface="Consolas"/>
                <a:ea typeface="Consolas"/>
                <a:cs typeface="Consolas"/>
                <a:sym typeface="Consolas"/>
              </a:rPr>
              <a:t>tomo un carácter de la expresión</a:t>
            </a:r>
            <a:br>
              <a:rPr b="0" i="1" lang="en-US" sz="1500" u="none" cap="none" strike="noStrike">
                <a:solidFill>
                  <a:schemeClr val="dk1"/>
                </a:solidFill>
                <a:latin typeface="Consolas"/>
                <a:ea typeface="Consolas"/>
                <a:cs typeface="Consolas"/>
                <a:sym typeface="Consolas"/>
              </a:rPr>
            </a:br>
            <a:r>
              <a:rPr b="0" i="1" lang="en-US" sz="1500" u="none" cap="none" strike="noStrike">
                <a:solidFill>
                  <a:schemeClr val="dk1"/>
                </a:solidFill>
                <a:latin typeface="Consolas"/>
                <a:ea typeface="Consolas"/>
                <a:cs typeface="Consolas"/>
                <a:sym typeface="Consolas"/>
              </a:rPr>
              <a:t> 	</a:t>
            </a:r>
            <a:r>
              <a:rPr b="0" i="1" lang="en-US" sz="1500" u="sng" cap="none" strike="noStrike">
                <a:solidFill>
                  <a:schemeClr val="dk1"/>
                </a:solidFill>
                <a:latin typeface="Consolas"/>
                <a:ea typeface="Consolas"/>
                <a:cs typeface="Consolas"/>
                <a:sym typeface="Consolas"/>
              </a:rPr>
              <a:t>si</a:t>
            </a:r>
            <a:r>
              <a:rPr b="0" i="1" lang="en-US" sz="1500" u="none" cap="none" strike="noStrike">
                <a:solidFill>
                  <a:schemeClr val="dk1"/>
                </a:solidFill>
                <a:latin typeface="Consolas"/>
                <a:ea typeface="Consolas"/>
                <a:cs typeface="Consolas"/>
                <a:sym typeface="Consolas"/>
              </a:rPr>
              <a:t> es un </a:t>
            </a:r>
            <a:r>
              <a:rPr b="1" i="1" lang="en-US" sz="1500" u="none" cap="none" strike="noStrike">
                <a:solidFill>
                  <a:schemeClr val="dk1"/>
                </a:solidFill>
                <a:latin typeface="Consolas"/>
                <a:ea typeface="Consolas"/>
                <a:cs typeface="Consolas"/>
                <a:sym typeface="Consolas"/>
              </a:rPr>
              <a:t>operando</a:t>
            </a:r>
            <a:r>
              <a:rPr b="0" i="1" lang="en-US" sz="1500" u="none" cap="none" strike="noStrike">
                <a:solidFill>
                  <a:schemeClr val="dk1"/>
                </a:solidFill>
                <a:latin typeface="Consolas"/>
                <a:ea typeface="Consolas"/>
                <a:cs typeface="Consolas"/>
                <a:sym typeface="Consolas"/>
              </a:rPr>
              <a:t>  </a:t>
            </a:r>
            <a:endParaRPr b="0" i="1" sz="1500" u="none" cap="none" strike="noStrike">
              <a:solidFill>
                <a:schemeClr val="dk1"/>
              </a:solidFill>
              <a:latin typeface="Consolas"/>
              <a:ea typeface="Consolas"/>
              <a:cs typeface="Consolas"/>
              <a:sym typeface="Consolas"/>
            </a:endParaRPr>
          </a:p>
          <a:p>
            <a:pPr indent="457200" lvl="0" marL="0" marR="0" rtl="0" algn="l">
              <a:lnSpc>
                <a:spcPct val="100000"/>
              </a:lnSpc>
              <a:spcBef>
                <a:spcPts val="400"/>
              </a:spcBef>
              <a:spcAft>
                <a:spcPts val="0"/>
              </a:spcAft>
              <a:buClr>
                <a:srgbClr val="000000"/>
              </a:buClr>
              <a:buSzPts val="1500"/>
              <a:buFont typeface="Arial"/>
              <a:buNone/>
            </a:pPr>
            <a:r>
              <a:rPr b="0" i="1" lang="en-US" sz="1500" u="none" cap="none" strike="noStrike">
                <a:solidFill>
                  <a:schemeClr val="dk1"/>
                </a:solidFill>
                <a:latin typeface="Consolas"/>
                <a:ea typeface="Consolas"/>
                <a:cs typeface="Consolas"/>
                <a:sym typeface="Consolas"/>
              </a:rPr>
              <a:t>        🡪  </a:t>
            </a:r>
            <a:r>
              <a:rPr b="1" i="1" lang="en-US" sz="1500" u="none" cap="none" strike="noStrike">
                <a:solidFill>
                  <a:schemeClr val="dk1"/>
                </a:solidFill>
                <a:latin typeface="Consolas"/>
                <a:ea typeface="Consolas"/>
                <a:cs typeface="Consolas"/>
                <a:sym typeface="Consolas"/>
              </a:rPr>
              <a:t>creo </a:t>
            </a:r>
            <a:r>
              <a:rPr b="0" i="1" lang="en-US" sz="1500" u="none" cap="none" strike="noStrike">
                <a:solidFill>
                  <a:schemeClr val="dk1"/>
                </a:solidFill>
                <a:latin typeface="Consolas"/>
                <a:ea typeface="Consolas"/>
                <a:cs typeface="Consolas"/>
                <a:sym typeface="Consolas"/>
              </a:rPr>
              <a:t>un nodo y lo apilo</a:t>
            </a:r>
            <a:br>
              <a:rPr b="0" i="1" lang="en-US" sz="1500" u="none" cap="none" strike="noStrike">
                <a:solidFill>
                  <a:schemeClr val="dk1"/>
                </a:solidFill>
                <a:latin typeface="Consolas"/>
                <a:ea typeface="Consolas"/>
                <a:cs typeface="Consolas"/>
                <a:sym typeface="Consolas"/>
              </a:rPr>
            </a:br>
            <a:r>
              <a:rPr b="0" i="1" lang="en-US" sz="1500" u="none" cap="none" strike="noStrike">
                <a:solidFill>
                  <a:schemeClr val="dk1"/>
                </a:solidFill>
                <a:latin typeface="Consolas"/>
                <a:ea typeface="Consolas"/>
                <a:cs typeface="Consolas"/>
                <a:sym typeface="Consolas"/>
              </a:rPr>
              <a:t>        	</a:t>
            </a:r>
            <a:r>
              <a:rPr b="0" i="1" lang="en-US" sz="1500" u="sng" cap="none" strike="noStrike">
                <a:solidFill>
                  <a:schemeClr val="dk1"/>
                </a:solidFill>
                <a:latin typeface="Consolas"/>
                <a:ea typeface="Consolas"/>
                <a:cs typeface="Consolas"/>
                <a:sym typeface="Consolas"/>
              </a:rPr>
              <a:t>si</a:t>
            </a:r>
            <a:r>
              <a:rPr b="0" i="1" lang="en-US" sz="1500" u="none" cap="none" strike="noStrike">
                <a:solidFill>
                  <a:schemeClr val="dk1"/>
                </a:solidFill>
                <a:latin typeface="Consolas"/>
                <a:ea typeface="Consolas"/>
                <a:cs typeface="Consolas"/>
                <a:sym typeface="Consolas"/>
              </a:rPr>
              <a:t> es un </a:t>
            </a:r>
            <a:r>
              <a:rPr b="1" i="1" lang="en-US" sz="1500" u="none" cap="none" strike="noStrike">
                <a:solidFill>
                  <a:schemeClr val="dk1"/>
                </a:solidFill>
                <a:latin typeface="Consolas"/>
                <a:ea typeface="Consolas"/>
                <a:cs typeface="Consolas"/>
                <a:sym typeface="Consolas"/>
              </a:rPr>
              <a:t>operador</a:t>
            </a:r>
            <a:r>
              <a:rPr b="0" i="1" lang="en-US" sz="1500" u="none" cap="none" strike="noStrike">
                <a:solidFill>
                  <a:schemeClr val="dk1"/>
                </a:solidFill>
                <a:latin typeface="Consolas"/>
                <a:ea typeface="Consolas"/>
                <a:cs typeface="Consolas"/>
                <a:sym typeface="Consolas"/>
              </a:rPr>
              <a:t> (lo tomo como la </a:t>
            </a:r>
            <a:r>
              <a:rPr b="0" i="1" lang="en-US" sz="1500" u="sng" cap="none" strike="noStrike">
                <a:solidFill>
                  <a:schemeClr val="dk1"/>
                </a:solidFill>
                <a:latin typeface="Consolas"/>
                <a:ea typeface="Consolas"/>
                <a:cs typeface="Consolas"/>
                <a:sym typeface="Consolas"/>
              </a:rPr>
              <a:t>raíz</a:t>
            </a:r>
            <a:r>
              <a:rPr b="0" i="1" lang="en-US" sz="1500" u="none" cap="none" strike="noStrike">
                <a:solidFill>
                  <a:schemeClr val="dk1"/>
                </a:solidFill>
                <a:latin typeface="Consolas"/>
                <a:ea typeface="Consolas"/>
                <a:cs typeface="Consolas"/>
                <a:sym typeface="Consolas"/>
              </a:rPr>
              <a:t> de los dos últimos nodos creados)</a:t>
            </a:r>
            <a:br>
              <a:rPr b="0" i="1" lang="en-US" sz="1500" u="none" cap="none" strike="noStrike">
                <a:solidFill>
                  <a:schemeClr val="dk1"/>
                </a:solidFill>
                <a:latin typeface="Consolas"/>
                <a:ea typeface="Consolas"/>
                <a:cs typeface="Consolas"/>
                <a:sym typeface="Consolas"/>
              </a:rPr>
            </a:br>
            <a:r>
              <a:rPr b="0" i="1" lang="en-US" sz="1500" u="none" cap="none" strike="noStrike">
                <a:solidFill>
                  <a:schemeClr val="dk1"/>
                </a:solidFill>
                <a:latin typeface="Consolas"/>
                <a:ea typeface="Consolas"/>
                <a:cs typeface="Consolas"/>
                <a:sym typeface="Consolas"/>
              </a:rPr>
              <a:t>                🡪  </a:t>
            </a:r>
            <a:r>
              <a:rPr b="1" i="1" lang="en-US" sz="1500" u="none" cap="none" strike="noStrike">
                <a:solidFill>
                  <a:schemeClr val="dk1"/>
                </a:solidFill>
                <a:latin typeface="Consolas"/>
                <a:ea typeface="Consolas"/>
                <a:cs typeface="Consolas"/>
                <a:sym typeface="Consolas"/>
              </a:rPr>
              <a:t>creo</a:t>
            </a:r>
            <a:r>
              <a:rPr b="0" i="1" lang="en-US" sz="1500" u="none" cap="none" strike="noStrike">
                <a:solidFill>
                  <a:schemeClr val="dk1"/>
                </a:solidFill>
                <a:latin typeface="Consolas"/>
                <a:ea typeface="Consolas"/>
                <a:cs typeface="Consolas"/>
                <a:sym typeface="Consolas"/>
              </a:rPr>
              <a:t> un nodo R con ese operador </a:t>
            </a:r>
            <a:br>
              <a:rPr b="0" i="1" lang="en-US" sz="1500" u="none" cap="none" strike="noStrike">
                <a:solidFill>
                  <a:schemeClr val="dk1"/>
                </a:solidFill>
                <a:latin typeface="Consolas"/>
                <a:ea typeface="Consolas"/>
                <a:cs typeface="Consolas"/>
                <a:sym typeface="Consolas"/>
              </a:rPr>
            </a:br>
            <a:r>
              <a:rPr b="0" i="1" lang="en-US" sz="1500" u="none" cap="none" strike="noStrike">
                <a:solidFill>
                  <a:schemeClr val="dk1"/>
                </a:solidFill>
                <a:latin typeface="Consolas"/>
                <a:ea typeface="Consolas"/>
                <a:cs typeface="Consolas"/>
                <a:sym typeface="Consolas"/>
              </a:rPr>
              <a:t>			   </a:t>
            </a:r>
            <a:r>
              <a:rPr b="1" i="1" lang="en-US" sz="1500" u="none" cap="none" strike="noStrike">
                <a:solidFill>
                  <a:schemeClr val="dk1"/>
                </a:solidFill>
                <a:latin typeface="Consolas"/>
                <a:ea typeface="Consolas"/>
                <a:cs typeface="Consolas"/>
                <a:sym typeface="Consolas"/>
              </a:rPr>
              <a:t>desapilo</a:t>
            </a:r>
            <a:r>
              <a:rPr b="0" i="1" lang="en-US" sz="1500" u="none" cap="none" strike="noStrike">
                <a:solidFill>
                  <a:schemeClr val="dk1"/>
                </a:solidFill>
                <a:latin typeface="Consolas"/>
                <a:ea typeface="Consolas"/>
                <a:cs typeface="Consolas"/>
                <a:sym typeface="Consolas"/>
              </a:rPr>
              <a:t> y lo agrego como hijo derecho de R</a:t>
            </a:r>
            <a:br>
              <a:rPr b="0" i="1" lang="en-US" sz="1500" u="none" cap="none" strike="noStrike">
                <a:solidFill>
                  <a:schemeClr val="dk1"/>
                </a:solidFill>
                <a:latin typeface="Consolas"/>
                <a:ea typeface="Consolas"/>
                <a:cs typeface="Consolas"/>
                <a:sym typeface="Consolas"/>
              </a:rPr>
            </a:br>
            <a:r>
              <a:rPr b="0" i="1" lang="en-US" sz="1500" u="none" cap="none" strike="noStrike">
                <a:solidFill>
                  <a:schemeClr val="dk1"/>
                </a:solidFill>
                <a:latin typeface="Consolas"/>
                <a:ea typeface="Consolas"/>
                <a:cs typeface="Consolas"/>
                <a:sym typeface="Consolas"/>
              </a:rPr>
              <a:t>                </a:t>
            </a:r>
            <a:r>
              <a:rPr b="1" i="1" lang="en-US" sz="1500" u="none" cap="none" strike="noStrike">
                <a:solidFill>
                  <a:schemeClr val="dk1"/>
                </a:solidFill>
                <a:latin typeface="Consolas"/>
                <a:ea typeface="Consolas"/>
                <a:cs typeface="Consolas"/>
                <a:sym typeface="Consolas"/>
              </a:rPr>
              <a:t>desapilo</a:t>
            </a:r>
            <a:r>
              <a:rPr b="0" i="1" lang="en-US" sz="1500" u="none" cap="none" strike="noStrike">
                <a:solidFill>
                  <a:schemeClr val="dk1"/>
                </a:solidFill>
                <a:latin typeface="Consolas"/>
                <a:ea typeface="Consolas"/>
                <a:cs typeface="Consolas"/>
                <a:sym typeface="Consolas"/>
              </a:rPr>
              <a:t> y lo agrego como hijo izquierdo de R</a:t>
            </a:r>
            <a:endParaRPr b="0" i="1" sz="2700" u="none" cap="none" strike="noStrike">
              <a:solidFill>
                <a:schemeClr val="dk1"/>
              </a:solidFill>
              <a:latin typeface="Consolas"/>
              <a:ea typeface="Consolas"/>
              <a:cs typeface="Consolas"/>
              <a:sym typeface="Consolas"/>
            </a:endParaRPr>
          </a:p>
          <a:p>
            <a:pPr indent="0" lvl="0" marL="0" marR="0" rtl="0" algn="l">
              <a:lnSpc>
                <a:spcPct val="100000"/>
              </a:lnSpc>
              <a:spcBef>
                <a:spcPts val="400"/>
              </a:spcBef>
              <a:spcAft>
                <a:spcPts val="0"/>
              </a:spcAft>
              <a:buClr>
                <a:srgbClr val="000000"/>
              </a:buClr>
              <a:buSzPts val="1500"/>
              <a:buFont typeface="Arial"/>
              <a:buNone/>
            </a:pPr>
            <a:r>
              <a:rPr b="0" i="1" lang="en-US" sz="1500" u="none" cap="none" strike="noStrike">
                <a:solidFill>
                  <a:schemeClr val="dk1"/>
                </a:solidFill>
                <a:latin typeface="Consolas"/>
                <a:ea typeface="Consolas"/>
                <a:cs typeface="Consolas"/>
                <a:sym typeface="Consolas"/>
              </a:rPr>
              <a:t>			   </a:t>
            </a:r>
            <a:r>
              <a:rPr b="1" i="1" lang="en-US" sz="1500" u="none" cap="none" strike="noStrike">
                <a:solidFill>
                  <a:schemeClr val="dk1"/>
                </a:solidFill>
                <a:latin typeface="Consolas"/>
                <a:ea typeface="Consolas"/>
                <a:cs typeface="Consolas"/>
                <a:sym typeface="Consolas"/>
              </a:rPr>
              <a:t>apilo</a:t>
            </a:r>
            <a:r>
              <a:rPr b="0" i="1" lang="en-US" sz="1500" u="none" cap="none" strike="noStrike">
                <a:solidFill>
                  <a:schemeClr val="dk1"/>
                </a:solidFill>
                <a:latin typeface="Consolas"/>
                <a:ea typeface="Consolas"/>
                <a:cs typeface="Consolas"/>
                <a:sym typeface="Consolas"/>
              </a:rPr>
              <a:t> R.</a:t>
            </a:r>
            <a:br>
              <a:rPr b="0" i="1" lang="en-US" sz="1500" u="none" cap="none" strike="noStrike">
                <a:solidFill>
                  <a:schemeClr val="dk1"/>
                </a:solidFill>
                <a:latin typeface="Consolas"/>
                <a:ea typeface="Consolas"/>
                <a:cs typeface="Consolas"/>
                <a:sym typeface="Consolas"/>
              </a:rPr>
            </a:br>
            <a:endParaRPr b="0" i="1" sz="1500" u="none" cap="none" strike="noStrike">
              <a:solidFill>
                <a:schemeClr val="dk1"/>
              </a:solidFill>
              <a:latin typeface="Consolas"/>
              <a:ea typeface="Consolas"/>
              <a:cs typeface="Consolas"/>
              <a:sym typeface="Consolas"/>
            </a:endParaRPr>
          </a:p>
          <a:p>
            <a:pPr indent="0" lvl="0" marL="0" marR="0" rtl="0" algn="l">
              <a:lnSpc>
                <a:spcPct val="100000"/>
              </a:lnSpc>
              <a:spcBef>
                <a:spcPts val="400"/>
              </a:spcBef>
              <a:spcAft>
                <a:spcPts val="0"/>
              </a:spcAft>
              <a:buClr>
                <a:srgbClr val="000000"/>
              </a:buClr>
              <a:buSzPts val="1500"/>
              <a:buFont typeface="Arial"/>
              <a:buNone/>
            </a:pPr>
            <a:r>
              <a:rPr b="0" i="1" lang="en-US" sz="1500" u="sng" cap="none" strike="noStrike">
                <a:solidFill>
                  <a:schemeClr val="dk1"/>
                </a:solidFill>
                <a:latin typeface="Consolas"/>
                <a:ea typeface="Consolas"/>
                <a:cs typeface="Consolas"/>
                <a:sym typeface="Consolas"/>
              </a:rPr>
              <a:t>desapilar</a:t>
            </a:r>
            <a:r>
              <a:rPr b="0" i="1" lang="en-US" sz="1500" u="none" cap="none" strike="noStrike">
                <a:solidFill>
                  <a:schemeClr val="dk1"/>
                </a:solidFill>
                <a:latin typeface="Consolas"/>
                <a:ea typeface="Consolas"/>
                <a:cs typeface="Consolas"/>
                <a:sym typeface="Consolas"/>
              </a:rPr>
              <a:t> 🡪 </a:t>
            </a:r>
            <a:r>
              <a:rPr b="1" i="1" lang="en-US" sz="1500" u="none" cap="none" strike="noStrike">
                <a:solidFill>
                  <a:schemeClr val="dk1"/>
                </a:solidFill>
                <a:latin typeface="Consolas"/>
                <a:ea typeface="Consolas"/>
                <a:cs typeface="Consolas"/>
                <a:sym typeface="Consolas"/>
              </a:rPr>
              <a:t>árbol de expresión posfija final</a:t>
            </a:r>
            <a:endParaRPr b="1" i="1" sz="1500" u="none" cap="none" strike="noStrike">
              <a:solidFill>
                <a:schemeClr val="dk1"/>
              </a:solidFill>
              <a:latin typeface="Consolas"/>
              <a:ea typeface="Consolas"/>
              <a:cs typeface="Consolas"/>
              <a:sym typeface="Consolas"/>
            </a:endParaRPr>
          </a:p>
        </p:txBody>
      </p:sp>
      <p:sp>
        <p:nvSpPr>
          <p:cNvPr id="157" name="Google Shape;157;p16"/>
          <p:cNvSpPr txBox="1"/>
          <p:nvPr/>
        </p:nvSpPr>
        <p:spPr>
          <a:xfrm>
            <a:off x="569750" y="5378100"/>
            <a:ext cx="8922600" cy="1046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Este proceso es posible ya que la expresión posfija está organizada en una forma en la que los operandos aparecen antes de los operadores. Esto nos permite construir el árbol de expresión utilizando una pila, donde se apilan operandos hasta que se encuentre un nodo operador que tome los dos últimos nodos de la pila como hijos.</a:t>
            </a:r>
            <a:endParaRPr b="0" i="0" sz="1400" u="none" cap="none" strike="noStrike">
              <a:solidFill>
                <a:srgbClr val="000000"/>
              </a:solidFill>
              <a:latin typeface="Arial"/>
              <a:ea typeface="Arial"/>
              <a:cs typeface="Arial"/>
              <a:sym typeface="Arial"/>
            </a:endParaRPr>
          </a:p>
        </p:txBody>
      </p:sp>
      <p:cxnSp>
        <p:nvCxnSpPr>
          <p:cNvPr id="158" name="Google Shape;158;p16"/>
          <p:cNvCxnSpPr/>
          <p:nvPr/>
        </p:nvCxnSpPr>
        <p:spPr>
          <a:xfrm flipH="1" rot="10800000">
            <a:off x="563975" y="5324275"/>
            <a:ext cx="8910900" cy="22500"/>
          </a:xfrm>
          <a:prstGeom prst="straightConnector1">
            <a:avLst/>
          </a:prstGeom>
          <a:noFill/>
          <a:ln cap="flat" cmpd="sng" w="9525">
            <a:solidFill>
              <a:schemeClr val="dk2"/>
            </a:solidFill>
            <a:prstDash val="solid"/>
            <a:round/>
            <a:headEnd len="sm" w="sm" type="none"/>
            <a:tailEnd len="sm" w="sm" type="none"/>
          </a:ln>
        </p:spPr>
      </p:cxnSp>
      <p:sp>
        <p:nvSpPr>
          <p:cNvPr id="159" name="Google Shape;159;p16"/>
          <p:cNvSpPr txBox="1"/>
          <p:nvPr/>
        </p:nvSpPr>
        <p:spPr>
          <a:xfrm>
            <a:off x="563975" y="1164650"/>
            <a:ext cx="17967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1" lang="en-US" sz="1700" u="none" cap="none" strike="noStrike">
                <a:solidFill>
                  <a:schemeClr val="dk1"/>
                </a:solidFill>
                <a:latin typeface="Arial"/>
                <a:ea typeface="Arial"/>
                <a:cs typeface="Arial"/>
                <a:sym typeface="Arial"/>
              </a:rPr>
              <a:t>Estrategia I</a:t>
            </a:r>
            <a:r>
              <a:rPr b="0" i="1" lang="en-US" sz="17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0" name="Google Shape;160;p16"/>
          <p:cNvSpPr txBox="1"/>
          <p:nvPr/>
        </p:nvSpPr>
        <p:spPr>
          <a:xfrm>
            <a:off x="5396750" y="1753513"/>
            <a:ext cx="1671600" cy="646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Quattrocento Sans"/>
              <a:buNone/>
            </a:pPr>
            <a:r>
              <a:rPr b="1" i="0" lang="en-US" sz="3100" u="none" cap="none" strike="noStrike">
                <a:solidFill>
                  <a:srgbClr val="3D85C6"/>
                </a:solidFill>
                <a:latin typeface="Consolas"/>
                <a:ea typeface="Consolas"/>
                <a:cs typeface="Consolas"/>
                <a:sym typeface="Consolas"/>
              </a:rPr>
              <a:t> </a:t>
            </a:r>
            <a:r>
              <a:rPr b="1" i="0" lang="en-US" sz="1900" u="none" cap="none" strike="noStrike">
                <a:solidFill>
                  <a:srgbClr val="3D85C6"/>
                </a:solidFill>
                <a:latin typeface="Consolas"/>
                <a:ea typeface="Consolas"/>
                <a:cs typeface="Consolas"/>
                <a:sym typeface="Consolas"/>
              </a:rPr>
              <a:t>ab+c*de+/</a:t>
            </a:r>
            <a:endParaRPr i="0" sz="900" u="none" cap="none" strike="noStrike">
              <a:solidFill>
                <a:srgbClr val="3D85C6"/>
              </a:solidFill>
              <a:latin typeface="Consolas"/>
              <a:ea typeface="Consolas"/>
              <a:cs typeface="Consolas"/>
              <a:sym typeface="Consolas"/>
            </a:endParaRPr>
          </a:p>
        </p:txBody>
      </p:sp>
      <p:pic>
        <p:nvPicPr>
          <p:cNvPr id="161" name="Google Shape;161;p16"/>
          <p:cNvPicPr preferRelativeResize="0"/>
          <p:nvPr/>
        </p:nvPicPr>
        <p:blipFill rotWithShape="1">
          <a:blip r:embed="rId3">
            <a:alphaModFix/>
          </a:blip>
          <a:srcRect b="0" l="0" r="0" t="0"/>
          <a:stretch/>
        </p:blipFill>
        <p:spPr>
          <a:xfrm>
            <a:off x="7453800" y="1317050"/>
            <a:ext cx="2321800" cy="1778750"/>
          </a:xfrm>
          <a:prstGeom prst="rect">
            <a:avLst/>
          </a:prstGeom>
          <a:noFill/>
          <a:ln>
            <a:noFill/>
          </a:ln>
        </p:spPr>
      </p:pic>
      <p:cxnSp>
        <p:nvCxnSpPr>
          <p:cNvPr id="162" name="Google Shape;162;p16"/>
          <p:cNvCxnSpPr/>
          <p:nvPr/>
        </p:nvCxnSpPr>
        <p:spPr>
          <a:xfrm>
            <a:off x="7043275" y="2124725"/>
            <a:ext cx="514500" cy="5100"/>
          </a:xfrm>
          <a:prstGeom prst="straightConnector1">
            <a:avLst/>
          </a:prstGeom>
          <a:noFill/>
          <a:ln cap="flat" cmpd="sng" w="19050">
            <a:solidFill>
              <a:srgbClr val="22228B"/>
            </a:solidFill>
            <a:prstDash val="dash"/>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nvSpPr>
        <p:spPr>
          <a:xfrm>
            <a:off x="228600" y="1801800"/>
            <a:ext cx="9376800" cy="4774200"/>
          </a:xfrm>
          <a:prstGeom prst="rect">
            <a:avLst/>
          </a:prstGeom>
          <a:noFill/>
          <a:ln cap="flat" cmpd="sng" w="9525">
            <a:solidFill>
              <a:srgbClr val="595959"/>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public </a:t>
            </a:r>
            <a:r>
              <a:rPr b="1" i="0" lang="en-US" sz="1700" u="none" cap="none" strike="noStrike">
                <a:solidFill>
                  <a:schemeClr val="dk1"/>
                </a:solidFill>
                <a:latin typeface="Consolas"/>
                <a:ea typeface="Consolas"/>
                <a:cs typeface="Consolas"/>
                <a:sym typeface="Consolas"/>
              </a:rPr>
              <a:t>BinaryTree&lt;Character&gt; convertirPostfija(String exp)</a:t>
            </a:r>
            <a:r>
              <a:rPr b="0" i="0" lang="en-US" sz="1700" u="none" cap="none" strike="noStrike">
                <a:solidFill>
                  <a:schemeClr val="dk1"/>
                </a:solidFill>
                <a:latin typeface="Consolas"/>
                <a:ea typeface="Consolas"/>
                <a:cs typeface="Consolas"/>
                <a:sym typeface="Consolas"/>
              </a:rPr>
              <a:t> {</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Character c = null;</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BinaryTree&lt;Character&gt; result;</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Stack&lt;BinaryTree&lt;Character&gt;&gt; p = new Stack&lt;BinaryTree&lt;Character&gt;&gt;();</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for (int i = 0; i &lt; exp.length(); i++) {</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c = exp.charAt(i);</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result = new BinaryTree&lt;Character&gt;(c);</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if ((c == '+') || (c == '-') || (c == '/') || (c == '*')) {</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a:t>
            </a:r>
            <a:r>
              <a:rPr b="0" i="0" lang="en-US" sz="1700" u="none" cap="none" strike="noStrike">
                <a:solidFill>
                  <a:srgbClr val="7F7F7F"/>
                </a:solidFill>
                <a:latin typeface="Consolas"/>
                <a:ea typeface="Consolas"/>
                <a:cs typeface="Consolas"/>
                <a:sym typeface="Consolas"/>
              </a:rPr>
              <a:t>// Es operador</a:t>
            </a:r>
            <a:endParaRPr b="0" i="0" sz="1700" u="none" cap="none" strike="noStrike">
              <a:solidFill>
                <a:srgbClr val="7F7F7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result.addRightChild(p.pop());</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result.addLeftChild(p.pop());</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p.push(result);</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return (p.pop());</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600"/>
              <a:buFont typeface="Courier New"/>
              <a:buNone/>
            </a:pPr>
            <a:r>
              <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ourier New"/>
              <a:buNone/>
            </a:pPr>
            <a:r>
              <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ourier New"/>
              <a:buNone/>
            </a:pPr>
            <a:r>
              <a:rPr b="0" i="0" lang="en-US" sz="1700" u="none" cap="none" strike="noStrike">
                <a:solidFill>
                  <a:schemeClr val="dk1"/>
                </a:solidFill>
                <a:latin typeface="Consolas"/>
                <a:ea typeface="Consolas"/>
                <a:cs typeface="Consolas"/>
                <a:sym typeface="Consolas"/>
              </a:rPr>
              <a:t>}</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ourier New"/>
              <a:buNone/>
            </a:pPr>
            <a:r>
              <a:t/>
            </a:r>
            <a:endParaRPr b="0" i="0" sz="15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ourier New"/>
              <a:buNone/>
            </a:pPr>
            <a:r>
              <a:t/>
            </a:r>
            <a:endParaRPr b="0" i="0" sz="1500" u="none" cap="none" strike="noStrike">
              <a:solidFill>
                <a:schemeClr val="dk1"/>
              </a:solidFill>
              <a:latin typeface="Consolas"/>
              <a:ea typeface="Consolas"/>
              <a:cs typeface="Consolas"/>
              <a:sym typeface="Consolas"/>
            </a:endParaRPr>
          </a:p>
        </p:txBody>
      </p:sp>
      <p:sp>
        <p:nvSpPr>
          <p:cNvPr id="168" name="Google Shape;168;p17"/>
          <p:cNvSpPr txBox="1"/>
          <p:nvPr/>
        </p:nvSpPr>
        <p:spPr>
          <a:xfrm>
            <a:off x="4477875" y="5002188"/>
            <a:ext cx="1671600" cy="646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Quattrocento Sans"/>
              <a:buNone/>
            </a:pPr>
            <a:r>
              <a:rPr b="1" i="0" lang="en-US" sz="3500" u="none" cap="none" strike="noStrike">
                <a:solidFill>
                  <a:srgbClr val="3D85C6"/>
                </a:solidFill>
                <a:latin typeface="Calibri"/>
                <a:ea typeface="Calibri"/>
                <a:cs typeface="Calibri"/>
                <a:sym typeface="Calibri"/>
              </a:rPr>
              <a:t> </a:t>
            </a:r>
            <a:r>
              <a:rPr b="1" i="0" lang="en-US" sz="2300" u="none" cap="none" strike="noStrike">
                <a:solidFill>
                  <a:srgbClr val="3D85C6"/>
                </a:solidFill>
                <a:latin typeface="Calibri"/>
                <a:ea typeface="Calibri"/>
                <a:cs typeface="Calibri"/>
                <a:sym typeface="Calibri"/>
              </a:rPr>
              <a:t>ab+c*de+/</a:t>
            </a:r>
            <a:endParaRPr b="0" i="0" sz="1300" u="none" cap="none" strike="noStrike">
              <a:solidFill>
                <a:srgbClr val="3D85C6"/>
              </a:solidFill>
              <a:latin typeface="Calibri"/>
              <a:ea typeface="Calibri"/>
              <a:cs typeface="Calibri"/>
              <a:sym typeface="Calibri"/>
            </a:endParaRPr>
          </a:p>
        </p:txBody>
      </p:sp>
      <p:sp>
        <p:nvSpPr>
          <p:cNvPr id="169" name="Google Shape;169;p17"/>
          <p:cNvSpPr txBox="1"/>
          <p:nvPr/>
        </p:nvSpPr>
        <p:spPr>
          <a:xfrm>
            <a:off x="152400" y="1066800"/>
            <a:ext cx="9677400" cy="738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800"/>
              <a:buFont typeface="Arial"/>
              <a:buNone/>
            </a:pPr>
            <a:r>
              <a:rPr i="0" lang="en-US" sz="1800" u="none" cap="none" strike="noStrike">
                <a:solidFill>
                  <a:schemeClr val="dk1"/>
                </a:solidFill>
                <a:latin typeface="Roboto"/>
                <a:ea typeface="Roboto"/>
                <a:cs typeface="Roboto"/>
                <a:sym typeface="Roboto"/>
              </a:rPr>
              <a:t>Este método convierte una expresión </a:t>
            </a:r>
            <a:r>
              <a:rPr b="1" i="1" lang="en-US" sz="1800" u="none" cap="none" strike="noStrike">
                <a:solidFill>
                  <a:schemeClr val="dk1"/>
                </a:solidFill>
                <a:latin typeface="Roboto"/>
                <a:ea typeface="Roboto"/>
                <a:cs typeface="Roboto"/>
                <a:sym typeface="Roboto"/>
              </a:rPr>
              <a:t>postfija</a:t>
            </a:r>
            <a:r>
              <a:rPr i="0" lang="en-US" sz="1800" u="none" cap="none" strike="noStrike">
                <a:solidFill>
                  <a:schemeClr val="dk1"/>
                </a:solidFill>
                <a:latin typeface="Roboto"/>
                <a:ea typeface="Roboto"/>
                <a:cs typeface="Roboto"/>
                <a:sym typeface="Roboto"/>
              </a:rPr>
              <a:t> en un </a:t>
            </a:r>
            <a:r>
              <a:rPr b="1" lang="en-US" sz="1800">
                <a:solidFill>
                  <a:schemeClr val="dk1"/>
                </a:solidFill>
                <a:latin typeface="Consolas"/>
                <a:ea typeface="Consolas"/>
                <a:cs typeface="Consolas"/>
                <a:sym typeface="Consolas"/>
              </a:rPr>
              <a:t>BinaryTree</a:t>
            </a:r>
            <a:r>
              <a:rPr b="1" i="0" lang="en-US" sz="1800" u="none" cap="none" strike="noStrike">
                <a:solidFill>
                  <a:schemeClr val="dk1"/>
                </a:solidFill>
                <a:latin typeface="Roboto"/>
                <a:ea typeface="Roboto"/>
                <a:cs typeface="Roboto"/>
                <a:sym typeface="Roboto"/>
              </a:rPr>
              <a:t>. </a:t>
            </a:r>
            <a:r>
              <a:rPr i="0" lang="en-US" sz="1800" u="none" cap="none" strike="noStrike">
                <a:solidFill>
                  <a:schemeClr val="dk1"/>
                </a:solidFill>
                <a:latin typeface="Roboto"/>
                <a:ea typeface="Roboto"/>
                <a:cs typeface="Roboto"/>
                <a:sym typeface="Roboto"/>
              </a:rPr>
              <a:t>Puede estar implementado en cualquier clase.</a:t>
            </a:r>
            <a:endParaRPr i="0" sz="1800" u="none" cap="none" strike="noStrike">
              <a:solidFill>
                <a:srgbClr val="000000"/>
              </a:solidFill>
              <a:latin typeface="Roboto"/>
              <a:ea typeface="Roboto"/>
              <a:cs typeface="Roboto"/>
              <a:sym typeface="Roboto"/>
            </a:endParaRPr>
          </a:p>
        </p:txBody>
      </p:sp>
      <p:cxnSp>
        <p:nvCxnSpPr>
          <p:cNvPr id="170" name="Google Shape;170;p17"/>
          <p:cNvCxnSpPr/>
          <p:nvPr/>
        </p:nvCxnSpPr>
        <p:spPr>
          <a:xfrm>
            <a:off x="6137700" y="5394950"/>
            <a:ext cx="514500" cy="5100"/>
          </a:xfrm>
          <a:prstGeom prst="straightConnector1">
            <a:avLst/>
          </a:prstGeom>
          <a:noFill/>
          <a:ln cap="flat" cmpd="sng" w="19050">
            <a:solidFill>
              <a:srgbClr val="3D85C6"/>
            </a:solidFill>
            <a:prstDash val="dash"/>
            <a:round/>
            <a:headEnd len="sm" w="sm" type="none"/>
            <a:tailEnd len="med" w="med" type="triangle"/>
          </a:ln>
        </p:spPr>
      </p:cxnSp>
      <p:pic>
        <p:nvPicPr>
          <p:cNvPr id="171" name="Google Shape;171;p17"/>
          <p:cNvPicPr preferRelativeResize="0"/>
          <p:nvPr/>
        </p:nvPicPr>
        <p:blipFill rotWithShape="1">
          <a:blip r:embed="rId3">
            <a:alphaModFix/>
          </a:blip>
          <a:srcRect b="0" l="0" r="0" t="0"/>
          <a:stretch/>
        </p:blipFill>
        <p:spPr>
          <a:xfrm>
            <a:off x="6852250" y="4405300"/>
            <a:ext cx="2977550" cy="2281125"/>
          </a:xfrm>
          <a:prstGeom prst="rect">
            <a:avLst/>
          </a:prstGeom>
          <a:noFill/>
          <a:ln>
            <a:noFill/>
          </a:ln>
        </p:spPr>
      </p:pic>
      <p:sp>
        <p:nvSpPr>
          <p:cNvPr id="172" name="Google Shape;172;p17"/>
          <p:cNvSpPr txBox="1"/>
          <p:nvPr/>
        </p:nvSpPr>
        <p:spPr>
          <a:xfrm>
            <a:off x="392025" y="162825"/>
            <a:ext cx="9182100" cy="88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Árboles de expresión</a:t>
            </a:r>
            <a:endParaRPr b="1" i="0" sz="3500" u="none" cap="none" strike="noStrike">
              <a:solidFill>
                <a:srgbClr val="22228B"/>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3500"/>
              <a:buFont typeface="Arial"/>
              <a:buNone/>
            </a:pPr>
            <a:r>
              <a:rPr b="1" i="0" lang="en-US" sz="2200" u="none" cap="none" strike="noStrike">
                <a:solidFill>
                  <a:srgbClr val="22228B"/>
                </a:solidFill>
                <a:latin typeface="Arial"/>
                <a:ea typeface="Arial"/>
                <a:cs typeface="Arial"/>
                <a:sym typeface="Arial"/>
              </a:rPr>
              <a:t>C</a:t>
            </a:r>
            <a:r>
              <a:rPr b="1" i="0" lang="en-US" sz="2000" u="none" cap="none" strike="noStrike">
                <a:solidFill>
                  <a:srgbClr val="22228B"/>
                </a:solidFill>
                <a:latin typeface="Arial"/>
                <a:ea typeface="Arial"/>
                <a:cs typeface="Arial"/>
                <a:sym typeface="Arial"/>
              </a:rPr>
              <a:t>onstrucción de un árbol de expresión a partir de una expresión posfija</a:t>
            </a:r>
            <a:endParaRPr b="0" i="0" sz="1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8"/>
          <p:cNvSpPr txBox="1"/>
          <p:nvPr/>
        </p:nvSpPr>
        <p:spPr>
          <a:xfrm>
            <a:off x="392025" y="162825"/>
            <a:ext cx="9182100" cy="88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Árboles de expresión</a:t>
            </a:r>
            <a:endParaRPr b="1" i="0" sz="3500" u="none" cap="none" strike="noStrike">
              <a:solidFill>
                <a:srgbClr val="22228B"/>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3500"/>
              <a:buFont typeface="Arial"/>
              <a:buNone/>
            </a:pPr>
            <a:r>
              <a:rPr b="1" i="0" lang="en-US" sz="2200" u="none" cap="none" strike="noStrike">
                <a:solidFill>
                  <a:srgbClr val="22228B"/>
                </a:solidFill>
                <a:latin typeface="Arial"/>
                <a:ea typeface="Arial"/>
                <a:cs typeface="Arial"/>
                <a:sym typeface="Arial"/>
              </a:rPr>
              <a:t>C</a:t>
            </a:r>
            <a:r>
              <a:rPr b="1" i="0" lang="en-US" sz="2000" u="none" cap="none" strike="noStrike">
                <a:solidFill>
                  <a:srgbClr val="22228B"/>
                </a:solidFill>
                <a:latin typeface="Arial"/>
                <a:ea typeface="Arial"/>
                <a:cs typeface="Arial"/>
                <a:sym typeface="Arial"/>
              </a:rPr>
              <a:t>onstrucción de un árbol de expresión a partir de una expresión prefija</a:t>
            </a:r>
            <a:endParaRPr b="0" i="0" sz="100" u="none" cap="none" strike="noStrike">
              <a:solidFill>
                <a:srgbClr val="000000"/>
              </a:solidFill>
              <a:latin typeface="Arial"/>
              <a:ea typeface="Arial"/>
              <a:cs typeface="Arial"/>
              <a:sym typeface="Arial"/>
            </a:endParaRPr>
          </a:p>
        </p:txBody>
      </p:sp>
      <p:sp>
        <p:nvSpPr>
          <p:cNvPr id="178" name="Google Shape;178;p18"/>
          <p:cNvSpPr txBox="1"/>
          <p:nvPr/>
        </p:nvSpPr>
        <p:spPr>
          <a:xfrm>
            <a:off x="423875" y="1705000"/>
            <a:ext cx="9245100" cy="2960400"/>
          </a:xfrm>
          <a:prstGeom prst="rect">
            <a:avLst/>
          </a:prstGeom>
          <a:noFill/>
          <a:ln cap="flat" cmpd="sng" w="9525">
            <a:solidFill>
              <a:srgbClr val="000000"/>
            </a:solidFill>
            <a:prstDash val="dot"/>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1" i="1" lang="en-US" sz="1500" u="none" cap="none" strike="noStrike">
                <a:solidFill>
                  <a:schemeClr val="dk1"/>
                </a:solidFill>
                <a:latin typeface="Consolas"/>
                <a:ea typeface="Consolas"/>
                <a:cs typeface="Consolas"/>
                <a:sym typeface="Consolas"/>
              </a:rPr>
              <a:t>convertir(expr_prefija)	 </a:t>
            </a:r>
            <a:endParaRPr b="1" i="1" sz="15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00"/>
              <a:buFont typeface="Arial"/>
              <a:buNone/>
            </a:pPr>
            <a:r>
              <a:t/>
            </a:r>
            <a:endParaRPr b="1" i="1" sz="1500" u="none" cap="none" strike="noStrike">
              <a:solidFill>
                <a:schemeClr val="dk1"/>
              </a:solidFill>
              <a:latin typeface="Consolas"/>
              <a:ea typeface="Consolas"/>
              <a:cs typeface="Consolas"/>
              <a:sym typeface="Consolas"/>
            </a:endParaRPr>
          </a:p>
          <a:p>
            <a:pPr indent="0" lvl="0" marL="457200" marR="0" rtl="0" algn="l">
              <a:lnSpc>
                <a:spcPct val="100000"/>
              </a:lnSpc>
              <a:spcBef>
                <a:spcPts val="400"/>
              </a:spcBef>
              <a:spcAft>
                <a:spcPts val="0"/>
              </a:spcAft>
              <a:buClr>
                <a:srgbClr val="000000"/>
              </a:buClr>
              <a:buSzPts val="1500"/>
              <a:buFont typeface="Arial"/>
              <a:buNone/>
            </a:pPr>
            <a:r>
              <a:rPr b="0" i="1" lang="en-US" sz="1500" u="none" cap="none" strike="noStrike">
                <a:solidFill>
                  <a:schemeClr val="dk1"/>
                </a:solidFill>
                <a:latin typeface="Consolas"/>
                <a:ea typeface="Consolas"/>
                <a:cs typeface="Consolas"/>
                <a:sym typeface="Consolas"/>
              </a:rPr>
              <a:t>tomo primer carácter de la expresión</a:t>
            </a:r>
            <a:endParaRPr b="0" i="1" sz="1500" u="none" cap="none" strike="noStrike">
              <a:solidFill>
                <a:schemeClr val="dk1"/>
              </a:solidFill>
              <a:latin typeface="Consolas"/>
              <a:ea typeface="Consolas"/>
              <a:cs typeface="Consolas"/>
              <a:sym typeface="Consolas"/>
            </a:endParaRPr>
          </a:p>
          <a:p>
            <a:pPr indent="0" lvl="0" marL="457200" marR="0" rtl="0" algn="l">
              <a:lnSpc>
                <a:spcPct val="100000"/>
              </a:lnSpc>
              <a:spcBef>
                <a:spcPts val="400"/>
              </a:spcBef>
              <a:spcAft>
                <a:spcPts val="0"/>
              </a:spcAft>
              <a:buClr>
                <a:srgbClr val="000000"/>
              </a:buClr>
              <a:buSzPts val="1500"/>
              <a:buFont typeface="Arial"/>
              <a:buNone/>
            </a:pPr>
            <a:r>
              <a:rPr b="1" i="1" lang="en-US" sz="1500" u="none" cap="none" strike="noStrike">
                <a:solidFill>
                  <a:schemeClr val="dk1"/>
                </a:solidFill>
                <a:latin typeface="Consolas"/>
                <a:ea typeface="Consolas"/>
                <a:cs typeface="Consolas"/>
                <a:sym typeface="Consolas"/>
              </a:rPr>
              <a:t>creo</a:t>
            </a:r>
            <a:r>
              <a:rPr b="0" i="1" lang="en-US" sz="1500" u="none" cap="none" strike="noStrike">
                <a:solidFill>
                  <a:schemeClr val="dk1"/>
                </a:solidFill>
                <a:latin typeface="Consolas"/>
                <a:ea typeface="Consolas"/>
                <a:cs typeface="Consolas"/>
                <a:sym typeface="Consolas"/>
              </a:rPr>
              <a:t> un nodo R con ese operador </a:t>
            </a:r>
            <a:br>
              <a:rPr b="0" i="1" lang="en-US" sz="1500" u="none" cap="none" strike="noStrike">
                <a:solidFill>
                  <a:schemeClr val="dk1"/>
                </a:solidFill>
                <a:latin typeface="Consolas"/>
                <a:ea typeface="Consolas"/>
                <a:cs typeface="Consolas"/>
                <a:sym typeface="Consolas"/>
              </a:rPr>
            </a:br>
            <a:r>
              <a:rPr b="0" i="1" lang="en-US" sz="1500" u="sng" cap="none" strike="noStrike">
                <a:solidFill>
                  <a:schemeClr val="dk1"/>
                </a:solidFill>
                <a:latin typeface="Consolas"/>
                <a:ea typeface="Consolas"/>
                <a:cs typeface="Consolas"/>
                <a:sym typeface="Consolas"/>
              </a:rPr>
              <a:t>si</a:t>
            </a:r>
            <a:r>
              <a:rPr b="0" i="1" lang="en-US" sz="1500" u="none" cap="none" strike="noStrike">
                <a:solidFill>
                  <a:schemeClr val="dk1"/>
                </a:solidFill>
                <a:latin typeface="Consolas"/>
                <a:ea typeface="Consolas"/>
                <a:cs typeface="Consolas"/>
                <a:sym typeface="Consolas"/>
              </a:rPr>
              <a:t> el carácter es un </a:t>
            </a:r>
            <a:r>
              <a:rPr b="1" i="1" lang="en-US" sz="1500" u="none" cap="none" strike="noStrike">
                <a:solidFill>
                  <a:schemeClr val="dk1"/>
                </a:solidFill>
                <a:latin typeface="Consolas"/>
                <a:ea typeface="Consolas"/>
                <a:cs typeface="Consolas"/>
                <a:sym typeface="Consolas"/>
              </a:rPr>
              <a:t>operador</a:t>
            </a:r>
            <a:r>
              <a:rPr b="0" i="1" lang="en-US" sz="1500" u="none" cap="none" strike="noStrike">
                <a:solidFill>
                  <a:schemeClr val="dk1"/>
                </a:solidFill>
                <a:latin typeface="Consolas"/>
                <a:ea typeface="Consolas"/>
                <a:cs typeface="Consolas"/>
                <a:sym typeface="Consolas"/>
              </a:rPr>
              <a:t>  </a:t>
            </a:r>
            <a:endParaRPr b="0" i="1" sz="1500" u="none" cap="none" strike="noStrike">
              <a:solidFill>
                <a:schemeClr val="dk1"/>
              </a:solidFill>
              <a:latin typeface="Consolas"/>
              <a:ea typeface="Consolas"/>
              <a:cs typeface="Consolas"/>
              <a:sym typeface="Consolas"/>
            </a:endParaRPr>
          </a:p>
          <a:p>
            <a:pPr indent="0" lvl="0" marL="914400" marR="0" rtl="0" algn="l">
              <a:lnSpc>
                <a:spcPct val="100000"/>
              </a:lnSpc>
              <a:spcBef>
                <a:spcPts val="400"/>
              </a:spcBef>
              <a:spcAft>
                <a:spcPts val="0"/>
              </a:spcAft>
              <a:buClr>
                <a:srgbClr val="000000"/>
              </a:buClr>
              <a:buSzPts val="1500"/>
              <a:buFont typeface="Arial"/>
              <a:buNone/>
            </a:pPr>
            <a:r>
              <a:rPr b="0" i="1" lang="en-US" sz="1500" u="none" cap="none" strike="noStrike">
                <a:solidFill>
                  <a:schemeClr val="dk1"/>
                </a:solidFill>
                <a:latin typeface="Consolas"/>
                <a:ea typeface="Consolas"/>
                <a:cs typeface="Consolas"/>
                <a:sym typeface="Consolas"/>
              </a:rPr>
              <a:t>🡪  agrego como hijo </a:t>
            </a:r>
            <a:r>
              <a:rPr i="1" lang="en-US" sz="1500">
                <a:solidFill>
                  <a:schemeClr val="dk1"/>
                </a:solidFill>
                <a:latin typeface="Consolas"/>
                <a:ea typeface="Consolas"/>
                <a:cs typeface="Consolas"/>
                <a:sym typeface="Consolas"/>
              </a:rPr>
              <a:t>izquierdo</a:t>
            </a:r>
            <a:r>
              <a:rPr b="0" i="1" lang="en-US" sz="1500" u="none" cap="none" strike="noStrike">
                <a:solidFill>
                  <a:schemeClr val="dk1"/>
                </a:solidFill>
                <a:latin typeface="Consolas"/>
                <a:ea typeface="Consolas"/>
                <a:cs typeface="Consolas"/>
                <a:sym typeface="Consolas"/>
              </a:rPr>
              <a:t> de R(</a:t>
            </a:r>
            <a:r>
              <a:rPr b="1" i="1" lang="en-US" sz="1500" u="none" cap="none" strike="noStrike">
                <a:solidFill>
                  <a:schemeClr val="dk1"/>
                </a:solidFill>
                <a:latin typeface="Consolas"/>
                <a:ea typeface="Consolas"/>
                <a:cs typeface="Consolas"/>
                <a:sym typeface="Consolas"/>
              </a:rPr>
              <a:t>convertir(expr_prefija sin 1 carácter()) </a:t>
            </a:r>
            <a:endParaRPr b="1" i="1" sz="1500" u="none" cap="none" strike="noStrike">
              <a:solidFill>
                <a:schemeClr val="dk1"/>
              </a:solidFill>
              <a:latin typeface="Consolas"/>
              <a:ea typeface="Consolas"/>
              <a:cs typeface="Consolas"/>
              <a:sym typeface="Consolas"/>
            </a:endParaRPr>
          </a:p>
          <a:p>
            <a:pPr indent="0" lvl="0" marL="914400" marR="0" rtl="0" algn="l">
              <a:lnSpc>
                <a:spcPct val="100000"/>
              </a:lnSpc>
              <a:spcBef>
                <a:spcPts val="400"/>
              </a:spcBef>
              <a:spcAft>
                <a:spcPts val="0"/>
              </a:spcAft>
              <a:buClr>
                <a:srgbClr val="000000"/>
              </a:buClr>
              <a:buSzPts val="1500"/>
              <a:buFont typeface="Arial"/>
              <a:buNone/>
            </a:pPr>
            <a:r>
              <a:rPr b="0" i="1" lang="en-US" sz="1500" u="none" cap="none" strike="noStrike">
                <a:solidFill>
                  <a:schemeClr val="dk1"/>
                </a:solidFill>
                <a:latin typeface="Consolas"/>
                <a:ea typeface="Consolas"/>
                <a:cs typeface="Consolas"/>
                <a:sym typeface="Consolas"/>
              </a:rPr>
              <a:t>🡪 </a:t>
            </a:r>
            <a:r>
              <a:rPr b="1" i="1" lang="en-US" sz="1500" u="none" cap="none" strike="noStrike">
                <a:solidFill>
                  <a:schemeClr val="dk1"/>
                </a:solidFill>
                <a:latin typeface="Consolas"/>
                <a:ea typeface="Consolas"/>
                <a:cs typeface="Consolas"/>
                <a:sym typeface="Consolas"/>
              </a:rPr>
              <a:t> </a:t>
            </a:r>
            <a:r>
              <a:rPr b="0" i="1" lang="en-US" sz="1500" u="none" cap="none" strike="noStrike">
                <a:solidFill>
                  <a:schemeClr val="dk1"/>
                </a:solidFill>
                <a:latin typeface="Consolas"/>
                <a:ea typeface="Consolas"/>
                <a:cs typeface="Consolas"/>
                <a:sym typeface="Consolas"/>
              </a:rPr>
              <a:t>agrego como hijo </a:t>
            </a:r>
            <a:r>
              <a:rPr i="1" lang="en-US" sz="1500">
                <a:solidFill>
                  <a:schemeClr val="dk1"/>
                </a:solidFill>
                <a:latin typeface="Consolas"/>
                <a:ea typeface="Consolas"/>
                <a:cs typeface="Consolas"/>
                <a:sym typeface="Consolas"/>
              </a:rPr>
              <a:t>derecho</a:t>
            </a:r>
            <a:r>
              <a:rPr b="0" i="1" lang="en-US" sz="1500" u="none" cap="none" strike="noStrike">
                <a:solidFill>
                  <a:schemeClr val="dk1"/>
                </a:solidFill>
                <a:latin typeface="Consolas"/>
                <a:ea typeface="Consolas"/>
                <a:cs typeface="Consolas"/>
                <a:sym typeface="Consolas"/>
              </a:rPr>
              <a:t> de R(</a:t>
            </a:r>
            <a:r>
              <a:rPr b="1" i="1" lang="en-US" sz="1500" u="none" cap="none" strike="noStrike">
                <a:solidFill>
                  <a:schemeClr val="dk1"/>
                </a:solidFill>
                <a:latin typeface="Consolas"/>
                <a:ea typeface="Consolas"/>
                <a:cs typeface="Consolas"/>
                <a:sym typeface="Consolas"/>
              </a:rPr>
              <a:t>convertir(expr_prefija sin 1 carácter))</a:t>
            </a:r>
            <a:endParaRPr b="1" i="1" sz="2700" u="none" cap="none" strike="noStrike">
              <a:solidFill>
                <a:schemeClr val="dk1"/>
              </a:solidFill>
              <a:latin typeface="Consolas"/>
              <a:ea typeface="Consolas"/>
              <a:cs typeface="Consolas"/>
              <a:sym typeface="Consolas"/>
            </a:endParaRPr>
          </a:p>
          <a:p>
            <a:pPr indent="0" lvl="0" marL="457200" marR="0" rtl="0" algn="l">
              <a:lnSpc>
                <a:spcPct val="100000"/>
              </a:lnSpc>
              <a:spcBef>
                <a:spcPts val="400"/>
              </a:spcBef>
              <a:spcAft>
                <a:spcPts val="0"/>
              </a:spcAft>
              <a:buClr>
                <a:schemeClr val="dk1"/>
              </a:buClr>
              <a:buSzPts val="1100"/>
              <a:buFont typeface="Arial"/>
              <a:buNone/>
            </a:pPr>
            <a:r>
              <a:t/>
            </a:r>
            <a:endParaRPr b="0" i="1" sz="1500" u="sng" cap="none" strike="noStrike">
              <a:solidFill>
                <a:schemeClr val="dk1"/>
              </a:solidFill>
              <a:latin typeface="Consolas"/>
              <a:ea typeface="Consolas"/>
              <a:cs typeface="Consolas"/>
              <a:sym typeface="Consolas"/>
            </a:endParaRPr>
          </a:p>
          <a:p>
            <a:pPr indent="0" lvl="0" marL="457200" marR="0" rtl="0" algn="l">
              <a:lnSpc>
                <a:spcPct val="100000"/>
              </a:lnSpc>
              <a:spcBef>
                <a:spcPts val="400"/>
              </a:spcBef>
              <a:spcAft>
                <a:spcPts val="0"/>
              </a:spcAft>
              <a:buClr>
                <a:schemeClr val="dk1"/>
              </a:buClr>
              <a:buSzPts val="1100"/>
              <a:buFont typeface="Arial"/>
              <a:buNone/>
            </a:pPr>
            <a:r>
              <a:rPr b="0" i="1" lang="en-US" sz="1500" u="sng" cap="none" strike="noStrike">
                <a:solidFill>
                  <a:schemeClr val="dk1"/>
                </a:solidFill>
                <a:latin typeface="Consolas"/>
                <a:ea typeface="Consolas"/>
                <a:cs typeface="Consolas"/>
                <a:sym typeface="Consolas"/>
              </a:rPr>
              <a:t>//es un operando </a:t>
            </a:r>
            <a:r>
              <a:rPr b="0" i="1" lang="en-US" sz="1500" u="none" cap="none" strike="noStrike">
                <a:solidFill>
                  <a:schemeClr val="dk1"/>
                </a:solidFill>
                <a:latin typeface="Consolas"/>
                <a:ea typeface="Consolas"/>
                <a:cs typeface="Consolas"/>
                <a:sym typeface="Consolas"/>
              </a:rPr>
              <a:t>  </a:t>
            </a:r>
            <a:endParaRPr b="0" i="1" sz="1500" u="none" cap="none" strike="noStrike">
              <a:solidFill>
                <a:schemeClr val="dk1"/>
              </a:solidFill>
              <a:latin typeface="Consolas"/>
              <a:ea typeface="Consolas"/>
              <a:cs typeface="Consolas"/>
              <a:sym typeface="Consolas"/>
            </a:endParaRPr>
          </a:p>
          <a:p>
            <a:pPr indent="0" lvl="0" marL="0" marR="0" rtl="0" algn="l">
              <a:lnSpc>
                <a:spcPct val="100000"/>
              </a:lnSpc>
              <a:spcBef>
                <a:spcPts val="400"/>
              </a:spcBef>
              <a:spcAft>
                <a:spcPts val="0"/>
              </a:spcAft>
              <a:buClr>
                <a:srgbClr val="000000"/>
              </a:buClr>
              <a:buSzPts val="1500"/>
              <a:buFont typeface="Arial"/>
              <a:buNone/>
            </a:pPr>
            <a:r>
              <a:rPr b="0" i="1" lang="en-US" sz="1500" u="none" cap="none" strike="noStrike">
                <a:solidFill>
                  <a:schemeClr val="dk1"/>
                </a:solidFill>
                <a:latin typeface="Consolas"/>
                <a:ea typeface="Consolas"/>
                <a:cs typeface="Consolas"/>
                <a:sym typeface="Consolas"/>
              </a:rPr>
              <a:t>    devuelvo el nodo R</a:t>
            </a:r>
            <a:endParaRPr b="1" i="1" sz="1500" u="none" cap="none" strike="noStrike">
              <a:solidFill>
                <a:schemeClr val="dk1"/>
              </a:solidFill>
              <a:latin typeface="Consolas"/>
              <a:ea typeface="Consolas"/>
              <a:cs typeface="Consolas"/>
              <a:sym typeface="Consolas"/>
            </a:endParaRPr>
          </a:p>
        </p:txBody>
      </p:sp>
      <p:sp>
        <p:nvSpPr>
          <p:cNvPr id="179" name="Google Shape;179;p18"/>
          <p:cNvSpPr txBox="1"/>
          <p:nvPr/>
        </p:nvSpPr>
        <p:spPr>
          <a:xfrm>
            <a:off x="569750" y="5073300"/>
            <a:ext cx="89226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Este proceso es posible ya que la expresión prefija está organizada en una forma en la que los operadores siempre aparecen antes de los operandos. Cuando se llega a las hojas, la recursión retorna y permite ir armando el árbol desde abajo hacia arriba.</a:t>
            </a:r>
            <a:endParaRPr b="0" i="0" sz="1400" u="none" cap="none" strike="noStrike">
              <a:solidFill>
                <a:srgbClr val="000000"/>
              </a:solidFill>
              <a:latin typeface="Arial"/>
              <a:ea typeface="Arial"/>
              <a:cs typeface="Arial"/>
              <a:sym typeface="Arial"/>
            </a:endParaRPr>
          </a:p>
        </p:txBody>
      </p:sp>
      <p:cxnSp>
        <p:nvCxnSpPr>
          <p:cNvPr id="180" name="Google Shape;180;p18"/>
          <p:cNvCxnSpPr/>
          <p:nvPr/>
        </p:nvCxnSpPr>
        <p:spPr>
          <a:xfrm flipH="1" rot="10800000">
            <a:off x="563975" y="5019475"/>
            <a:ext cx="8910900" cy="22500"/>
          </a:xfrm>
          <a:prstGeom prst="straightConnector1">
            <a:avLst/>
          </a:prstGeom>
          <a:noFill/>
          <a:ln cap="flat" cmpd="sng" w="9525">
            <a:solidFill>
              <a:schemeClr val="dk2"/>
            </a:solidFill>
            <a:prstDash val="solid"/>
            <a:round/>
            <a:headEnd len="sm" w="sm" type="none"/>
            <a:tailEnd len="sm" w="sm" type="none"/>
          </a:ln>
        </p:spPr>
      </p:cxnSp>
      <p:sp>
        <p:nvSpPr>
          <p:cNvPr id="181" name="Google Shape;181;p18"/>
          <p:cNvSpPr txBox="1"/>
          <p:nvPr/>
        </p:nvSpPr>
        <p:spPr>
          <a:xfrm>
            <a:off x="411575" y="1240850"/>
            <a:ext cx="19173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1" lang="en-US" sz="1700" u="none" cap="none" strike="noStrike">
                <a:solidFill>
                  <a:schemeClr val="dk1"/>
                </a:solidFill>
                <a:latin typeface="Arial"/>
                <a:ea typeface="Arial"/>
                <a:cs typeface="Arial"/>
                <a:sym typeface="Arial"/>
              </a:rPr>
              <a:t>Estrategia II</a:t>
            </a:r>
            <a:r>
              <a:rPr b="0" i="1" lang="en-US" sz="17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82" name="Google Shape;182;p18"/>
          <p:cNvSpPr txBox="1"/>
          <p:nvPr/>
        </p:nvSpPr>
        <p:spPr>
          <a:xfrm>
            <a:off x="5413025" y="1423025"/>
            <a:ext cx="1671600" cy="646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Quattrocento Sans"/>
              <a:buNone/>
            </a:pPr>
            <a:r>
              <a:rPr b="1" i="0" lang="en-US" sz="2300" u="none" cap="none" strike="noStrike">
                <a:solidFill>
                  <a:srgbClr val="3D85C6"/>
                </a:solidFill>
                <a:latin typeface="Calibri"/>
                <a:ea typeface="Calibri"/>
                <a:cs typeface="Calibri"/>
                <a:sym typeface="Calibri"/>
              </a:rPr>
              <a:t>/*+abc+de</a:t>
            </a:r>
            <a:endParaRPr b="0" i="0" sz="1300" u="none" cap="none" strike="noStrike">
              <a:solidFill>
                <a:srgbClr val="3D85C6"/>
              </a:solidFill>
              <a:latin typeface="Calibri"/>
              <a:ea typeface="Calibri"/>
              <a:cs typeface="Calibri"/>
              <a:sym typeface="Calibri"/>
            </a:endParaRPr>
          </a:p>
        </p:txBody>
      </p:sp>
      <p:pic>
        <p:nvPicPr>
          <p:cNvPr id="183" name="Google Shape;183;p18"/>
          <p:cNvPicPr preferRelativeResize="0"/>
          <p:nvPr/>
        </p:nvPicPr>
        <p:blipFill rotWithShape="1">
          <a:blip r:embed="rId3">
            <a:alphaModFix/>
          </a:blip>
          <a:srcRect b="0" l="0" r="0" t="0"/>
          <a:stretch/>
        </p:blipFill>
        <p:spPr>
          <a:xfrm>
            <a:off x="7394698" y="1196975"/>
            <a:ext cx="2179427" cy="1669675"/>
          </a:xfrm>
          <a:prstGeom prst="rect">
            <a:avLst/>
          </a:prstGeom>
          <a:noFill/>
          <a:ln>
            <a:noFill/>
          </a:ln>
        </p:spPr>
      </p:pic>
      <p:cxnSp>
        <p:nvCxnSpPr>
          <p:cNvPr id="184" name="Google Shape;184;p18"/>
          <p:cNvCxnSpPr/>
          <p:nvPr/>
        </p:nvCxnSpPr>
        <p:spPr>
          <a:xfrm>
            <a:off x="7084625" y="1687250"/>
            <a:ext cx="510900" cy="5400"/>
          </a:xfrm>
          <a:prstGeom prst="straightConnector1">
            <a:avLst/>
          </a:prstGeom>
          <a:noFill/>
          <a:ln cap="flat" cmpd="sng" w="19050">
            <a:solidFill>
              <a:srgbClr val="3C78D8"/>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nvSpPr>
        <p:spPr>
          <a:xfrm>
            <a:off x="457200" y="1936750"/>
            <a:ext cx="9019500" cy="4605300"/>
          </a:xfrm>
          <a:prstGeom prst="rect">
            <a:avLst/>
          </a:prstGeom>
          <a:solidFill>
            <a:schemeClr val="lt1"/>
          </a:solidFill>
          <a:ln cap="flat" cmpd="sng" w="9525">
            <a:solidFill>
              <a:srgbClr val="A6A6A6"/>
            </a:solidFill>
            <a:prstDash val="dash"/>
            <a:miter lim="800000"/>
            <a:headEnd len="sm" w="sm" type="none"/>
            <a:tailEnd len="sm" w="sm" type="none"/>
          </a:ln>
        </p:spPr>
        <p:txBody>
          <a:bodyPr anchorCtr="0" anchor="t" bIns="72000" lIns="108000" spcFirstLastPara="1" rIns="108000" wrap="square" tIns="72000">
            <a:noAutofit/>
          </a:bodyPr>
          <a:lstStyle/>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public BinaryTree&lt;Character&gt; convertirPrefija(StringBuffer exp) {</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Character c = exp.charAt(0);</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BinaryTree&lt;Character&gt; result = new BinaryTree&lt;Character&gt;(c);</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if ((c == '+') || (c == '-') || (c == '/') || c == '*') {</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 es operador</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result.add</a:t>
            </a:r>
            <a:r>
              <a:rPr lang="en-US" sz="1700">
                <a:solidFill>
                  <a:schemeClr val="dk1"/>
                </a:solidFill>
                <a:latin typeface="Consolas"/>
                <a:ea typeface="Consolas"/>
                <a:cs typeface="Consolas"/>
                <a:sym typeface="Consolas"/>
              </a:rPr>
              <a:t>Left</a:t>
            </a:r>
            <a:r>
              <a:rPr b="0" i="0" lang="en-US" sz="1700" u="none" cap="none" strike="noStrike">
                <a:solidFill>
                  <a:schemeClr val="dk1"/>
                </a:solidFill>
                <a:latin typeface="Consolas"/>
                <a:ea typeface="Consolas"/>
                <a:cs typeface="Consolas"/>
                <a:sym typeface="Consolas"/>
              </a:rPr>
              <a:t>Child(this.convertirPrefija(exp.delete(0, 1)));</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result.add</a:t>
            </a:r>
            <a:r>
              <a:rPr lang="en-US" sz="1700">
                <a:solidFill>
                  <a:schemeClr val="dk1"/>
                </a:solidFill>
                <a:latin typeface="Consolas"/>
                <a:ea typeface="Consolas"/>
                <a:cs typeface="Consolas"/>
                <a:sym typeface="Consolas"/>
              </a:rPr>
              <a:t>Rigth</a:t>
            </a:r>
            <a:r>
              <a:rPr b="0" i="0" lang="en-US" sz="1700" u="none" cap="none" strike="noStrike">
                <a:solidFill>
                  <a:schemeClr val="dk1"/>
                </a:solidFill>
                <a:latin typeface="Consolas"/>
                <a:ea typeface="Consolas"/>
                <a:cs typeface="Consolas"/>
                <a:sym typeface="Consolas"/>
              </a:rPr>
              <a:t>Child(this.convertirPrefija(exp.delete(0, 1)));</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 es operando</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Consolas"/>
                <a:ea typeface="Consolas"/>
                <a:cs typeface="Consolas"/>
                <a:sym typeface="Consolas"/>
              </a:rPr>
              <a:t>   	 return result;</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700"/>
              <a:buFont typeface="Courier New"/>
              <a:buNone/>
            </a:pPr>
            <a:r>
              <a:rPr b="0" i="0" lang="en-US" sz="1700" u="none" cap="none" strike="noStrike">
                <a:solidFill>
                  <a:schemeClr val="dk1"/>
                </a:solidFill>
                <a:latin typeface="Consolas"/>
                <a:ea typeface="Consolas"/>
                <a:cs typeface="Consolas"/>
                <a:sym typeface="Consolas"/>
              </a:rPr>
              <a:t>}</a:t>
            </a:r>
            <a:endParaRPr b="0" i="0" sz="1700" u="none" cap="none" strike="noStrike">
              <a:solidFill>
                <a:schemeClr val="dk1"/>
              </a:solidFill>
              <a:latin typeface="Consolas"/>
              <a:ea typeface="Consolas"/>
              <a:cs typeface="Consolas"/>
              <a:sym typeface="Consolas"/>
            </a:endParaRPr>
          </a:p>
        </p:txBody>
      </p:sp>
      <p:sp>
        <p:nvSpPr>
          <p:cNvPr id="190" name="Google Shape;190;p19"/>
          <p:cNvSpPr txBox="1"/>
          <p:nvPr/>
        </p:nvSpPr>
        <p:spPr>
          <a:xfrm>
            <a:off x="304800" y="1143000"/>
            <a:ext cx="9448800" cy="738187"/>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Este método convierte una expresión </a:t>
            </a:r>
            <a:r>
              <a:rPr b="1" i="1" lang="en-US" sz="1800" u="none" cap="none" strike="noStrike">
                <a:solidFill>
                  <a:schemeClr val="dk1"/>
                </a:solidFill>
                <a:latin typeface="Arial"/>
                <a:ea typeface="Arial"/>
                <a:cs typeface="Arial"/>
                <a:sym typeface="Arial"/>
              </a:rPr>
              <a:t>prefija</a:t>
            </a:r>
            <a:r>
              <a:rPr b="0" i="0" lang="en-US" sz="1800" u="none" cap="none" strike="noStrike">
                <a:solidFill>
                  <a:schemeClr val="dk1"/>
                </a:solidFill>
                <a:latin typeface="Arial"/>
                <a:ea typeface="Arial"/>
                <a:cs typeface="Arial"/>
                <a:sym typeface="Arial"/>
              </a:rPr>
              <a:t> en un árbol de expresión</a:t>
            </a:r>
            <a:r>
              <a:rPr b="1" i="0" lang="en-US" sz="1800" u="none" cap="none" strike="noStrike">
                <a:solidFill>
                  <a:schemeClr val="dk1"/>
                </a:solidFill>
                <a:latin typeface="Courier New"/>
                <a:ea typeface="Courier New"/>
                <a:cs typeface="Courier New"/>
                <a:sym typeface="Courier New"/>
              </a:rPr>
              <a:t>. </a:t>
            </a:r>
            <a:r>
              <a:rPr b="0" i="0" lang="en-US" sz="1800" u="none" cap="none" strike="noStrike">
                <a:solidFill>
                  <a:schemeClr val="dk1"/>
                </a:solidFill>
                <a:latin typeface="Arial"/>
                <a:ea typeface="Arial"/>
                <a:cs typeface="Arial"/>
                <a:sym typeface="Arial"/>
              </a:rPr>
              <a:t>Puede estar implementado en cualquier clase.</a:t>
            </a:r>
            <a:endParaRPr b="0" i="0" sz="1400" u="none" cap="none" strike="noStrike">
              <a:solidFill>
                <a:srgbClr val="000000"/>
              </a:solidFill>
              <a:latin typeface="Arial"/>
              <a:ea typeface="Arial"/>
              <a:cs typeface="Arial"/>
              <a:sym typeface="Arial"/>
            </a:endParaRPr>
          </a:p>
        </p:txBody>
      </p:sp>
      <p:sp>
        <p:nvSpPr>
          <p:cNvPr id="191" name="Google Shape;191;p19"/>
          <p:cNvSpPr txBox="1"/>
          <p:nvPr/>
        </p:nvSpPr>
        <p:spPr>
          <a:xfrm>
            <a:off x="3903575" y="5208200"/>
            <a:ext cx="1671600" cy="646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Quattrocento Sans"/>
              <a:buNone/>
            </a:pPr>
            <a:r>
              <a:rPr b="1" i="0" lang="en-US" sz="2300" u="none" cap="none" strike="noStrike">
                <a:solidFill>
                  <a:srgbClr val="3D85C6"/>
                </a:solidFill>
                <a:latin typeface="Calibri"/>
                <a:ea typeface="Calibri"/>
                <a:cs typeface="Calibri"/>
                <a:sym typeface="Calibri"/>
              </a:rPr>
              <a:t>/*+abc+de</a:t>
            </a:r>
            <a:endParaRPr b="0" i="0" sz="1300" u="none" cap="none" strike="noStrike">
              <a:solidFill>
                <a:srgbClr val="3D85C6"/>
              </a:solidFill>
              <a:latin typeface="Calibri"/>
              <a:ea typeface="Calibri"/>
              <a:cs typeface="Calibri"/>
              <a:sym typeface="Calibri"/>
            </a:endParaRPr>
          </a:p>
        </p:txBody>
      </p:sp>
      <p:pic>
        <p:nvPicPr>
          <p:cNvPr id="192" name="Google Shape;192;p19"/>
          <p:cNvPicPr preferRelativeResize="0"/>
          <p:nvPr/>
        </p:nvPicPr>
        <p:blipFill rotWithShape="1">
          <a:blip r:embed="rId3">
            <a:alphaModFix/>
          </a:blip>
          <a:srcRect b="0" l="0" r="0" t="0"/>
          <a:stretch/>
        </p:blipFill>
        <p:spPr>
          <a:xfrm>
            <a:off x="6001525" y="4184725"/>
            <a:ext cx="2977550" cy="2281125"/>
          </a:xfrm>
          <a:prstGeom prst="rect">
            <a:avLst/>
          </a:prstGeom>
          <a:noFill/>
          <a:ln>
            <a:noFill/>
          </a:ln>
        </p:spPr>
      </p:pic>
      <p:cxnSp>
        <p:nvCxnSpPr>
          <p:cNvPr id="193" name="Google Shape;193;p19"/>
          <p:cNvCxnSpPr/>
          <p:nvPr/>
        </p:nvCxnSpPr>
        <p:spPr>
          <a:xfrm>
            <a:off x="5514800" y="5449600"/>
            <a:ext cx="514500" cy="5100"/>
          </a:xfrm>
          <a:prstGeom prst="straightConnector1">
            <a:avLst/>
          </a:prstGeom>
          <a:noFill/>
          <a:ln cap="flat" cmpd="sng" w="19050">
            <a:solidFill>
              <a:srgbClr val="3C78D8"/>
            </a:solidFill>
            <a:prstDash val="dash"/>
            <a:round/>
            <a:headEnd len="sm" w="sm" type="none"/>
            <a:tailEnd len="med" w="med" type="triangle"/>
          </a:ln>
        </p:spPr>
      </p:cxnSp>
      <p:sp>
        <p:nvSpPr>
          <p:cNvPr id="194" name="Google Shape;194;p19"/>
          <p:cNvSpPr txBox="1"/>
          <p:nvPr/>
        </p:nvSpPr>
        <p:spPr>
          <a:xfrm>
            <a:off x="392025" y="162825"/>
            <a:ext cx="9182100" cy="88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Árboles de expresión</a:t>
            </a:r>
            <a:endParaRPr b="1" i="0" sz="3500" u="none" cap="none" strike="noStrike">
              <a:solidFill>
                <a:srgbClr val="22228B"/>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3500"/>
              <a:buFont typeface="Arial"/>
              <a:buNone/>
            </a:pPr>
            <a:r>
              <a:rPr b="1" i="0" lang="en-US" sz="2200" u="none" cap="none" strike="noStrike">
                <a:solidFill>
                  <a:srgbClr val="22228B"/>
                </a:solidFill>
                <a:latin typeface="Arial"/>
                <a:ea typeface="Arial"/>
                <a:cs typeface="Arial"/>
                <a:sym typeface="Arial"/>
              </a:rPr>
              <a:t>C</a:t>
            </a:r>
            <a:r>
              <a:rPr b="1" i="0" lang="en-US" sz="2000" u="none" cap="none" strike="noStrike">
                <a:solidFill>
                  <a:srgbClr val="22228B"/>
                </a:solidFill>
                <a:latin typeface="Arial"/>
                <a:ea typeface="Arial"/>
                <a:cs typeface="Arial"/>
                <a:sym typeface="Arial"/>
              </a:rPr>
              <a:t>onstrucción de un árbol de expresión a partir de una expresión prefija</a:t>
            </a:r>
            <a:endParaRPr b="0" i="0" sz="1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nvSpPr>
        <p:spPr>
          <a:xfrm>
            <a:off x="609600" y="2317750"/>
            <a:ext cx="8431200" cy="4228200"/>
          </a:xfrm>
          <a:prstGeom prst="rect">
            <a:avLst/>
          </a:prstGeom>
          <a:noFill/>
          <a:ln cap="flat" cmpd="sng" w="9525">
            <a:solidFill>
              <a:srgbClr val="A6A6A6"/>
            </a:solidFill>
            <a:prstDash val="dash"/>
            <a:miter lim="800000"/>
            <a:headEnd len="sm" w="sm" type="none"/>
            <a:tailEnd len="sm" w="sm" type="none"/>
          </a:ln>
        </p:spPr>
        <p:txBody>
          <a:bodyPr anchorCtr="0" anchor="t" bIns="72000" lIns="108000" spcFirstLastPara="1" rIns="108000" wrap="square" tIns="72000">
            <a:noAutofit/>
          </a:bodyPr>
          <a:lstStyle/>
          <a:p>
            <a:pPr indent="0" lvl="0" marL="0" marR="0" rtl="0" algn="l">
              <a:lnSpc>
                <a:spcPct val="80000"/>
              </a:lnSpc>
              <a:spcBef>
                <a:spcPts val="0"/>
              </a:spcBef>
              <a:spcAft>
                <a:spcPts val="0"/>
              </a:spcAft>
              <a:buClr>
                <a:srgbClr val="000000"/>
              </a:buClr>
              <a:buSzPts val="1400"/>
              <a:buFont typeface="Arial"/>
              <a:buNone/>
            </a:pPr>
            <a:r>
              <a:rPr b="1" i="1" lang="en-US">
                <a:solidFill>
                  <a:srgbClr val="002060"/>
                </a:solidFill>
              </a:rPr>
              <a:t>  </a:t>
            </a:r>
            <a:r>
              <a:rPr b="1" i="1" lang="en-US" sz="1400" u="none" cap="none" strike="noStrike">
                <a:solidFill>
                  <a:srgbClr val="002060"/>
                </a:solidFill>
                <a:latin typeface="Arial"/>
                <a:ea typeface="Arial"/>
                <a:cs typeface="Arial"/>
                <a:sym typeface="Arial"/>
              </a:rPr>
              <a:t>Expresión infija</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20"/>
              </a:spcBef>
              <a:spcAft>
                <a:spcPts val="0"/>
              </a:spcAft>
              <a:buClr>
                <a:srgbClr val="000000"/>
              </a:buClr>
              <a:buSzPts val="1400"/>
              <a:buFont typeface="Arial"/>
              <a:buNone/>
            </a:pPr>
            <a:r>
              <a:rPr b="0" i="1" lang="en-US" sz="1400" u="none" cap="none" strike="noStrike">
                <a:solidFill>
                  <a:srgbClr val="663300"/>
                </a:solidFill>
                <a:latin typeface="Arial"/>
                <a:ea typeface="Arial"/>
                <a:cs typeface="Arial"/>
                <a:sym typeface="Arial"/>
              </a:rPr>
              <a:t>		</a:t>
            </a:r>
            <a:endParaRPr b="0" i="1" sz="1400" u="none" cap="none" strike="noStrike">
              <a:solidFill>
                <a:srgbClr val="663300"/>
              </a:solidFill>
              <a:latin typeface="Arial"/>
              <a:ea typeface="Arial"/>
              <a:cs typeface="Arial"/>
              <a:sym typeface="Arial"/>
            </a:endParaRPr>
          </a:p>
          <a:p>
            <a:pPr indent="0" lvl="0" marL="0" marR="0" rtl="0" algn="l">
              <a:lnSpc>
                <a:spcPct val="80000"/>
              </a:lnSpc>
              <a:spcBef>
                <a:spcPts val="420"/>
              </a:spcBef>
              <a:spcAft>
                <a:spcPts val="0"/>
              </a:spcAft>
              <a:buClr>
                <a:srgbClr val="000000"/>
              </a:buClr>
              <a:buSzPts val="1400"/>
              <a:buFont typeface="Arial"/>
              <a:buNone/>
            </a:pPr>
            <a:r>
              <a:rPr b="1" i="1" lang="en-US" sz="1400" u="none" cap="none" strike="noStrike">
                <a:solidFill>
                  <a:srgbClr val="3C78D8"/>
                </a:solidFill>
                <a:latin typeface="Arial"/>
                <a:ea typeface="Arial"/>
                <a:cs typeface="Arial"/>
                <a:sym typeface="Arial"/>
              </a:rPr>
              <a:t>              (i)  </a:t>
            </a:r>
            <a:r>
              <a:rPr b="0" i="1" lang="en-US" sz="1400" u="none" cap="none" strike="noStrike">
                <a:solidFill>
                  <a:srgbClr val="002060"/>
                </a:solidFill>
                <a:latin typeface="Arial"/>
                <a:ea typeface="Arial"/>
                <a:cs typeface="Arial"/>
                <a:sym typeface="Arial"/>
              </a:rPr>
              <a:t>Se usa una pila y se tiene</a:t>
            </a:r>
            <a:endParaRPr b="0" i="1" sz="1400" u="none" cap="none" strike="noStrike">
              <a:solidFill>
                <a:srgbClr val="002060"/>
              </a:solidFill>
              <a:latin typeface="Arial"/>
              <a:ea typeface="Arial"/>
              <a:cs typeface="Arial"/>
              <a:sym typeface="Arial"/>
            </a:endParaRPr>
          </a:p>
          <a:p>
            <a:pPr indent="457200" lvl="0" marL="457200" marR="0" rtl="0" algn="l">
              <a:lnSpc>
                <a:spcPct val="80000"/>
              </a:lnSpc>
              <a:spcBef>
                <a:spcPts val="420"/>
              </a:spcBef>
              <a:spcAft>
                <a:spcPts val="0"/>
              </a:spcAft>
              <a:buClr>
                <a:srgbClr val="000000"/>
              </a:buClr>
              <a:buSzPts val="1400"/>
              <a:buFont typeface="Arial"/>
              <a:buNone/>
            </a:pPr>
            <a:r>
              <a:rPr i="1" lang="en-US">
                <a:solidFill>
                  <a:srgbClr val="002060"/>
                </a:solidFill>
              </a:rPr>
              <a:t>  </a:t>
            </a:r>
            <a:r>
              <a:rPr b="0" i="1" lang="en-US" sz="1400" u="none" cap="none" strike="noStrike">
                <a:solidFill>
                  <a:srgbClr val="002060"/>
                </a:solidFill>
                <a:latin typeface="Arial"/>
                <a:ea typeface="Arial"/>
                <a:cs typeface="Arial"/>
                <a:sym typeface="Arial"/>
              </a:rPr>
              <a:t>en cuenta la precedencia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20"/>
              </a:spcBef>
              <a:spcAft>
                <a:spcPts val="0"/>
              </a:spcAft>
              <a:buClr>
                <a:srgbClr val="000000"/>
              </a:buClr>
              <a:buSzPts val="1400"/>
              <a:buFont typeface="Arial"/>
              <a:buNone/>
            </a:pPr>
            <a:r>
              <a:rPr b="0" i="1" lang="en-US" sz="1400" u="none" cap="none" strike="noStrike">
                <a:solidFill>
                  <a:srgbClr val="002060"/>
                </a:solidFill>
                <a:latin typeface="Arial"/>
                <a:ea typeface="Arial"/>
                <a:cs typeface="Arial"/>
                <a:sym typeface="Arial"/>
              </a:rPr>
              <a:t>    		  de los operadores</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20"/>
              </a:spcBef>
              <a:spcAft>
                <a:spcPts val="0"/>
              </a:spcAft>
              <a:buClr>
                <a:srgbClr val="000000"/>
              </a:buClr>
              <a:buSzPts val="1400"/>
              <a:buFont typeface="Arial"/>
              <a:buNone/>
            </a:pPr>
            <a:r>
              <a:t/>
            </a:r>
            <a:endParaRPr b="0" i="1" sz="1400" u="none" cap="none" strike="noStrike">
              <a:solidFill>
                <a:srgbClr val="663300"/>
              </a:solidFill>
              <a:latin typeface="Arial"/>
              <a:ea typeface="Arial"/>
              <a:cs typeface="Arial"/>
              <a:sym typeface="Arial"/>
            </a:endParaRPr>
          </a:p>
          <a:p>
            <a:pPr indent="0" lvl="0" marL="0" marR="0" rtl="0" algn="l">
              <a:lnSpc>
                <a:spcPct val="80000"/>
              </a:lnSpc>
              <a:spcBef>
                <a:spcPts val="420"/>
              </a:spcBef>
              <a:spcAft>
                <a:spcPts val="0"/>
              </a:spcAft>
              <a:buClr>
                <a:srgbClr val="000000"/>
              </a:buClr>
              <a:buSzPts val="1400"/>
              <a:buFont typeface="Arial"/>
              <a:buNone/>
            </a:pPr>
            <a:r>
              <a:t/>
            </a:r>
            <a:endParaRPr b="1" i="1" sz="1400" u="none" cap="none" strike="noStrike">
              <a:solidFill>
                <a:srgbClr val="002060"/>
              </a:solidFill>
              <a:latin typeface="Arial"/>
              <a:ea typeface="Arial"/>
              <a:cs typeface="Arial"/>
              <a:sym typeface="Arial"/>
            </a:endParaRPr>
          </a:p>
          <a:p>
            <a:pPr indent="0" lvl="0" marL="0" marR="0" rtl="0" algn="l">
              <a:lnSpc>
                <a:spcPct val="80000"/>
              </a:lnSpc>
              <a:spcBef>
                <a:spcPts val="420"/>
              </a:spcBef>
              <a:spcAft>
                <a:spcPts val="0"/>
              </a:spcAft>
              <a:buClr>
                <a:srgbClr val="000000"/>
              </a:buClr>
              <a:buSzPts val="1400"/>
              <a:buFont typeface="Arial"/>
              <a:buNone/>
            </a:pPr>
            <a:r>
              <a:t/>
            </a:r>
            <a:endParaRPr b="1" i="1" sz="1400" u="none" cap="none" strike="noStrike">
              <a:solidFill>
                <a:srgbClr val="002060"/>
              </a:solidFill>
              <a:latin typeface="Arial"/>
              <a:ea typeface="Arial"/>
              <a:cs typeface="Arial"/>
              <a:sym typeface="Arial"/>
            </a:endParaRPr>
          </a:p>
          <a:p>
            <a:pPr indent="0" lvl="0" marL="0" marR="0" rtl="0" algn="l">
              <a:lnSpc>
                <a:spcPct val="80000"/>
              </a:lnSpc>
              <a:spcBef>
                <a:spcPts val="420"/>
              </a:spcBef>
              <a:spcAft>
                <a:spcPts val="0"/>
              </a:spcAft>
              <a:buClr>
                <a:srgbClr val="000000"/>
              </a:buClr>
              <a:buSzPts val="1400"/>
              <a:buFont typeface="Arial"/>
              <a:buNone/>
            </a:pPr>
            <a:r>
              <a:rPr b="1" i="1" lang="en-US">
                <a:solidFill>
                  <a:srgbClr val="002060"/>
                </a:solidFill>
              </a:rPr>
              <a:t>  </a:t>
            </a:r>
            <a:r>
              <a:rPr b="1" i="1" lang="en-US" sz="1400" u="none" cap="none" strike="noStrike">
                <a:solidFill>
                  <a:srgbClr val="002060"/>
                </a:solidFill>
                <a:latin typeface="Arial"/>
                <a:ea typeface="Arial"/>
                <a:cs typeface="Arial"/>
                <a:sym typeface="Arial"/>
              </a:rPr>
              <a:t>Expresión postfija</a:t>
            </a:r>
            <a:endParaRPr b="1" i="1" sz="1400" u="none" cap="none" strike="noStrike">
              <a:solidFill>
                <a:srgbClr val="002060"/>
              </a:solidFill>
              <a:latin typeface="Arial"/>
              <a:ea typeface="Arial"/>
              <a:cs typeface="Arial"/>
              <a:sym typeface="Arial"/>
            </a:endParaRPr>
          </a:p>
          <a:p>
            <a:pPr indent="0" lvl="0" marL="0" marR="0" rtl="0" algn="l">
              <a:lnSpc>
                <a:spcPct val="80000"/>
              </a:lnSpc>
              <a:spcBef>
                <a:spcPts val="420"/>
              </a:spcBef>
              <a:spcAft>
                <a:spcPts val="0"/>
              </a:spcAft>
              <a:buClr>
                <a:srgbClr val="000000"/>
              </a:buClr>
              <a:buSzPts val="1400"/>
              <a:buFont typeface="Arial"/>
              <a:buNone/>
            </a:pPr>
            <a:r>
              <a:t/>
            </a:r>
            <a:endParaRPr b="1" i="1" sz="1400" u="none" cap="none" strike="noStrike">
              <a:solidFill>
                <a:srgbClr val="002060"/>
              </a:solidFill>
              <a:latin typeface="Arial"/>
              <a:ea typeface="Arial"/>
              <a:cs typeface="Arial"/>
              <a:sym typeface="Arial"/>
            </a:endParaRPr>
          </a:p>
          <a:p>
            <a:pPr indent="0" lvl="0" marL="0" marR="0" rtl="0" algn="l">
              <a:lnSpc>
                <a:spcPct val="80000"/>
              </a:lnSpc>
              <a:spcBef>
                <a:spcPts val="420"/>
              </a:spcBef>
              <a:spcAft>
                <a:spcPts val="0"/>
              </a:spcAft>
              <a:buClr>
                <a:srgbClr val="000000"/>
              </a:buClr>
              <a:buSzPts val="1400"/>
              <a:buFont typeface="Arial"/>
              <a:buNone/>
            </a:pPr>
            <a:r>
              <a:rPr b="0" i="1" lang="en-US" sz="1400" u="none" cap="none" strike="noStrike">
                <a:solidFill>
                  <a:srgbClr val="663300"/>
                </a:solidFill>
                <a:latin typeface="Arial"/>
                <a:ea typeface="Arial"/>
                <a:cs typeface="Arial"/>
                <a:sym typeface="Arial"/>
              </a:rPr>
              <a:t> </a:t>
            </a:r>
            <a:r>
              <a:rPr b="0" i="1" lang="en-US" sz="1400" u="none" cap="none" strike="noStrike">
                <a:solidFill>
                  <a:srgbClr val="3C78D8"/>
                </a:solidFill>
                <a:latin typeface="Arial"/>
                <a:ea typeface="Arial"/>
                <a:cs typeface="Arial"/>
                <a:sym typeface="Arial"/>
              </a:rPr>
              <a:t> </a:t>
            </a:r>
            <a:r>
              <a:rPr b="1" i="1" lang="en-US" sz="1400" u="none" cap="none" strike="noStrike">
                <a:solidFill>
                  <a:srgbClr val="3C78D8"/>
                </a:solidFill>
                <a:latin typeface="Arial"/>
                <a:ea typeface="Arial"/>
                <a:cs typeface="Arial"/>
                <a:sym typeface="Arial"/>
              </a:rPr>
              <a:t>            (ii)</a:t>
            </a:r>
            <a:r>
              <a:rPr b="0" i="1" lang="en-US" sz="1400" u="none" cap="none" strike="noStrike">
                <a:solidFill>
                  <a:srgbClr val="663300"/>
                </a:solidFill>
                <a:latin typeface="Arial"/>
                <a:ea typeface="Arial"/>
                <a:cs typeface="Arial"/>
                <a:sym typeface="Arial"/>
              </a:rPr>
              <a:t>	 </a:t>
            </a:r>
            <a:r>
              <a:rPr b="0" i="1" lang="en-US" sz="1400" u="none" cap="none" strike="noStrike">
                <a:solidFill>
                  <a:srgbClr val="002060"/>
                </a:solidFill>
                <a:latin typeface="Arial"/>
                <a:ea typeface="Arial"/>
                <a:cs typeface="Arial"/>
                <a:sym typeface="Arial"/>
              </a:rPr>
              <a:t>Se usa la estrategia I</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20"/>
              </a:spcBef>
              <a:spcAft>
                <a:spcPts val="0"/>
              </a:spcAft>
              <a:buClr>
                <a:srgbClr val="000000"/>
              </a:buClr>
              <a:buSzPts val="1400"/>
              <a:buFont typeface="Arial"/>
              <a:buNone/>
            </a:pPr>
            <a:r>
              <a:t/>
            </a:r>
            <a:endParaRPr b="0" i="1" sz="1400" u="none" cap="none" strike="noStrike">
              <a:solidFill>
                <a:srgbClr val="663300"/>
              </a:solidFill>
              <a:latin typeface="Arial"/>
              <a:ea typeface="Arial"/>
              <a:cs typeface="Arial"/>
              <a:sym typeface="Arial"/>
            </a:endParaRPr>
          </a:p>
          <a:p>
            <a:pPr indent="0" lvl="0" marL="0" marR="0" rtl="0" algn="l">
              <a:lnSpc>
                <a:spcPct val="80000"/>
              </a:lnSpc>
              <a:spcBef>
                <a:spcPts val="420"/>
              </a:spcBef>
              <a:spcAft>
                <a:spcPts val="0"/>
              </a:spcAft>
              <a:buClr>
                <a:srgbClr val="000000"/>
              </a:buClr>
              <a:buSzPts val="1400"/>
              <a:buFont typeface="Arial"/>
              <a:buNone/>
            </a:pPr>
            <a:r>
              <a:t/>
            </a:r>
            <a:endParaRPr b="1" i="1" sz="1400" u="none" cap="none" strike="noStrike">
              <a:solidFill>
                <a:srgbClr val="6633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700"/>
              <a:buFont typeface="Courier New"/>
              <a:buNone/>
            </a:pPr>
            <a:r>
              <a:t/>
            </a:r>
            <a:endParaRPr b="0" i="0" sz="1400" u="none" cap="none" strike="noStrike">
              <a:solidFill>
                <a:schemeClr val="dk1"/>
              </a:solidFill>
              <a:latin typeface="Consolas"/>
              <a:ea typeface="Consolas"/>
              <a:cs typeface="Consolas"/>
              <a:sym typeface="Consolas"/>
            </a:endParaRPr>
          </a:p>
        </p:txBody>
      </p:sp>
      <p:sp>
        <p:nvSpPr>
          <p:cNvPr id="200" name="Google Shape;200;p20"/>
          <p:cNvSpPr txBox="1"/>
          <p:nvPr/>
        </p:nvSpPr>
        <p:spPr>
          <a:xfrm>
            <a:off x="381000" y="1219200"/>
            <a:ext cx="9269400" cy="738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La estrategia para crear un árbol de expresión a partir de una expresión </a:t>
            </a:r>
            <a:r>
              <a:rPr b="1" i="1" lang="en-US" sz="1800" u="none" cap="none" strike="noStrike">
                <a:solidFill>
                  <a:schemeClr val="dk1"/>
                </a:solidFill>
                <a:latin typeface="Arial"/>
                <a:ea typeface="Arial"/>
                <a:cs typeface="Arial"/>
                <a:sym typeface="Arial"/>
              </a:rPr>
              <a:t>infija</a:t>
            </a:r>
            <a:r>
              <a:rPr b="0" i="0" lang="en-US" sz="1800" u="none" cap="none" strike="noStrike">
                <a:solidFill>
                  <a:schemeClr val="dk1"/>
                </a:solidFill>
                <a:latin typeface="Arial"/>
                <a:ea typeface="Arial"/>
                <a:cs typeface="Arial"/>
                <a:sym typeface="Arial"/>
              </a:rPr>
              <a:t> es un poco más compleja. Primero se debe convertir a una expresión </a:t>
            </a:r>
            <a:r>
              <a:rPr b="1" i="1" lang="en-US" sz="1800" u="none" cap="none" strike="noStrike">
                <a:solidFill>
                  <a:schemeClr val="dk1"/>
                </a:solidFill>
                <a:latin typeface="Arial"/>
                <a:ea typeface="Arial"/>
                <a:cs typeface="Arial"/>
                <a:sym typeface="Arial"/>
              </a:rPr>
              <a:t>posfija</a:t>
            </a: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01" name="Google Shape;201;p20"/>
          <p:cNvSpPr txBox="1"/>
          <p:nvPr/>
        </p:nvSpPr>
        <p:spPr>
          <a:xfrm>
            <a:off x="4647500" y="2817975"/>
            <a:ext cx="1330200" cy="4566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Quattrocento Sans"/>
              <a:buNone/>
            </a:pPr>
            <a:r>
              <a:rPr b="1" i="0" lang="en-US" sz="2000" u="none" cap="none" strike="noStrike">
                <a:solidFill>
                  <a:srgbClr val="3D85C6"/>
                </a:solidFill>
                <a:latin typeface="Calibri"/>
                <a:ea typeface="Calibri"/>
                <a:cs typeface="Calibri"/>
                <a:sym typeface="Calibri"/>
              </a:rPr>
              <a:t>(2+5)*3+1</a:t>
            </a:r>
            <a:endParaRPr b="0" i="0" sz="1000" u="none" cap="none" strike="noStrike">
              <a:solidFill>
                <a:srgbClr val="3D85C6"/>
              </a:solidFill>
              <a:latin typeface="Calibri"/>
              <a:ea typeface="Calibri"/>
              <a:cs typeface="Calibri"/>
              <a:sym typeface="Calibri"/>
            </a:endParaRPr>
          </a:p>
        </p:txBody>
      </p:sp>
      <p:sp>
        <p:nvSpPr>
          <p:cNvPr id="202" name="Google Shape;202;p20"/>
          <p:cNvSpPr txBox="1"/>
          <p:nvPr/>
        </p:nvSpPr>
        <p:spPr>
          <a:xfrm>
            <a:off x="392025" y="162825"/>
            <a:ext cx="9182100" cy="88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Árboles de expresión</a:t>
            </a:r>
            <a:endParaRPr b="1" i="0" sz="3500" u="none" cap="none" strike="noStrike">
              <a:solidFill>
                <a:srgbClr val="22228B"/>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3500"/>
              <a:buFont typeface="Arial"/>
              <a:buNone/>
            </a:pPr>
            <a:r>
              <a:rPr b="1" i="0" lang="en-US" sz="2200" u="none" cap="none" strike="noStrike">
                <a:solidFill>
                  <a:srgbClr val="22228B"/>
                </a:solidFill>
                <a:latin typeface="Arial"/>
                <a:ea typeface="Arial"/>
                <a:cs typeface="Arial"/>
                <a:sym typeface="Arial"/>
              </a:rPr>
              <a:t>C</a:t>
            </a:r>
            <a:r>
              <a:rPr b="1" i="0" lang="en-US" sz="2000" u="none" cap="none" strike="noStrike">
                <a:solidFill>
                  <a:srgbClr val="22228B"/>
                </a:solidFill>
                <a:latin typeface="Arial"/>
                <a:ea typeface="Arial"/>
                <a:cs typeface="Arial"/>
                <a:sym typeface="Arial"/>
              </a:rPr>
              <a:t>onstrucción de un árbol de expresión a partir de una expresión infija</a:t>
            </a:r>
            <a:endParaRPr b="0" i="0" sz="100" u="none" cap="none" strike="noStrike">
              <a:solidFill>
                <a:srgbClr val="000000"/>
              </a:solidFill>
              <a:latin typeface="Arial"/>
              <a:ea typeface="Arial"/>
              <a:cs typeface="Arial"/>
              <a:sym typeface="Arial"/>
            </a:endParaRPr>
          </a:p>
        </p:txBody>
      </p:sp>
      <p:cxnSp>
        <p:nvCxnSpPr>
          <p:cNvPr id="203" name="Google Shape;203;p20"/>
          <p:cNvCxnSpPr/>
          <p:nvPr/>
        </p:nvCxnSpPr>
        <p:spPr>
          <a:xfrm>
            <a:off x="1500700" y="3426750"/>
            <a:ext cx="11400" cy="654300"/>
          </a:xfrm>
          <a:prstGeom prst="straightConnector1">
            <a:avLst/>
          </a:prstGeom>
          <a:noFill/>
          <a:ln cap="flat" cmpd="sng" w="19050">
            <a:solidFill>
              <a:srgbClr val="22228B"/>
            </a:solidFill>
            <a:prstDash val="dash"/>
            <a:round/>
            <a:headEnd len="sm" w="sm" type="none"/>
            <a:tailEnd len="med" w="med" type="triangle"/>
          </a:ln>
        </p:spPr>
      </p:cxnSp>
      <p:cxnSp>
        <p:nvCxnSpPr>
          <p:cNvPr id="204" name="Google Shape;204;p20"/>
          <p:cNvCxnSpPr/>
          <p:nvPr/>
        </p:nvCxnSpPr>
        <p:spPr>
          <a:xfrm>
            <a:off x="5201425" y="3480750"/>
            <a:ext cx="11400" cy="654300"/>
          </a:xfrm>
          <a:prstGeom prst="straightConnector1">
            <a:avLst/>
          </a:prstGeom>
          <a:noFill/>
          <a:ln cap="flat" cmpd="sng" w="19050">
            <a:solidFill>
              <a:srgbClr val="22228B"/>
            </a:solidFill>
            <a:prstDash val="dash"/>
            <a:round/>
            <a:headEnd len="sm" w="sm" type="none"/>
            <a:tailEnd len="med" w="med" type="triangle"/>
          </a:ln>
        </p:spPr>
      </p:cxnSp>
      <p:pic>
        <p:nvPicPr>
          <p:cNvPr id="205" name="Google Shape;205;p20"/>
          <p:cNvPicPr preferRelativeResize="0"/>
          <p:nvPr/>
        </p:nvPicPr>
        <p:blipFill rotWithShape="1">
          <a:blip r:embed="rId3">
            <a:alphaModFix/>
          </a:blip>
          <a:srcRect b="0" l="0" r="0" t="0"/>
          <a:stretch/>
        </p:blipFill>
        <p:spPr>
          <a:xfrm>
            <a:off x="5362100" y="4269463"/>
            <a:ext cx="2514600" cy="2200275"/>
          </a:xfrm>
          <a:prstGeom prst="rect">
            <a:avLst/>
          </a:prstGeom>
          <a:noFill/>
          <a:ln>
            <a:noFill/>
          </a:ln>
        </p:spPr>
      </p:pic>
      <p:cxnSp>
        <p:nvCxnSpPr>
          <p:cNvPr id="206" name="Google Shape;206;p20"/>
          <p:cNvCxnSpPr/>
          <p:nvPr/>
        </p:nvCxnSpPr>
        <p:spPr>
          <a:xfrm>
            <a:off x="5381300" y="4515750"/>
            <a:ext cx="548700" cy="309300"/>
          </a:xfrm>
          <a:prstGeom prst="straightConnector1">
            <a:avLst/>
          </a:prstGeom>
          <a:noFill/>
          <a:ln cap="flat" cmpd="sng" w="19050">
            <a:solidFill>
              <a:srgbClr val="22228B"/>
            </a:solidFill>
            <a:prstDash val="dash"/>
            <a:round/>
            <a:headEnd len="sm" w="sm" type="none"/>
            <a:tailEnd len="med" w="med" type="triangle"/>
          </a:ln>
        </p:spPr>
      </p:cxnSp>
      <p:sp>
        <p:nvSpPr>
          <p:cNvPr id="207" name="Google Shape;207;p20"/>
          <p:cNvSpPr txBox="1"/>
          <p:nvPr/>
        </p:nvSpPr>
        <p:spPr>
          <a:xfrm>
            <a:off x="4723700" y="4058850"/>
            <a:ext cx="1191000" cy="4566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Quattrocento Sans"/>
              <a:buNone/>
            </a:pPr>
            <a:r>
              <a:rPr b="1" i="0" lang="en-US" sz="2000" u="none" cap="none" strike="noStrike">
                <a:solidFill>
                  <a:srgbClr val="3D85C6"/>
                </a:solidFill>
                <a:latin typeface="Calibri"/>
                <a:ea typeface="Calibri"/>
                <a:cs typeface="Calibri"/>
                <a:sym typeface="Calibri"/>
              </a:rPr>
              <a:t>25+3*1+</a:t>
            </a:r>
            <a:endParaRPr b="0" i="0" sz="1000" u="none" cap="none" strike="noStrike">
              <a:solidFill>
                <a:srgbClr val="3D85C6"/>
              </a:solidFill>
              <a:latin typeface="Calibri"/>
              <a:ea typeface="Calibri"/>
              <a:cs typeface="Calibri"/>
              <a:sym typeface="Calibri"/>
            </a:endParaRPr>
          </a:p>
        </p:txBody>
      </p:sp>
      <p:sp>
        <p:nvSpPr>
          <p:cNvPr id="208" name="Google Shape;208;p20"/>
          <p:cNvSpPr txBox="1"/>
          <p:nvPr/>
        </p:nvSpPr>
        <p:spPr>
          <a:xfrm>
            <a:off x="563975" y="1926650"/>
            <a:ext cx="19173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1" lang="en-US" sz="1700" u="none" cap="none" strike="noStrike">
                <a:solidFill>
                  <a:schemeClr val="dk1"/>
                </a:solidFill>
                <a:latin typeface="Arial"/>
                <a:ea typeface="Arial"/>
                <a:cs typeface="Arial"/>
                <a:sym typeface="Arial"/>
              </a:rPr>
              <a:t>Estrategia III</a:t>
            </a:r>
            <a:r>
              <a:rPr b="0" i="1" lang="en-US" sz="17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nvSpPr>
        <p:spPr>
          <a:xfrm>
            <a:off x="304800" y="1143000"/>
            <a:ext cx="9448800" cy="738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Este método convierte una expresión </a:t>
            </a:r>
            <a:r>
              <a:rPr b="1" i="1" lang="en-US" sz="1800" u="none" cap="none" strike="noStrike">
                <a:solidFill>
                  <a:schemeClr val="dk1"/>
                </a:solidFill>
                <a:latin typeface="Arial"/>
                <a:ea typeface="Arial"/>
                <a:cs typeface="Arial"/>
                <a:sym typeface="Arial"/>
              </a:rPr>
              <a:t>infija</a:t>
            </a:r>
            <a:r>
              <a:rPr b="0" i="0" lang="en-US" sz="1800" u="none" cap="none" strike="noStrike">
                <a:solidFill>
                  <a:schemeClr val="dk1"/>
                </a:solidFill>
                <a:latin typeface="Arial"/>
                <a:ea typeface="Arial"/>
                <a:cs typeface="Arial"/>
                <a:sym typeface="Arial"/>
              </a:rPr>
              <a:t> en una expresión </a:t>
            </a:r>
            <a:r>
              <a:rPr b="1" i="1" lang="en-US" sz="1800" u="none" cap="none" strike="noStrike">
                <a:solidFill>
                  <a:schemeClr val="dk1"/>
                </a:solidFill>
                <a:latin typeface="Arial"/>
                <a:ea typeface="Arial"/>
                <a:cs typeface="Arial"/>
                <a:sym typeface="Arial"/>
              </a:rPr>
              <a:t>posfija</a:t>
            </a:r>
            <a:r>
              <a:rPr b="0" i="0" lang="en-US" sz="1800" u="none" cap="none" strike="noStrike">
                <a:solidFill>
                  <a:schemeClr val="dk1"/>
                </a:solidFill>
                <a:latin typeface="Arial"/>
                <a:ea typeface="Arial"/>
                <a:cs typeface="Arial"/>
                <a:sym typeface="Arial"/>
              </a:rPr>
              <a:t>. Luego se aplica el algoritmo iterativo visto anteriormente.</a:t>
            </a:r>
            <a:endParaRPr b="0" i="0" sz="1800" u="none" cap="none" strike="noStrike">
              <a:solidFill>
                <a:schemeClr val="dk1"/>
              </a:solidFill>
              <a:latin typeface="Arial"/>
              <a:ea typeface="Arial"/>
              <a:cs typeface="Arial"/>
              <a:sym typeface="Arial"/>
            </a:endParaRPr>
          </a:p>
        </p:txBody>
      </p:sp>
      <p:sp>
        <p:nvSpPr>
          <p:cNvPr id="214" name="Google Shape;214;p21"/>
          <p:cNvSpPr txBox="1"/>
          <p:nvPr/>
        </p:nvSpPr>
        <p:spPr>
          <a:xfrm>
            <a:off x="392025" y="162825"/>
            <a:ext cx="9182100" cy="88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Árboles de expresión</a:t>
            </a:r>
            <a:endParaRPr b="1" i="0" sz="3500" u="none" cap="none" strike="noStrike">
              <a:solidFill>
                <a:srgbClr val="22228B"/>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3500"/>
              <a:buFont typeface="Arial"/>
              <a:buNone/>
            </a:pPr>
            <a:r>
              <a:rPr b="1" i="0" lang="en-US" sz="2200" u="none" cap="none" strike="noStrike">
                <a:solidFill>
                  <a:srgbClr val="22228B"/>
                </a:solidFill>
                <a:latin typeface="Arial"/>
                <a:ea typeface="Arial"/>
                <a:cs typeface="Arial"/>
                <a:sym typeface="Arial"/>
              </a:rPr>
              <a:t>C</a:t>
            </a:r>
            <a:r>
              <a:rPr b="1" i="0" lang="en-US" sz="2000" u="none" cap="none" strike="noStrike">
                <a:solidFill>
                  <a:srgbClr val="22228B"/>
                </a:solidFill>
                <a:latin typeface="Arial"/>
                <a:ea typeface="Arial"/>
                <a:cs typeface="Arial"/>
                <a:sym typeface="Arial"/>
              </a:rPr>
              <a:t>onstrucción de un árbol de expresión a partir de una expresión infija</a:t>
            </a:r>
            <a:endParaRPr b="0" i="0" sz="100" u="none" cap="none" strike="noStrike">
              <a:solidFill>
                <a:srgbClr val="000000"/>
              </a:solidFill>
              <a:latin typeface="Arial"/>
              <a:ea typeface="Arial"/>
              <a:cs typeface="Arial"/>
              <a:sym typeface="Arial"/>
            </a:endParaRPr>
          </a:p>
        </p:txBody>
      </p:sp>
      <p:sp>
        <p:nvSpPr>
          <p:cNvPr id="215" name="Google Shape;215;p21"/>
          <p:cNvSpPr txBox="1"/>
          <p:nvPr/>
        </p:nvSpPr>
        <p:spPr>
          <a:xfrm>
            <a:off x="544425" y="1930975"/>
            <a:ext cx="7266900" cy="38121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1" lang="en-US" sz="1500" u="none" cap="none" strike="noStrike">
                <a:solidFill>
                  <a:schemeClr val="dk1"/>
                </a:solidFill>
                <a:latin typeface="Arial"/>
                <a:ea typeface="Arial"/>
                <a:cs typeface="Arial"/>
                <a:sym typeface="Arial"/>
              </a:rPr>
              <a:t>crear una Pila vacía</a:t>
            </a:r>
            <a:endParaRPr b="0" i="1" sz="15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500"/>
              <a:buFont typeface="Arial"/>
              <a:buNone/>
            </a:pPr>
            <a:r>
              <a:rPr b="0" i="1" lang="en-US" sz="1500" u="sng" cap="none" strike="noStrike">
                <a:solidFill>
                  <a:schemeClr val="dk1"/>
                </a:solidFill>
                <a:latin typeface="Arial"/>
                <a:ea typeface="Arial"/>
                <a:cs typeface="Arial"/>
                <a:sym typeface="Arial"/>
              </a:rPr>
              <a:t>mientras</a:t>
            </a:r>
            <a:r>
              <a:rPr b="0" i="1" lang="en-US" sz="1500" u="none" cap="none" strike="noStrike">
                <a:solidFill>
                  <a:schemeClr val="dk1"/>
                </a:solidFill>
                <a:latin typeface="Arial"/>
                <a:ea typeface="Arial"/>
                <a:cs typeface="Arial"/>
                <a:sym typeface="Arial"/>
              </a:rPr>
              <a:t> ( existe un carácter ) </a:t>
            </a:r>
            <a:r>
              <a:rPr b="0" i="1" lang="en-US" sz="1500" u="sng" cap="none" strike="noStrike">
                <a:solidFill>
                  <a:schemeClr val="dk1"/>
                </a:solidFill>
                <a:latin typeface="Arial"/>
                <a:ea typeface="Arial"/>
                <a:cs typeface="Arial"/>
                <a:sym typeface="Arial"/>
              </a:rPr>
              <a:t>hacer</a:t>
            </a:r>
            <a:endParaRPr b="0" i="1" sz="15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500"/>
              <a:buFont typeface="Arial"/>
              <a:buNone/>
            </a:pPr>
            <a:r>
              <a:rPr b="0" i="1" lang="en-US" sz="1500" u="none" cap="none" strike="noStrike">
                <a:solidFill>
                  <a:schemeClr val="dk1"/>
                </a:solidFill>
                <a:latin typeface="Arial"/>
                <a:ea typeface="Arial"/>
                <a:cs typeface="Arial"/>
                <a:sym typeface="Arial"/>
              </a:rPr>
              <a:t>  tomo un carácter de la expresión</a:t>
            </a:r>
            <a:endParaRPr b="0" i="1" sz="15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500"/>
              <a:buFont typeface="Arial"/>
              <a:buNone/>
            </a:pPr>
            <a:r>
              <a:rPr b="0" i="1" lang="en-US" sz="1500" u="none" cap="none" strike="noStrike">
                <a:solidFill>
                  <a:schemeClr val="dk1"/>
                </a:solidFill>
                <a:latin typeface="Arial"/>
                <a:ea typeface="Arial"/>
                <a:cs typeface="Arial"/>
                <a:sym typeface="Arial"/>
              </a:rPr>
              <a:t>  </a:t>
            </a:r>
            <a:r>
              <a:rPr b="0" i="1" lang="en-US" sz="1500" u="sng" cap="none" strike="noStrike">
                <a:solidFill>
                  <a:schemeClr val="dk1"/>
                </a:solidFill>
                <a:latin typeface="Arial"/>
                <a:ea typeface="Arial"/>
                <a:cs typeface="Arial"/>
                <a:sym typeface="Arial"/>
              </a:rPr>
              <a:t>si </a:t>
            </a:r>
            <a:r>
              <a:rPr b="0" i="1" lang="en-US" sz="1500" u="none" cap="none" strike="noStrike">
                <a:solidFill>
                  <a:schemeClr val="dk1"/>
                </a:solidFill>
                <a:latin typeface="Arial"/>
                <a:ea typeface="Arial"/>
                <a:cs typeface="Arial"/>
                <a:sym typeface="Arial"/>
              </a:rPr>
              <a:t>es un </a:t>
            </a:r>
            <a:r>
              <a:rPr b="1" i="1" lang="en-US" sz="1500" u="none" cap="none" strike="noStrike">
                <a:solidFill>
                  <a:schemeClr val="dk1"/>
                </a:solidFill>
                <a:latin typeface="Arial"/>
                <a:ea typeface="Arial"/>
                <a:cs typeface="Arial"/>
                <a:sym typeface="Arial"/>
              </a:rPr>
              <a:t>operando</a:t>
            </a:r>
            <a:r>
              <a:rPr b="0" i="1" lang="en-US" sz="1500" u="none" cap="none" strike="noStrike">
                <a:solidFill>
                  <a:schemeClr val="dk1"/>
                </a:solidFill>
                <a:latin typeface="Arial"/>
                <a:ea typeface="Arial"/>
                <a:cs typeface="Arial"/>
                <a:sym typeface="Arial"/>
              </a:rPr>
              <a:t> </a:t>
            </a:r>
            <a:r>
              <a:rPr b="0" i="1" lang="en-US" sz="1400" u="none" cap="none" strike="noStrike">
                <a:solidFill>
                  <a:schemeClr val="dk1"/>
                </a:solidFill>
                <a:latin typeface="Arial"/>
                <a:ea typeface="Arial"/>
                <a:cs typeface="Arial"/>
                <a:sym typeface="Arial"/>
              </a:rPr>
              <a:t>🡪 coloca en la salida</a:t>
            </a:r>
            <a:endParaRPr b="0" i="1" sz="14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500"/>
              <a:buFont typeface="Arial"/>
              <a:buNone/>
            </a:pPr>
            <a:r>
              <a:rPr b="0" i="1" lang="en-US" sz="1500" u="none" cap="none" strike="noStrike">
                <a:solidFill>
                  <a:schemeClr val="dk1"/>
                </a:solidFill>
                <a:latin typeface="Arial"/>
                <a:ea typeface="Arial"/>
                <a:cs typeface="Arial"/>
                <a:sym typeface="Arial"/>
              </a:rPr>
              <a:t>  si es un </a:t>
            </a:r>
            <a:r>
              <a:rPr b="1" i="1" lang="en-US" sz="1500" u="none" cap="none" strike="noStrike">
                <a:solidFill>
                  <a:schemeClr val="dk1"/>
                </a:solidFill>
                <a:latin typeface="Arial"/>
                <a:ea typeface="Arial"/>
                <a:cs typeface="Arial"/>
                <a:sym typeface="Arial"/>
              </a:rPr>
              <a:t>operador</a:t>
            </a:r>
            <a:r>
              <a:rPr b="0" i="1" lang="en-US" sz="1500" u="none" cap="none" strike="noStrike">
                <a:solidFill>
                  <a:schemeClr val="dk1"/>
                </a:solidFill>
                <a:latin typeface="Arial"/>
                <a:ea typeface="Arial"/>
                <a:cs typeface="Arial"/>
                <a:sym typeface="Arial"/>
              </a:rPr>
              <a:t> </a:t>
            </a:r>
            <a:r>
              <a:rPr b="0" i="1" lang="en-US" sz="1400" u="none" cap="none" strike="noStrike">
                <a:solidFill>
                  <a:schemeClr val="dk1"/>
                </a:solidFill>
                <a:latin typeface="Arial"/>
                <a:ea typeface="Arial"/>
                <a:cs typeface="Arial"/>
                <a:sym typeface="Arial"/>
              </a:rPr>
              <a:t>🡪 se analiza su prioridad respecto del topo de la pila:</a:t>
            </a:r>
            <a:endParaRPr b="0" i="1" sz="1400" u="none" cap="none" strike="noStrike">
              <a:solidFill>
                <a:schemeClr val="dk1"/>
              </a:solidFill>
              <a:latin typeface="Arial"/>
              <a:ea typeface="Arial"/>
              <a:cs typeface="Arial"/>
              <a:sym typeface="Arial"/>
            </a:endParaRPr>
          </a:p>
          <a:p>
            <a:pPr indent="0" lvl="0" marL="457200" marR="0" rtl="0" algn="l">
              <a:lnSpc>
                <a:spcPct val="100000"/>
              </a:lnSpc>
              <a:spcBef>
                <a:spcPts val="400"/>
              </a:spcBef>
              <a:spcAft>
                <a:spcPts val="0"/>
              </a:spcAft>
              <a:buClr>
                <a:srgbClr val="000000"/>
              </a:buClr>
              <a:buSzPts val="1400"/>
              <a:buFont typeface="Arial"/>
              <a:buNone/>
            </a:pPr>
            <a:r>
              <a:rPr b="0" i="1" lang="en-US" sz="1400" u="none" cap="none" strike="noStrike">
                <a:solidFill>
                  <a:schemeClr val="dk1"/>
                </a:solidFill>
                <a:latin typeface="Arial"/>
                <a:ea typeface="Arial"/>
                <a:cs typeface="Arial"/>
                <a:sym typeface="Arial"/>
              </a:rPr>
              <a:t>si es un “(“  , “)”🡪</a:t>
            </a:r>
            <a:endParaRPr b="0" i="1" sz="1400" u="none" cap="none" strike="noStrike">
              <a:solidFill>
                <a:schemeClr val="dk1"/>
              </a:solidFill>
              <a:latin typeface="Arial"/>
              <a:ea typeface="Arial"/>
              <a:cs typeface="Arial"/>
              <a:sym typeface="Arial"/>
            </a:endParaRPr>
          </a:p>
          <a:p>
            <a:pPr indent="457200" lvl="0" marL="457200" marR="0" rtl="0" algn="l">
              <a:lnSpc>
                <a:spcPct val="100000"/>
              </a:lnSpc>
              <a:spcBef>
                <a:spcPts val="400"/>
              </a:spcBef>
              <a:spcAft>
                <a:spcPts val="0"/>
              </a:spcAft>
              <a:buClr>
                <a:srgbClr val="000000"/>
              </a:buClr>
              <a:buSzPts val="1400"/>
              <a:buFont typeface="Arial"/>
              <a:buNone/>
            </a:pPr>
            <a:r>
              <a:rPr b="0" i="1" lang="en-US" sz="1400" u="none" cap="none" strike="noStrike">
                <a:solidFill>
                  <a:schemeClr val="dk1"/>
                </a:solidFill>
                <a:latin typeface="Arial"/>
                <a:ea typeface="Arial"/>
                <a:cs typeface="Arial"/>
                <a:sym typeface="Arial"/>
              </a:rPr>
              <a:t>“(“ se apila</a:t>
            </a:r>
            <a:endParaRPr b="0" i="1" sz="1400" u="none" cap="none" strike="noStrike">
              <a:solidFill>
                <a:schemeClr val="dk1"/>
              </a:solidFill>
              <a:latin typeface="Arial"/>
              <a:ea typeface="Arial"/>
              <a:cs typeface="Arial"/>
              <a:sym typeface="Arial"/>
            </a:endParaRPr>
          </a:p>
          <a:p>
            <a:pPr indent="457200" lvl="0" marL="457200" marR="0" rtl="0" algn="l">
              <a:lnSpc>
                <a:spcPct val="100000"/>
              </a:lnSpc>
              <a:spcBef>
                <a:spcPts val="400"/>
              </a:spcBef>
              <a:spcAft>
                <a:spcPts val="0"/>
              </a:spcAft>
              <a:buClr>
                <a:srgbClr val="000000"/>
              </a:buClr>
              <a:buSzPts val="1400"/>
              <a:buFont typeface="Arial"/>
              <a:buNone/>
            </a:pPr>
            <a:r>
              <a:rPr b="0" i="1" lang="en-US" sz="1400" u="none" cap="none" strike="noStrike">
                <a:solidFill>
                  <a:schemeClr val="dk1"/>
                </a:solidFill>
                <a:latin typeface="Arial"/>
                <a:ea typeface="Arial"/>
                <a:cs typeface="Arial"/>
                <a:sym typeface="Arial"/>
              </a:rPr>
              <a:t>“)” se desapila todo hasta el “(“, incluído éste</a:t>
            </a:r>
            <a:br>
              <a:rPr b="0" i="1" lang="en-US" sz="1400" u="none" cap="none" strike="noStrike">
                <a:solidFill>
                  <a:schemeClr val="dk1"/>
                </a:solidFill>
                <a:latin typeface="Arial"/>
                <a:ea typeface="Arial"/>
                <a:cs typeface="Arial"/>
                <a:sym typeface="Arial"/>
              </a:rPr>
            </a:br>
            <a:r>
              <a:rPr b="0" i="1" lang="en-US" sz="1400" u="none" cap="none" strike="noStrike">
                <a:solidFill>
                  <a:schemeClr val="dk1"/>
                </a:solidFill>
                <a:latin typeface="Arial"/>
                <a:ea typeface="Arial"/>
                <a:cs typeface="Arial"/>
                <a:sym typeface="Arial"/>
              </a:rPr>
              <a:t>sino</a:t>
            </a:r>
            <a:endParaRPr b="0" i="1" sz="1400" u="none" cap="none" strike="noStrike">
              <a:solidFill>
                <a:schemeClr val="dk1"/>
              </a:solidFill>
              <a:latin typeface="Arial"/>
              <a:ea typeface="Arial"/>
              <a:cs typeface="Arial"/>
              <a:sym typeface="Arial"/>
            </a:endParaRPr>
          </a:p>
          <a:p>
            <a:pPr indent="457200" lvl="0" marL="457200" marR="0" rtl="0" algn="l">
              <a:lnSpc>
                <a:spcPct val="100000"/>
              </a:lnSpc>
              <a:spcBef>
                <a:spcPts val="400"/>
              </a:spcBef>
              <a:spcAft>
                <a:spcPts val="0"/>
              </a:spcAft>
              <a:buClr>
                <a:srgbClr val="000000"/>
              </a:buClr>
              <a:buSzPts val="1400"/>
              <a:buFont typeface="Arial"/>
              <a:buNone/>
            </a:pPr>
            <a:r>
              <a:rPr b="0" i="1" lang="en-US" sz="1400" u="none" cap="none" strike="noStrike">
                <a:solidFill>
                  <a:schemeClr val="dk1"/>
                </a:solidFill>
                <a:latin typeface="Arial"/>
                <a:ea typeface="Arial"/>
                <a:cs typeface="Arial"/>
                <a:sym typeface="Arial"/>
              </a:rPr>
              <a:t>pila vacía u operador con </a:t>
            </a:r>
            <a:r>
              <a:rPr b="1" i="1" lang="en-US" sz="1400" u="none" cap="none" strike="noStrike">
                <a:solidFill>
                  <a:srgbClr val="FF0000"/>
                </a:solidFill>
                <a:latin typeface="Arial"/>
                <a:ea typeface="Arial"/>
                <a:cs typeface="Arial"/>
                <a:sym typeface="Arial"/>
              </a:rPr>
              <a:t>&gt;</a:t>
            </a:r>
            <a:r>
              <a:rPr b="0" i="1" lang="en-US" sz="1400" u="none" cap="none" strike="noStrike">
                <a:solidFill>
                  <a:schemeClr val="dk1"/>
                </a:solidFill>
                <a:latin typeface="Arial"/>
                <a:ea typeface="Arial"/>
                <a:cs typeface="Arial"/>
                <a:sym typeface="Arial"/>
              </a:rPr>
              <a:t> prioridad  que el tope –&gt; se apila </a:t>
            </a:r>
            <a:br>
              <a:rPr b="0" i="1" lang="en-US" sz="1400" u="none" cap="none" strike="noStrike">
                <a:solidFill>
                  <a:schemeClr val="dk1"/>
                </a:solidFill>
                <a:latin typeface="Arial"/>
                <a:ea typeface="Arial"/>
                <a:cs typeface="Arial"/>
                <a:sym typeface="Arial"/>
              </a:rPr>
            </a:br>
            <a:r>
              <a:rPr b="0" i="1" lang="en-US" sz="1400" u="none" cap="none" strike="noStrike">
                <a:solidFill>
                  <a:schemeClr val="dk1"/>
                </a:solidFill>
                <a:latin typeface="Arial"/>
                <a:ea typeface="Arial"/>
                <a:cs typeface="Arial"/>
                <a:sym typeface="Arial"/>
              </a:rPr>
              <a:t>     	operador con </a:t>
            </a:r>
            <a:r>
              <a:rPr b="1" i="1" lang="en-US" sz="1400" u="none" cap="none" strike="noStrike">
                <a:solidFill>
                  <a:srgbClr val="C00000"/>
                </a:solidFill>
                <a:latin typeface="Arial"/>
                <a:ea typeface="Arial"/>
                <a:cs typeface="Arial"/>
                <a:sym typeface="Arial"/>
              </a:rPr>
              <a:t>&lt;=</a:t>
            </a:r>
            <a:r>
              <a:rPr b="0" i="1" lang="en-US" sz="1400" u="none" cap="none" strike="noStrike">
                <a:solidFill>
                  <a:schemeClr val="dk1"/>
                </a:solidFill>
                <a:latin typeface="Arial"/>
                <a:ea typeface="Arial"/>
                <a:cs typeface="Arial"/>
                <a:sym typeface="Arial"/>
              </a:rPr>
              <a:t> prioridad que el tope –&gt; se desapila, se manda a la salida</a:t>
            </a:r>
            <a:endParaRPr b="0" i="1" sz="1400" u="none" cap="none" strike="noStrike">
              <a:solidFill>
                <a:schemeClr val="dk1"/>
              </a:solidFill>
              <a:latin typeface="Arial"/>
              <a:ea typeface="Arial"/>
              <a:cs typeface="Arial"/>
              <a:sym typeface="Arial"/>
            </a:endParaRPr>
          </a:p>
          <a:p>
            <a:pPr indent="457200" lvl="0" marL="457200" marR="0" rtl="0" algn="l">
              <a:lnSpc>
                <a:spcPct val="100000"/>
              </a:lnSpc>
              <a:spcBef>
                <a:spcPts val="400"/>
              </a:spcBef>
              <a:spcAft>
                <a:spcPts val="0"/>
              </a:spcAft>
              <a:buClr>
                <a:srgbClr val="000000"/>
              </a:buClr>
              <a:buSzPts val="1400"/>
              <a:buFont typeface="Arial"/>
              <a:buNone/>
            </a:pPr>
            <a:r>
              <a:rPr b="0" i="1" lang="en-US" sz="1400" u="none" cap="none" strike="noStrike">
                <a:solidFill>
                  <a:schemeClr val="dk1"/>
                </a:solidFill>
                <a:latin typeface="Arial"/>
                <a:ea typeface="Arial"/>
                <a:cs typeface="Arial"/>
                <a:sym typeface="Arial"/>
              </a:rPr>
              <a:t>y se vuelve a comparar el operador  con el tope de la pila</a:t>
            </a:r>
            <a:endParaRPr b="0" i="1" sz="14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200"/>
              <a:buFont typeface="Arial"/>
              <a:buNone/>
            </a:pPr>
            <a:r>
              <a:rPr b="0" i="1" lang="en-US" sz="1200" u="none" cap="none" strike="noStrike">
                <a:solidFill>
                  <a:schemeClr val="lt2"/>
                </a:solidFill>
                <a:latin typeface="Arial"/>
                <a:ea typeface="Arial"/>
                <a:cs typeface="Arial"/>
                <a:sym typeface="Arial"/>
              </a:rPr>
              <a:t> //se terminó de procesar la expresión infija</a:t>
            </a:r>
            <a:endParaRPr b="0" i="1" sz="1200" u="none" cap="none" strike="noStrike">
              <a:solidFill>
                <a:schemeClr val="lt2"/>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rPr b="0" i="1" lang="en-US" sz="1400" u="none" cap="none" strike="noStrike">
                <a:solidFill>
                  <a:schemeClr val="dk1"/>
                </a:solidFill>
                <a:latin typeface="Arial"/>
                <a:ea typeface="Arial"/>
                <a:cs typeface="Arial"/>
                <a:sym typeface="Arial"/>
              </a:rPr>
              <a:t>Se desapilan todos los elementos llevándolos a la salida, hasta que la pila quede vacía.  </a:t>
            </a:r>
            <a:endParaRPr b="0" i="1" sz="1500" u="none" cap="none" strike="noStrike">
              <a:solidFill>
                <a:schemeClr val="dk1"/>
              </a:solidFill>
              <a:latin typeface="Arial"/>
              <a:ea typeface="Arial"/>
              <a:cs typeface="Arial"/>
              <a:sym typeface="Arial"/>
            </a:endParaRPr>
          </a:p>
        </p:txBody>
      </p:sp>
      <p:sp>
        <p:nvSpPr>
          <p:cNvPr id="216" name="Google Shape;216;p21"/>
          <p:cNvSpPr txBox="1"/>
          <p:nvPr/>
        </p:nvSpPr>
        <p:spPr>
          <a:xfrm>
            <a:off x="7956125" y="3815525"/>
            <a:ext cx="1849200" cy="4566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Quattrocento Sans"/>
              <a:buNone/>
            </a:pPr>
            <a:r>
              <a:rPr b="1" i="0" lang="en-US" sz="2000" u="none" cap="none" strike="noStrike">
                <a:solidFill>
                  <a:srgbClr val="3D85C6"/>
                </a:solidFill>
                <a:latin typeface="Calibri"/>
                <a:ea typeface="Calibri"/>
                <a:cs typeface="Calibri"/>
                <a:sym typeface="Calibri"/>
              </a:rPr>
              <a:t>(2+5)*3+(10/5)</a:t>
            </a:r>
            <a:endParaRPr b="0" i="0" sz="1000" u="none" cap="none" strike="noStrike">
              <a:solidFill>
                <a:srgbClr val="3D85C6"/>
              </a:solidFill>
              <a:latin typeface="Calibri"/>
              <a:ea typeface="Calibri"/>
              <a:cs typeface="Calibri"/>
              <a:sym typeface="Calibri"/>
            </a:endParaRPr>
          </a:p>
        </p:txBody>
      </p:sp>
      <p:cxnSp>
        <p:nvCxnSpPr>
          <p:cNvPr id="217" name="Google Shape;217;p21"/>
          <p:cNvCxnSpPr/>
          <p:nvPr/>
        </p:nvCxnSpPr>
        <p:spPr>
          <a:xfrm>
            <a:off x="8947925" y="4256650"/>
            <a:ext cx="11400" cy="654300"/>
          </a:xfrm>
          <a:prstGeom prst="straightConnector1">
            <a:avLst/>
          </a:prstGeom>
          <a:noFill/>
          <a:ln cap="flat" cmpd="sng" w="19050">
            <a:solidFill>
              <a:srgbClr val="222222"/>
            </a:solidFill>
            <a:prstDash val="dash"/>
            <a:round/>
            <a:headEnd len="sm" w="sm" type="none"/>
            <a:tailEnd len="med" w="med" type="triangle"/>
          </a:ln>
        </p:spPr>
      </p:cxnSp>
      <p:sp>
        <p:nvSpPr>
          <p:cNvPr id="218" name="Google Shape;218;p21"/>
          <p:cNvSpPr txBox="1"/>
          <p:nvPr/>
        </p:nvSpPr>
        <p:spPr>
          <a:xfrm>
            <a:off x="8021675" y="4987150"/>
            <a:ext cx="1783500" cy="4566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Quattrocento Sans"/>
              <a:buNone/>
            </a:pPr>
            <a:r>
              <a:rPr b="1" i="0" lang="en-US" sz="2000" u="none" cap="none" strike="noStrike">
                <a:solidFill>
                  <a:srgbClr val="3D85C6"/>
                </a:solidFill>
                <a:latin typeface="Calibri"/>
                <a:ea typeface="Calibri"/>
                <a:cs typeface="Calibri"/>
                <a:sym typeface="Calibri"/>
              </a:rPr>
              <a:t>2 5+3*10 5 /+</a:t>
            </a:r>
            <a:endParaRPr b="0" i="0" sz="1000" u="none" cap="none" strike="noStrike">
              <a:solidFill>
                <a:srgbClr val="3D85C6"/>
              </a:solidFill>
              <a:latin typeface="Calibri"/>
              <a:ea typeface="Calibri"/>
              <a:cs typeface="Calibri"/>
              <a:sym typeface="Calibri"/>
            </a:endParaRPr>
          </a:p>
        </p:txBody>
      </p:sp>
      <p:graphicFrame>
        <p:nvGraphicFramePr>
          <p:cNvPr id="219" name="Google Shape;219;p21"/>
          <p:cNvGraphicFramePr/>
          <p:nvPr/>
        </p:nvGraphicFramePr>
        <p:xfrm>
          <a:off x="8300550" y="1815500"/>
          <a:ext cx="3000000" cy="3000000"/>
        </p:xfrm>
        <a:graphic>
          <a:graphicData uri="http://schemas.openxmlformats.org/drawingml/2006/table">
            <a:tbl>
              <a:tblPr>
                <a:noFill/>
                <a:tableStyleId>{2E63D3B0-EB24-413C-82D1-700A014D3A6C}</a:tableStyleId>
              </a:tblPr>
              <a:tblGrid>
                <a:gridCol w="1191000"/>
              </a:tblGrid>
              <a:tr h="396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Prioridades</a:t>
                      </a:r>
                      <a:endParaRPr sz="1400" u="none" cap="none" strike="noStrike">
                        <a:solidFill>
                          <a:schemeClr val="dk1"/>
                        </a:solidFill>
                      </a:endParaRPr>
                    </a:p>
                  </a:txBody>
                  <a:tcPr marT="91425" marB="91425" marR="91425" marL="9142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6FA8DC"/>
                    </a:solidFill>
                  </a:tcPr>
                </a:tc>
              </a:tr>
              <a:tr h="525575">
                <a:tc>
                  <a:txBody>
                    <a:bodyPr/>
                    <a:lstStyle/>
                    <a:p>
                      <a:pPr indent="0" lvl="0" marL="0" rtl="0" algn="ctr">
                        <a:spcBef>
                          <a:spcPts val="0"/>
                        </a:spcBef>
                        <a:spcAft>
                          <a:spcPts val="0"/>
                        </a:spcAft>
                        <a:buClr>
                          <a:schemeClr val="dk1"/>
                        </a:buClr>
                        <a:buFont typeface="Arial"/>
                        <a:buNone/>
                      </a:pPr>
                      <a:r>
                        <a:rPr b="1" lang="en-US" sz="1700">
                          <a:solidFill>
                            <a:srgbClr val="002060"/>
                          </a:solidFill>
                        </a:rPr>
                        <a:t>˄</a:t>
                      </a:r>
                      <a:endParaRPr sz="500" u="none" cap="none" strike="noStrike">
                        <a:solidFill>
                          <a:schemeClr val="dk1"/>
                        </a:solidFill>
                      </a:endParaRPr>
                    </a:p>
                  </a:txBody>
                  <a:tcPr marT="91425" marB="91425" marR="91425" marL="9142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None/>
                      </a:pPr>
                      <a:r>
                        <a:rPr b="1" lang="en-US" sz="1700">
                          <a:solidFill>
                            <a:srgbClr val="002060"/>
                          </a:solidFill>
                        </a:rPr>
                        <a:t>*, /</a:t>
                      </a:r>
                      <a:endParaRPr b="1" sz="1700">
                        <a:solidFill>
                          <a:srgbClr val="002060"/>
                        </a:solidFill>
                      </a:endParaRPr>
                    </a:p>
                  </a:txBody>
                  <a:tcPr marT="91425" marB="91425" marR="91425" marL="9142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tcPr>
                </a:tc>
              </a:tr>
              <a:tr h="436975">
                <a:tc>
                  <a:txBody>
                    <a:bodyPr/>
                    <a:lstStyle/>
                    <a:p>
                      <a:pPr indent="0" lvl="0" marL="0" marR="0" rtl="0" algn="ctr">
                        <a:lnSpc>
                          <a:spcPct val="100000"/>
                        </a:lnSpc>
                        <a:spcBef>
                          <a:spcPts val="0"/>
                        </a:spcBef>
                        <a:spcAft>
                          <a:spcPts val="0"/>
                        </a:spcAft>
                        <a:buNone/>
                      </a:pPr>
                      <a:r>
                        <a:rPr b="1" lang="en-US" sz="1700">
                          <a:solidFill>
                            <a:srgbClr val="002060"/>
                          </a:solidFill>
                        </a:rPr>
                        <a:t>+, -</a:t>
                      </a:r>
                      <a:endParaRPr b="1" sz="1700">
                        <a:solidFill>
                          <a:srgbClr val="002060"/>
                        </a:solidFill>
                      </a:endParaRPr>
                    </a:p>
                  </a:txBody>
                  <a:tcPr marT="91425" marB="91425" marR="91425" marL="9142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tcPr>
                </a:tc>
              </a:tr>
            </a:tbl>
          </a:graphicData>
        </a:graphic>
      </p:graphicFrame>
      <p:sp>
        <p:nvSpPr>
          <p:cNvPr id="220" name="Google Shape;220;p21"/>
          <p:cNvSpPr txBox="1"/>
          <p:nvPr/>
        </p:nvSpPr>
        <p:spPr>
          <a:xfrm>
            <a:off x="540150" y="5912725"/>
            <a:ext cx="748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1155CC"/>
                </a:solidFill>
              </a:rPr>
              <a:t>Nota:  Los '</a:t>
            </a:r>
            <a:r>
              <a:rPr lang="en-US" sz="1200">
                <a:solidFill>
                  <a:srgbClr val="1155CC"/>
                </a:solidFill>
              </a:rPr>
              <a:t>( { ['  se apilan siempre (como si tuvieran mayor prioridad) y a partir de ahí se considera como si la pila estuviera vacía.</a:t>
            </a:r>
            <a:endParaRPr sz="1200">
              <a:solidFill>
                <a:srgbClr val="1155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 name="Shape 18"/>
        <p:cNvGrpSpPr/>
        <p:nvPr/>
      </p:nvGrpSpPr>
      <p:grpSpPr>
        <a:xfrm>
          <a:off x="0" y="0"/>
          <a:ext cx="0" cy="0"/>
          <a:chOff x="0" y="0"/>
          <a:chExt cx="0" cy="0"/>
        </a:xfrm>
      </p:grpSpPr>
      <p:sp>
        <p:nvSpPr>
          <p:cNvPr id="19" name="Google Shape;19;p4"/>
          <p:cNvSpPr txBox="1"/>
          <p:nvPr/>
        </p:nvSpPr>
        <p:spPr>
          <a:xfrm>
            <a:off x="712800" y="162822"/>
            <a:ext cx="8785200" cy="88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Arboles Binarios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2500"/>
              <a:buFont typeface="Arial"/>
              <a:buNone/>
            </a:pPr>
            <a:r>
              <a:rPr b="1" i="0" lang="en-US" sz="2500" u="none" cap="none" strike="noStrike">
                <a:solidFill>
                  <a:srgbClr val="22228B"/>
                </a:solidFill>
                <a:latin typeface="Arial"/>
                <a:ea typeface="Arial"/>
                <a:cs typeface="Arial"/>
                <a:sym typeface="Arial"/>
              </a:rPr>
              <a:t>Estructura</a:t>
            </a:r>
            <a:endParaRPr b="0" i="0" sz="1400" u="none" cap="none" strike="noStrike">
              <a:solidFill>
                <a:srgbClr val="000000"/>
              </a:solidFill>
              <a:latin typeface="Arial"/>
              <a:ea typeface="Arial"/>
              <a:cs typeface="Arial"/>
              <a:sym typeface="Arial"/>
            </a:endParaRPr>
          </a:p>
        </p:txBody>
      </p:sp>
      <p:pic>
        <p:nvPicPr>
          <p:cNvPr id="20" name="Google Shape;20;p4"/>
          <p:cNvPicPr preferRelativeResize="0"/>
          <p:nvPr/>
        </p:nvPicPr>
        <p:blipFill rotWithShape="1">
          <a:blip r:embed="rId3">
            <a:alphaModFix/>
          </a:blip>
          <a:srcRect b="0" l="0" r="0" t="0"/>
          <a:stretch/>
        </p:blipFill>
        <p:spPr>
          <a:xfrm>
            <a:off x="5843425" y="1634285"/>
            <a:ext cx="3414101" cy="2968783"/>
          </a:xfrm>
          <a:prstGeom prst="rect">
            <a:avLst/>
          </a:prstGeom>
          <a:noFill/>
          <a:ln>
            <a:noFill/>
          </a:ln>
        </p:spPr>
      </p:pic>
      <p:pic>
        <p:nvPicPr>
          <p:cNvPr id="21" name="Google Shape;21;p4"/>
          <p:cNvPicPr preferRelativeResize="0"/>
          <p:nvPr/>
        </p:nvPicPr>
        <p:blipFill rotWithShape="1">
          <a:blip r:embed="rId4">
            <a:alphaModFix/>
          </a:blip>
          <a:srcRect b="0" l="0" r="0" t="0"/>
          <a:stretch/>
        </p:blipFill>
        <p:spPr>
          <a:xfrm>
            <a:off x="609600" y="1120722"/>
            <a:ext cx="4654043" cy="5508678"/>
          </a:xfrm>
          <a:prstGeom prst="rect">
            <a:avLst/>
          </a:prstGeom>
          <a:noFill/>
          <a:ln>
            <a:noFill/>
          </a:ln>
        </p:spPr>
      </p:pic>
      <p:sp>
        <p:nvSpPr>
          <p:cNvPr id="22" name="Google Shape;22;p4"/>
          <p:cNvSpPr txBox="1"/>
          <p:nvPr/>
        </p:nvSpPr>
        <p:spPr>
          <a:xfrm>
            <a:off x="4410150" y="2011050"/>
            <a:ext cx="853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434343"/>
                </a:solidFill>
                <a:latin typeface="Roboto"/>
                <a:ea typeface="Roboto"/>
                <a:cs typeface="Roboto"/>
                <a:sym typeface="Roboto"/>
              </a:rPr>
              <a:t>-leftChild</a:t>
            </a:r>
            <a:endParaRPr b="0" i="0" sz="1200" u="none" cap="none" strike="noStrike">
              <a:solidFill>
                <a:srgbClr val="434343"/>
              </a:solidFill>
              <a:latin typeface="Roboto"/>
              <a:ea typeface="Roboto"/>
              <a:cs typeface="Roboto"/>
              <a:sym typeface="Roboto"/>
            </a:endParaRPr>
          </a:p>
        </p:txBody>
      </p:sp>
      <p:sp>
        <p:nvSpPr>
          <p:cNvPr id="23" name="Google Shape;23;p4"/>
          <p:cNvSpPr txBox="1"/>
          <p:nvPr/>
        </p:nvSpPr>
        <p:spPr>
          <a:xfrm>
            <a:off x="4673700" y="2693350"/>
            <a:ext cx="1027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434343"/>
                </a:solidFill>
                <a:latin typeface="Roboto"/>
                <a:ea typeface="Roboto"/>
                <a:cs typeface="Roboto"/>
                <a:sym typeface="Roboto"/>
              </a:rPr>
              <a:t>-rigthChild</a:t>
            </a:r>
            <a:endParaRPr b="0" i="0" sz="1200" u="none" cap="none" strike="noStrike">
              <a:solidFill>
                <a:srgbClr val="434343"/>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nvSpPr>
        <p:spPr>
          <a:xfrm>
            <a:off x="393150" y="1728900"/>
            <a:ext cx="7883400" cy="5072700"/>
          </a:xfrm>
          <a:prstGeom prst="rect">
            <a:avLst/>
          </a:prstGeom>
          <a:solidFill>
            <a:schemeClr val="lt1"/>
          </a:solidFill>
          <a:ln cap="flat" cmpd="sng" w="9525">
            <a:solidFill>
              <a:srgbClr val="A6A6A6"/>
            </a:solidFill>
            <a:prstDash val="dot"/>
            <a:miter lim="800000"/>
            <a:headEnd len="sm" w="sm" type="none"/>
            <a:tailEnd len="sm" w="sm" type="none"/>
          </a:ln>
        </p:spPr>
        <p:txBody>
          <a:bodyPr anchorCtr="0" anchor="t" bIns="72000" lIns="108000" spcFirstLastPara="1" rIns="108000" wrap="square" tIns="72000">
            <a:noAutofit/>
          </a:bodyPr>
          <a:lstStyle/>
          <a:p>
            <a:pPr indent="0" lvl="0" marL="0" marR="0" rtl="0" algn="l">
              <a:lnSpc>
                <a:spcPct val="100000"/>
              </a:lnSpc>
              <a:spcBef>
                <a:spcPts val="0"/>
              </a:spcBef>
              <a:spcAft>
                <a:spcPts val="0"/>
              </a:spcAft>
              <a:buClr>
                <a:schemeClr val="dk1"/>
              </a:buClr>
              <a:buSzPts val="1700"/>
              <a:buFont typeface="Courier New"/>
              <a:buNone/>
            </a:pPr>
            <a:r>
              <a:rPr b="0" i="0" lang="en-US" sz="1600" u="none" cap="none" strike="noStrike">
                <a:solidFill>
                  <a:schemeClr val="dk1"/>
                </a:solidFill>
                <a:latin typeface="Consolas"/>
                <a:ea typeface="Consolas"/>
                <a:cs typeface="Consolas"/>
                <a:sym typeface="Consolas"/>
              </a:rPr>
              <a:t>public Integer evaluar(BinaryTree&lt;Character&gt; arbol) {</a:t>
            </a:r>
            <a:endParaRPr b="0" i="0" sz="13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700"/>
              <a:buFont typeface="Courier New"/>
              <a:buNone/>
            </a:pPr>
            <a:r>
              <a:rPr b="0" i="0" lang="en-US" sz="1600" u="none" cap="none" strike="noStrike">
                <a:solidFill>
                  <a:schemeClr val="dk1"/>
                </a:solidFill>
                <a:latin typeface="Consolas"/>
                <a:ea typeface="Consolas"/>
                <a:cs typeface="Consolas"/>
                <a:sym typeface="Consolas"/>
              </a:rPr>
              <a:t>  Character c = arbol.getData();</a:t>
            </a:r>
            <a:endParaRPr b="0" i="0" sz="13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700"/>
              <a:buFont typeface="Courier New"/>
              <a:buNone/>
            </a:pPr>
            <a:r>
              <a:rPr b="0" i="0" lang="en-US" sz="1600" u="none" cap="none" strike="noStrike">
                <a:solidFill>
                  <a:schemeClr val="dk1"/>
                </a:solidFill>
                <a:latin typeface="Consolas"/>
                <a:ea typeface="Consolas"/>
                <a:cs typeface="Consolas"/>
                <a:sym typeface="Consolas"/>
              </a:rPr>
              <a:t>  if ((c == '+') || (c == '-') || (c == '/') || c == '*') {</a:t>
            </a:r>
            <a:endParaRPr b="0" i="0" sz="13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700"/>
              <a:buFont typeface="Courier New"/>
              <a:buNone/>
            </a:pPr>
            <a:r>
              <a:rPr b="0" i="0" lang="en-US" sz="1600" u="none" cap="none" strike="noStrike">
                <a:solidFill>
                  <a:schemeClr val="dk1"/>
                </a:solidFill>
                <a:latin typeface="Consolas"/>
                <a:ea typeface="Consolas"/>
                <a:cs typeface="Consolas"/>
                <a:sym typeface="Consolas"/>
              </a:rPr>
              <a:t>    		// es operador</a:t>
            </a:r>
            <a:endParaRPr b="0" i="0" sz="13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Consolas"/>
                <a:ea typeface="Consolas"/>
                <a:cs typeface="Consolas"/>
                <a:sym typeface="Consolas"/>
              </a:rPr>
              <a:t>   	  	int operador_1 = evaluar(arbol.getLeftChild());</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Consolas"/>
                <a:ea typeface="Consolas"/>
                <a:cs typeface="Consolas"/>
                <a:sym typeface="Consolas"/>
              </a:rPr>
              <a:t>   	 	int operador_2 = evaluar(arbol.getRightChild());</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Consolas"/>
                <a:ea typeface="Consolas"/>
                <a:cs typeface="Consolas"/>
                <a:sym typeface="Consolas"/>
              </a:rPr>
              <a:t>   	   	switch (c)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Consolas"/>
                <a:ea typeface="Consolas"/>
                <a:cs typeface="Consolas"/>
                <a:sym typeface="Consolas"/>
              </a:rPr>
              <a:t>   		   case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Consolas"/>
                <a:ea typeface="Consolas"/>
                <a:cs typeface="Consolas"/>
                <a:sym typeface="Consolas"/>
              </a:rPr>
              <a:t>   			return operador_1 + operador_2;</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Consolas"/>
                <a:ea typeface="Consolas"/>
                <a:cs typeface="Consolas"/>
                <a:sym typeface="Consolas"/>
              </a:rPr>
              <a:t>   		   case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Consolas"/>
                <a:ea typeface="Consolas"/>
                <a:cs typeface="Consolas"/>
                <a:sym typeface="Consolas"/>
              </a:rPr>
              <a:t>   			return operador_1 - operador_2;</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Consolas"/>
                <a:ea typeface="Consolas"/>
                <a:cs typeface="Consolas"/>
                <a:sym typeface="Consolas"/>
              </a:rPr>
              <a:t>   		   case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Consolas"/>
                <a:ea typeface="Consolas"/>
                <a:cs typeface="Consolas"/>
                <a:sym typeface="Consolas"/>
              </a:rPr>
              <a:t>   			return operador_1 * operador_2;</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Consolas"/>
                <a:ea typeface="Consolas"/>
                <a:cs typeface="Consolas"/>
                <a:sym typeface="Consolas"/>
              </a:rPr>
              <a:t>   		   case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Consolas"/>
                <a:ea typeface="Consolas"/>
                <a:cs typeface="Consolas"/>
                <a:sym typeface="Consolas"/>
              </a:rPr>
              <a:t>   			return operador_1 / operador_2;</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700"/>
              <a:buFont typeface="Courier New"/>
              <a:buNone/>
            </a:pPr>
            <a:r>
              <a:rPr b="0" i="0" lang="en-US" sz="1600" u="none" cap="none" strike="noStrike">
                <a:solidFill>
                  <a:schemeClr val="dk1"/>
                </a:solidFill>
                <a:latin typeface="Consolas"/>
                <a:ea typeface="Consolas"/>
                <a:cs typeface="Consolas"/>
                <a:sym typeface="Consolas"/>
              </a:rPr>
              <a:t>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700"/>
              <a:buFont typeface="Courier New"/>
              <a:buNone/>
            </a:pPr>
            <a:r>
              <a:rPr b="0" i="0" lang="en-US" sz="1600" u="none" cap="none" strike="noStrike">
                <a:solidFill>
                  <a:schemeClr val="dk1"/>
                </a:solidFill>
                <a:latin typeface="Consolas"/>
                <a:ea typeface="Consolas"/>
                <a:cs typeface="Consolas"/>
                <a:sym typeface="Consolas"/>
              </a:rPr>
              <a:t>   }</a:t>
            </a:r>
            <a:endParaRPr b="0" i="0" sz="13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700"/>
              <a:buFont typeface="Courier New"/>
              <a:buNone/>
            </a:pPr>
            <a:r>
              <a:rPr b="0" i="0" lang="en-US" sz="1600" u="none" cap="none" strike="noStrike">
                <a:solidFill>
                  <a:schemeClr val="dk1"/>
                </a:solidFill>
                <a:latin typeface="Consolas"/>
                <a:ea typeface="Consolas"/>
                <a:cs typeface="Consolas"/>
                <a:sym typeface="Consolas"/>
              </a:rPr>
              <a:t>  // es operando</a:t>
            </a:r>
            <a:endParaRPr b="0" i="0" sz="13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700"/>
              <a:buFont typeface="Courier New"/>
              <a:buNone/>
            </a:pPr>
            <a:r>
              <a:rPr b="0" i="0" lang="en-US" sz="1600" u="none" cap="none" strike="noStrike">
                <a:solidFill>
                  <a:schemeClr val="dk1"/>
                </a:solidFill>
                <a:latin typeface="Consolas"/>
                <a:ea typeface="Consolas"/>
                <a:cs typeface="Consolas"/>
                <a:sym typeface="Consolas"/>
              </a:rPr>
              <a:t>  return Integer.parseInt(c.toString());</a:t>
            </a:r>
            <a:endParaRPr b="0" i="0" sz="13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700"/>
              <a:buFont typeface="Courier New"/>
              <a:buNone/>
            </a:pPr>
            <a:r>
              <a:rPr b="1" i="0" lang="en-US" sz="1500" u="none" cap="none" strike="noStrike">
                <a:solidFill>
                  <a:schemeClr val="dk1"/>
                </a:solidFill>
                <a:latin typeface="Courier New"/>
                <a:ea typeface="Courier New"/>
                <a:cs typeface="Courier New"/>
                <a:sym typeface="Courier New"/>
              </a:rPr>
              <a:t>}</a:t>
            </a:r>
            <a:endParaRPr b="0" i="0" sz="1200" u="none" cap="none" strike="noStrike">
              <a:solidFill>
                <a:srgbClr val="000000"/>
              </a:solidFill>
              <a:latin typeface="Arial"/>
              <a:ea typeface="Arial"/>
              <a:cs typeface="Arial"/>
              <a:sym typeface="Arial"/>
            </a:endParaRPr>
          </a:p>
        </p:txBody>
      </p:sp>
      <p:sp>
        <p:nvSpPr>
          <p:cNvPr id="226" name="Google Shape;226;p22"/>
          <p:cNvSpPr txBox="1"/>
          <p:nvPr/>
        </p:nvSpPr>
        <p:spPr>
          <a:xfrm>
            <a:off x="304800" y="990600"/>
            <a:ext cx="9448800" cy="738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800"/>
              <a:buFont typeface="Arial"/>
              <a:buNone/>
            </a:pPr>
            <a:r>
              <a:rPr b="0" i="0" lang="en-US" sz="1700" u="none" cap="none" strike="noStrike">
                <a:solidFill>
                  <a:schemeClr val="dk1"/>
                </a:solidFill>
                <a:latin typeface="Arial"/>
                <a:ea typeface="Arial"/>
                <a:cs typeface="Arial"/>
                <a:sym typeface="Arial"/>
              </a:rPr>
              <a:t>Este método evalúa y retorna un número de acuerdo a la expresión aritmética representada por el </a:t>
            </a:r>
            <a:r>
              <a:rPr b="1" i="0" lang="en-US" sz="1700" u="none" cap="none" strike="noStrike">
                <a:solidFill>
                  <a:schemeClr val="dk1"/>
                </a:solidFill>
                <a:latin typeface="Courier New"/>
                <a:ea typeface="Courier New"/>
                <a:cs typeface="Courier New"/>
                <a:sym typeface="Courier New"/>
              </a:rPr>
              <a:t>ArbolBinario </a:t>
            </a:r>
            <a:r>
              <a:rPr b="0" i="0" lang="en-US" sz="1700" u="none" cap="none" strike="noStrike">
                <a:solidFill>
                  <a:schemeClr val="dk1"/>
                </a:solidFill>
                <a:latin typeface="Arial"/>
                <a:ea typeface="Arial"/>
                <a:cs typeface="Arial"/>
                <a:sym typeface="Arial"/>
              </a:rPr>
              <a:t>que es enviado como parámetro.</a:t>
            </a:r>
            <a:r>
              <a:rPr b="1" i="0" lang="en-US" sz="1700" u="none" cap="none" strike="noStrike">
                <a:solidFill>
                  <a:schemeClr val="dk1"/>
                </a:solidFill>
                <a:latin typeface="Courier New"/>
                <a:ea typeface="Courier New"/>
                <a:cs typeface="Courier New"/>
                <a:sym typeface="Courier New"/>
              </a:rPr>
              <a:t> </a:t>
            </a:r>
            <a:endParaRPr b="0" i="0" sz="1300" u="none" cap="none" strike="noStrike">
              <a:solidFill>
                <a:srgbClr val="000000"/>
              </a:solidFill>
              <a:latin typeface="Arial"/>
              <a:ea typeface="Arial"/>
              <a:cs typeface="Arial"/>
              <a:sym typeface="Arial"/>
            </a:endParaRPr>
          </a:p>
        </p:txBody>
      </p:sp>
      <p:sp>
        <p:nvSpPr>
          <p:cNvPr id="227" name="Google Shape;227;p22"/>
          <p:cNvSpPr txBox="1"/>
          <p:nvPr/>
        </p:nvSpPr>
        <p:spPr>
          <a:xfrm>
            <a:off x="8535175" y="3322075"/>
            <a:ext cx="1120200" cy="46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Quattrocento Sans"/>
              <a:buNone/>
            </a:pPr>
            <a:r>
              <a:rPr b="0" i="0" lang="en-US" sz="1600" u="none" cap="none" strike="noStrike">
                <a:solidFill>
                  <a:schemeClr val="dk1"/>
                </a:solidFill>
                <a:latin typeface="Calibri"/>
                <a:ea typeface="Calibri"/>
                <a:cs typeface="Calibri"/>
                <a:sym typeface="Calibri"/>
              </a:rPr>
              <a:t>Retorna 4</a:t>
            </a:r>
            <a:endParaRPr b="0" i="0" sz="600" u="none" cap="none" strike="noStrike">
              <a:solidFill>
                <a:srgbClr val="000000"/>
              </a:solidFill>
              <a:latin typeface="Calibri"/>
              <a:ea typeface="Calibri"/>
              <a:cs typeface="Calibri"/>
              <a:sym typeface="Calibri"/>
            </a:endParaRPr>
          </a:p>
        </p:txBody>
      </p:sp>
      <p:pic>
        <p:nvPicPr>
          <p:cNvPr id="228" name="Google Shape;228;p22"/>
          <p:cNvPicPr preferRelativeResize="0"/>
          <p:nvPr/>
        </p:nvPicPr>
        <p:blipFill rotWithShape="1">
          <a:blip r:embed="rId3">
            <a:alphaModFix/>
          </a:blip>
          <a:srcRect b="0" l="0" r="0" t="0"/>
          <a:stretch/>
        </p:blipFill>
        <p:spPr>
          <a:xfrm>
            <a:off x="6723638" y="4071938"/>
            <a:ext cx="2752725" cy="2143125"/>
          </a:xfrm>
          <a:prstGeom prst="rect">
            <a:avLst/>
          </a:prstGeom>
          <a:noFill/>
          <a:ln>
            <a:noFill/>
          </a:ln>
        </p:spPr>
      </p:pic>
      <p:cxnSp>
        <p:nvCxnSpPr>
          <p:cNvPr id="229" name="Google Shape;229;p22"/>
          <p:cNvCxnSpPr/>
          <p:nvPr/>
        </p:nvCxnSpPr>
        <p:spPr>
          <a:xfrm flipH="1" rot="10800000">
            <a:off x="8363025" y="3654750"/>
            <a:ext cx="390000" cy="328500"/>
          </a:xfrm>
          <a:prstGeom prst="straightConnector1">
            <a:avLst/>
          </a:prstGeom>
          <a:noFill/>
          <a:ln cap="flat" cmpd="sng" w="19050">
            <a:solidFill>
              <a:srgbClr val="22228B"/>
            </a:solidFill>
            <a:prstDash val="dash"/>
            <a:round/>
            <a:headEnd len="sm" w="sm" type="none"/>
            <a:tailEnd len="med" w="med" type="triangle"/>
          </a:ln>
        </p:spPr>
      </p:cxnSp>
      <p:sp>
        <p:nvSpPr>
          <p:cNvPr id="230" name="Google Shape;230;p22"/>
          <p:cNvSpPr txBox="1"/>
          <p:nvPr/>
        </p:nvSpPr>
        <p:spPr>
          <a:xfrm>
            <a:off x="392025" y="162825"/>
            <a:ext cx="9182100" cy="88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Árboles de expresión</a:t>
            </a:r>
            <a:endParaRPr b="1" i="0" sz="3500" u="none" cap="none" strike="noStrike">
              <a:solidFill>
                <a:srgbClr val="22228B"/>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3500"/>
              <a:buFont typeface="Arial"/>
              <a:buNone/>
            </a:pPr>
            <a:r>
              <a:rPr b="1" i="0" lang="en-US" sz="2200" u="none" cap="none" strike="noStrike">
                <a:solidFill>
                  <a:srgbClr val="22228B"/>
                </a:solidFill>
                <a:latin typeface="Arial"/>
                <a:ea typeface="Arial"/>
                <a:cs typeface="Arial"/>
                <a:sym typeface="Arial"/>
              </a:rPr>
              <a:t>Evaluación</a:t>
            </a:r>
            <a:endParaRPr b="0" i="0" sz="1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nvSpPr>
        <p:spPr>
          <a:xfrm>
            <a:off x="508950" y="1210125"/>
            <a:ext cx="8975700" cy="2062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600" u="none" cap="none" strike="noStrike">
                <a:solidFill>
                  <a:schemeClr val="dk1"/>
                </a:solidFill>
                <a:latin typeface="Arial"/>
                <a:ea typeface="Arial"/>
                <a:cs typeface="Arial"/>
                <a:sym typeface="Arial"/>
              </a:rPr>
              <a:t>El Sr. White ha encontrado una manera de maximizar la pureza de los cristales basados en ciertos compuestos químicos. Ha observado que </a:t>
            </a:r>
            <a:r>
              <a:rPr b="0" i="0" lang="en-US" sz="1600" u="sng" cap="none" strike="noStrike">
                <a:solidFill>
                  <a:schemeClr val="dk1"/>
                </a:solidFill>
                <a:latin typeface="Arial"/>
                <a:ea typeface="Arial"/>
                <a:cs typeface="Arial"/>
                <a:sym typeface="Arial"/>
              </a:rPr>
              <a:t>cada compuesto está hecho de moléculas</a:t>
            </a:r>
            <a:r>
              <a:rPr b="0" i="0" lang="en-US" sz="1600" u="none" cap="none" strike="noStrike">
                <a:solidFill>
                  <a:schemeClr val="dk1"/>
                </a:solidFill>
                <a:latin typeface="Arial"/>
                <a:ea typeface="Arial"/>
                <a:cs typeface="Arial"/>
                <a:sym typeface="Arial"/>
              </a:rPr>
              <a:t> que están unidas entre sí siguiendo </a:t>
            </a:r>
            <a:r>
              <a:rPr b="0" i="0" lang="en-US" sz="1600" u="sng" cap="none" strike="noStrike">
                <a:solidFill>
                  <a:schemeClr val="dk1"/>
                </a:solidFill>
                <a:latin typeface="Arial"/>
                <a:ea typeface="Arial"/>
                <a:cs typeface="Arial"/>
                <a:sym typeface="Arial"/>
              </a:rPr>
              <a:t>la estructura de un árbol binario completo</a:t>
            </a:r>
            <a:r>
              <a:rPr b="0" i="0" lang="en-US"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600" u="none" cap="none" strike="noStrike">
                <a:solidFill>
                  <a:schemeClr val="dk1"/>
                </a:solidFill>
                <a:latin typeface="Arial"/>
                <a:ea typeface="Arial"/>
                <a:cs typeface="Arial"/>
                <a:sym typeface="Arial"/>
              </a:rPr>
              <a:t>Cada nodo del árbol almacena la valencia de una molécula y se representa como un número entero. El Sr. White utiliza un microscopio electrónico que descarga la estructura de la molécula como un stream de números enteros y le gustaría tener su ayuda para obtener automáticamente la valencia total de las hojas del árbol dado. </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t/>
            </a:r>
            <a:endParaRPr b="0" i="0" sz="1600" u="none" cap="none" strike="noStrike">
              <a:solidFill>
                <a:schemeClr val="dk1"/>
              </a:solidFill>
              <a:latin typeface="Arial"/>
              <a:ea typeface="Arial"/>
              <a:cs typeface="Arial"/>
              <a:sym typeface="Arial"/>
            </a:endParaRPr>
          </a:p>
        </p:txBody>
      </p:sp>
      <p:pic>
        <p:nvPicPr>
          <p:cNvPr id="236" name="Google Shape;236;p23"/>
          <p:cNvPicPr preferRelativeResize="0"/>
          <p:nvPr/>
        </p:nvPicPr>
        <p:blipFill rotWithShape="1">
          <a:blip r:embed="rId3">
            <a:alphaModFix/>
          </a:blip>
          <a:srcRect b="0" l="0" r="0" t="0"/>
          <a:stretch/>
        </p:blipFill>
        <p:spPr>
          <a:xfrm>
            <a:off x="4727627" y="4390912"/>
            <a:ext cx="1751475" cy="1799225"/>
          </a:xfrm>
          <a:prstGeom prst="rect">
            <a:avLst/>
          </a:prstGeom>
          <a:noFill/>
          <a:ln>
            <a:noFill/>
          </a:ln>
        </p:spPr>
      </p:pic>
      <p:sp>
        <p:nvSpPr>
          <p:cNvPr id="237" name="Google Shape;237;p23"/>
          <p:cNvSpPr txBox="1"/>
          <p:nvPr/>
        </p:nvSpPr>
        <p:spPr>
          <a:xfrm>
            <a:off x="1863425" y="6412500"/>
            <a:ext cx="53706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i="0" lang="en-US" u="none" cap="none" strike="noStrike">
                <a:solidFill>
                  <a:schemeClr val="dk1"/>
                </a:solidFill>
                <a:latin typeface="Consolas"/>
                <a:ea typeface="Consolas"/>
                <a:cs typeface="Consolas"/>
                <a:sym typeface="Consolas"/>
              </a:rPr>
              <a:t>Ejercicio: Valencias --&gt; </a:t>
            </a:r>
            <a:r>
              <a:rPr i="0" lang="en-US" u="none" cap="none" strike="noStrike">
                <a:solidFill>
                  <a:schemeClr val="dk1"/>
                </a:solidFill>
                <a:uFill>
                  <a:noFill/>
                </a:uFill>
                <a:latin typeface="Consolas"/>
                <a:ea typeface="Consolas"/>
                <a:cs typeface="Consolas"/>
                <a:sym typeface="Consolas"/>
                <a:hlinkClick r:id="rId4">
                  <a:extLst>
                    <a:ext uri="{A12FA001-AC4F-418D-AE19-62706E023703}">
                      <ahyp:hlinkClr val="tx"/>
                    </a:ext>
                  </a:extLst>
                </a:hlinkClick>
              </a:rPr>
              <a:t>SPOJ.com - Problem UCV2013J</a:t>
            </a:r>
            <a:endParaRPr i="0" u="none" cap="none" strike="noStrike">
              <a:solidFill>
                <a:schemeClr val="dk1"/>
              </a:solidFill>
              <a:latin typeface="Consolas"/>
              <a:ea typeface="Consolas"/>
              <a:cs typeface="Consolas"/>
              <a:sym typeface="Consolas"/>
            </a:endParaRPr>
          </a:p>
        </p:txBody>
      </p:sp>
      <p:sp>
        <p:nvSpPr>
          <p:cNvPr id="238" name="Google Shape;238;p23"/>
          <p:cNvSpPr txBox="1"/>
          <p:nvPr/>
        </p:nvSpPr>
        <p:spPr>
          <a:xfrm>
            <a:off x="392025" y="162825"/>
            <a:ext cx="9182100" cy="88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Árboles Binarios</a:t>
            </a:r>
            <a:endParaRPr b="1" i="0" sz="3500" u="none" cap="none" strike="noStrike">
              <a:solidFill>
                <a:srgbClr val="22228B"/>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3500"/>
              <a:buFont typeface="Arial"/>
              <a:buNone/>
            </a:pPr>
            <a:r>
              <a:rPr b="0" i="0" lang="en-US" sz="2900" u="none" cap="none" strike="noStrike">
                <a:solidFill>
                  <a:srgbClr val="22228B"/>
                </a:solidFill>
                <a:latin typeface="Arial"/>
                <a:ea typeface="Arial"/>
                <a:cs typeface="Arial"/>
                <a:sym typeface="Arial"/>
              </a:rPr>
              <a:t>Problema: Encontrar valencia total</a:t>
            </a:r>
            <a:endParaRPr b="0" i="0" sz="2900" u="none" cap="none" strike="noStrike">
              <a:solidFill>
                <a:srgbClr val="22228B"/>
              </a:solidFill>
              <a:latin typeface="Arial"/>
              <a:ea typeface="Arial"/>
              <a:cs typeface="Arial"/>
              <a:sym typeface="Arial"/>
            </a:endParaRPr>
          </a:p>
        </p:txBody>
      </p:sp>
      <p:sp>
        <p:nvSpPr>
          <p:cNvPr id="239" name="Google Shape;239;p23"/>
          <p:cNvSpPr txBox="1"/>
          <p:nvPr/>
        </p:nvSpPr>
        <p:spPr>
          <a:xfrm>
            <a:off x="464300" y="2903225"/>
            <a:ext cx="9020400" cy="1324200"/>
          </a:xfrm>
          <a:prstGeom prst="rect">
            <a:avLst/>
          </a:prstGeom>
          <a:noFill/>
          <a:ln>
            <a:noFill/>
          </a:ln>
        </p:spPr>
        <p:txBody>
          <a:bodyPr anchorCtr="0" anchor="t" bIns="91425" lIns="91425" spcFirstLastPara="1" rIns="91425" wrap="square" tIns="91425">
            <a:spAutoFit/>
          </a:bodyPr>
          <a:lstStyle/>
          <a:p>
            <a:pPr indent="0" lvl="0" marL="0" rtl="0" algn="just">
              <a:lnSpc>
                <a:spcPct val="107000"/>
              </a:lnSpc>
              <a:spcBef>
                <a:spcPts val="0"/>
              </a:spcBef>
              <a:spcAft>
                <a:spcPts val="0"/>
              </a:spcAft>
              <a:buNone/>
            </a:pPr>
            <a:r>
              <a:rPr lang="en-US" sz="1600">
                <a:solidFill>
                  <a:schemeClr val="dk1"/>
                </a:solidFill>
              </a:rPr>
              <a:t>Cada </a:t>
            </a:r>
            <a:r>
              <a:rPr lang="en-US" sz="1600">
                <a:solidFill>
                  <a:schemeClr val="dk1"/>
                </a:solidFill>
              </a:rPr>
              <a:t>línea de entrada comienza con un entero N  (1 &lt;= N &lt;= 1000000), seguido de N números enteros Vi que representan las valencias de cada molécula separadas por espacios en blanco (0 &lt; = Vi &lt; = 100). </a:t>
            </a:r>
            <a:endParaRPr sz="1600">
              <a:solidFill>
                <a:schemeClr val="dk1"/>
              </a:solidFill>
            </a:endParaRPr>
          </a:p>
          <a:p>
            <a:pPr indent="0" lvl="0" marL="0" rtl="0" algn="l">
              <a:lnSpc>
                <a:spcPct val="107000"/>
              </a:lnSpc>
              <a:spcBef>
                <a:spcPts val="800"/>
              </a:spcBef>
              <a:spcAft>
                <a:spcPts val="0"/>
              </a:spcAft>
              <a:buNone/>
            </a:pPr>
            <a:r>
              <a:rPr lang="en-US" sz="1600">
                <a:solidFill>
                  <a:schemeClr val="dk1"/>
                </a:solidFill>
              </a:rPr>
              <a:t>El final de la entrada se indica mediante un caso de prueba con N = 0.</a:t>
            </a:r>
            <a:endParaRPr sz="1800">
              <a:solidFill>
                <a:srgbClr val="21218A"/>
              </a:solidFill>
            </a:endParaRPr>
          </a:p>
        </p:txBody>
      </p:sp>
      <p:sp>
        <p:nvSpPr>
          <p:cNvPr id="240" name="Google Shape;240;p23"/>
          <p:cNvSpPr txBox="1"/>
          <p:nvPr/>
        </p:nvSpPr>
        <p:spPr>
          <a:xfrm>
            <a:off x="1925000" y="4165975"/>
            <a:ext cx="5043300" cy="2183100"/>
          </a:xfrm>
          <a:prstGeom prst="rect">
            <a:avLst/>
          </a:prstGeom>
          <a:noFill/>
          <a:ln cap="flat" cmpd="sng" w="9525">
            <a:solidFill>
              <a:srgbClr val="000000"/>
            </a:solidFill>
            <a:prstDash val="dot"/>
            <a:round/>
            <a:headEnd len="sm" w="sm" type="none"/>
            <a:tailEnd len="sm" w="sm" type="none"/>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i="0" lang="en-US" sz="1600" u="none" cap="none" strike="noStrike">
                <a:solidFill>
                  <a:srgbClr val="1155CC"/>
                </a:solidFill>
                <a:latin typeface="Consolas"/>
                <a:ea typeface="Consolas"/>
                <a:cs typeface="Consolas"/>
                <a:sym typeface="Consolas"/>
              </a:rPr>
              <a:t>Input:</a:t>
            </a:r>
            <a:br>
              <a:rPr i="0" lang="en-US" sz="1600" u="none" cap="none" strike="noStrike">
                <a:solidFill>
                  <a:schemeClr val="lt2"/>
                </a:solidFill>
                <a:latin typeface="Consolas"/>
                <a:ea typeface="Consolas"/>
                <a:cs typeface="Consolas"/>
                <a:sym typeface="Consolas"/>
              </a:rPr>
            </a:br>
            <a:r>
              <a:rPr i="0" lang="en-US" sz="1600" u="none" cap="none" strike="noStrike">
                <a:solidFill>
                  <a:schemeClr val="lt2"/>
                </a:solidFill>
                <a:latin typeface="Consolas"/>
                <a:ea typeface="Consolas"/>
                <a:cs typeface="Consolas"/>
                <a:sym typeface="Consolas"/>
              </a:rPr>
              <a:t>6 4 3 2 6 0 3</a:t>
            </a:r>
            <a:br>
              <a:rPr i="0" lang="en-US" sz="1600" u="none" cap="none" strike="noStrike">
                <a:solidFill>
                  <a:schemeClr val="lt2"/>
                </a:solidFill>
                <a:latin typeface="Consolas"/>
                <a:ea typeface="Consolas"/>
                <a:cs typeface="Consolas"/>
                <a:sym typeface="Consolas"/>
              </a:rPr>
            </a:br>
            <a:r>
              <a:rPr i="0" lang="en-US" sz="1600" u="none" cap="none" strike="noStrike">
                <a:solidFill>
                  <a:schemeClr val="lt2"/>
                </a:solidFill>
                <a:latin typeface="Consolas"/>
                <a:ea typeface="Consolas"/>
                <a:cs typeface="Consolas"/>
                <a:sym typeface="Consolas"/>
              </a:rPr>
              <a:t>7 1 1 1 2 1 2 1</a:t>
            </a:r>
            <a:br>
              <a:rPr i="0" lang="en-US" sz="1600" u="none" cap="none" strike="noStrike">
                <a:solidFill>
                  <a:schemeClr val="lt2"/>
                </a:solidFill>
                <a:latin typeface="Consolas"/>
                <a:ea typeface="Consolas"/>
                <a:cs typeface="Consolas"/>
                <a:sym typeface="Consolas"/>
              </a:rPr>
            </a:br>
            <a:r>
              <a:rPr i="0" lang="en-US" sz="1600" u="none" cap="none" strike="noStrike">
                <a:solidFill>
                  <a:schemeClr val="lt2"/>
                </a:solidFill>
                <a:latin typeface="Consolas"/>
                <a:ea typeface="Consolas"/>
                <a:cs typeface="Consolas"/>
                <a:sym typeface="Consolas"/>
              </a:rPr>
              <a:t>0</a:t>
            </a:r>
            <a:br>
              <a:rPr i="0" lang="en-US" sz="1600" u="none" cap="none" strike="noStrike">
                <a:solidFill>
                  <a:schemeClr val="lt2"/>
                </a:solidFill>
                <a:latin typeface="Consolas"/>
                <a:ea typeface="Consolas"/>
                <a:cs typeface="Consolas"/>
                <a:sym typeface="Consolas"/>
              </a:rPr>
            </a:br>
            <a:r>
              <a:rPr b="1" i="0" lang="en-US" sz="1600" u="none" cap="none" strike="noStrike">
                <a:solidFill>
                  <a:srgbClr val="1155CC"/>
                </a:solidFill>
                <a:latin typeface="Consolas"/>
                <a:ea typeface="Consolas"/>
                <a:cs typeface="Consolas"/>
                <a:sym typeface="Consolas"/>
              </a:rPr>
              <a:t>Output:</a:t>
            </a:r>
            <a:br>
              <a:rPr i="0" lang="en-US" sz="1600" u="none" cap="none" strike="noStrike">
                <a:solidFill>
                  <a:schemeClr val="lt2"/>
                </a:solidFill>
                <a:latin typeface="Consolas"/>
                <a:ea typeface="Consolas"/>
                <a:cs typeface="Consolas"/>
                <a:sym typeface="Consolas"/>
              </a:rPr>
            </a:br>
            <a:r>
              <a:rPr i="0" lang="en-US" sz="1600" u="none" cap="none" strike="noStrike">
                <a:solidFill>
                  <a:schemeClr val="lt2"/>
                </a:solidFill>
                <a:latin typeface="Consolas"/>
                <a:ea typeface="Consolas"/>
                <a:cs typeface="Consolas"/>
                <a:sym typeface="Consolas"/>
              </a:rPr>
              <a:t>9</a:t>
            </a:r>
            <a:br>
              <a:rPr i="0" lang="en-US" sz="1600" u="none" cap="none" strike="noStrike">
                <a:solidFill>
                  <a:schemeClr val="lt2"/>
                </a:solidFill>
                <a:latin typeface="Consolas"/>
                <a:ea typeface="Consolas"/>
                <a:cs typeface="Consolas"/>
                <a:sym typeface="Consolas"/>
              </a:rPr>
            </a:br>
            <a:r>
              <a:rPr i="0" lang="en-US" sz="1600" u="none" cap="none" strike="noStrike">
                <a:solidFill>
                  <a:schemeClr val="lt2"/>
                </a:solidFill>
                <a:latin typeface="Consolas"/>
                <a:ea typeface="Consolas"/>
                <a:cs typeface="Consolas"/>
                <a:sym typeface="Consolas"/>
              </a:rPr>
              <a:t>6</a:t>
            </a:r>
            <a:endParaRPr i="0" sz="1600" u="none" cap="none" strike="noStrike">
              <a:solidFill>
                <a:schemeClr val="lt2"/>
              </a:solidFill>
              <a:latin typeface="Consolas"/>
              <a:ea typeface="Consolas"/>
              <a:cs typeface="Consolas"/>
              <a:sym typeface="Consolas"/>
            </a:endParaRPr>
          </a:p>
          <a:p>
            <a:pPr indent="0" lvl="0" marL="0" marR="0" rtl="0" algn="l">
              <a:lnSpc>
                <a:spcPct val="107000"/>
              </a:lnSpc>
              <a:spcBef>
                <a:spcPts val="0"/>
              </a:spcBef>
              <a:spcAft>
                <a:spcPts val="0"/>
              </a:spcAft>
              <a:buNone/>
            </a:pPr>
            <a:r>
              <a:t/>
            </a:r>
            <a:endParaRPr sz="1600">
              <a:solidFill>
                <a:schemeClr val="lt2"/>
              </a:solidFill>
              <a:latin typeface="Consolas"/>
              <a:ea typeface="Consolas"/>
              <a:cs typeface="Consolas"/>
              <a:sym typeface="Consolas"/>
            </a:endParaRPr>
          </a:p>
        </p:txBody>
      </p:sp>
      <p:sp>
        <p:nvSpPr>
          <p:cNvPr id="241" name="Google Shape;241;p23"/>
          <p:cNvSpPr txBox="1"/>
          <p:nvPr/>
        </p:nvSpPr>
        <p:spPr>
          <a:xfrm>
            <a:off x="737550" y="4389475"/>
            <a:ext cx="1089900" cy="4311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0"/>
              </a:spcAft>
              <a:buNone/>
            </a:pPr>
            <a:r>
              <a:rPr lang="en-US" sz="1600">
                <a:solidFill>
                  <a:schemeClr val="dk1"/>
                </a:solidFill>
              </a:rPr>
              <a:t>Ejemplo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5"/>
          <p:cNvSpPr txBox="1"/>
          <p:nvPr/>
        </p:nvSpPr>
        <p:spPr>
          <a:xfrm>
            <a:off x="76200" y="872050"/>
            <a:ext cx="4399200" cy="57258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public class BinaryTree &lt;T&gt;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private T data;</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private BinaryTree&lt;T&gt; leftChild;   </a:t>
            </a:r>
            <a:endParaRPr b="0" i="0" sz="1200" u="none" cap="none" strike="noStrike">
              <a:solidFill>
                <a:srgbClr val="9E9E9E"/>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private BinaryTree&lt;T&gt; rightChild;</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public BinaryTree()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super();</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public BinaryTree(T data)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this.data = data;</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public T getData()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return data;</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public void setData(T data)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this.data = data;</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public BinaryTree&lt;T&gt; getLeftChild()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return leftChild;</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public BinaryTree&lt;T&gt; getRightChild()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return rightChild;</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public void addLeftChild(BinaryTree&lt;T&gt; child){</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this.leftChild = child;</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p:txBody>
      </p:sp>
      <p:sp>
        <p:nvSpPr>
          <p:cNvPr id="29" name="Google Shape;29;p5"/>
          <p:cNvSpPr txBox="1"/>
          <p:nvPr/>
        </p:nvSpPr>
        <p:spPr>
          <a:xfrm>
            <a:off x="4536500" y="872050"/>
            <a:ext cx="5268600" cy="57258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public void addRightChild(BinaryTree&lt;T&gt; child)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this.rightChild = child;</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public void removeLeftChild()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this.leftChild = null;</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public void removeRightChild()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this.rightChild = null;</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public boolean isEmpty(){</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return (this.isLeaf() &amp;&amp; this.getData() == null);</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public boolean isLeaf()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return (!this.hasLeftChild() &amp;&amp; !this.hasRightChild());</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public boolean hasLeftChild()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return this.leftChild!=null;</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public boolean hasRightChild()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return this.rightChild!=null;</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@Override</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public String toString()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return this.getData().toString();</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p:txBody>
      </p:sp>
      <p:sp>
        <p:nvSpPr>
          <p:cNvPr id="30" name="Google Shape;30;p5"/>
          <p:cNvSpPr/>
          <p:nvPr/>
        </p:nvSpPr>
        <p:spPr>
          <a:xfrm>
            <a:off x="249875" y="1849875"/>
            <a:ext cx="3726000" cy="1225200"/>
          </a:xfrm>
          <a:prstGeom prst="roundRect">
            <a:avLst>
              <a:gd fmla="val 16667" name="adj"/>
            </a:avLst>
          </a:prstGeom>
          <a:no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txBox="1"/>
          <p:nvPr/>
        </p:nvSpPr>
        <p:spPr>
          <a:xfrm>
            <a:off x="2606125" y="1870725"/>
            <a:ext cx="1293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B5394"/>
                </a:solidFill>
                <a:latin typeface="Arial"/>
                <a:ea typeface="Arial"/>
                <a:cs typeface="Arial"/>
                <a:sym typeface="Arial"/>
              </a:rPr>
              <a:t>Constructores</a:t>
            </a:r>
            <a:endParaRPr b="1" i="0" sz="1000" u="none" cap="none" strike="noStrike">
              <a:solidFill>
                <a:srgbClr val="0B5394"/>
              </a:solidFill>
              <a:latin typeface="Arial"/>
              <a:ea typeface="Arial"/>
              <a:cs typeface="Arial"/>
              <a:sym typeface="Arial"/>
            </a:endParaRPr>
          </a:p>
        </p:txBody>
      </p:sp>
      <p:sp>
        <p:nvSpPr>
          <p:cNvPr id="32" name="Google Shape;32;p5"/>
          <p:cNvSpPr/>
          <p:nvPr/>
        </p:nvSpPr>
        <p:spPr>
          <a:xfrm>
            <a:off x="4902325" y="2856025"/>
            <a:ext cx="4521900" cy="719100"/>
          </a:xfrm>
          <a:prstGeom prst="roundRect">
            <a:avLst>
              <a:gd fmla="val 16667" name="adj"/>
            </a:avLst>
          </a:prstGeom>
          <a:no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txBox="1"/>
          <p:nvPr/>
        </p:nvSpPr>
        <p:spPr>
          <a:xfrm>
            <a:off x="8359825" y="2779200"/>
            <a:ext cx="9675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B5394"/>
                </a:solidFill>
                <a:latin typeface="Arial"/>
                <a:ea typeface="Arial"/>
                <a:cs typeface="Arial"/>
                <a:sym typeface="Arial"/>
              </a:rPr>
              <a:t>Arbol vacío</a:t>
            </a:r>
            <a:endParaRPr b="1" i="0" sz="1000" u="none" cap="none" strike="noStrike">
              <a:solidFill>
                <a:srgbClr val="0B5394"/>
              </a:solidFill>
              <a:latin typeface="Arial"/>
              <a:ea typeface="Arial"/>
              <a:cs typeface="Arial"/>
              <a:sym typeface="Arial"/>
            </a:endParaRPr>
          </a:p>
        </p:txBody>
      </p:sp>
      <p:pic>
        <p:nvPicPr>
          <p:cNvPr id="34" name="Google Shape;34;p5"/>
          <p:cNvPicPr preferRelativeResize="0"/>
          <p:nvPr/>
        </p:nvPicPr>
        <p:blipFill rotWithShape="1">
          <a:blip r:embed="rId3">
            <a:alphaModFix/>
          </a:blip>
          <a:srcRect b="0" l="0" r="0" t="0"/>
          <a:stretch/>
        </p:blipFill>
        <p:spPr>
          <a:xfrm>
            <a:off x="8702075" y="1885921"/>
            <a:ext cx="587798" cy="579400"/>
          </a:xfrm>
          <a:prstGeom prst="rect">
            <a:avLst/>
          </a:prstGeom>
          <a:noFill/>
          <a:ln>
            <a:noFill/>
          </a:ln>
        </p:spPr>
      </p:pic>
      <p:cxnSp>
        <p:nvCxnSpPr>
          <p:cNvPr id="35" name="Google Shape;35;p5"/>
          <p:cNvCxnSpPr>
            <a:endCxn id="34" idx="2"/>
          </p:cNvCxnSpPr>
          <p:nvPr/>
        </p:nvCxnSpPr>
        <p:spPr>
          <a:xfrm flipH="1" rot="5400000">
            <a:off x="8889324" y="2571971"/>
            <a:ext cx="392400" cy="179100"/>
          </a:xfrm>
          <a:prstGeom prst="curvedConnector3">
            <a:avLst>
              <a:gd fmla="val 50000" name="adj1"/>
            </a:avLst>
          </a:prstGeom>
          <a:noFill/>
          <a:ln cap="flat" cmpd="sng" w="9525">
            <a:solidFill>
              <a:srgbClr val="0B5394"/>
            </a:solidFill>
            <a:prstDash val="solid"/>
            <a:round/>
            <a:headEnd len="sm" w="sm" type="none"/>
            <a:tailEnd len="med" w="med" type="triangle"/>
          </a:ln>
        </p:spPr>
      </p:cxnSp>
      <p:sp>
        <p:nvSpPr>
          <p:cNvPr id="36" name="Google Shape;36;p5"/>
          <p:cNvSpPr txBox="1"/>
          <p:nvPr/>
        </p:nvSpPr>
        <p:spPr>
          <a:xfrm>
            <a:off x="712800" y="10422"/>
            <a:ext cx="8785200" cy="88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Arboles Binarios</a:t>
            </a:r>
            <a:endParaRPr b="0" i="0" sz="1400" u="none" cap="none" strike="noStrike">
              <a:solidFill>
                <a:srgbClr val="000000"/>
              </a:solidFill>
              <a:latin typeface="Arial"/>
              <a:ea typeface="Arial"/>
              <a:cs typeface="Arial"/>
              <a:sym typeface="Arial"/>
            </a:endParaRPr>
          </a:p>
        </p:txBody>
      </p:sp>
      <p:sp>
        <p:nvSpPr>
          <p:cNvPr id="37" name="Google Shape;37;p5"/>
          <p:cNvSpPr txBox="1"/>
          <p:nvPr/>
        </p:nvSpPr>
        <p:spPr>
          <a:xfrm>
            <a:off x="3040200" y="3844350"/>
            <a:ext cx="15036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7F7F7F"/>
                </a:solidFill>
                <a:latin typeface="Consolas"/>
                <a:ea typeface="Consolas"/>
                <a:cs typeface="Consolas"/>
                <a:sym typeface="Consolas"/>
              </a:rPr>
              <a:t>Preguntar antes de invocar si hasLeftChild()/</a:t>
            </a:r>
            <a:endParaRPr b="0" i="0" sz="1100" u="none" cap="none" strike="noStrike">
              <a:solidFill>
                <a:srgbClr val="7F7F7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rgbClr val="7F7F7F"/>
                </a:solidFill>
                <a:latin typeface="Consolas"/>
                <a:ea typeface="Consolas"/>
                <a:cs typeface="Consolas"/>
                <a:sym typeface="Consolas"/>
              </a:rPr>
              <a:t>hasRightChild()  </a:t>
            </a:r>
            <a:endParaRPr b="0" i="0" sz="1300" u="none" cap="none" strike="noStrike">
              <a:solidFill>
                <a:srgbClr val="7F7F7F"/>
              </a:solidFill>
              <a:latin typeface="Arial"/>
              <a:ea typeface="Arial"/>
              <a:cs typeface="Arial"/>
              <a:sym typeface="Arial"/>
            </a:endParaRPr>
          </a:p>
        </p:txBody>
      </p:sp>
      <p:cxnSp>
        <p:nvCxnSpPr>
          <p:cNvPr id="38" name="Google Shape;38;p5"/>
          <p:cNvCxnSpPr/>
          <p:nvPr/>
        </p:nvCxnSpPr>
        <p:spPr>
          <a:xfrm rot="5400000">
            <a:off x="2740050" y="4326450"/>
            <a:ext cx="359700" cy="240600"/>
          </a:xfrm>
          <a:prstGeom prst="curvedConnector3">
            <a:avLst>
              <a:gd fmla="val 50000" name="adj1"/>
            </a:avLst>
          </a:prstGeom>
          <a:noFill/>
          <a:ln cap="flat" cmpd="sng" w="9525">
            <a:solidFill>
              <a:srgbClr val="3C78D8"/>
            </a:solidFill>
            <a:prstDash val="solid"/>
            <a:round/>
            <a:headEnd len="sm" w="sm" type="none"/>
            <a:tailEnd len="med" w="med" type="triangle"/>
          </a:ln>
        </p:spPr>
      </p:cxnSp>
      <p:cxnSp>
        <p:nvCxnSpPr>
          <p:cNvPr id="39" name="Google Shape;39;p5"/>
          <p:cNvCxnSpPr>
            <a:stCxn id="37" idx="2"/>
          </p:cNvCxnSpPr>
          <p:nvPr/>
        </p:nvCxnSpPr>
        <p:spPr>
          <a:xfrm rot="5400000">
            <a:off x="3435900" y="4791450"/>
            <a:ext cx="441300" cy="270900"/>
          </a:xfrm>
          <a:prstGeom prst="curvedConnector3">
            <a:avLst>
              <a:gd fmla="val 50000" name="adj1"/>
            </a:avLst>
          </a:prstGeom>
          <a:noFill/>
          <a:ln cap="flat" cmpd="sng" w="9525">
            <a:solidFill>
              <a:srgbClr val="3C78D8"/>
            </a:solidFill>
            <a:prstDash val="solid"/>
            <a:round/>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6"/>
          <p:cNvSpPr txBox="1"/>
          <p:nvPr/>
        </p:nvSpPr>
        <p:spPr>
          <a:xfrm>
            <a:off x="712800" y="162822"/>
            <a:ext cx="8785200" cy="88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Arboles Binarios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2500"/>
              <a:buFont typeface="Arial"/>
              <a:buNone/>
            </a:pPr>
            <a:r>
              <a:rPr b="1" i="0" lang="en-US" sz="2500" u="none" cap="none" strike="noStrike">
                <a:solidFill>
                  <a:srgbClr val="22228B"/>
                </a:solidFill>
                <a:latin typeface="Arial"/>
                <a:ea typeface="Arial"/>
                <a:cs typeface="Arial"/>
                <a:sym typeface="Arial"/>
              </a:rPr>
              <a:t>Creación</a:t>
            </a:r>
            <a:endParaRPr b="0" i="0" sz="1400" u="none" cap="none" strike="noStrike">
              <a:solidFill>
                <a:srgbClr val="000000"/>
              </a:solidFill>
              <a:latin typeface="Arial"/>
              <a:ea typeface="Arial"/>
              <a:cs typeface="Arial"/>
              <a:sym typeface="Arial"/>
            </a:endParaRPr>
          </a:p>
        </p:txBody>
      </p:sp>
      <p:sp>
        <p:nvSpPr>
          <p:cNvPr id="45" name="Google Shape;45;p6"/>
          <p:cNvSpPr txBox="1"/>
          <p:nvPr/>
        </p:nvSpPr>
        <p:spPr>
          <a:xfrm>
            <a:off x="1575750" y="1260425"/>
            <a:ext cx="7516500" cy="2130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BinaryTree&lt;Integer&gt; </a:t>
            </a:r>
            <a:r>
              <a:rPr b="1" i="0" lang="en-US" sz="1600" u="none" cap="none" strike="noStrike">
                <a:solidFill>
                  <a:srgbClr val="6D9EEB"/>
                </a:solidFill>
                <a:latin typeface="Consolas"/>
                <a:ea typeface="Consolas"/>
                <a:cs typeface="Consolas"/>
                <a:sym typeface="Consolas"/>
              </a:rPr>
              <a:t>ab</a:t>
            </a:r>
            <a:r>
              <a:rPr b="0" i="0" lang="en-US" sz="1600" u="none" cap="none" strike="noStrike">
                <a:solidFill>
                  <a:srgbClr val="000000"/>
                </a:solidFill>
                <a:latin typeface="Consolas"/>
                <a:ea typeface="Consolas"/>
                <a:cs typeface="Consolas"/>
                <a:sym typeface="Consolas"/>
              </a:rPr>
              <a:t> = new BinaryTree&lt;Integer&gt;(40);</a:t>
            </a:r>
            <a:endParaRPr b="0" i="0" sz="16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BinaryTree&lt;Integer&gt; </a:t>
            </a:r>
            <a:r>
              <a:rPr b="1" i="0" lang="en-US" sz="1600" u="none" cap="none" strike="noStrike">
                <a:solidFill>
                  <a:srgbClr val="6D9EEB"/>
                </a:solidFill>
                <a:latin typeface="Consolas"/>
                <a:ea typeface="Consolas"/>
                <a:cs typeface="Consolas"/>
                <a:sym typeface="Consolas"/>
              </a:rPr>
              <a:t>hijoIzquierdo</a:t>
            </a:r>
            <a:r>
              <a:rPr b="0" i="0" lang="en-US" sz="1600" u="none" cap="none" strike="noStrike">
                <a:solidFill>
                  <a:srgbClr val="000000"/>
                </a:solidFill>
                <a:latin typeface="Consolas"/>
                <a:ea typeface="Consolas"/>
                <a:cs typeface="Consolas"/>
                <a:sym typeface="Consolas"/>
              </a:rPr>
              <a:t> = new BinaryTree&lt;Integer&gt;(25);</a:t>
            </a:r>
            <a:endParaRPr b="0" i="0" sz="16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hijoIzquierdo.addLeftChild(new BinaryTree&lt;Integer&gt;(10));</a:t>
            </a:r>
            <a:endParaRPr b="0" i="0" sz="16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hijoIzquierdo.addRightChild(new BinaryTree&lt;Integer&gt;(32));</a:t>
            </a:r>
            <a:endParaRPr b="0" i="0" sz="16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BinaryTree&lt;Integer&gt; </a:t>
            </a:r>
            <a:r>
              <a:rPr b="1" i="0" lang="en-US" sz="1600" u="none" cap="none" strike="noStrike">
                <a:solidFill>
                  <a:srgbClr val="6D9EEB"/>
                </a:solidFill>
                <a:latin typeface="Consolas"/>
                <a:ea typeface="Consolas"/>
                <a:cs typeface="Consolas"/>
                <a:sym typeface="Consolas"/>
              </a:rPr>
              <a:t>hijoDerecho</a:t>
            </a:r>
            <a:r>
              <a:rPr b="0" i="0" lang="en-US" sz="1600" u="none" cap="none" strike="noStrike">
                <a:solidFill>
                  <a:srgbClr val="000000"/>
                </a:solidFill>
                <a:latin typeface="Consolas"/>
                <a:ea typeface="Consolas"/>
                <a:cs typeface="Consolas"/>
                <a:sym typeface="Consolas"/>
              </a:rPr>
              <a:t>= new BinaryTree&lt;Integer&gt;(78);</a:t>
            </a:r>
            <a:endParaRPr b="0" i="0" sz="16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6D9EEB"/>
                </a:solidFill>
                <a:latin typeface="Consolas"/>
                <a:ea typeface="Consolas"/>
                <a:cs typeface="Consolas"/>
                <a:sym typeface="Consolas"/>
              </a:rPr>
              <a:t>ab</a:t>
            </a:r>
            <a:r>
              <a:rPr b="0" i="0" lang="en-US" sz="1600" u="none" cap="none" strike="noStrike">
                <a:solidFill>
                  <a:srgbClr val="000000"/>
                </a:solidFill>
                <a:latin typeface="Consolas"/>
                <a:ea typeface="Consolas"/>
                <a:cs typeface="Consolas"/>
                <a:sym typeface="Consolas"/>
              </a:rPr>
              <a:t>.addLeftChild(</a:t>
            </a:r>
            <a:r>
              <a:rPr b="1" i="0" lang="en-US" sz="1600" u="none" cap="none" strike="noStrike">
                <a:solidFill>
                  <a:srgbClr val="6D9EEB"/>
                </a:solidFill>
                <a:latin typeface="Consolas"/>
                <a:ea typeface="Consolas"/>
                <a:cs typeface="Consolas"/>
                <a:sym typeface="Consolas"/>
              </a:rPr>
              <a:t>hijoIzquierdo</a:t>
            </a: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6D9EEB"/>
                </a:solidFill>
                <a:latin typeface="Consolas"/>
                <a:ea typeface="Consolas"/>
                <a:cs typeface="Consolas"/>
                <a:sym typeface="Consolas"/>
              </a:rPr>
              <a:t>ab</a:t>
            </a:r>
            <a:r>
              <a:rPr b="0" i="0" lang="en-US" sz="1600" u="none" cap="none" strike="noStrike">
                <a:solidFill>
                  <a:srgbClr val="000000"/>
                </a:solidFill>
                <a:latin typeface="Consolas"/>
                <a:ea typeface="Consolas"/>
                <a:cs typeface="Consolas"/>
                <a:sym typeface="Consolas"/>
              </a:rPr>
              <a:t>.addRightChild(</a:t>
            </a:r>
            <a:r>
              <a:rPr b="1" i="0" lang="en-US" sz="1600" u="none" cap="none" strike="noStrike">
                <a:solidFill>
                  <a:srgbClr val="6D9EEB"/>
                </a:solidFill>
                <a:latin typeface="Consolas"/>
                <a:ea typeface="Consolas"/>
                <a:cs typeface="Consolas"/>
                <a:sym typeface="Consolas"/>
              </a:rPr>
              <a:t>hijoDerecho</a:t>
            </a:r>
            <a:r>
              <a:rPr b="0" i="0" lang="en-US" sz="1600" u="none" cap="none" strike="noStrike">
                <a:solidFill>
                  <a:srgbClr val="000000"/>
                </a:solidFill>
                <a:latin typeface="Consolas"/>
                <a:ea typeface="Consolas"/>
                <a:cs typeface="Consolas"/>
                <a:sym typeface="Consolas"/>
              </a:rPr>
              <a:t>);</a:t>
            </a:r>
            <a:r>
              <a:rPr b="0" i="0" lang="en-US" sz="15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pic>
        <p:nvPicPr>
          <p:cNvPr id="46" name="Google Shape;46;p6"/>
          <p:cNvPicPr preferRelativeResize="0"/>
          <p:nvPr/>
        </p:nvPicPr>
        <p:blipFill rotWithShape="1">
          <a:blip r:embed="rId3">
            <a:alphaModFix/>
          </a:blip>
          <a:srcRect b="0" l="0" r="0" t="0"/>
          <a:stretch/>
        </p:blipFill>
        <p:spPr>
          <a:xfrm>
            <a:off x="2117750" y="3650725"/>
            <a:ext cx="3231975" cy="2363600"/>
          </a:xfrm>
          <a:prstGeom prst="rect">
            <a:avLst/>
          </a:prstGeom>
          <a:noFill/>
          <a:ln>
            <a:noFill/>
          </a:ln>
        </p:spPr>
      </p:pic>
      <p:pic>
        <p:nvPicPr>
          <p:cNvPr id="47" name="Google Shape;47;p6"/>
          <p:cNvPicPr preferRelativeResize="0"/>
          <p:nvPr/>
        </p:nvPicPr>
        <p:blipFill rotWithShape="1">
          <a:blip r:embed="rId4">
            <a:alphaModFix/>
          </a:blip>
          <a:srcRect b="0" l="0" r="0" t="0"/>
          <a:stretch/>
        </p:blipFill>
        <p:spPr>
          <a:xfrm>
            <a:off x="6582475" y="3812613"/>
            <a:ext cx="2509775" cy="2039825"/>
          </a:xfrm>
          <a:prstGeom prst="rect">
            <a:avLst/>
          </a:prstGeom>
          <a:noFill/>
          <a:ln>
            <a:noFill/>
          </a:ln>
        </p:spPr>
      </p:pic>
      <p:cxnSp>
        <p:nvCxnSpPr>
          <p:cNvPr id="48" name="Google Shape;48;p6"/>
          <p:cNvCxnSpPr/>
          <p:nvPr/>
        </p:nvCxnSpPr>
        <p:spPr>
          <a:xfrm>
            <a:off x="5578325" y="4832525"/>
            <a:ext cx="1232700" cy="0"/>
          </a:xfrm>
          <a:prstGeom prst="straightConnector1">
            <a:avLst/>
          </a:prstGeom>
          <a:noFill/>
          <a:ln cap="flat" cmpd="sng" w="19050">
            <a:solidFill>
              <a:srgbClr val="6D9EEB"/>
            </a:solidFill>
            <a:prstDash val="solid"/>
            <a:round/>
            <a:headEnd len="sm" w="sm" type="none"/>
            <a:tailEnd len="med" w="med" type="triangle"/>
          </a:ln>
        </p:spPr>
      </p:cxnSp>
      <p:sp>
        <p:nvSpPr>
          <p:cNvPr id="49" name="Google Shape;49;p6"/>
          <p:cNvSpPr txBox="1"/>
          <p:nvPr/>
        </p:nvSpPr>
        <p:spPr>
          <a:xfrm>
            <a:off x="5502125" y="4321225"/>
            <a:ext cx="1511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C78D8"/>
                </a:solidFill>
                <a:latin typeface="Consolas"/>
                <a:ea typeface="Consolas"/>
                <a:cs typeface="Consolas"/>
                <a:sym typeface="Consolas"/>
              </a:rPr>
              <a:t>Árbol final</a:t>
            </a:r>
            <a:endParaRPr b="0" i="0" sz="1400" u="none" cap="none" strike="noStrike">
              <a:solidFill>
                <a:srgbClr val="3C78D8"/>
              </a:solidFill>
              <a:latin typeface="Consolas"/>
              <a:ea typeface="Consolas"/>
              <a:cs typeface="Consolas"/>
              <a:sym typeface="Consolas"/>
            </a:endParaRPr>
          </a:p>
        </p:txBody>
      </p:sp>
      <p:sp>
        <p:nvSpPr>
          <p:cNvPr id="50" name="Google Shape;50;p6"/>
          <p:cNvSpPr txBox="1"/>
          <p:nvPr/>
        </p:nvSpPr>
        <p:spPr>
          <a:xfrm>
            <a:off x="791150" y="4442700"/>
            <a:ext cx="1371000" cy="1046700"/>
          </a:xfrm>
          <a:prstGeom prst="rect">
            <a:avLst/>
          </a:prstGeom>
          <a:noFill/>
          <a:ln>
            <a:noFill/>
          </a:ln>
        </p:spPr>
        <p:txBody>
          <a:bodyPr anchorCtr="0" anchor="t" bIns="91425" lIns="91425" spcFirstLastPara="1" rIns="91425" wrap="square" tIns="91425">
            <a:spAutoFit/>
          </a:bodyPr>
          <a:lstStyle/>
          <a:p>
            <a:pPr indent="0" lvl="0" marL="0" marR="0" rtl="0" algn="r">
              <a:lnSpc>
                <a:spcPct val="150000"/>
              </a:lnSpc>
              <a:spcBef>
                <a:spcPts val="0"/>
              </a:spcBef>
              <a:spcAft>
                <a:spcPts val="0"/>
              </a:spcAft>
              <a:buClr>
                <a:srgbClr val="000000"/>
              </a:buClr>
              <a:buSzPts val="1400"/>
              <a:buFont typeface="Arial"/>
              <a:buNone/>
            </a:pPr>
            <a:r>
              <a:rPr b="0" i="0" lang="en-US" sz="1400" u="none" cap="none" strike="noStrike">
                <a:solidFill>
                  <a:srgbClr val="3C78D8"/>
                </a:solidFill>
                <a:latin typeface="Consolas"/>
                <a:ea typeface="Consolas"/>
                <a:cs typeface="Consolas"/>
                <a:sym typeface="Consolas"/>
              </a:rPr>
              <a:t>hijoDerecho</a:t>
            </a:r>
            <a:endParaRPr b="0" i="0" sz="1400" u="none" cap="none" strike="noStrike">
              <a:solidFill>
                <a:srgbClr val="3C78D8"/>
              </a:solidFill>
              <a:latin typeface="Consolas"/>
              <a:ea typeface="Consolas"/>
              <a:cs typeface="Consolas"/>
              <a:sym typeface="Consolas"/>
            </a:endParaRPr>
          </a:p>
          <a:p>
            <a:pPr indent="0" lvl="0" marL="0" marR="0" rtl="0" algn="r">
              <a:lnSpc>
                <a:spcPct val="150000"/>
              </a:lnSpc>
              <a:spcBef>
                <a:spcPts val="0"/>
              </a:spcBef>
              <a:spcAft>
                <a:spcPts val="0"/>
              </a:spcAft>
              <a:buClr>
                <a:srgbClr val="000000"/>
              </a:buClr>
              <a:buSzPts val="1400"/>
              <a:buFont typeface="Arial"/>
              <a:buNone/>
            </a:pPr>
            <a:r>
              <a:rPr b="0" i="0" lang="en-US" sz="1400" u="none" cap="none" strike="noStrike">
                <a:solidFill>
                  <a:srgbClr val="3C78D8"/>
                </a:solidFill>
                <a:latin typeface="Consolas"/>
                <a:ea typeface="Consolas"/>
                <a:cs typeface="Consolas"/>
                <a:sym typeface="Consolas"/>
              </a:rPr>
              <a:t>hijoIzquiero</a:t>
            </a:r>
            <a:endParaRPr b="0" i="0" sz="1400" u="none" cap="none" strike="noStrike">
              <a:solidFill>
                <a:srgbClr val="3C78D8"/>
              </a:solidFill>
              <a:latin typeface="Consolas"/>
              <a:ea typeface="Consolas"/>
              <a:cs typeface="Consolas"/>
              <a:sym typeface="Consolas"/>
            </a:endParaRPr>
          </a:p>
          <a:p>
            <a:pPr indent="0" lvl="0" marL="0" marR="0" rtl="0" algn="r">
              <a:lnSpc>
                <a:spcPct val="150000"/>
              </a:lnSpc>
              <a:spcBef>
                <a:spcPts val="0"/>
              </a:spcBef>
              <a:spcAft>
                <a:spcPts val="0"/>
              </a:spcAft>
              <a:buClr>
                <a:srgbClr val="000000"/>
              </a:buClr>
              <a:buSzPts val="1400"/>
              <a:buFont typeface="Arial"/>
              <a:buNone/>
            </a:pPr>
            <a:r>
              <a:rPr b="0" i="0" lang="en-US" sz="1400" u="none" cap="none" strike="noStrike">
                <a:solidFill>
                  <a:srgbClr val="3C78D8"/>
                </a:solidFill>
                <a:latin typeface="Consolas"/>
                <a:ea typeface="Consolas"/>
                <a:cs typeface="Consolas"/>
                <a:sym typeface="Consolas"/>
              </a:rPr>
              <a:t> ab</a:t>
            </a:r>
            <a:endParaRPr b="0" i="0" sz="1400" u="none" cap="none" strike="noStrike">
              <a:solidFill>
                <a:srgbClr val="3C78D8"/>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7"/>
          <p:cNvSpPr txBox="1"/>
          <p:nvPr/>
        </p:nvSpPr>
        <p:spPr>
          <a:xfrm>
            <a:off x="741362" y="115887"/>
            <a:ext cx="8785200" cy="719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Arboles Binarios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2500"/>
              <a:buFont typeface="Arial"/>
              <a:buNone/>
            </a:pPr>
            <a:r>
              <a:rPr b="1" i="0" lang="en-US" sz="2500" u="none" cap="none" strike="noStrike">
                <a:solidFill>
                  <a:srgbClr val="22228B"/>
                </a:solidFill>
                <a:latin typeface="Arial"/>
                <a:ea typeface="Arial"/>
                <a:cs typeface="Arial"/>
                <a:sym typeface="Arial"/>
              </a:rPr>
              <a:t>Recorridos (1/2)</a:t>
            </a:r>
            <a:endParaRPr b="0" i="0" sz="1400" u="none" cap="none" strike="noStrike">
              <a:solidFill>
                <a:srgbClr val="000000"/>
              </a:solidFill>
              <a:latin typeface="Arial"/>
              <a:ea typeface="Arial"/>
              <a:cs typeface="Arial"/>
              <a:sym typeface="Arial"/>
            </a:endParaRPr>
          </a:p>
        </p:txBody>
      </p:sp>
      <p:sp>
        <p:nvSpPr>
          <p:cNvPr id="56" name="Google Shape;56;p7"/>
          <p:cNvSpPr txBox="1"/>
          <p:nvPr/>
        </p:nvSpPr>
        <p:spPr>
          <a:xfrm>
            <a:off x="560400" y="5905125"/>
            <a:ext cx="8785200" cy="4643400"/>
          </a:xfrm>
          <a:prstGeom prst="rect">
            <a:avLst/>
          </a:prstGeom>
          <a:noFill/>
          <a:ln>
            <a:noFill/>
          </a:ln>
        </p:spPr>
        <p:txBody>
          <a:bodyPr anchorCtr="0" anchor="t" bIns="45700" lIns="91425" spcFirstLastPara="1" rIns="91425" wrap="square" tIns="45700">
            <a:noAutofit/>
          </a:bodyPr>
          <a:lstStyle/>
          <a:p>
            <a:pPr indent="-469900" lvl="0" marL="609600" rtl="0" algn="l">
              <a:lnSpc>
                <a:spcPct val="80000"/>
              </a:lnSpc>
              <a:spcBef>
                <a:spcPts val="440"/>
              </a:spcBef>
              <a:spcAft>
                <a:spcPts val="0"/>
              </a:spcAft>
              <a:buNone/>
            </a:pPr>
            <a:r>
              <a:t/>
            </a:r>
            <a:endParaRPr sz="2200">
              <a:solidFill>
                <a:schemeClr val="dk2"/>
              </a:solidFill>
              <a:latin typeface="Roboto"/>
              <a:ea typeface="Roboto"/>
              <a:cs typeface="Roboto"/>
              <a:sym typeface="Roboto"/>
            </a:endParaRPr>
          </a:p>
        </p:txBody>
      </p:sp>
      <p:graphicFrame>
        <p:nvGraphicFramePr>
          <p:cNvPr id="57" name="Google Shape;57;p7"/>
          <p:cNvGraphicFramePr/>
          <p:nvPr/>
        </p:nvGraphicFramePr>
        <p:xfrm>
          <a:off x="534150" y="2266575"/>
          <a:ext cx="3000000" cy="3000000"/>
        </p:xfrm>
        <a:graphic>
          <a:graphicData uri="http://schemas.openxmlformats.org/drawingml/2006/table">
            <a:tbl>
              <a:tblPr>
                <a:noFill/>
                <a:tableStyleId>{79CC926D-0D78-42FD-8EE7-1F728F098F4E}</a:tableStyleId>
              </a:tblPr>
              <a:tblGrid>
                <a:gridCol w="4346800"/>
                <a:gridCol w="4705400"/>
              </a:tblGrid>
              <a:tr h="1702800">
                <a:tc>
                  <a:txBody>
                    <a:bodyPr/>
                    <a:lstStyle/>
                    <a:p>
                      <a:pPr indent="0" lvl="0" marL="0" rtl="0" algn="l">
                        <a:spcBef>
                          <a:spcPts val="0"/>
                        </a:spcBef>
                        <a:spcAft>
                          <a:spcPts val="0"/>
                        </a:spcAft>
                        <a:buNone/>
                      </a:pPr>
                      <a:r>
                        <a:t/>
                      </a:r>
                      <a:endParaRPr b="1" sz="1700">
                        <a:solidFill>
                          <a:schemeClr val="dk1"/>
                        </a:solidFill>
                        <a:latin typeface="Roboto"/>
                        <a:ea typeface="Roboto"/>
                        <a:cs typeface="Roboto"/>
                        <a:sym typeface="Roboto"/>
                      </a:endParaRPr>
                    </a:p>
                    <a:p>
                      <a:pPr indent="0" lvl="0" marL="0" rtl="0" algn="l">
                        <a:spcBef>
                          <a:spcPts val="0"/>
                        </a:spcBef>
                        <a:spcAft>
                          <a:spcPts val="0"/>
                        </a:spcAft>
                        <a:buNone/>
                      </a:pPr>
                      <a:r>
                        <a:rPr b="1" lang="en-US" sz="1700">
                          <a:solidFill>
                            <a:schemeClr val="dk1"/>
                          </a:solidFill>
                          <a:latin typeface="Roboto"/>
                          <a:ea typeface="Roboto"/>
                          <a:cs typeface="Roboto"/>
                          <a:sym typeface="Roboto"/>
                        </a:rPr>
                        <a:t>Preorden</a:t>
                      </a:r>
                      <a:endParaRPr b="1" sz="1700">
                        <a:solidFill>
                          <a:schemeClr val="dk1"/>
                        </a:solidFill>
                        <a:latin typeface="Roboto"/>
                        <a:ea typeface="Roboto"/>
                        <a:cs typeface="Roboto"/>
                        <a:sym typeface="Roboto"/>
                      </a:endParaRPr>
                    </a:p>
                    <a:p>
                      <a:pPr indent="0" lvl="1" marL="0" rtl="0" algn="just">
                        <a:lnSpc>
                          <a:spcPct val="80000"/>
                        </a:lnSpc>
                        <a:spcBef>
                          <a:spcPts val="480"/>
                        </a:spcBef>
                        <a:spcAft>
                          <a:spcPts val="0"/>
                        </a:spcAft>
                        <a:buNone/>
                      </a:pPr>
                      <a:r>
                        <a:rPr lang="en-US" sz="1600">
                          <a:solidFill>
                            <a:schemeClr val="dk1"/>
                          </a:solidFill>
                          <a:latin typeface="Roboto"/>
                          <a:ea typeface="Roboto"/>
                          <a:cs typeface="Roboto"/>
                          <a:sym typeface="Roboto"/>
                        </a:rPr>
                        <a:t>Se procesa primero la raíz y luego sus hijos, izquierdo y derecho.</a:t>
                      </a:r>
                      <a:endParaRPr sz="1600">
                        <a:solidFill>
                          <a:schemeClr val="dk1"/>
                        </a:solidFill>
                        <a:latin typeface="Roboto"/>
                        <a:ea typeface="Roboto"/>
                        <a:cs typeface="Roboto"/>
                        <a:sym typeface="Roboto"/>
                      </a:endParaRPr>
                    </a:p>
                    <a:p>
                      <a:pPr indent="0" lvl="1" marL="0" rtl="0" algn="just">
                        <a:lnSpc>
                          <a:spcPct val="80000"/>
                        </a:lnSpc>
                        <a:spcBef>
                          <a:spcPts val="480"/>
                        </a:spcBef>
                        <a:spcAft>
                          <a:spcPts val="0"/>
                        </a:spcAft>
                        <a:buNone/>
                      </a:pPr>
                      <a:r>
                        <a:t/>
                      </a:r>
                      <a:endParaRPr sz="1600">
                        <a:solidFill>
                          <a:schemeClr val="dk1"/>
                        </a:solidFill>
                        <a:latin typeface="Roboto"/>
                        <a:ea typeface="Roboto"/>
                        <a:cs typeface="Roboto"/>
                        <a:sym typeface="Roboto"/>
                      </a:endParaRPr>
                    </a:p>
                    <a:p>
                      <a:pPr indent="0" lvl="1" marL="0" rtl="0" algn="just">
                        <a:lnSpc>
                          <a:spcPct val="80000"/>
                        </a:lnSpc>
                        <a:spcBef>
                          <a:spcPts val="360"/>
                        </a:spcBef>
                        <a:spcAft>
                          <a:spcPts val="0"/>
                        </a:spcAft>
                        <a:buClr>
                          <a:schemeClr val="dk1"/>
                        </a:buClr>
                        <a:buSzPts val="1800"/>
                        <a:buFont typeface="Arial"/>
                        <a:buNone/>
                      </a:pPr>
                      <a:r>
                        <a:rPr b="1" lang="en-US" sz="1600">
                          <a:solidFill>
                            <a:srgbClr val="6D9EEB"/>
                          </a:solidFill>
                          <a:latin typeface="Consolas"/>
                          <a:ea typeface="Consolas"/>
                          <a:cs typeface="Consolas"/>
                          <a:sym typeface="Consolas"/>
                        </a:rPr>
                        <a:t>40, 25, 10, 32, 78</a:t>
                      </a:r>
                      <a:endParaRPr sz="1600">
                        <a:solidFill>
                          <a:schemeClr val="dk1"/>
                        </a:solidFill>
                        <a:latin typeface="Roboto"/>
                        <a:ea typeface="Roboto"/>
                        <a:cs typeface="Roboto"/>
                        <a:sym typeface="Roboto"/>
                      </a:endParaRPr>
                    </a:p>
                  </a:txBody>
                  <a:tcPr marT="91425" marB="91425" marR="91425" marL="91425"/>
                </a:tc>
                <a:tc>
                  <a:txBody>
                    <a:bodyPr/>
                    <a:lstStyle/>
                    <a:p>
                      <a:pPr indent="0" lvl="0" marL="457200" rtl="0" algn="l">
                        <a:spcBef>
                          <a:spcPts val="0"/>
                        </a:spcBef>
                        <a:spcAft>
                          <a:spcPts val="0"/>
                        </a:spcAft>
                        <a:buClr>
                          <a:schemeClr val="dk1"/>
                        </a:buClr>
                        <a:buSzPts val="1100"/>
                        <a:buFont typeface="Arial"/>
                        <a:buNone/>
                      </a:pPr>
                      <a:r>
                        <a:rPr lang="en-US">
                          <a:solidFill>
                            <a:srgbClr val="434343"/>
                          </a:solidFill>
                          <a:latin typeface="Consolas"/>
                          <a:ea typeface="Consolas"/>
                          <a:cs typeface="Consolas"/>
                          <a:sym typeface="Consolas"/>
                        </a:rPr>
                        <a:t>public void preorden() {</a:t>
                      </a:r>
                      <a:endParaRPr>
                        <a:solidFill>
                          <a:srgbClr val="434343"/>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US">
                          <a:solidFill>
                            <a:srgbClr val="434343"/>
                          </a:solidFill>
                          <a:latin typeface="Consolas"/>
                          <a:ea typeface="Consolas"/>
                          <a:cs typeface="Consolas"/>
                          <a:sym typeface="Consolas"/>
                        </a:rPr>
                        <a:t>    imprimir (dato);</a:t>
                      </a:r>
                      <a:endParaRPr>
                        <a:solidFill>
                          <a:srgbClr val="434343"/>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US">
                          <a:solidFill>
                            <a:srgbClr val="434343"/>
                          </a:solidFill>
                          <a:latin typeface="Consolas"/>
                          <a:ea typeface="Consolas"/>
                          <a:cs typeface="Consolas"/>
                          <a:sym typeface="Consolas"/>
                        </a:rPr>
                        <a:t>    si (tiene hijo_izquierdo)    </a:t>
                      </a:r>
                      <a:endParaRPr>
                        <a:solidFill>
                          <a:srgbClr val="434343"/>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US">
                          <a:solidFill>
                            <a:srgbClr val="434343"/>
                          </a:solidFill>
                          <a:latin typeface="Consolas"/>
                          <a:ea typeface="Consolas"/>
                          <a:cs typeface="Consolas"/>
                          <a:sym typeface="Consolas"/>
                        </a:rPr>
                        <a:t>   	 hijoIzquierdo.preorden();</a:t>
                      </a:r>
                      <a:endParaRPr>
                        <a:solidFill>
                          <a:srgbClr val="434343"/>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US">
                          <a:solidFill>
                            <a:srgbClr val="434343"/>
                          </a:solidFill>
                          <a:latin typeface="Consolas"/>
                          <a:ea typeface="Consolas"/>
                          <a:cs typeface="Consolas"/>
                          <a:sym typeface="Consolas"/>
                        </a:rPr>
                        <a:t>    si (tiene hijo_derecho)</a:t>
                      </a:r>
                      <a:endParaRPr>
                        <a:solidFill>
                          <a:srgbClr val="434343"/>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US">
                          <a:solidFill>
                            <a:srgbClr val="434343"/>
                          </a:solidFill>
                          <a:latin typeface="Consolas"/>
                          <a:ea typeface="Consolas"/>
                          <a:cs typeface="Consolas"/>
                          <a:sym typeface="Consolas"/>
                        </a:rPr>
                        <a:t>   	 hijoDerecho.preorden();</a:t>
                      </a:r>
                      <a:endParaRPr>
                        <a:solidFill>
                          <a:srgbClr val="434343"/>
                        </a:solidFill>
                        <a:latin typeface="Consolas"/>
                        <a:ea typeface="Consolas"/>
                        <a:cs typeface="Consolas"/>
                        <a:sym typeface="Consolas"/>
                      </a:endParaRPr>
                    </a:p>
                    <a:p>
                      <a:pPr indent="0" lvl="0" marL="457200" rtl="0" algn="l">
                        <a:spcBef>
                          <a:spcPts val="0"/>
                        </a:spcBef>
                        <a:spcAft>
                          <a:spcPts val="0"/>
                        </a:spcAft>
                        <a:buNone/>
                      </a:pPr>
                      <a:r>
                        <a:rPr lang="en-US">
                          <a:solidFill>
                            <a:srgbClr val="434343"/>
                          </a:solidFill>
                          <a:latin typeface="Consolas"/>
                          <a:ea typeface="Consolas"/>
                          <a:cs typeface="Consolas"/>
                          <a:sym typeface="Consolas"/>
                        </a:rPr>
                        <a:t>}</a:t>
                      </a:r>
                      <a:endParaRPr>
                        <a:solidFill>
                          <a:srgbClr val="434343"/>
                        </a:solidFill>
                        <a:latin typeface="Roboto"/>
                        <a:ea typeface="Roboto"/>
                        <a:cs typeface="Roboto"/>
                        <a:sym typeface="Roboto"/>
                      </a:endParaRPr>
                    </a:p>
                  </a:txBody>
                  <a:tcPr marT="91425" marB="91425" marR="91425" marL="91425"/>
                </a:tc>
              </a:tr>
              <a:tr h="753700">
                <a:tc>
                  <a:txBody>
                    <a:bodyPr/>
                    <a:lstStyle/>
                    <a:p>
                      <a:pPr indent="0" lvl="0" marL="0" rtl="0" algn="l">
                        <a:spcBef>
                          <a:spcPts val="0"/>
                        </a:spcBef>
                        <a:spcAft>
                          <a:spcPts val="0"/>
                        </a:spcAft>
                        <a:buNone/>
                      </a:pPr>
                      <a:r>
                        <a:t/>
                      </a:r>
                      <a:endParaRPr b="1" sz="17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US" sz="1700">
                          <a:solidFill>
                            <a:schemeClr val="dk1"/>
                          </a:solidFill>
                          <a:latin typeface="Roboto"/>
                          <a:ea typeface="Roboto"/>
                          <a:cs typeface="Roboto"/>
                          <a:sym typeface="Roboto"/>
                        </a:rPr>
                        <a:t>Inorden</a:t>
                      </a:r>
                      <a:endParaRPr b="1" sz="1700">
                        <a:solidFill>
                          <a:schemeClr val="dk1"/>
                        </a:solidFill>
                        <a:latin typeface="Roboto"/>
                        <a:ea typeface="Roboto"/>
                        <a:cs typeface="Roboto"/>
                        <a:sym typeface="Roboto"/>
                      </a:endParaRPr>
                    </a:p>
                    <a:p>
                      <a:pPr indent="0" lvl="1" marL="0" rtl="0" algn="just">
                        <a:lnSpc>
                          <a:spcPct val="80000"/>
                        </a:lnSpc>
                        <a:spcBef>
                          <a:spcPts val="480"/>
                        </a:spcBef>
                        <a:spcAft>
                          <a:spcPts val="0"/>
                        </a:spcAft>
                        <a:buNone/>
                      </a:pPr>
                      <a:r>
                        <a:rPr lang="en-US" sz="1600">
                          <a:solidFill>
                            <a:schemeClr val="dk1"/>
                          </a:solidFill>
                          <a:latin typeface="Roboto"/>
                          <a:ea typeface="Roboto"/>
                          <a:cs typeface="Roboto"/>
                          <a:sym typeface="Roboto"/>
                        </a:rPr>
                        <a:t>Se procesa el hijo izquierdo, luego la raíz y último el hijo derecho.</a:t>
                      </a:r>
                      <a:endParaRPr sz="1600">
                        <a:solidFill>
                          <a:schemeClr val="dk1"/>
                        </a:solidFill>
                        <a:latin typeface="Roboto"/>
                        <a:ea typeface="Roboto"/>
                        <a:cs typeface="Roboto"/>
                        <a:sym typeface="Roboto"/>
                      </a:endParaRPr>
                    </a:p>
                    <a:p>
                      <a:pPr indent="0" lvl="1" marL="0" rtl="0" algn="just">
                        <a:lnSpc>
                          <a:spcPct val="80000"/>
                        </a:lnSpc>
                        <a:spcBef>
                          <a:spcPts val="480"/>
                        </a:spcBef>
                        <a:spcAft>
                          <a:spcPts val="0"/>
                        </a:spcAft>
                        <a:buNone/>
                      </a:pPr>
                      <a:r>
                        <a:t/>
                      </a:r>
                      <a:endParaRPr sz="1600">
                        <a:solidFill>
                          <a:schemeClr val="dk1"/>
                        </a:solidFill>
                        <a:latin typeface="Roboto"/>
                        <a:ea typeface="Roboto"/>
                        <a:cs typeface="Roboto"/>
                        <a:sym typeface="Roboto"/>
                      </a:endParaRPr>
                    </a:p>
                    <a:p>
                      <a:pPr indent="0" lvl="1" marL="0" rtl="0" algn="just">
                        <a:lnSpc>
                          <a:spcPct val="80000"/>
                        </a:lnSpc>
                        <a:spcBef>
                          <a:spcPts val="360"/>
                        </a:spcBef>
                        <a:spcAft>
                          <a:spcPts val="0"/>
                        </a:spcAft>
                        <a:buClr>
                          <a:schemeClr val="dk1"/>
                        </a:buClr>
                        <a:buSzPts val="1800"/>
                        <a:buFont typeface="Arial"/>
                        <a:buNone/>
                      </a:pPr>
                      <a:r>
                        <a:rPr b="1" lang="en-US" sz="1600">
                          <a:solidFill>
                            <a:srgbClr val="6D9EEB"/>
                          </a:solidFill>
                          <a:latin typeface="Consolas"/>
                          <a:ea typeface="Consolas"/>
                          <a:cs typeface="Consolas"/>
                          <a:sym typeface="Consolas"/>
                        </a:rPr>
                        <a:t>10, 25, 32, 40, 78</a:t>
                      </a:r>
                      <a:endParaRPr b="1" sz="1600">
                        <a:solidFill>
                          <a:srgbClr val="6D9EEB"/>
                        </a:solidFill>
                        <a:latin typeface="Consolas"/>
                        <a:ea typeface="Consolas"/>
                        <a:cs typeface="Consolas"/>
                        <a:sym typeface="Consolas"/>
                      </a:endParaRPr>
                    </a:p>
                    <a:p>
                      <a:pPr indent="0" lvl="1" marL="0" rtl="0" algn="just">
                        <a:lnSpc>
                          <a:spcPct val="80000"/>
                        </a:lnSpc>
                        <a:spcBef>
                          <a:spcPts val="480"/>
                        </a:spcBef>
                        <a:spcAft>
                          <a:spcPts val="0"/>
                        </a:spcAft>
                        <a:buClr>
                          <a:schemeClr val="dk1"/>
                        </a:buClr>
                        <a:buSzPts val="1100"/>
                        <a:buFont typeface="Arial"/>
                        <a:buNone/>
                      </a:pPr>
                      <a:r>
                        <a:t/>
                      </a:r>
                      <a:endParaRPr sz="1600">
                        <a:solidFill>
                          <a:schemeClr val="dk1"/>
                        </a:solidFill>
                        <a:latin typeface="Roboto"/>
                        <a:ea typeface="Roboto"/>
                        <a:cs typeface="Roboto"/>
                        <a:sym typeface="Roboto"/>
                      </a:endParaRPr>
                    </a:p>
                  </a:txBody>
                  <a:tcPr marT="91425" marB="91425" marR="91425" marL="91425"/>
                </a:tc>
                <a:tc>
                  <a:txBody>
                    <a:bodyPr/>
                    <a:lstStyle/>
                    <a:p>
                      <a:pPr indent="0" lvl="0" marL="457200" rtl="0" algn="l">
                        <a:spcBef>
                          <a:spcPts val="0"/>
                        </a:spcBef>
                        <a:spcAft>
                          <a:spcPts val="0"/>
                        </a:spcAft>
                        <a:buClr>
                          <a:schemeClr val="dk1"/>
                        </a:buClr>
                        <a:buSzPts val="1100"/>
                        <a:buFont typeface="Arial"/>
                        <a:buNone/>
                      </a:pPr>
                      <a:r>
                        <a:rPr lang="en-US">
                          <a:solidFill>
                            <a:srgbClr val="434343"/>
                          </a:solidFill>
                          <a:latin typeface="Consolas"/>
                          <a:ea typeface="Consolas"/>
                          <a:cs typeface="Consolas"/>
                          <a:sym typeface="Consolas"/>
                        </a:rPr>
                        <a:t>public void preorden() {</a:t>
                      </a:r>
                      <a:endParaRPr>
                        <a:solidFill>
                          <a:srgbClr val="434343"/>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US">
                          <a:solidFill>
                            <a:srgbClr val="434343"/>
                          </a:solidFill>
                          <a:latin typeface="Consolas"/>
                          <a:ea typeface="Consolas"/>
                          <a:cs typeface="Consolas"/>
                          <a:sym typeface="Consolas"/>
                        </a:rPr>
                        <a:t>    si (tiene hijo_izquierdo)    </a:t>
                      </a:r>
                      <a:endParaRPr>
                        <a:solidFill>
                          <a:srgbClr val="434343"/>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US">
                          <a:solidFill>
                            <a:srgbClr val="434343"/>
                          </a:solidFill>
                          <a:latin typeface="Consolas"/>
                          <a:ea typeface="Consolas"/>
                          <a:cs typeface="Consolas"/>
                          <a:sym typeface="Consolas"/>
                        </a:rPr>
                        <a:t>   	 hijoIzquierdo.preorden();</a:t>
                      </a:r>
                      <a:endParaRPr>
                        <a:solidFill>
                          <a:srgbClr val="434343"/>
                        </a:solidFill>
                        <a:latin typeface="Consolas"/>
                        <a:ea typeface="Consolas"/>
                        <a:cs typeface="Consolas"/>
                        <a:sym typeface="Consolas"/>
                      </a:endParaRPr>
                    </a:p>
                    <a:p>
                      <a:pPr indent="0" lvl="0" marL="457200" rtl="0" algn="l">
                        <a:spcBef>
                          <a:spcPts val="0"/>
                        </a:spcBef>
                        <a:spcAft>
                          <a:spcPts val="0"/>
                        </a:spcAft>
                        <a:buNone/>
                      </a:pPr>
                      <a:r>
                        <a:rPr lang="en-US">
                          <a:solidFill>
                            <a:srgbClr val="434343"/>
                          </a:solidFill>
                          <a:latin typeface="Consolas"/>
                          <a:ea typeface="Consolas"/>
                          <a:cs typeface="Consolas"/>
                          <a:sym typeface="Consolas"/>
                        </a:rPr>
                        <a:t>    imprimir (dato);</a:t>
                      </a:r>
                      <a:endParaRPr>
                        <a:solidFill>
                          <a:srgbClr val="434343"/>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US">
                          <a:solidFill>
                            <a:srgbClr val="434343"/>
                          </a:solidFill>
                          <a:latin typeface="Consolas"/>
                          <a:ea typeface="Consolas"/>
                          <a:cs typeface="Consolas"/>
                          <a:sym typeface="Consolas"/>
                        </a:rPr>
                        <a:t>    si (tiene hijo_derecho)</a:t>
                      </a:r>
                      <a:endParaRPr>
                        <a:solidFill>
                          <a:srgbClr val="434343"/>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US">
                          <a:solidFill>
                            <a:srgbClr val="434343"/>
                          </a:solidFill>
                          <a:latin typeface="Consolas"/>
                          <a:ea typeface="Consolas"/>
                          <a:cs typeface="Consolas"/>
                          <a:sym typeface="Consolas"/>
                        </a:rPr>
                        <a:t>   	 hijoDerecho.preorden();</a:t>
                      </a:r>
                      <a:endParaRPr>
                        <a:solidFill>
                          <a:srgbClr val="434343"/>
                        </a:solidFill>
                        <a:latin typeface="Consolas"/>
                        <a:ea typeface="Consolas"/>
                        <a:cs typeface="Consolas"/>
                        <a:sym typeface="Consolas"/>
                      </a:endParaRPr>
                    </a:p>
                    <a:p>
                      <a:pPr indent="0" lvl="0" marL="457200" rtl="0" algn="l">
                        <a:spcBef>
                          <a:spcPts val="0"/>
                        </a:spcBef>
                        <a:spcAft>
                          <a:spcPts val="0"/>
                        </a:spcAft>
                        <a:buNone/>
                      </a:pPr>
                      <a:r>
                        <a:rPr lang="en-US">
                          <a:solidFill>
                            <a:srgbClr val="434343"/>
                          </a:solidFill>
                          <a:latin typeface="Consolas"/>
                          <a:ea typeface="Consolas"/>
                          <a:cs typeface="Consolas"/>
                          <a:sym typeface="Consolas"/>
                        </a:rPr>
                        <a:t>}</a:t>
                      </a:r>
                      <a:endParaRPr/>
                    </a:p>
                  </a:txBody>
                  <a:tcPr marT="91425" marB="91425" marR="91425" marL="91425"/>
                </a:tc>
              </a:tr>
            </a:tbl>
          </a:graphicData>
        </a:graphic>
      </p:graphicFrame>
      <p:pic>
        <p:nvPicPr>
          <p:cNvPr id="58" name="Google Shape;58;p7"/>
          <p:cNvPicPr preferRelativeResize="0"/>
          <p:nvPr/>
        </p:nvPicPr>
        <p:blipFill rotWithShape="1">
          <a:blip r:embed="rId3">
            <a:alphaModFix/>
          </a:blip>
          <a:srcRect b="0" l="0" r="0" t="0"/>
          <a:stretch/>
        </p:blipFill>
        <p:spPr>
          <a:xfrm>
            <a:off x="7602100" y="573075"/>
            <a:ext cx="1962150" cy="1551797"/>
          </a:xfrm>
          <a:prstGeom prst="rect">
            <a:avLst/>
          </a:prstGeom>
          <a:noFill/>
          <a:ln>
            <a:noFill/>
          </a:ln>
        </p:spPr>
      </p:pic>
      <p:sp>
        <p:nvSpPr>
          <p:cNvPr id="59" name="Google Shape;59;p7"/>
          <p:cNvSpPr txBox="1"/>
          <p:nvPr/>
        </p:nvSpPr>
        <p:spPr>
          <a:xfrm>
            <a:off x="512475" y="1201275"/>
            <a:ext cx="65862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Roboto"/>
                <a:ea typeface="Roboto"/>
                <a:cs typeface="Roboto"/>
                <a:sym typeface="Roboto"/>
              </a:rPr>
              <a:t>Los árboles binarios se pueden recorrer de diferentes maneras, de acuerdo al orden en el que se visitan sus nodos. En el cuadro se </a:t>
            </a:r>
            <a:r>
              <a:rPr lang="en-US" sz="1700">
                <a:latin typeface="Roboto"/>
                <a:ea typeface="Roboto"/>
                <a:cs typeface="Roboto"/>
                <a:sym typeface="Roboto"/>
              </a:rPr>
              <a:t>sintetiza</a:t>
            </a:r>
            <a:r>
              <a:rPr lang="en-US" sz="1700">
                <a:latin typeface="Roboto"/>
                <a:ea typeface="Roboto"/>
                <a:cs typeface="Roboto"/>
                <a:sym typeface="Roboto"/>
              </a:rPr>
              <a:t> cada uno de ellos.</a:t>
            </a:r>
            <a:endParaRPr sz="17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8"/>
          <p:cNvSpPr txBox="1"/>
          <p:nvPr/>
        </p:nvSpPr>
        <p:spPr>
          <a:xfrm>
            <a:off x="741362" y="115887"/>
            <a:ext cx="8785200" cy="719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Arboles Binarios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2500"/>
              <a:buFont typeface="Arial"/>
              <a:buNone/>
            </a:pPr>
            <a:r>
              <a:rPr b="1" i="0" lang="en-US" sz="2500" u="none" cap="none" strike="noStrike">
                <a:solidFill>
                  <a:srgbClr val="22228B"/>
                </a:solidFill>
                <a:latin typeface="Arial"/>
                <a:ea typeface="Arial"/>
                <a:cs typeface="Arial"/>
                <a:sym typeface="Arial"/>
              </a:rPr>
              <a:t>Recorridos (</a:t>
            </a:r>
            <a:r>
              <a:rPr b="1" lang="en-US" sz="2500">
                <a:solidFill>
                  <a:srgbClr val="22228B"/>
                </a:solidFill>
              </a:rPr>
              <a:t>2</a:t>
            </a:r>
            <a:r>
              <a:rPr b="1" i="0" lang="en-US" sz="2500" u="none" cap="none" strike="noStrike">
                <a:solidFill>
                  <a:srgbClr val="22228B"/>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graphicFrame>
        <p:nvGraphicFramePr>
          <p:cNvPr id="65" name="Google Shape;65;p8"/>
          <p:cNvGraphicFramePr/>
          <p:nvPr/>
        </p:nvGraphicFramePr>
        <p:xfrm>
          <a:off x="534150" y="1885575"/>
          <a:ext cx="3000000" cy="3000000"/>
        </p:xfrm>
        <a:graphic>
          <a:graphicData uri="http://schemas.openxmlformats.org/drawingml/2006/table">
            <a:tbl>
              <a:tblPr>
                <a:noFill/>
                <a:tableStyleId>{79CC926D-0D78-42FD-8EE7-1F728F098F4E}</a:tableStyleId>
              </a:tblPr>
              <a:tblGrid>
                <a:gridCol w="3988200"/>
                <a:gridCol w="5064000"/>
              </a:tblGrid>
              <a:tr h="753700">
                <a:tc>
                  <a:txBody>
                    <a:bodyPr/>
                    <a:lstStyle/>
                    <a:p>
                      <a:pPr indent="0" lvl="0" marL="0" rtl="0" algn="l">
                        <a:lnSpc>
                          <a:spcPct val="80000"/>
                        </a:lnSpc>
                        <a:spcBef>
                          <a:spcPts val="1920"/>
                        </a:spcBef>
                        <a:spcAft>
                          <a:spcPts val="0"/>
                        </a:spcAft>
                        <a:buNone/>
                      </a:pPr>
                      <a:r>
                        <a:rPr b="1" lang="en-US" sz="1700">
                          <a:solidFill>
                            <a:schemeClr val="dk1"/>
                          </a:solidFill>
                          <a:latin typeface="Roboto"/>
                          <a:ea typeface="Roboto"/>
                          <a:cs typeface="Roboto"/>
                          <a:sym typeface="Roboto"/>
                        </a:rPr>
                        <a:t>Postorden</a:t>
                      </a:r>
                      <a:endParaRPr sz="2300">
                        <a:solidFill>
                          <a:schemeClr val="dk1"/>
                        </a:solidFill>
                        <a:latin typeface="Roboto"/>
                        <a:ea typeface="Roboto"/>
                        <a:cs typeface="Roboto"/>
                        <a:sym typeface="Roboto"/>
                      </a:endParaRPr>
                    </a:p>
                    <a:p>
                      <a:pPr indent="0" lvl="0" marL="0" rtl="0" algn="just">
                        <a:lnSpc>
                          <a:spcPct val="80000"/>
                        </a:lnSpc>
                        <a:spcBef>
                          <a:spcPts val="480"/>
                        </a:spcBef>
                        <a:spcAft>
                          <a:spcPts val="0"/>
                        </a:spcAft>
                        <a:buNone/>
                      </a:pPr>
                      <a:r>
                        <a:rPr lang="en-US" sz="1600">
                          <a:solidFill>
                            <a:schemeClr val="dk1"/>
                          </a:solidFill>
                          <a:latin typeface="Roboto"/>
                          <a:ea typeface="Roboto"/>
                          <a:cs typeface="Roboto"/>
                          <a:sym typeface="Roboto"/>
                        </a:rPr>
                        <a:t>Se procesan primero los hijos, izquierdo y derecho, y luego la raíz</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b="1" sz="1700">
                        <a:solidFill>
                          <a:schemeClr val="dk1"/>
                        </a:solidFill>
                        <a:latin typeface="Roboto"/>
                        <a:ea typeface="Roboto"/>
                        <a:cs typeface="Roboto"/>
                        <a:sym typeface="Roboto"/>
                      </a:endParaRPr>
                    </a:p>
                    <a:p>
                      <a:pPr indent="0" lvl="1" marL="0" rtl="0" algn="just">
                        <a:lnSpc>
                          <a:spcPct val="80000"/>
                        </a:lnSpc>
                        <a:spcBef>
                          <a:spcPts val="360"/>
                        </a:spcBef>
                        <a:spcAft>
                          <a:spcPts val="0"/>
                        </a:spcAft>
                        <a:buNone/>
                      </a:pPr>
                      <a:r>
                        <a:rPr b="1" lang="en-US" sz="1600">
                          <a:solidFill>
                            <a:srgbClr val="6D9EEB"/>
                          </a:solidFill>
                          <a:latin typeface="Consolas"/>
                          <a:ea typeface="Consolas"/>
                          <a:cs typeface="Consolas"/>
                          <a:sym typeface="Consolas"/>
                        </a:rPr>
                        <a:t>10, 32, 25, 78, 40 </a:t>
                      </a:r>
                      <a:endParaRPr b="1" sz="17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457200" rtl="0" algn="l">
                        <a:spcBef>
                          <a:spcPts val="0"/>
                        </a:spcBef>
                        <a:spcAft>
                          <a:spcPts val="0"/>
                        </a:spcAft>
                        <a:buNone/>
                      </a:pPr>
                      <a:r>
                        <a:rPr lang="en-US">
                          <a:solidFill>
                            <a:srgbClr val="434343"/>
                          </a:solidFill>
                          <a:latin typeface="Consolas"/>
                          <a:ea typeface="Consolas"/>
                          <a:cs typeface="Consolas"/>
                          <a:sym typeface="Consolas"/>
                        </a:rPr>
                        <a:t>public void preorden() {</a:t>
                      </a:r>
                      <a:endParaRPr>
                        <a:solidFill>
                          <a:srgbClr val="434343"/>
                        </a:solidFill>
                        <a:latin typeface="Consolas"/>
                        <a:ea typeface="Consolas"/>
                        <a:cs typeface="Consolas"/>
                        <a:sym typeface="Consolas"/>
                      </a:endParaRPr>
                    </a:p>
                    <a:p>
                      <a:pPr indent="0" lvl="0" marL="457200" rtl="0" algn="l">
                        <a:spcBef>
                          <a:spcPts val="0"/>
                        </a:spcBef>
                        <a:spcAft>
                          <a:spcPts val="0"/>
                        </a:spcAft>
                        <a:buNone/>
                      </a:pPr>
                      <a:r>
                        <a:rPr lang="en-US">
                          <a:solidFill>
                            <a:srgbClr val="434343"/>
                          </a:solidFill>
                          <a:latin typeface="Consolas"/>
                          <a:ea typeface="Consolas"/>
                          <a:cs typeface="Consolas"/>
                          <a:sym typeface="Consolas"/>
                        </a:rPr>
                        <a:t>    si (tiene hijo_izquierdo)    </a:t>
                      </a:r>
                      <a:endParaRPr>
                        <a:solidFill>
                          <a:srgbClr val="434343"/>
                        </a:solidFill>
                        <a:latin typeface="Consolas"/>
                        <a:ea typeface="Consolas"/>
                        <a:cs typeface="Consolas"/>
                        <a:sym typeface="Consolas"/>
                      </a:endParaRPr>
                    </a:p>
                    <a:p>
                      <a:pPr indent="0" lvl="0" marL="457200" rtl="0" algn="l">
                        <a:spcBef>
                          <a:spcPts val="0"/>
                        </a:spcBef>
                        <a:spcAft>
                          <a:spcPts val="0"/>
                        </a:spcAft>
                        <a:buNone/>
                      </a:pPr>
                      <a:r>
                        <a:rPr lang="en-US">
                          <a:solidFill>
                            <a:srgbClr val="434343"/>
                          </a:solidFill>
                          <a:latin typeface="Consolas"/>
                          <a:ea typeface="Consolas"/>
                          <a:cs typeface="Consolas"/>
                          <a:sym typeface="Consolas"/>
                        </a:rPr>
                        <a:t>   	 hijoIzquierdo.preorden();</a:t>
                      </a:r>
                      <a:endParaRPr>
                        <a:solidFill>
                          <a:srgbClr val="434343"/>
                        </a:solidFill>
                        <a:latin typeface="Consolas"/>
                        <a:ea typeface="Consolas"/>
                        <a:cs typeface="Consolas"/>
                        <a:sym typeface="Consolas"/>
                      </a:endParaRPr>
                    </a:p>
                    <a:p>
                      <a:pPr indent="0" lvl="0" marL="457200" rtl="0" algn="l">
                        <a:spcBef>
                          <a:spcPts val="0"/>
                        </a:spcBef>
                        <a:spcAft>
                          <a:spcPts val="0"/>
                        </a:spcAft>
                        <a:buNone/>
                      </a:pPr>
                      <a:r>
                        <a:rPr lang="en-US">
                          <a:solidFill>
                            <a:srgbClr val="434343"/>
                          </a:solidFill>
                          <a:latin typeface="Consolas"/>
                          <a:ea typeface="Consolas"/>
                          <a:cs typeface="Consolas"/>
                          <a:sym typeface="Consolas"/>
                        </a:rPr>
                        <a:t>    si (tiene hijo_derecho)</a:t>
                      </a:r>
                      <a:endParaRPr>
                        <a:solidFill>
                          <a:srgbClr val="434343"/>
                        </a:solidFill>
                        <a:latin typeface="Consolas"/>
                        <a:ea typeface="Consolas"/>
                        <a:cs typeface="Consolas"/>
                        <a:sym typeface="Consolas"/>
                      </a:endParaRPr>
                    </a:p>
                    <a:p>
                      <a:pPr indent="0" lvl="0" marL="457200" rtl="0" algn="l">
                        <a:spcBef>
                          <a:spcPts val="0"/>
                        </a:spcBef>
                        <a:spcAft>
                          <a:spcPts val="0"/>
                        </a:spcAft>
                        <a:buNone/>
                      </a:pPr>
                      <a:r>
                        <a:rPr lang="en-US">
                          <a:solidFill>
                            <a:srgbClr val="434343"/>
                          </a:solidFill>
                          <a:latin typeface="Consolas"/>
                          <a:ea typeface="Consolas"/>
                          <a:cs typeface="Consolas"/>
                          <a:sym typeface="Consolas"/>
                        </a:rPr>
                        <a:t>   	 hijoDerecho.preorden();</a:t>
                      </a:r>
                      <a:endParaRPr>
                        <a:solidFill>
                          <a:srgbClr val="434343"/>
                        </a:solidFill>
                        <a:latin typeface="Consolas"/>
                        <a:ea typeface="Consolas"/>
                        <a:cs typeface="Consolas"/>
                        <a:sym typeface="Consolas"/>
                      </a:endParaRPr>
                    </a:p>
                    <a:p>
                      <a:pPr indent="0" lvl="0" marL="457200" rtl="0" algn="l">
                        <a:spcBef>
                          <a:spcPts val="0"/>
                        </a:spcBef>
                        <a:spcAft>
                          <a:spcPts val="0"/>
                        </a:spcAft>
                        <a:buNone/>
                      </a:pPr>
                      <a:r>
                        <a:rPr lang="en-US">
                          <a:solidFill>
                            <a:srgbClr val="434343"/>
                          </a:solidFill>
                          <a:latin typeface="Consolas"/>
                          <a:ea typeface="Consolas"/>
                          <a:cs typeface="Consolas"/>
                          <a:sym typeface="Consolas"/>
                        </a:rPr>
                        <a:t>    imprimir (dato);</a:t>
                      </a:r>
                      <a:endParaRPr>
                        <a:solidFill>
                          <a:srgbClr val="434343"/>
                        </a:solidFill>
                        <a:latin typeface="Consolas"/>
                        <a:ea typeface="Consolas"/>
                        <a:cs typeface="Consolas"/>
                        <a:sym typeface="Consolas"/>
                      </a:endParaRPr>
                    </a:p>
                    <a:p>
                      <a:pPr indent="0" lvl="0" marL="457200" rtl="0" algn="l">
                        <a:spcBef>
                          <a:spcPts val="0"/>
                        </a:spcBef>
                        <a:spcAft>
                          <a:spcPts val="0"/>
                        </a:spcAft>
                        <a:buNone/>
                      </a:pPr>
                      <a:r>
                        <a:rPr lang="en-US">
                          <a:solidFill>
                            <a:srgbClr val="434343"/>
                          </a:solidFill>
                          <a:latin typeface="Consolas"/>
                          <a:ea typeface="Consolas"/>
                          <a:cs typeface="Consolas"/>
                          <a:sym typeface="Consolas"/>
                        </a:rPr>
                        <a:t>}</a:t>
                      </a:r>
                      <a:endParaRPr>
                        <a:solidFill>
                          <a:srgbClr val="434343"/>
                        </a:solidFill>
                        <a:latin typeface="Consolas"/>
                        <a:ea typeface="Consolas"/>
                        <a:cs typeface="Consolas"/>
                        <a:sym typeface="Consolas"/>
                      </a:endParaRPr>
                    </a:p>
                    <a:p>
                      <a:pPr indent="0" lvl="0" marL="457200" rtl="0" algn="l">
                        <a:spcBef>
                          <a:spcPts val="0"/>
                        </a:spcBef>
                        <a:spcAft>
                          <a:spcPts val="0"/>
                        </a:spcAft>
                        <a:buNone/>
                      </a:pPr>
                      <a:r>
                        <a:t/>
                      </a:r>
                      <a:endParaRPr>
                        <a:solidFill>
                          <a:srgbClr val="434343"/>
                        </a:solidFill>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53700">
                <a:tc>
                  <a:txBody>
                    <a:bodyPr/>
                    <a:lstStyle/>
                    <a:p>
                      <a:pPr indent="0" lvl="0" marL="0" rtl="0" algn="l">
                        <a:lnSpc>
                          <a:spcPct val="80000"/>
                        </a:lnSpc>
                        <a:spcBef>
                          <a:spcPts val="1920"/>
                        </a:spcBef>
                        <a:spcAft>
                          <a:spcPts val="0"/>
                        </a:spcAft>
                        <a:buNone/>
                      </a:pPr>
                      <a:r>
                        <a:rPr b="1" lang="en-US" sz="1700">
                          <a:solidFill>
                            <a:schemeClr val="dk1"/>
                          </a:solidFill>
                          <a:latin typeface="Roboto"/>
                          <a:ea typeface="Roboto"/>
                          <a:cs typeface="Roboto"/>
                          <a:sym typeface="Roboto"/>
                        </a:rPr>
                        <a:t>Por niveles</a:t>
                      </a:r>
                      <a:endParaRPr sz="2300">
                        <a:solidFill>
                          <a:schemeClr val="dk1"/>
                        </a:solidFill>
                        <a:latin typeface="Roboto"/>
                        <a:ea typeface="Roboto"/>
                        <a:cs typeface="Roboto"/>
                        <a:sym typeface="Roboto"/>
                      </a:endParaRPr>
                    </a:p>
                    <a:p>
                      <a:pPr indent="0" lvl="0" marL="0" rtl="0" algn="just">
                        <a:lnSpc>
                          <a:spcPct val="80000"/>
                        </a:lnSpc>
                        <a:spcBef>
                          <a:spcPts val="480"/>
                        </a:spcBef>
                        <a:spcAft>
                          <a:spcPts val="0"/>
                        </a:spcAft>
                        <a:buNone/>
                      </a:pPr>
                      <a:r>
                        <a:rPr lang="en-US" sz="1600">
                          <a:solidFill>
                            <a:schemeClr val="dk1"/>
                          </a:solidFill>
                          <a:latin typeface="Roboto"/>
                          <a:ea typeface="Roboto"/>
                          <a:cs typeface="Roboto"/>
                          <a:sym typeface="Roboto"/>
                        </a:rPr>
                        <a:t>Se procesan los nodos teniendo en cuenta sus niveles, primero la raíz, luego los hijos, los hijos de éstos, etc.</a:t>
                      </a:r>
                      <a:endParaRPr sz="1600">
                        <a:solidFill>
                          <a:schemeClr val="dk1"/>
                        </a:solidFill>
                        <a:latin typeface="Roboto"/>
                        <a:ea typeface="Roboto"/>
                        <a:cs typeface="Roboto"/>
                        <a:sym typeface="Roboto"/>
                      </a:endParaRPr>
                    </a:p>
                    <a:p>
                      <a:pPr indent="0" lvl="0" marL="0" rtl="0" algn="just">
                        <a:lnSpc>
                          <a:spcPct val="80000"/>
                        </a:lnSpc>
                        <a:spcBef>
                          <a:spcPts val="480"/>
                        </a:spcBef>
                        <a:spcAft>
                          <a:spcPts val="0"/>
                        </a:spcAft>
                        <a:buNone/>
                      </a:pPr>
                      <a:r>
                        <a:t/>
                      </a:r>
                      <a:endParaRPr sz="1600">
                        <a:solidFill>
                          <a:schemeClr val="dk1"/>
                        </a:solidFill>
                        <a:latin typeface="Roboto"/>
                        <a:ea typeface="Roboto"/>
                        <a:cs typeface="Roboto"/>
                        <a:sym typeface="Roboto"/>
                      </a:endParaRPr>
                    </a:p>
                    <a:p>
                      <a:pPr indent="0" lvl="0" marL="0" rtl="0" algn="just">
                        <a:lnSpc>
                          <a:spcPct val="80000"/>
                        </a:lnSpc>
                        <a:spcBef>
                          <a:spcPts val="480"/>
                        </a:spcBef>
                        <a:spcAft>
                          <a:spcPts val="0"/>
                        </a:spcAft>
                        <a:buNone/>
                      </a:pPr>
                      <a:r>
                        <a:t/>
                      </a:r>
                      <a:endParaRPr sz="1600">
                        <a:solidFill>
                          <a:schemeClr val="dk1"/>
                        </a:solidFill>
                        <a:latin typeface="Roboto"/>
                        <a:ea typeface="Roboto"/>
                        <a:cs typeface="Roboto"/>
                        <a:sym typeface="Roboto"/>
                      </a:endParaRPr>
                    </a:p>
                    <a:p>
                      <a:pPr indent="-609600" lvl="0" marL="609600" rtl="0" algn="l">
                        <a:lnSpc>
                          <a:spcPct val="80000"/>
                        </a:lnSpc>
                        <a:spcBef>
                          <a:spcPts val="360"/>
                        </a:spcBef>
                        <a:spcAft>
                          <a:spcPts val="0"/>
                        </a:spcAft>
                        <a:buClr>
                          <a:srgbClr val="ADADEB"/>
                        </a:buClr>
                        <a:buSzPts val="1800"/>
                        <a:buFont typeface="Consolas"/>
                        <a:buNone/>
                      </a:pPr>
                      <a:r>
                        <a:rPr b="1" lang="en-US" sz="1600">
                          <a:solidFill>
                            <a:srgbClr val="6D9EEB"/>
                          </a:solidFill>
                          <a:latin typeface="Consolas"/>
                          <a:ea typeface="Consolas"/>
                          <a:cs typeface="Consolas"/>
                          <a:sym typeface="Consolas"/>
                        </a:rPr>
                        <a:t> 40, 25, 78, 10, 32</a:t>
                      </a:r>
                      <a:endParaRPr b="1" sz="1600">
                        <a:solidFill>
                          <a:srgbClr val="6D9EEB"/>
                        </a:solidFill>
                        <a:latin typeface="Consolas"/>
                        <a:ea typeface="Consolas"/>
                        <a:cs typeface="Consolas"/>
                        <a:sym typeface="Consolas"/>
                      </a:endParaRPr>
                    </a:p>
                    <a:p>
                      <a:pPr indent="0" lvl="0" marL="0" rtl="0" algn="just">
                        <a:lnSpc>
                          <a:spcPct val="80000"/>
                        </a:lnSpc>
                        <a:spcBef>
                          <a:spcPts val="480"/>
                        </a:spcBef>
                        <a:spcAft>
                          <a:spcPts val="0"/>
                        </a:spcAft>
                        <a:buNone/>
                      </a:pPr>
                      <a:r>
                        <a:t/>
                      </a:r>
                      <a:endParaRPr sz="1600">
                        <a:solidFill>
                          <a:schemeClr val="dk1"/>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457200" marR="0" rtl="0" algn="l">
                        <a:lnSpc>
                          <a:spcPct val="100000"/>
                        </a:lnSpc>
                        <a:spcBef>
                          <a:spcPts val="0"/>
                        </a:spcBef>
                        <a:spcAft>
                          <a:spcPts val="0"/>
                        </a:spcAft>
                        <a:buNone/>
                      </a:pPr>
                      <a:r>
                        <a:rPr lang="en-US">
                          <a:solidFill>
                            <a:srgbClr val="434343"/>
                          </a:solidFill>
                          <a:latin typeface="Consolas"/>
                          <a:ea typeface="Consolas"/>
                          <a:cs typeface="Consolas"/>
                          <a:sym typeface="Consolas"/>
                        </a:rPr>
                        <a:t>public void  porNiveles() {</a:t>
                      </a:r>
                      <a:endParaRPr>
                        <a:solidFill>
                          <a:srgbClr val="434343"/>
                        </a:solidFill>
                        <a:latin typeface="Consolas"/>
                        <a:ea typeface="Consolas"/>
                        <a:cs typeface="Consolas"/>
                        <a:sym typeface="Consolas"/>
                      </a:endParaRPr>
                    </a:p>
                    <a:p>
                      <a:pPr indent="0" lvl="0" marL="457200" marR="0" rtl="0" algn="l">
                        <a:lnSpc>
                          <a:spcPct val="100000"/>
                        </a:lnSpc>
                        <a:spcBef>
                          <a:spcPts val="0"/>
                        </a:spcBef>
                        <a:spcAft>
                          <a:spcPts val="0"/>
                        </a:spcAft>
                        <a:buNone/>
                      </a:pPr>
                      <a:r>
                        <a:rPr lang="en-US">
                          <a:solidFill>
                            <a:srgbClr val="434343"/>
                          </a:solidFill>
                          <a:latin typeface="Consolas"/>
                          <a:ea typeface="Consolas"/>
                          <a:cs typeface="Consolas"/>
                          <a:sym typeface="Consolas"/>
                        </a:rPr>
                        <a:t>	encolar(raíz);</a:t>
                      </a:r>
                      <a:endParaRPr>
                        <a:solidFill>
                          <a:srgbClr val="434343"/>
                        </a:solidFill>
                        <a:latin typeface="Consolas"/>
                        <a:ea typeface="Consolas"/>
                        <a:cs typeface="Consolas"/>
                        <a:sym typeface="Consolas"/>
                      </a:endParaRPr>
                    </a:p>
                    <a:p>
                      <a:pPr indent="0" lvl="0" marL="457200" marR="0" rtl="0" algn="l">
                        <a:lnSpc>
                          <a:spcPct val="100000"/>
                        </a:lnSpc>
                        <a:spcBef>
                          <a:spcPts val="0"/>
                        </a:spcBef>
                        <a:spcAft>
                          <a:spcPts val="0"/>
                        </a:spcAft>
                        <a:buNone/>
                      </a:pPr>
                      <a:r>
                        <a:rPr lang="en-US">
                          <a:solidFill>
                            <a:srgbClr val="434343"/>
                          </a:solidFill>
                          <a:latin typeface="Consolas"/>
                          <a:ea typeface="Consolas"/>
                          <a:cs typeface="Consolas"/>
                          <a:sym typeface="Consolas"/>
                        </a:rPr>
                        <a:t>     mientras (cola no se vacíe) {</a:t>
                      </a:r>
                      <a:endParaRPr>
                        <a:solidFill>
                          <a:srgbClr val="434343"/>
                        </a:solidFill>
                        <a:latin typeface="Consolas"/>
                        <a:ea typeface="Consolas"/>
                        <a:cs typeface="Consolas"/>
                        <a:sym typeface="Consolas"/>
                      </a:endParaRPr>
                    </a:p>
                    <a:p>
                      <a:pPr indent="0" lvl="0" marL="457200" marR="0" rtl="0" algn="l">
                        <a:lnSpc>
                          <a:spcPct val="100000"/>
                        </a:lnSpc>
                        <a:spcBef>
                          <a:spcPts val="0"/>
                        </a:spcBef>
                        <a:spcAft>
                          <a:spcPts val="0"/>
                        </a:spcAft>
                        <a:buNone/>
                      </a:pPr>
                      <a:r>
                        <a:rPr lang="en-US">
                          <a:solidFill>
                            <a:srgbClr val="434343"/>
                          </a:solidFill>
                          <a:latin typeface="Consolas"/>
                          <a:ea typeface="Consolas"/>
                          <a:cs typeface="Consolas"/>
                          <a:sym typeface="Consolas"/>
                        </a:rPr>
                        <a:t>        desencolar(v);</a:t>
                      </a:r>
                      <a:endParaRPr>
                        <a:solidFill>
                          <a:srgbClr val="434343"/>
                        </a:solidFill>
                        <a:latin typeface="Consolas"/>
                        <a:ea typeface="Consolas"/>
                        <a:cs typeface="Consolas"/>
                        <a:sym typeface="Consolas"/>
                      </a:endParaRPr>
                    </a:p>
                    <a:p>
                      <a:pPr indent="0" lvl="0" marL="457200" marR="0" rtl="0" algn="l">
                        <a:lnSpc>
                          <a:spcPct val="100000"/>
                        </a:lnSpc>
                        <a:spcBef>
                          <a:spcPts val="0"/>
                        </a:spcBef>
                        <a:spcAft>
                          <a:spcPts val="0"/>
                        </a:spcAft>
                        <a:buNone/>
                      </a:pPr>
                      <a:r>
                        <a:rPr lang="en-US">
                          <a:solidFill>
                            <a:srgbClr val="434343"/>
                          </a:solidFill>
                          <a:latin typeface="Consolas"/>
                          <a:ea typeface="Consolas"/>
                          <a:cs typeface="Consolas"/>
                          <a:sym typeface="Consolas"/>
                        </a:rPr>
                        <a:t>        imprimir (dato de v);</a:t>
                      </a:r>
                      <a:endParaRPr>
                        <a:solidFill>
                          <a:srgbClr val="434343"/>
                        </a:solidFill>
                        <a:latin typeface="Consolas"/>
                        <a:ea typeface="Consolas"/>
                        <a:cs typeface="Consolas"/>
                        <a:sym typeface="Consolas"/>
                      </a:endParaRPr>
                    </a:p>
                    <a:p>
                      <a:pPr indent="0" lvl="0" marL="457200" marR="0" rtl="0" algn="l">
                        <a:lnSpc>
                          <a:spcPct val="100000"/>
                        </a:lnSpc>
                        <a:spcBef>
                          <a:spcPts val="0"/>
                        </a:spcBef>
                        <a:spcAft>
                          <a:spcPts val="0"/>
                        </a:spcAft>
                        <a:buNone/>
                      </a:pPr>
                      <a:r>
                        <a:rPr lang="en-US">
                          <a:solidFill>
                            <a:srgbClr val="434343"/>
                          </a:solidFill>
                          <a:latin typeface="Consolas"/>
                          <a:ea typeface="Consolas"/>
                          <a:cs typeface="Consolas"/>
                          <a:sym typeface="Consolas"/>
                        </a:rPr>
                        <a:t>        si (tiene hijo_izquierdo)</a:t>
                      </a:r>
                      <a:endParaRPr>
                        <a:solidFill>
                          <a:srgbClr val="434343"/>
                        </a:solidFill>
                        <a:latin typeface="Consolas"/>
                        <a:ea typeface="Consolas"/>
                        <a:cs typeface="Consolas"/>
                        <a:sym typeface="Consolas"/>
                      </a:endParaRPr>
                    </a:p>
                    <a:p>
                      <a:pPr indent="0" lvl="0" marL="457200" marR="0" rtl="0" algn="l">
                        <a:lnSpc>
                          <a:spcPct val="100000"/>
                        </a:lnSpc>
                        <a:spcBef>
                          <a:spcPts val="0"/>
                        </a:spcBef>
                        <a:spcAft>
                          <a:spcPts val="0"/>
                        </a:spcAft>
                        <a:buNone/>
                      </a:pPr>
                      <a:r>
                        <a:rPr lang="en-US">
                          <a:solidFill>
                            <a:srgbClr val="434343"/>
                          </a:solidFill>
                          <a:latin typeface="Consolas"/>
                          <a:ea typeface="Consolas"/>
                          <a:cs typeface="Consolas"/>
                          <a:sym typeface="Consolas"/>
                        </a:rPr>
                        <a:t>        		encolar(hijo_izquierdo);</a:t>
                      </a:r>
                      <a:endParaRPr>
                        <a:solidFill>
                          <a:srgbClr val="434343"/>
                        </a:solidFill>
                        <a:latin typeface="Consolas"/>
                        <a:ea typeface="Consolas"/>
                        <a:cs typeface="Consolas"/>
                        <a:sym typeface="Consolas"/>
                      </a:endParaRPr>
                    </a:p>
                    <a:p>
                      <a:pPr indent="0" lvl="0" marL="457200" marR="0" rtl="0" algn="l">
                        <a:lnSpc>
                          <a:spcPct val="100000"/>
                        </a:lnSpc>
                        <a:spcBef>
                          <a:spcPts val="0"/>
                        </a:spcBef>
                        <a:spcAft>
                          <a:spcPts val="0"/>
                        </a:spcAft>
                        <a:buNone/>
                      </a:pPr>
                      <a:r>
                        <a:rPr lang="en-US">
                          <a:solidFill>
                            <a:srgbClr val="434343"/>
                          </a:solidFill>
                          <a:latin typeface="Consolas"/>
                          <a:ea typeface="Consolas"/>
                          <a:cs typeface="Consolas"/>
                          <a:sym typeface="Consolas"/>
                        </a:rPr>
                        <a:t>	   si (tiene hijo_derecho)</a:t>
                      </a:r>
                      <a:endParaRPr>
                        <a:solidFill>
                          <a:srgbClr val="434343"/>
                        </a:solidFill>
                        <a:latin typeface="Consolas"/>
                        <a:ea typeface="Consolas"/>
                        <a:cs typeface="Consolas"/>
                        <a:sym typeface="Consolas"/>
                      </a:endParaRPr>
                    </a:p>
                    <a:p>
                      <a:pPr indent="0" lvl="0" marL="457200" marR="0" rtl="0" algn="l">
                        <a:lnSpc>
                          <a:spcPct val="100000"/>
                        </a:lnSpc>
                        <a:spcBef>
                          <a:spcPts val="0"/>
                        </a:spcBef>
                        <a:spcAft>
                          <a:spcPts val="0"/>
                        </a:spcAft>
                        <a:buNone/>
                      </a:pPr>
                      <a:r>
                        <a:rPr lang="en-US">
                          <a:solidFill>
                            <a:srgbClr val="434343"/>
                          </a:solidFill>
                          <a:latin typeface="Consolas"/>
                          <a:ea typeface="Consolas"/>
                          <a:cs typeface="Consolas"/>
                          <a:sym typeface="Consolas"/>
                        </a:rPr>
                        <a:t>        		encolar(hijo_derecho);</a:t>
                      </a:r>
                      <a:endParaRPr>
                        <a:solidFill>
                          <a:srgbClr val="434343"/>
                        </a:solidFill>
                        <a:latin typeface="Consolas"/>
                        <a:ea typeface="Consolas"/>
                        <a:cs typeface="Consolas"/>
                        <a:sym typeface="Consolas"/>
                      </a:endParaRPr>
                    </a:p>
                    <a:p>
                      <a:pPr indent="0" lvl="0" marL="457200" marR="0" rtl="0" algn="l">
                        <a:lnSpc>
                          <a:spcPct val="100000"/>
                        </a:lnSpc>
                        <a:spcBef>
                          <a:spcPts val="0"/>
                        </a:spcBef>
                        <a:spcAft>
                          <a:spcPts val="0"/>
                        </a:spcAft>
                        <a:buNone/>
                      </a:pPr>
                      <a:r>
                        <a:rPr lang="en-US">
                          <a:solidFill>
                            <a:srgbClr val="434343"/>
                          </a:solidFill>
                          <a:latin typeface="Consolas"/>
                          <a:ea typeface="Consolas"/>
                          <a:cs typeface="Consolas"/>
                          <a:sym typeface="Consolas"/>
                        </a:rPr>
                        <a:t>	 }</a:t>
                      </a:r>
                      <a:endParaRPr>
                        <a:solidFill>
                          <a:srgbClr val="434343"/>
                        </a:solidFill>
                        <a:latin typeface="Consolas"/>
                        <a:ea typeface="Consolas"/>
                        <a:cs typeface="Consolas"/>
                        <a:sym typeface="Consolas"/>
                      </a:endParaRPr>
                    </a:p>
                    <a:p>
                      <a:pPr indent="0" lvl="0" marL="457200" marR="0" rtl="0" algn="l">
                        <a:lnSpc>
                          <a:spcPct val="100000"/>
                        </a:lnSpc>
                        <a:spcBef>
                          <a:spcPts val="0"/>
                        </a:spcBef>
                        <a:spcAft>
                          <a:spcPts val="0"/>
                        </a:spcAft>
                        <a:buNone/>
                      </a:pPr>
                      <a:r>
                        <a:rPr lang="en-US">
                          <a:solidFill>
                            <a:srgbClr val="434343"/>
                          </a:solidFill>
                          <a:latin typeface="Consolas"/>
                          <a:ea typeface="Consolas"/>
                          <a:cs typeface="Consolas"/>
                          <a:sym typeface="Consolas"/>
                        </a:rPr>
                        <a:t>}</a:t>
                      </a:r>
                      <a:endParaRPr>
                        <a:solidFill>
                          <a:srgbClr val="434343"/>
                        </a:solidFill>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pic>
        <p:nvPicPr>
          <p:cNvPr id="66" name="Google Shape;66;p8"/>
          <p:cNvPicPr preferRelativeResize="0"/>
          <p:nvPr/>
        </p:nvPicPr>
        <p:blipFill rotWithShape="1">
          <a:blip r:embed="rId3">
            <a:alphaModFix/>
          </a:blip>
          <a:srcRect b="0" l="0" r="0" t="0"/>
          <a:stretch/>
        </p:blipFill>
        <p:spPr>
          <a:xfrm>
            <a:off x="7602100" y="573075"/>
            <a:ext cx="1962150" cy="15517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9"/>
          <p:cNvSpPr txBox="1"/>
          <p:nvPr/>
        </p:nvSpPr>
        <p:spPr>
          <a:xfrm>
            <a:off x="741362" y="115887"/>
            <a:ext cx="8785200" cy="719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Arboles Binarios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2500"/>
              <a:buFont typeface="Arial"/>
              <a:buNone/>
            </a:pPr>
            <a:r>
              <a:rPr b="1" i="0" lang="en-US" sz="2500" u="none" cap="none" strike="noStrike">
                <a:solidFill>
                  <a:srgbClr val="22228B"/>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2" name="Google Shape;72;p9"/>
          <p:cNvSpPr txBox="1"/>
          <p:nvPr/>
        </p:nvSpPr>
        <p:spPr>
          <a:xfrm>
            <a:off x="741362" y="115887"/>
            <a:ext cx="8785200" cy="719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Arboles Binarios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2500"/>
              <a:buFont typeface="Arial"/>
              <a:buNone/>
            </a:pPr>
            <a:r>
              <a:rPr b="1" i="0" lang="en-US" sz="2500" u="none" cap="none" strike="noStrike">
                <a:solidFill>
                  <a:srgbClr val="22228B"/>
                </a:solidFill>
                <a:latin typeface="Arial"/>
                <a:ea typeface="Arial"/>
                <a:cs typeface="Arial"/>
                <a:sym typeface="Arial"/>
              </a:rPr>
              <a:t>Recorrido PreOrden</a:t>
            </a:r>
            <a:endParaRPr b="0" i="0" sz="1400" u="none" cap="none" strike="noStrike">
              <a:solidFill>
                <a:srgbClr val="000000"/>
              </a:solidFill>
              <a:latin typeface="Arial"/>
              <a:ea typeface="Arial"/>
              <a:cs typeface="Arial"/>
              <a:sym typeface="Arial"/>
            </a:endParaRPr>
          </a:p>
        </p:txBody>
      </p:sp>
      <p:pic>
        <p:nvPicPr>
          <p:cNvPr id="73" name="Google Shape;73;p9"/>
          <p:cNvPicPr preferRelativeResize="0"/>
          <p:nvPr/>
        </p:nvPicPr>
        <p:blipFill rotWithShape="1">
          <a:blip r:embed="rId3">
            <a:alphaModFix/>
          </a:blip>
          <a:srcRect b="0" l="0" r="0" t="0"/>
          <a:stretch/>
        </p:blipFill>
        <p:spPr>
          <a:xfrm>
            <a:off x="6620825" y="3605100"/>
            <a:ext cx="2716212" cy="2009775"/>
          </a:xfrm>
          <a:prstGeom prst="rect">
            <a:avLst/>
          </a:prstGeom>
          <a:noFill/>
          <a:ln>
            <a:noFill/>
          </a:ln>
        </p:spPr>
      </p:pic>
      <p:sp>
        <p:nvSpPr>
          <p:cNvPr id="74" name="Google Shape;74;p9"/>
          <p:cNvSpPr txBox="1"/>
          <p:nvPr/>
        </p:nvSpPr>
        <p:spPr>
          <a:xfrm>
            <a:off x="210175" y="1149675"/>
            <a:ext cx="6419100" cy="338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Se procesa primero la raíz y luego sus hijos, izquierdo y derecho</a:t>
            </a:r>
            <a:endParaRPr b="0" i="0" sz="1400" u="none" cap="none" strike="noStrike">
              <a:solidFill>
                <a:srgbClr val="000000"/>
              </a:solidFill>
              <a:latin typeface="Arial"/>
              <a:ea typeface="Arial"/>
              <a:cs typeface="Arial"/>
              <a:sym typeface="Arial"/>
            </a:endParaRPr>
          </a:p>
        </p:txBody>
      </p:sp>
      <p:pic>
        <p:nvPicPr>
          <p:cNvPr id="75" name="Google Shape;75;p9"/>
          <p:cNvPicPr preferRelativeResize="0"/>
          <p:nvPr/>
        </p:nvPicPr>
        <p:blipFill rotWithShape="1">
          <a:blip r:embed="rId4">
            <a:alphaModFix/>
          </a:blip>
          <a:srcRect b="0" l="0" r="0" t="0"/>
          <a:stretch/>
        </p:blipFill>
        <p:spPr>
          <a:xfrm>
            <a:off x="6473475" y="1477104"/>
            <a:ext cx="2782765" cy="2009775"/>
          </a:xfrm>
          <a:prstGeom prst="rect">
            <a:avLst/>
          </a:prstGeom>
          <a:noFill/>
          <a:ln>
            <a:noFill/>
          </a:ln>
        </p:spPr>
      </p:pic>
      <p:sp>
        <p:nvSpPr>
          <p:cNvPr id="76" name="Google Shape;76;p9"/>
          <p:cNvSpPr txBox="1"/>
          <p:nvPr/>
        </p:nvSpPr>
        <p:spPr>
          <a:xfrm>
            <a:off x="318225" y="1650800"/>
            <a:ext cx="5963100" cy="41250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public class BinaryTree&lt;T&gt;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private T </a:t>
            </a:r>
            <a:r>
              <a:rPr lang="en-US" sz="1600">
                <a:latin typeface="Consolas"/>
                <a:ea typeface="Consolas"/>
                <a:cs typeface="Consolas"/>
                <a:sym typeface="Consolas"/>
              </a:rPr>
              <a:t>data</a:t>
            </a: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private BinaryTree&lt;T&gt; leftChild;</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private BinaryTree&lt;T&gt; rightChild;</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public void printPreorden()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System.out.println(this.get</a:t>
            </a:r>
            <a:r>
              <a:rPr lang="en-US" sz="1600">
                <a:latin typeface="Consolas"/>
                <a:ea typeface="Consolas"/>
                <a:cs typeface="Consolas"/>
                <a:sym typeface="Consolas"/>
              </a:rPr>
              <a:t>Data</a:t>
            </a: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if (this.hasLeftChild())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this.getLeftChild().printPreorden();</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if (this.hasRightChild())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this.getRightChild().printPreorden();</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0"/>
          <p:cNvSpPr txBox="1"/>
          <p:nvPr/>
        </p:nvSpPr>
        <p:spPr>
          <a:xfrm>
            <a:off x="741362" y="115887"/>
            <a:ext cx="8785200" cy="719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Arboles Binarios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2500"/>
              <a:buFont typeface="Arial"/>
              <a:buNone/>
            </a:pPr>
            <a:r>
              <a:rPr b="1" i="0" lang="en-US" sz="2500" u="none" cap="none" strike="noStrike">
                <a:solidFill>
                  <a:srgbClr val="22228B"/>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2" name="Google Shape;82;p10"/>
          <p:cNvSpPr txBox="1"/>
          <p:nvPr/>
        </p:nvSpPr>
        <p:spPr>
          <a:xfrm>
            <a:off x="741362" y="115887"/>
            <a:ext cx="8785200" cy="719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Arboles Binarios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2500"/>
              <a:buFont typeface="Arial"/>
              <a:buNone/>
            </a:pPr>
            <a:r>
              <a:rPr b="1" i="0" lang="en-US" sz="2500" u="none" cap="none" strike="noStrike">
                <a:solidFill>
                  <a:srgbClr val="22228B"/>
                </a:solidFill>
                <a:latin typeface="Arial"/>
                <a:ea typeface="Arial"/>
                <a:cs typeface="Arial"/>
                <a:sym typeface="Arial"/>
              </a:rPr>
              <a:t>Recorrido PreOrden</a:t>
            </a:r>
            <a:endParaRPr b="0" i="0" sz="1400" u="none" cap="none" strike="noStrike">
              <a:solidFill>
                <a:srgbClr val="000000"/>
              </a:solidFill>
              <a:latin typeface="Arial"/>
              <a:ea typeface="Arial"/>
              <a:cs typeface="Arial"/>
              <a:sym typeface="Arial"/>
            </a:endParaRPr>
          </a:p>
        </p:txBody>
      </p:sp>
      <p:sp>
        <p:nvSpPr>
          <p:cNvPr id="83" name="Google Shape;83;p10"/>
          <p:cNvSpPr txBox="1"/>
          <p:nvPr/>
        </p:nvSpPr>
        <p:spPr>
          <a:xfrm>
            <a:off x="446800" y="1539025"/>
            <a:ext cx="5997000" cy="719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lang="en-US" sz="1800">
                <a:solidFill>
                  <a:schemeClr val="dk1"/>
                </a:solidFill>
                <a:latin typeface="Roboto"/>
                <a:ea typeface="Roboto"/>
                <a:cs typeface="Roboto"/>
                <a:sym typeface="Roboto"/>
              </a:rPr>
              <a:t>¿Q</a:t>
            </a:r>
            <a:r>
              <a:rPr i="0" lang="en-US" sz="1800" u="none" cap="none" strike="noStrike">
                <a:solidFill>
                  <a:schemeClr val="dk1"/>
                </a:solidFill>
                <a:latin typeface="Roboto"/>
                <a:ea typeface="Roboto"/>
                <a:cs typeface="Roboto"/>
                <a:sym typeface="Roboto"/>
              </a:rPr>
              <a:t>ué cambio </a:t>
            </a:r>
            <a:r>
              <a:rPr lang="en-US" sz="1800">
                <a:solidFill>
                  <a:schemeClr val="dk1"/>
                </a:solidFill>
                <a:latin typeface="Roboto"/>
                <a:ea typeface="Roboto"/>
                <a:cs typeface="Roboto"/>
                <a:sym typeface="Roboto"/>
              </a:rPr>
              <a:t>se </a:t>
            </a:r>
            <a:r>
              <a:rPr lang="en-US" sz="1800">
                <a:solidFill>
                  <a:schemeClr val="dk1"/>
                </a:solidFill>
                <a:latin typeface="Roboto"/>
                <a:ea typeface="Roboto"/>
                <a:cs typeface="Roboto"/>
                <a:sym typeface="Roboto"/>
              </a:rPr>
              <a:t>debería</a:t>
            </a:r>
            <a:r>
              <a:rPr lang="en-US" sz="1800">
                <a:solidFill>
                  <a:schemeClr val="dk1"/>
                </a:solidFill>
                <a:latin typeface="Roboto"/>
                <a:ea typeface="Roboto"/>
                <a:cs typeface="Roboto"/>
                <a:sym typeface="Roboto"/>
              </a:rPr>
              <a:t> hacer </a:t>
            </a:r>
            <a:r>
              <a:rPr i="0" lang="en-US" sz="1800" u="none" cap="none" strike="noStrike">
                <a:solidFill>
                  <a:schemeClr val="dk1"/>
                </a:solidFill>
                <a:latin typeface="Roboto"/>
                <a:ea typeface="Roboto"/>
                <a:cs typeface="Roboto"/>
                <a:sym typeface="Roboto"/>
              </a:rPr>
              <a:t>si el método </a:t>
            </a:r>
            <a:r>
              <a:rPr b="1" lang="en-US" sz="1800">
                <a:solidFill>
                  <a:schemeClr val="dk1"/>
                </a:solidFill>
                <a:latin typeface="Consolas"/>
                <a:ea typeface="Consolas"/>
                <a:cs typeface="Consolas"/>
                <a:sym typeface="Consolas"/>
              </a:rPr>
              <a:t>preorden</a:t>
            </a:r>
            <a:r>
              <a:rPr b="1" i="0" lang="en-US" sz="1800" u="none" cap="none" strike="noStrike">
                <a:solidFill>
                  <a:schemeClr val="dk1"/>
                </a:solidFill>
                <a:latin typeface="Consolas"/>
                <a:ea typeface="Consolas"/>
                <a:cs typeface="Consolas"/>
                <a:sym typeface="Consolas"/>
              </a:rPr>
              <a:t>()</a:t>
            </a:r>
            <a:r>
              <a:rPr i="0" lang="en-US" sz="1800" u="none" cap="none" strike="noStrike">
                <a:solidFill>
                  <a:schemeClr val="dk1"/>
                </a:solidFill>
                <a:latin typeface="Consolas"/>
                <a:ea typeface="Consolas"/>
                <a:cs typeface="Consolas"/>
                <a:sym typeface="Consolas"/>
              </a:rPr>
              <a:t> </a:t>
            </a:r>
            <a:r>
              <a:rPr i="0" lang="en-US" sz="1800" u="none" cap="none" strike="noStrike">
                <a:solidFill>
                  <a:schemeClr val="dk1"/>
                </a:solidFill>
                <a:latin typeface="Roboto"/>
                <a:ea typeface="Roboto"/>
                <a:cs typeface="Roboto"/>
                <a:sym typeface="Roboto"/>
              </a:rPr>
              <a:t>debe definirse en otra clase diferente al </a:t>
            </a:r>
            <a:r>
              <a:rPr b="1" lang="en-US" sz="1800">
                <a:solidFill>
                  <a:schemeClr val="dk1"/>
                </a:solidFill>
                <a:latin typeface="Consolas"/>
                <a:ea typeface="Consolas"/>
                <a:cs typeface="Consolas"/>
                <a:sym typeface="Consolas"/>
              </a:rPr>
              <a:t>BinaryTree</a:t>
            </a:r>
            <a:r>
              <a:rPr i="0" lang="en-US" sz="1800" u="none" cap="none" strike="noStrike">
                <a:solidFill>
                  <a:schemeClr val="dk1"/>
                </a:solidFill>
                <a:latin typeface="Roboto"/>
                <a:ea typeface="Roboto"/>
                <a:cs typeface="Roboto"/>
                <a:sym typeface="Roboto"/>
              </a:rPr>
              <a:t>?</a:t>
            </a:r>
            <a:endParaRPr i="0" sz="1800" u="none" cap="none" strike="noStrike">
              <a:solidFill>
                <a:srgbClr val="000000"/>
              </a:solidFill>
              <a:latin typeface="Roboto"/>
              <a:ea typeface="Roboto"/>
              <a:cs typeface="Roboto"/>
              <a:sym typeface="Roboto"/>
            </a:endParaRPr>
          </a:p>
        </p:txBody>
      </p:sp>
      <p:pic>
        <p:nvPicPr>
          <p:cNvPr id="84" name="Google Shape;84;p10"/>
          <p:cNvPicPr preferRelativeResize="0"/>
          <p:nvPr/>
        </p:nvPicPr>
        <p:blipFill rotWithShape="1">
          <a:blip r:embed="rId3">
            <a:alphaModFix/>
          </a:blip>
          <a:srcRect b="0" l="0" r="0" t="0"/>
          <a:stretch/>
        </p:blipFill>
        <p:spPr>
          <a:xfrm>
            <a:off x="6520700" y="3462575"/>
            <a:ext cx="2789350" cy="2063875"/>
          </a:xfrm>
          <a:prstGeom prst="rect">
            <a:avLst/>
          </a:prstGeom>
          <a:noFill/>
          <a:ln>
            <a:noFill/>
          </a:ln>
        </p:spPr>
      </p:pic>
      <p:pic>
        <p:nvPicPr>
          <p:cNvPr id="85" name="Google Shape;85;p10"/>
          <p:cNvPicPr preferRelativeResize="0"/>
          <p:nvPr/>
        </p:nvPicPr>
        <p:blipFill rotWithShape="1">
          <a:blip r:embed="rId4">
            <a:alphaModFix/>
          </a:blip>
          <a:srcRect b="0" l="0" r="0" t="0"/>
          <a:stretch/>
        </p:blipFill>
        <p:spPr>
          <a:xfrm>
            <a:off x="6702075" y="1578301"/>
            <a:ext cx="2431650" cy="1756175"/>
          </a:xfrm>
          <a:prstGeom prst="rect">
            <a:avLst/>
          </a:prstGeom>
          <a:noFill/>
          <a:ln>
            <a:noFill/>
          </a:ln>
        </p:spPr>
      </p:pic>
      <p:sp>
        <p:nvSpPr>
          <p:cNvPr id="86" name="Google Shape;86;p10"/>
          <p:cNvSpPr txBox="1"/>
          <p:nvPr/>
        </p:nvSpPr>
        <p:spPr>
          <a:xfrm>
            <a:off x="592525" y="2367000"/>
            <a:ext cx="5743500" cy="33864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public class BinaryTreePrinter&lt;T&gt;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public void preorden(BinaryTree&lt;T&gt; ab)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System.out.println(ab.getData());</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if (ab.hasLeftChild())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this.preorden(ab.getLeftChild());</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if (ab.hasRightChild())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this.preorden(ab.getRightChild());</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1"/>
          <p:cNvSpPr txBox="1"/>
          <p:nvPr/>
        </p:nvSpPr>
        <p:spPr>
          <a:xfrm>
            <a:off x="741362" y="115887"/>
            <a:ext cx="8785200" cy="719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Arboles Binarios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2500"/>
              <a:buFont typeface="Arial"/>
              <a:buNone/>
            </a:pPr>
            <a:r>
              <a:rPr b="1" i="0" lang="en-US" sz="2500" u="none" cap="none" strike="noStrike">
                <a:solidFill>
                  <a:srgbClr val="22228B"/>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2" name="Google Shape;92;p11"/>
          <p:cNvSpPr txBox="1"/>
          <p:nvPr/>
        </p:nvSpPr>
        <p:spPr>
          <a:xfrm>
            <a:off x="741362" y="115887"/>
            <a:ext cx="8785200" cy="719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500"/>
              <a:buFont typeface="Arial"/>
              <a:buNone/>
            </a:pPr>
            <a:r>
              <a:rPr b="1" i="0" lang="en-US" sz="3500" u="none" cap="none" strike="noStrike">
                <a:solidFill>
                  <a:srgbClr val="22228B"/>
                </a:solidFill>
                <a:latin typeface="Arial"/>
                <a:ea typeface="Arial"/>
                <a:cs typeface="Arial"/>
                <a:sym typeface="Arial"/>
              </a:rPr>
              <a:t>Arboles Binarios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2228B"/>
              </a:buClr>
              <a:buSzPts val="2500"/>
              <a:buFont typeface="Arial"/>
              <a:buNone/>
            </a:pPr>
            <a:r>
              <a:rPr b="1" i="0" lang="en-US" sz="2500" u="none" cap="none" strike="noStrike">
                <a:solidFill>
                  <a:srgbClr val="22228B"/>
                </a:solidFill>
                <a:latin typeface="Arial"/>
                <a:ea typeface="Arial"/>
                <a:cs typeface="Arial"/>
                <a:sym typeface="Arial"/>
              </a:rPr>
              <a:t>Recorrido PreOrden</a:t>
            </a:r>
            <a:endParaRPr b="0" i="0" sz="1400" u="none" cap="none" strike="noStrike">
              <a:solidFill>
                <a:srgbClr val="000000"/>
              </a:solidFill>
              <a:latin typeface="Arial"/>
              <a:ea typeface="Arial"/>
              <a:cs typeface="Arial"/>
              <a:sym typeface="Arial"/>
            </a:endParaRPr>
          </a:p>
        </p:txBody>
      </p:sp>
      <p:sp>
        <p:nvSpPr>
          <p:cNvPr id="93" name="Google Shape;93;p11"/>
          <p:cNvSpPr txBox="1"/>
          <p:nvPr/>
        </p:nvSpPr>
        <p:spPr>
          <a:xfrm>
            <a:off x="523000" y="1081825"/>
            <a:ext cx="8633700" cy="338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100" u="none" cap="none" strike="noStrike">
                <a:solidFill>
                  <a:schemeClr val="dk1"/>
                </a:solidFill>
                <a:latin typeface="Roboto"/>
                <a:ea typeface="Roboto"/>
                <a:cs typeface="Roboto"/>
                <a:sym typeface="Roboto"/>
              </a:rPr>
              <a:t>¿</a:t>
            </a:r>
            <a:r>
              <a:rPr i="0" lang="en-US" sz="1600" u="none" cap="none" strike="noStrike">
                <a:solidFill>
                  <a:schemeClr val="dk1"/>
                </a:solidFill>
                <a:latin typeface="Roboto"/>
                <a:ea typeface="Roboto"/>
                <a:cs typeface="Roboto"/>
                <a:sym typeface="Roboto"/>
              </a:rPr>
              <a:t>Qué cambio harías para </a:t>
            </a:r>
            <a:r>
              <a:rPr b="1" i="0" lang="en-US" sz="1600" u="none" cap="none" strike="noStrike">
                <a:solidFill>
                  <a:schemeClr val="dk1"/>
                </a:solidFill>
                <a:latin typeface="Roboto"/>
                <a:ea typeface="Roboto"/>
                <a:cs typeface="Roboto"/>
                <a:sym typeface="Roboto"/>
              </a:rPr>
              <a:t>devolver una lista</a:t>
            </a:r>
            <a:r>
              <a:rPr i="0" lang="en-US" sz="1600" u="none" cap="none" strike="noStrike">
                <a:solidFill>
                  <a:schemeClr val="dk1"/>
                </a:solidFill>
                <a:latin typeface="Roboto"/>
                <a:ea typeface="Roboto"/>
                <a:cs typeface="Roboto"/>
                <a:sym typeface="Roboto"/>
              </a:rPr>
              <a:t> con los elementos de un recorrido en preorden?</a:t>
            </a:r>
            <a:endParaRPr i="0" sz="1400" u="none" cap="none" strike="noStrike">
              <a:solidFill>
                <a:srgbClr val="000000"/>
              </a:solidFill>
              <a:latin typeface="Roboto"/>
              <a:ea typeface="Roboto"/>
              <a:cs typeface="Roboto"/>
              <a:sym typeface="Roboto"/>
            </a:endParaRPr>
          </a:p>
        </p:txBody>
      </p:sp>
      <p:pic>
        <p:nvPicPr>
          <p:cNvPr id="94" name="Google Shape;94;p11"/>
          <p:cNvPicPr preferRelativeResize="0"/>
          <p:nvPr/>
        </p:nvPicPr>
        <p:blipFill rotWithShape="1">
          <a:blip r:embed="rId3">
            <a:alphaModFix/>
          </a:blip>
          <a:srcRect b="0" l="0" r="0" t="0"/>
          <a:stretch/>
        </p:blipFill>
        <p:spPr>
          <a:xfrm>
            <a:off x="6370975" y="1562100"/>
            <a:ext cx="3216700" cy="2370200"/>
          </a:xfrm>
          <a:prstGeom prst="rect">
            <a:avLst/>
          </a:prstGeom>
          <a:noFill/>
          <a:ln>
            <a:noFill/>
          </a:ln>
        </p:spPr>
      </p:pic>
      <p:pic>
        <p:nvPicPr>
          <p:cNvPr id="95" name="Google Shape;95;p11"/>
          <p:cNvPicPr preferRelativeResize="0"/>
          <p:nvPr/>
        </p:nvPicPr>
        <p:blipFill rotWithShape="1">
          <a:blip r:embed="rId4">
            <a:alphaModFix/>
          </a:blip>
          <a:srcRect b="0" l="0" r="0" t="0"/>
          <a:stretch/>
        </p:blipFill>
        <p:spPr>
          <a:xfrm>
            <a:off x="7425497" y="2502050"/>
            <a:ext cx="1640550" cy="1172825"/>
          </a:xfrm>
          <a:prstGeom prst="rect">
            <a:avLst/>
          </a:prstGeom>
          <a:noFill/>
          <a:ln>
            <a:noFill/>
          </a:ln>
        </p:spPr>
      </p:pic>
      <p:sp>
        <p:nvSpPr>
          <p:cNvPr id="96" name="Google Shape;96;p11"/>
          <p:cNvSpPr txBox="1"/>
          <p:nvPr/>
        </p:nvSpPr>
        <p:spPr>
          <a:xfrm>
            <a:off x="1036150" y="1497650"/>
            <a:ext cx="7425300" cy="52641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rgbClr val="000000"/>
                </a:solidFill>
                <a:latin typeface="Consolas"/>
                <a:ea typeface="Consolas"/>
                <a:cs typeface="Consolas"/>
                <a:sym typeface="Consolas"/>
              </a:rPr>
              <a:t>package tp2.ejercicio1;</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rgbClr val="000000"/>
                </a:solidFill>
                <a:latin typeface="Consolas"/>
                <a:ea typeface="Consolas"/>
                <a:cs typeface="Consolas"/>
                <a:sym typeface="Consolas"/>
              </a:rPr>
              <a:t>import java.util.List;</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rgbClr val="000000"/>
                </a:solidFill>
                <a:latin typeface="Consolas"/>
                <a:ea typeface="Consolas"/>
                <a:cs typeface="Consolas"/>
                <a:sym typeface="Consolas"/>
              </a:rPr>
              <a:t>import java.util.LinkedList;</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rgbClr val="000000"/>
                </a:solidFill>
                <a:latin typeface="Consolas"/>
                <a:ea typeface="Consolas"/>
                <a:cs typeface="Consolas"/>
                <a:sym typeface="Consolas"/>
              </a:rPr>
              <a:t>public class BinaryTreePrinter&lt;T&gt; {</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rgbClr val="000000"/>
                </a:solidFill>
                <a:latin typeface="Consolas"/>
                <a:ea typeface="Consolas"/>
                <a:cs typeface="Consolas"/>
                <a:sym typeface="Consolas"/>
              </a:rPr>
              <a:t>    public List&lt;T&gt; preorden(BinaryTree&lt;T&gt; ab) {</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rgbClr val="000000"/>
                </a:solidFill>
                <a:latin typeface="Consolas"/>
                <a:ea typeface="Consolas"/>
                <a:cs typeface="Consolas"/>
                <a:sym typeface="Consolas"/>
              </a:rPr>
              <a:t>   	 List&lt;T&gt; result = new LinkedList&lt;T&gt;();</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rgbClr val="000000"/>
                </a:solidFill>
                <a:latin typeface="Consolas"/>
                <a:ea typeface="Consolas"/>
                <a:cs typeface="Consolas"/>
                <a:sym typeface="Consolas"/>
              </a:rPr>
              <a:t>   	 this.preorden_private(ab, result);</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rgbClr val="000000"/>
                </a:solidFill>
                <a:latin typeface="Consolas"/>
                <a:ea typeface="Consolas"/>
                <a:cs typeface="Consolas"/>
                <a:sym typeface="Consolas"/>
              </a:rPr>
              <a:t>   	 return result;</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rgbClr val="000000"/>
                </a:solidFill>
                <a:latin typeface="Consolas"/>
                <a:ea typeface="Consolas"/>
                <a:cs typeface="Consolas"/>
                <a:sym typeface="Consolas"/>
              </a:rPr>
              <a:t>    }</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rgbClr val="000000"/>
                </a:solidFill>
                <a:latin typeface="Consolas"/>
                <a:ea typeface="Consolas"/>
                <a:cs typeface="Consolas"/>
                <a:sym typeface="Consolas"/>
              </a:rPr>
              <a:t>    private void preorden_private(BinaryTree&lt;T&gt; ab, List&lt;T&gt; result) {</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rgbClr val="000000"/>
                </a:solidFill>
                <a:latin typeface="Consolas"/>
                <a:ea typeface="Consolas"/>
                <a:cs typeface="Consolas"/>
                <a:sym typeface="Consolas"/>
              </a:rPr>
              <a:t>   	 result.add(ab.getData());</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rgbClr val="000000"/>
                </a:solidFill>
                <a:latin typeface="Consolas"/>
                <a:ea typeface="Consolas"/>
                <a:cs typeface="Consolas"/>
                <a:sym typeface="Consolas"/>
              </a:rPr>
              <a:t>   	 if (ab.hasLeftChild()) {</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rgbClr val="000000"/>
                </a:solidFill>
                <a:latin typeface="Consolas"/>
                <a:ea typeface="Consolas"/>
                <a:cs typeface="Consolas"/>
                <a:sym typeface="Consolas"/>
              </a:rPr>
              <a:t>   		 ab.getLeftChild().printPreorden();</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rgbClr val="000000"/>
                </a:solidFill>
                <a:latin typeface="Consolas"/>
                <a:ea typeface="Consolas"/>
                <a:cs typeface="Consolas"/>
                <a:sym typeface="Consolas"/>
              </a:rPr>
              <a:t>   	 }</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rgbClr val="000000"/>
                </a:solidFill>
                <a:latin typeface="Consolas"/>
                <a:ea typeface="Consolas"/>
                <a:cs typeface="Consolas"/>
                <a:sym typeface="Consolas"/>
              </a:rPr>
              <a:t>   	 if (ab.hasRightChild()) {</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rgbClr val="000000"/>
                </a:solidFill>
                <a:latin typeface="Consolas"/>
                <a:ea typeface="Consolas"/>
                <a:cs typeface="Consolas"/>
                <a:sym typeface="Consolas"/>
              </a:rPr>
              <a:t>   		 ab.getRightChild().printPreorden();</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rgbClr val="000000"/>
                </a:solidFill>
                <a:latin typeface="Consolas"/>
                <a:ea typeface="Consolas"/>
                <a:cs typeface="Consolas"/>
                <a:sym typeface="Consolas"/>
              </a:rPr>
              <a:t>   	 }</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rgbClr val="000000"/>
                </a:solidFill>
                <a:latin typeface="Consolas"/>
                <a:ea typeface="Consolas"/>
                <a:cs typeface="Consolas"/>
                <a:sym typeface="Consolas"/>
              </a:rPr>
              <a:t>    }</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Consolas"/>
                <a:ea typeface="Consolas"/>
                <a:cs typeface="Consolas"/>
                <a:sym typeface="Consolas"/>
              </a:rPr>
              <a:t>}</a:t>
            </a:r>
            <a:endParaRPr b="0" i="0" sz="1500" u="none" cap="none" strike="noStrike">
              <a:solidFill>
                <a:srgbClr val="000000"/>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