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01" r:id="rId4"/>
    <p:sldId id="348" r:id="rId5"/>
    <p:sldId id="349" r:id="rId6"/>
    <p:sldId id="350" r:id="rId7"/>
    <p:sldId id="351" r:id="rId8"/>
    <p:sldId id="354" r:id="rId9"/>
    <p:sldId id="355" r:id="rId10"/>
    <p:sldId id="356" r:id="rId11"/>
    <p:sldId id="357" r:id="rId12"/>
    <p:sldId id="358" r:id="rId13"/>
    <p:sldId id="353" r:id="rId14"/>
    <p:sldId id="359" r:id="rId15"/>
    <p:sldId id="360" r:id="rId16"/>
    <p:sldId id="363" r:id="rId17"/>
    <p:sldId id="362" r:id="rId18"/>
    <p:sldId id="296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6C00"/>
    <a:srgbClr val="15A5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125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image" Target="../media/image1.png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image" Target="../media/image2.png"/><Relationship Id="rId3" Type="http://schemas.openxmlformats.org/officeDocument/2006/relationships/tags" Target="../tags/tag74.xml"/><Relationship Id="rId22" Type="http://schemas.openxmlformats.org/officeDocument/2006/relationships/slideLayout" Target="../slideLayouts/slideLayout2.xml"/><Relationship Id="rId21" Type="http://schemas.openxmlformats.org/officeDocument/2006/relationships/tags" Target="../tags/tag90.xml"/><Relationship Id="rId20" Type="http://schemas.openxmlformats.org/officeDocument/2006/relationships/tags" Target="../tags/tag89.xml"/><Relationship Id="rId2" Type="http://schemas.openxmlformats.org/officeDocument/2006/relationships/tags" Target="../tags/tag73.xml"/><Relationship Id="rId19" Type="http://schemas.openxmlformats.org/officeDocument/2006/relationships/tags" Target="../tags/tag88.xml"/><Relationship Id="rId18" Type="http://schemas.openxmlformats.org/officeDocument/2006/relationships/tags" Target="../tags/tag87.xml"/><Relationship Id="rId17" Type="http://schemas.openxmlformats.org/officeDocument/2006/relationships/tags" Target="../tags/tag86.xml"/><Relationship Id="rId16" Type="http://schemas.openxmlformats.org/officeDocument/2006/relationships/tags" Target="../tags/tag85.xml"/><Relationship Id="rId15" Type="http://schemas.openxmlformats.org/officeDocument/2006/relationships/tags" Target="../tags/tag84.xml"/><Relationship Id="rId14" Type="http://schemas.openxmlformats.org/officeDocument/2006/relationships/tags" Target="../tags/tag83.xml"/><Relationship Id="rId13" Type="http://schemas.openxmlformats.org/officeDocument/2006/relationships/tags" Target="../tags/tag82.xml"/><Relationship Id="rId12" Type="http://schemas.openxmlformats.org/officeDocument/2006/relationships/tags" Target="../tags/tag81.xml"/><Relationship Id="rId11" Type="http://schemas.openxmlformats.org/officeDocument/2006/relationships/tags" Target="../tags/tag80.xml"/><Relationship Id="rId10" Type="http://schemas.openxmlformats.org/officeDocument/2006/relationships/tags" Target="../tags/tag79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oleObject" Target="../embeddings/oleObject1.bin"/><Relationship Id="rId7" Type="http://schemas.openxmlformats.org/officeDocument/2006/relationships/image" Target="../media/image1.png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image" Target="../media/image2.png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tags" Target="../tags/tag101.xml"/><Relationship Id="rId7" Type="http://schemas.openxmlformats.org/officeDocument/2006/relationships/image" Target="../media/image1.png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image" Target="../media/image2.png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tags" Target="../tags/tag107.xml"/><Relationship Id="rId7" Type="http://schemas.openxmlformats.org/officeDocument/2006/relationships/image" Target="../media/image1.png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image" Target="../media/image2.png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113.xml"/><Relationship Id="rId7" Type="http://schemas.openxmlformats.org/officeDocument/2006/relationships/image" Target="../media/image1.png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image" Target="../media/image2.png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0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image" Target="../media/image2.png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.png"/><Relationship Id="rId7" Type="http://schemas.openxmlformats.org/officeDocument/2006/relationships/tags" Target="../tags/tag123.xml"/><Relationship Id="rId6" Type="http://schemas.openxmlformats.org/officeDocument/2006/relationships/tags" Target="../tags/tag122.xml"/><Relationship Id="rId5" Type="http://schemas.openxmlformats.org/officeDocument/2006/relationships/image" Target="../media/image2.png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hyperlink" Target="https://www.bilibili.com/video/BV1X7411F744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2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image" Target="../media/image1.png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image" Target="../media/image2.png"/><Relationship Id="rId33" Type="http://schemas.openxmlformats.org/officeDocument/2006/relationships/slideLayout" Target="../slideLayouts/slideLayout2.xml"/><Relationship Id="rId32" Type="http://schemas.openxmlformats.org/officeDocument/2006/relationships/image" Target="../media/image3.jpeg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4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3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36.xml"/><Relationship Id="rId7" Type="http://schemas.openxmlformats.org/officeDocument/2006/relationships/image" Target="../media/image1.png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image" Target="../media/image2.png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10" Type="http://schemas.openxmlformats.org/officeDocument/2006/relationships/tags" Target="../tags/tag37.xml"/><Relationship Id="rId1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6.jpeg"/><Relationship Id="rId7" Type="http://schemas.openxmlformats.org/officeDocument/2006/relationships/image" Target="../media/image1.png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image" Target="../media/image2.png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tags" Target="../tags/tag48.xml"/><Relationship Id="rId7" Type="http://schemas.openxmlformats.org/officeDocument/2006/relationships/image" Target="../media/image1.png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image" Target="../media/image2.png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1" Type="http://schemas.openxmlformats.org/officeDocument/2006/relationships/slideLayout" Target="../slideLayouts/slideLayout2.xml"/><Relationship Id="rId10" Type="http://schemas.openxmlformats.org/officeDocument/2006/relationships/hyperlink" Target="https://pubmed.ncbi.nlm.nih.gov/12094435/" TargetMode="External"/><Relationship Id="rId1" Type="http://schemas.openxmlformats.org/officeDocument/2006/relationships/tags" Target="../tags/tag4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.png"/><Relationship Id="rId7" Type="http://schemas.openxmlformats.org/officeDocument/2006/relationships/image" Target="../media/image1.png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image" Target="../media/image2.png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59.xml"/><Relationship Id="rId7" Type="http://schemas.openxmlformats.org/officeDocument/2006/relationships/image" Target="../media/image1.png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image" Target="../media/image2.png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65.xml"/><Relationship Id="rId7" Type="http://schemas.openxmlformats.org/officeDocument/2006/relationships/image" Target="../media/image1.png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image" Target="../media/image2.png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71.xml"/><Relationship Id="rId7" Type="http://schemas.openxmlformats.org/officeDocument/2006/relationships/image" Target="../media/image1.png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image" Target="../media/image2.png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0" y="1381760"/>
            <a:ext cx="12192635" cy="2113280"/>
          </a:xfrm>
          <a:prstGeom prst="rect">
            <a:avLst/>
          </a:prstGeom>
          <a:solidFill>
            <a:srgbClr val="ED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>
                <a:latin typeface="华文宋体" panose="02010600040101010101" charset="-122"/>
                <a:ea typeface="华文宋体" panose="02010600040101010101" charset="-122"/>
              </a:rPr>
              <a:t>Ray Tracing</a:t>
            </a:r>
            <a:endParaRPr lang="zh-CN" altLang="en-US" sz="4000">
              <a:latin typeface="华文宋体" panose="02010600040101010101" charset="-122"/>
              <a:ea typeface="华文宋体" panose="02010600040101010101" charset="-122"/>
            </a:endParaRPr>
          </a:p>
          <a:p>
            <a:pPr algn="ctr"/>
            <a:endParaRPr lang="zh-CN" altLang="en-US" sz="2800">
              <a:latin typeface="华文宋体" panose="02010600040101010101" charset="-122"/>
              <a:ea typeface="华文宋体" panose="02010600040101010101" charset="-122"/>
            </a:endParaRPr>
          </a:p>
          <a:p>
            <a:pPr algn="ctr"/>
            <a:r>
              <a:rPr lang="en-US" altLang="zh-CN" sz="2800">
                <a:latin typeface="华文宋体" panose="02010600040101010101" charset="-122"/>
                <a:ea typeface="华文宋体" panose="02010600040101010101" charset="-122"/>
              </a:rPr>
              <a:t>A Simple Introduction</a:t>
            </a:r>
            <a:endParaRPr lang="en-US" altLang="zh-CN" sz="2800"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64000" y="4241800"/>
            <a:ext cx="406400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cs typeface="华文中宋" panose="02010600040101010101" charset="-122"/>
              </a:rPr>
              <a:t>12112627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cs typeface="华文中宋" panose="02010600040101010101" charset="-122"/>
            </a:endParaRPr>
          </a:p>
          <a:p>
            <a:pPr algn="ctr"/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李</a:t>
            </a: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乐</a:t>
            </a: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平</a:t>
            </a:r>
            <a:endParaRPr lang="zh-CN" altLang="en-US" sz="24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ctr"/>
            <a:endParaRPr lang="zh-CN" altLang="en-US" sz="2400">
              <a:latin typeface="华文宋体" panose="02010600040101010101" charset="-122"/>
              <a:ea typeface="华文宋体" panose="02010600040101010101" charset="-122"/>
            </a:endParaRPr>
          </a:p>
          <a:p>
            <a:pPr algn="ctr"/>
            <a:r>
              <a:rPr lang="en-US" altLang="zh-CN" sz="2000">
                <a:latin typeface="华文宋体" panose="02010600040101010101" charset="-122"/>
                <a:ea typeface="华文宋体" panose="02010600040101010101" charset="-122"/>
              </a:rPr>
              <a:t>2024.5</a:t>
            </a:r>
            <a:endParaRPr lang="en-US" altLang="zh-CN" sz="2000">
              <a:latin typeface="华文宋体" panose="02010600040101010101" charset="-122"/>
              <a:ea typeface="华文宋体" panose="02010600040101010101" charset="-122"/>
            </a:endParaRPr>
          </a:p>
          <a:p>
            <a:pPr algn="ctr"/>
            <a:endParaRPr lang="zh-CN" altLang="en-US" sz="2000">
              <a:latin typeface="华文宋体" panose="02010600040101010101" charset="-122"/>
              <a:ea typeface="华文宋体" panose="02010600040101010101" charset="-122"/>
            </a:endParaRPr>
          </a:p>
          <a:p>
            <a:pPr algn="ctr"/>
            <a:endParaRPr lang="zh-CN" altLang="en-US" sz="2000"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745220" y="298450"/>
            <a:ext cx="3134360" cy="8159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6815"/>
            <a:ext cx="10515600" cy="4990465"/>
          </a:xfrm>
        </p:spPr>
        <p:txBody>
          <a:bodyPr/>
          <a:p>
            <a:pPr marL="0" indent="457200" fontAlgn="auto">
              <a:lnSpc>
                <a:spcPct val="100000"/>
              </a:lnSpc>
              <a:buNone/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§</a:t>
            </a:r>
            <a:r>
              <a:rPr 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Check if ray intersects the plane first, then use triple cross products to check whether the intersection point is in the triangle.</a:t>
            </a:r>
            <a:endParaRPr lang="en-US" sz="2400" b="1" i="1">
              <a:latin typeface="Times New Roman" panose="02020603050405020304" charset="0"/>
              <a:ea typeface="华文宋体" panose="02010600040101010101" charset="-122"/>
              <a:cs typeface="Times New Roman" panose="02020603050405020304" charset="0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5" y="6537325"/>
            <a:ext cx="12190730" cy="320040"/>
            <a:chOff x="1" y="10295"/>
            <a:chExt cx="19198" cy="504"/>
          </a:xfrm>
        </p:grpSpPr>
        <p:sp>
          <p:nvSpPr>
            <p:cNvPr id="5" name="矩形 4"/>
            <p:cNvSpPr/>
            <p:nvPr>
              <p:custDataLst>
                <p:tags r:id="rId1"/>
              </p:custDataLst>
            </p:nvPr>
          </p:nvSpPr>
          <p:spPr>
            <a:xfrm>
              <a:off x="1" y="10295"/>
              <a:ext cx="7338" cy="505"/>
            </a:xfrm>
            <a:prstGeom prst="rect">
              <a:avLst/>
            </a:prstGeom>
            <a:solidFill>
              <a:srgbClr val="ED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</a:t>
              </a:r>
              <a:r>
                <a:rPr lang="en-US" altLang="zh-CN">
                  <a:latin typeface="华文宋体" panose="02010600040101010101" charset="-122"/>
                  <a:ea typeface="华文宋体" panose="02010600040101010101" charset="-122"/>
                </a:rPr>
                <a:t>Department of Statistics and Data Science</a:t>
              </a:r>
              <a:endParaRPr lang="en-US" altLang="zh-CN">
                <a:latin typeface="华文宋体" panose="02010600040101010101" charset="-122"/>
                <a:ea typeface="华文宋体" panose="02010600040101010101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7339" y="10295"/>
              <a:ext cx="11861" cy="505"/>
            </a:xfrm>
            <a:prstGeom prst="rect">
              <a:avLst/>
            </a:prstGeom>
            <a:solidFill>
              <a:srgbClr val="15A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en-US" altLang="zh-CN"/>
            </a:p>
          </p:txBody>
        </p:sp>
        <p:pic>
          <p:nvPicPr>
            <p:cNvPr id="8" name="图片 7" descr="NNLH%73}P8N1L()`TTI4N1R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54" y="10326"/>
              <a:ext cx="444" cy="444"/>
            </a:xfrm>
            <a:prstGeom prst="ellipse">
              <a:avLst/>
            </a:prstGeom>
          </p:spPr>
        </p:pic>
      </p:grp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-635" y="0"/>
            <a:ext cx="12192635" cy="815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/>
            <a:r>
              <a:rPr lang="en-US" altLang="zh-CN" sz="32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Ray-Triangle Intersection</a:t>
            </a:r>
            <a:endParaRPr lang="en-US" altLang="zh-CN" sz="32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3800" y="0"/>
            <a:ext cx="3134360" cy="815975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4047490" y="3853180"/>
            <a:ext cx="94615" cy="94615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545080" y="2644140"/>
            <a:ext cx="1303655" cy="27959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11" idx="1"/>
          </p:cNvCxnSpPr>
          <p:nvPr/>
        </p:nvCxnSpPr>
        <p:spPr>
          <a:xfrm>
            <a:off x="2536190" y="2644140"/>
            <a:ext cx="1525270" cy="122301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3839210" y="4032885"/>
            <a:ext cx="1776095" cy="13881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3839210" y="3928745"/>
            <a:ext cx="236220" cy="1473835"/>
          </a:xfrm>
          <a:prstGeom prst="straightConnector1">
            <a:avLst/>
          </a:prstGeom>
          <a:ln w="6350" cap="flat" cmpd="sng" algn="ctr">
            <a:solidFill>
              <a:schemeClr val="accent6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 flipV="1">
            <a:off x="2509520" y="2625725"/>
            <a:ext cx="3077845" cy="1407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1" idx="6"/>
          </p:cNvCxnSpPr>
          <p:nvPr/>
        </p:nvCxnSpPr>
        <p:spPr>
          <a:xfrm flipH="1" flipV="1">
            <a:off x="4142105" y="3900805"/>
            <a:ext cx="1473200" cy="141605"/>
          </a:xfrm>
          <a:prstGeom prst="straightConnector1">
            <a:avLst/>
          </a:prstGeom>
          <a:ln w="6350" cap="flat" cmpd="sng" algn="ctr">
            <a:solidFill>
              <a:schemeClr val="accent2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椭圆 17"/>
          <p:cNvSpPr/>
          <p:nvPr>
            <p:custDataLst>
              <p:tags r:id="rId8"/>
            </p:custDataLst>
          </p:nvPr>
        </p:nvSpPr>
        <p:spPr>
          <a:xfrm>
            <a:off x="9001125" y="3037840"/>
            <a:ext cx="94615" cy="94615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>
            <p:custDataLst>
              <p:tags r:id="rId9"/>
            </p:custDataLst>
          </p:nvPr>
        </p:nvCxnSpPr>
        <p:spPr>
          <a:xfrm>
            <a:off x="6715125" y="2752090"/>
            <a:ext cx="1303655" cy="27959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8" idx="1"/>
          </p:cNvCxnSpPr>
          <p:nvPr>
            <p:custDataLst>
              <p:tags r:id="rId10"/>
            </p:custDataLst>
          </p:nvPr>
        </p:nvCxnSpPr>
        <p:spPr>
          <a:xfrm>
            <a:off x="6720840" y="2776220"/>
            <a:ext cx="2294255" cy="27559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>
            <p:custDataLst>
              <p:tags r:id="rId11"/>
            </p:custDataLst>
          </p:nvPr>
        </p:nvCxnSpPr>
        <p:spPr>
          <a:xfrm flipV="1">
            <a:off x="8009255" y="4140835"/>
            <a:ext cx="1776095" cy="13881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8" idx="3"/>
          </p:cNvCxnSpPr>
          <p:nvPr>
            <p:custDataLst>
              <p:tags r:id="rId12"/>
            </p:custDataLst>
          </p:nvPr>
        </p:nvCxnSpPr>
        <p:spPr>
          <a:xfrm flipV="1">
            <a:off x="8009255" y="3118485"/>
            <a:ext cx="1005840" cy="2392045"/>
          </a:xfrm>
          <a:prstGeom prst="straightConnector1">
            <a:avLst/>
          </a:prstGeom>
          <a:ln w="6350" cap="flat" cmpd="sng" algn="ctr">
            <a:solidFill>
              <a:schemeClr val="accent6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>
            <p:custDataLst>
              <p:tags r:id="rId13"/>
            </p:custDataLst>
          </p:nvPr>
        </p:nvCxnSpPr>
        <p:spPr>
          <a:xfrm flipH="1" flipV="1">
            <a:off x="6706870" y="2759710"/>
            <a:ext cx="3050540" cy="13811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8" idx="6"/>
          </p:cNvCxnSpPr>
          <p:nvPr>
            <p:custDataLst>
              <p:tags r:id="rId14"/>
            </p:custDataLst>
          </p:nvPr>
        </p:nvCxnSpPr>
        <p:spPr>
          <a:xfrm flipH="1" flipV="1">
            <a:off x="9095740" y="3085465"/>
            <a:ext cx="657225" cy="1060450"/>
          </a:xfrm>
          <a:prstGeom prst="straightConnector1">
            <a:avLst/>
          </a:prstGeom>
          <a:ln w="6350" cap="flat" cmpd="sng" algn="ctr">
            <a:solidFill>
              <a:schemeClr val="accent2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" name="曲线连接符 1"/>
          <p:cNvCxnSpPr/>
          <p:nvPr/>
        </p:nvCxnSpPr>
        <p:spPr>
          <a:xfrm flipV="1">
            <a:off x="2725420" y="2914650"/>
            <a:ext cx="143510" cy="122555"/>
          </a:xfrm>
          <a:prstGeom prst="curvedConnector3">
            <a:avLst>
              <a:gd name="adj1" fmla="val 9380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曲线连接符 3"/>
          <p:cNvCxnSpPr/>
          <p:nvPr>
            <p:custDataLst>
              <p:tags r:id="rId15"/>
            </p:custDataLst>
          </p:nvPr>
        </p:nvCxnSpPr>
        <p:spPr>
          <a:xfrm rot="10800000">
            <a:off x="3938905" y="4806315"/>
            <a:ext cx="380365" cy="226695"/>
          </a:xfrm>
          <a:prstGeom prst="curvedConnector3">
            <a:avLst>
              <a:gd name="adj1" fmla="val -6844"/>
            </a:avLst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曲线连接符 24"/>
          <p:cNvCxnSpPr/>
          <p:nvPr>
            <p:custDataLst>
              <p:tags r:id="rId16"/>
            </p:custDataLst>
          </p:nvPr>
        </p:nvCxnSpPr>
        <p:spPr>
          <a:xfrm rot="5400000">
            <a:off x="4721860" y="3787775"/>
            <a:ext cx="236855" cy="92710"/>
          </a:xfrm>
          <a:prstGeom prst="curvedConnector3">
            <a:avLst>
              <a:gd name="adj1" fmla="val 2546"/>
            </a:avLst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曲线连接符 25"/>
          <p:cNvCxnSpPr/>
          <p:nvPr>
            <p:custDataLst>
              <p:tags r:id="rId17"/>
            </p:custDataLst>
          </p:nvPr>
        </p:nvCxnSpPr>
        <p:spPr>
          <a:xfrm flipV="1">
            <a:off x="6985000" y="2872740"/>
            <a:ext cx="555625" cy="441960"/>
          </a:xfrm>
          <a:prstGeom prst="curvedConnector3">
            <a:avLst>
              <a:gd name="adj1" fmla="val 10194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曲线连接符 26"/>
          <p:cNvCxnSpPr/>
          <p:nvPr>
            <p:custDataLst>
              <p:tags r:id="rId18"/>
            </p:custDataLst>
          </p:nvPr>
        </p:nvCxnSpPr>
        <p:spPr>
          <a:xfrm rot="10800000">
            <a:off x="8281035" y="4847590"/>
            <a:ext cx="335280" cy="184785"/>
          </a:xfrm>
          <a:prstGeom prst="curvedConnector3">
            <a:avLst>
              <a:gd name="adj1" fmla="val -11553"/>
            </a:avLst>
          </a:prstGeom>
          <a:ln>
            <a:tailEnd type="arrow" w="med" len="med"/>
          </a:ln>
        </p:spPr>
        <p:style>
          <a:lnRef idx="2">
            <a:schemeClr val="accent6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曲线连接符 27"/>
          <p:cNvCxnSpPr/>
          <p:nvPr>
            <p:custDataLst>
              <p:tags r:id="rId19"/>
            </p:custDataLst>
          </p:nvPr>
        </p:nvCxnSpPr>
        <p:spPr>
          <a:xfrm rot="5400000" flipV="1">
            <a:off x="9417685" y="4050030"/>
            <a:ext cx="401320" cy="288925"/>
          </a:xfrm>
          <a:prstGeom prst="curvedConnector3">
            <a:avLst>
              <a:gd name="adj1" fmla="val 98813"/>
            </a:avLst>
          </a:prstGeom>
          <a:ln>
            <a:round/>
            <a:tailEnd type="none" w="med" len="med"/>
          </a:ln>
        </p:spPr>
        <p:style>
          <a:lnRef idx="2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曲线连接符 29"/>
          <p:cNvCxnSpPr/>
          <p:nvPr>
            <p:custDataLst>
              <p:tags r:id="rId20"/>
            </p:custDataLst>
          </p:nvPr>
        </p:nvCxnSpPr>
        <p:spPr>
          <a:xfrm rot="16200000">
            <a:off x="9705975" y="4048760"/>
            <a:ext cx="391160" cy="297815"/>
          </a:xfrm>
          <a:prstGeom prst="curvedConnector3">
            <a:avLst>
              <a:gd name="adj1" fmla="val -81"/>
            </a:avLst>
          </a:prstGeom>
          <a:ln>
            <a:round/>
            <a:tailEnd type="none" w="med" len="med"/>
          </a:ln>
        </p:spPr>
        <p:style>
          <a:lnRef idx="2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曲线连接符 30"/>
          <p:cNvCxnSpPr/>
          <p:nvPr>
            <p:custDataLst>
              <p:tags r:id="rId21"/>
            </p:custDataLst>
          </p:nvPr>
        </p:nvCxnSpPr>
        <p:spPr>
          <a:xfrm rot="10800000">
            <a:off x="9556750" y="3808730"/>
            <a:ext cx="493395" cy="195580"/>
          </a:xfrm>
          <a:prstGeom prst="curvedConnector3">
            <a:avLst>
              <a:gd name="adj1" fmla="val 0"/>
            </a:avLst>
          </a:prstGeom>
          <a:ln>
            <a:round/>
            <a:tailEnd type="arrow" w="med" len="med"/>
          </a:ln>
        </p:spPr>
        <p:style>
          <a:lnRef idx="2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6815"/>
            <a:ext cx="10515600" cy="4990465"/>
          </a:xfrm>
        </p:spPr>
        <p:txBody>
          <a:bodyPr/>
          <a:p>
            <a:pPr marL="0" indent="457200" fontAlgn="auto">
              <a:lnSpc>
                <a:spcPct val="100000"/>
              </a:lnSpc>
              <a:buNone/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§</a:t>
            </a:r>
            <a:r>
              <a:rPr lang="en-US" sz="2400" b="1">
                <a:latin typeface="华文宋体" panose="02010600040101010101" charset="-122"/>
                <a:ea typeface="华文宋体" panose="02010600040101010101" charset="-122"/>
                <a:sym typeface="+mn-ea"/>
              </a:rPr>
              <a:t>Möller Trumbore Algorithm</a:t>
            </a:r>
            <a:r>
              <a:rPr 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: a faster approach using </a:t>
            </a:r>
            <a:r>
              <a:rPr lang="en-US" sz="2400" i="1">
                <a:latin typeface="华文宋体" panose="02010600040101010101" charset="-122"/>
                <a:ea typeface="华文宋体" panose="02010600040101010101" charset="-122"/>
                <a:sym typeface="+mn-ea"/>
              </a:rPr>
              <a:t>barycentric coordinate</a:t>
            </a:r>
            <a:endParaRPr 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457200" fontAlgn="auto">
              <a:lnSpc>
                <a:spcPct val="100000"/>
              </a:lnSpc>
              <a:buNone/>
            </a:pPr>
            <a:r>
              <a:rPr 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    Solve: </a:t>
            </a:r>
            <a:r>
              <a:rPr lang="en-US" altLang="zh-CN" sz="2400" b="1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o</a:t>
            </a:r>
            <a:r>
              <a:rPr lang="en-US" altLang="zh-CN" sz="2400" b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+ </a:t>
            </a:r>
            <a:r>
              <a:rPr lang="en-US" altLang="zh-CN" sz="2400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t</a:t>
            </a:r>
            <a:r>
              <a:rPr lang="en-US" altLang="zh-CN" sz="2400" b="1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d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 = </a:t>
            </a:r>
            <a:r>
              <a:rPr lang="en-US" altLang="zh-CN" sz="2400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b</a:t>
            </a:r>
            <a:r>
              <a:rPr lang="en-US" altLang="zh-CN" sz="2400" baseline="-250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1</a:t>
            </a:r>
            <a:r>
              <a:rPr lang="en-US" altLang="zh-CN" sz="2400" b="1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p</a:t>
            </a:r>
            <a:r>
              <a:rPr lang="en-US" altLang="zh-CN" sz="2400" baseline="-250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1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 + </a:t>
            </a:r>
            <a:r>
              <a:rPr lang="en-US" altLang="zh-CN" sz="2400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b</a:t>
            </a:r>
            <a:r>
              <a:rPr lang="en-US" altLang="zh-CN" sz="2400" baseline="-250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2</a:t>
            </a:r>
            <a:r>
              <a:rPr lang="en-US" altLang="zh-CN" sz="2400" b="1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p</a:t>
            </a:r>
            <a:r>
              <a:rPr lang="en-US" altLang="zh-CN" sz="2400" baseline="-250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2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 + (1 - </a:t>
            </a:r>
            <a:r>
              <a:rPr lang="en-US" altLang="zh-CN" sz="2400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b</a:t>
            </a:r>
            <a:r>
              <a:rPr lang="en-US" altLang="zh-CN" sz="2400" baseline="-250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1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 - </a:t>
            </a:r>
            <a:r>
              <a:rPr lang="en-US" altLang="zh-CN" sz="2400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b</a:t>
            </a:r>
            <a:r>
              <a:rPr lang="en-US" altLang="zh-CN" sz="2400" baseline="-250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2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)</a:t>
            </a:r>
            <a:r>
              <a:rPr lang="en-US" altLang="zh-CN" sz="2400" b="1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p</a:t>
            </a:r>
            <a:r>
              <a:rPr lang="en-US" altLang="zh-CN" sz="2400" baseline="-250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0</a:t>
            </a:r>
            <a:endParaRPr 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457200" fontAlgn="auto">
              <a:lnSpc>
                <a:spcPct val="100000"/>
              </a:lnSpc>
              <a:buNone/>
            </a:pP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cs typeface="Times New Roman" panose="02020603050405020304" charset="0"/>
                <a:sym typeface="+mn-ea"/>
              </a:rPr>
              <a:t>    Let</a:t>
            </a:r>
            <a:endParaRPr lang="en-US" altLang="zh-CN" sz="2400">
              <a:latin typeface="华文宋体" panose="02010600040101010101" charset="-122"/>
              <a:ea typeface="华文宋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457200" fontAlgn="auto">
              <a:lnSpc>
                <a:spcPct val="100000"/>
              </a:lnSpc>
              <a:buNone/>
            </a:pPr>
            <a:r>
              <a:rPr lang="en-US" altLang="zh-CN" sz="2400" b="1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        E</a:t>
            </a:r>
            <a:r>
              <a:rPr lang="en-US" altLang="zh-CN" sz="2400" baseline="-250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1</a:t>
            </a:r>
            <a:r>
              <a:rPr lang="en-US" altLang="zh-CN" sz="2400" b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 = </a:t>
            </a:r>
            <a:r>
              <a:rPr lang="en-US" altLang="zh-CN" sz="2400" b="1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p</a:t>
            </a:r>
            <a:r>
              <a:rPr lang="en-US" altLang="zh-CN" sz="2400" baseline="-250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1</a:t>
            </a:r>
            <a:r>
              <a:rPr lang="en-US" altLang="zh-CN" sz="2400" b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 - </a:t>
            </a:r>
            <a:r>
              <a:rPr lang="en-US" altLang="zh-CN" sz="2400" b="1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p</a:t>
            </a:r>
            <a:r>
              <a:rPr lang="en-US" altLang="zh-CN" sz="2400" baseline="-250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0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,</a:t>
            </a:r>
            <a:r>
              <a:rPr lang="en-US" altLang="zh-CN" sz="2400" b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400" b="1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E</a:t>
            </a:r>
            <a:r>
              <a:rPr lang="en-US" altLang="zh-CN" sz="2400" baseline="-250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2</a:t>
            </a:r>
            <a:r>
              <a:rPr lang="en-US" altLang="zh-CN" sz="2400" b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 = </a:t>
            </a:r>
            <a:r>
              <a:rPr lang="en-US" altLang="zh-CN" sz="2400" b="1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p</a:t>
            </a:r>
            <a:r>
              <a:rPr lang="en-US" altLang="zh-CN" sz="2400" baseline="-250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2</a:t>
            </a:r>
            <a:r>
              <a:rPr lang="en-US" altLang="zh-CN" sz="2400" b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 - </a:t>
            </a:r>
            <a:r>
              <a:rPr lang="en-US" altLang="zh-CN" sz="2400" b="1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p</a:t>
            </a:r>
            <a:r>
              <a:rPr lang="en-US" altLang="zh-CN" sz="2400" baseline="-250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0</a:t>
            </a:r>
            <a:endParaRPr lang="en-US" altLang="zh-CN" sz="2400" b="1">
              <a:latin typeface="Times New Roman" panose="02020603050405020304" charset="0"/>
              <a:ea typeface="华文宋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457200" fontAlgn="auto">
              <a:lnSpc>
                <a:spcPct val="100000"/>
              </a:lnSpc>
              <a:buNone/>
            </a:pPr>
            <a:r>
              <a:rPr lang="en-US" altLang="zh-CN" sz="2400" b="1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        S</a:t>
            </a:r>
            <a:r>
              <a:rPr lang="en-US" altLang="zh-CN" sz="2400" b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 = </a:t>
            </a:r>
            <a:r>
              <a:rPr lang="en-US" altLang="zh-CN" sz="2400" b="1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o</a:t>
            </a:r>
            <a:r>
              <a:rPr lang="en-US" altLang="zh-CN" sz="2400" b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 - </a:t>
            </a:r>
            <a:r>
              <a:rPr lang="en-US" altLang="zh-CN" sz="2400" b="1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p</a:t>
            </a:r>
            <a:r>
              <a:rPr lang="en-US" altLang="zh-CN" sz="2400" baseline="-250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0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,</a:t>
            </a:r>
            <a:r>
              <a:rPr lang="en-US" altLang="zh-CN" sz="2400" b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400" b="1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S</a:t>
            </a:r>
            <a:r>
              <a:rPr lang="en-US" altLang="zh-CN" sz="2400" baseline="-250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1</a:t>
            </a:r>
            <a:r>
              <a:rPr lang="en-US" altLang="zh-CN" sz="2400" b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 = </a:t>
            </a:r>
            <a:r>
              <a:rPr lang="en-US" altLang="zh-CN" sz="2400" b="1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d</a:t>
            </a:r>
            <a:r>
              <a:rPr lang="en-US" altLang="zh-CN" sz="2400" b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2400" b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×</a:t>
            </a:r>
            <a:r>
              <a:rPr lang="en-US" altLang="zh-CN" sz="2400" b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400" b="1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E</a:t>
            </a:r>
            <a:r>
              <a:rPr lang="en-US" altLang="zh-CN" sz="2400" b="1" baseline="-250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2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,</a:t>
            </a:r>
            <a:r>
              <a:rPr lang="en-US" altLang="zh-CN" sz="2400" b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400" b="1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S</a:t>
            </a:r>
            <a:r>
              <a:rPr lang="en-US" altLang="zh-CN" sz="2400" baseline="-250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2</a:t>
            </a:r>
            <a:r>
              <a:rPr lang="en-US" altLang="zh-CN" sz="2400" b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 = </a:t>
            </a:r>
            <a:r>
              <a:rPr lang="en-US" altLang="zh-CN" sz="2400" b="1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S</a:t>
            </a:r>
            <a:r>
              <a:rPr lang="en-US" altLang="zh-CN" sz="2400" b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2400" b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×</a:t>
            </a:r>
            <a:r>
              <a:rPr lang="en-US" altLang="zh-CN" sz="2400" b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400" b="1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E</a:t>
            </a:r>
            <a:r>
              <a:rPr lang="en-US" altLang="zh-CN" sz="2400" baseline="-250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1</a:t>
            </a:r>
            <a:endParaRPr lang="en-US" altLang="zh-CN" sz="2400" baseline="-25000">
              <a:latin typeface="Times New Roman" panose="02020603050405020304" charset="0"/>
              <a:ea typeface="华文宋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457200" algn="l" fontAlgn="auto">
              <a:lnSpc>
                <a:spcPct val="100000"/>
              </a:lnSpc>
              <a:buClrTx/>
              <a:buSzTx/>
              <a:buNone/>
            </a:pP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cs typeface="Times New Roman" panose="02020603050405020304" charset="0"/>
                <a:sym typeface="+mn-ea"/>
              </a:rPr>
              <a:t>    Then</a:t>
            </a:r>
            <a:endParaRPr lang="en-US" altLang="zh-CN" sz="2400">
              <a:latin typeface="华文宋体" panose="02010600040101010101" charset="-122"/>
              <a:ea typeface="华文宋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457200" algn="l" fontAlgn="auto">
              <a:lnSpc>
                <a:spcPct val="100000"/>
              </a:lnSpc>
              <a:buClrTx/>
              <a:buSzTx/>
              <a:buNone/>
            </a:pPr>
            <a:endParaRPr lang="en-US" altLang="zh-CN" sz="2400">
              <a:latin typeface="华文宋体" panose="02010600040101010101" charset="-122"/>
              <a:ea typeface="华文宋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457200" algn="l" fontAlgn="auto">
              <a:lnSpc>
                <a:spcPct val="100000"/>
              </a:lnSpc>
              <a:buClrTx/>
              <a:buSzTx/>
              <a:buNone/>
            </a:pPr>
            <a:endParaRPr lang="en-US" altLang="zh-CN" sz="2400">
              <a:latin typeface="华文宋体" panose="02010600040101010101" charset="-122"/>
              <a:ea typeface="华文宋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457200" algn="l" fontAlgn="auto">
              <a:lnSpc>
                <a:spcPct val="100000"/>
              </a:lnSpc>
              <a:buClrTx/>
              <a:buSzTx/>
              <a:buNone/>
            </a:pPr>
            <a:endParaRPr lang="en-US" altLang="zh-CN" sz="2400">
              <a:latin typeface="华文宋体" panose="02010600040101010101" charset="-122"/>
              <a:ea typeface="华文宋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457200" algn="l" fontAlgn="auto">
              <a:lnSpc>
                <a:spcPct val="100000"/>
              </a:lnSpc>
              <a:buClrTx/>
              <a:buSzTx/>
              <a:buNone/>
            </a:pP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cs typeface="Times New Roman" panose="02020603050405020304" charset="0"/>
                <a:sym typeface="+mn-ea"/>
              </a:rPr>
              <a:t>    Check the conditions 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0 </a:t>
            </a:r>
            <a:r>
              <a:rPr lang="en-US" altLang="zh-CN" sz="2400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&lt; t &lt; +∞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cs typeface="Times New Roman" panose="02020603050405020304" charset="0"/>
                <a:sym typeface="+mn-ea"/>
              </a:rPr>
              <a:t> and </a:t>
            </a:r>
            <a:r>
              <a:rPr lang="en-US" altLang="zh-CN" sz="2400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b</a:t>
            </a:r>
            <a:r>
              <a:rPr lang="en-US" altLang="zh-CN" sz="2400" baseline="-250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1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, </a:t>
            </a:r>
            <a:r>
              <a:rPr lang="en-US" altLang="zh-CN" sz="2400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b</a:t>
            </a:r>
            <a:r>
              <a:rPr lang="en-US" altLang="zh-CN" sz="2400" baseline="-250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2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, 1 - </a:t>
            </a:r>
            <a:r>
              <a:rPr lang="en-US" altLang="zh-CN" sz="2400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b</a:t>
            </a:r>
            <a:r>
              <a:rPr lang="en-US" altLang="zh-CN" sz="2400" baseline="-250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1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 - </a:t>
            </a:r>
            <a:r>
              <a:rPr lang="en-US" altLang="zh-CN" sz="2400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b</a:t>
            </a:r>
            <a:r>
              <a:rPr lang="en-US" altLang="zh-CN" sz="2400" baseline="-250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2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 ∈[0, 1]</a:t>
            </a:r>
            <a:endParaRPr lang="en-US" altLang="zh-CN" sz="2400">
              <a:latin typeface="华文宋体" panose="02010600040101010101" charset="-122"/>
              <a:ea typeface="华文宋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457200" fontAlgn="auto">
              <a:lnSpc>
                <a:spcPct val="100000"/>
              </a:lnSpc>
              <a:buNone/>
            </a:pPr>
            <a:endParaRPr lang="en-US" altLang="zh-CN" sz="2400">
              <a:latin typeface="Times New Roman" panose="02020603050405020304" charset="0"/>
              <a:ea typeface="华文宋体" panose="02010600040101010101" charset="-122"/>
              <a:cs typeface="Times New Roman" panose="02020603050405020304" charset="0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5" y="6537325"/>
            <a:ext cx="12190730" cy="320040"/>
            <a:chOff x="1" y="10295"/>
            <a:chExt cx="19198" cy="504"/>
          </a:xfrm>
        </p:grpSpPr>
        <p:sp>
          <p:nvSpPr>
            <p:cNvPr id="5" name="矩形 4"/>
            <p:cNvSpPr/>
            <p:nvPr>
              <p:custDataLst>
                <p:tags r:id="rId1"/>
              </p:custDataLst>
            </p:nvPr>
          </p:nvSpPr>
          <p:spPr>
            <a:xfrm>
              <a:off x="1" y="10295"/>
              <a:ext cx="7338" cy="505"/>
            </a:xfrm>
            <a:prstGeom prst="rect">
              <a:avLst/>
            </a:prstGeom>
            <a:solidFill>
              <a:srgbClr val="ED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</a:t>
              </a:r>
              <a:r>
                <a:rPr lang="en-US" altLang="zh-CN">
                  <a:latin typeface="华文宋体" panose="02010600040101010101" charset="-122"/>
                  <a:ea typeface="华文宋体" panose="02010600040101010101" charset="-122"/>
                </a:rPr>
                <a:t>Department of Statistics and Data Science</a:t>
              </a:r>
              <a:endParaRPr lang="en-US" altLang="zh-CN">
                <a:latin typeface="华文宋体" panose="02010600040101010101" charset="-122"/>
                <a:ea typeface="华文宋体" panose="02010600040101010101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7339" y="10295"/>
              <a:ext cx="11861" cy="505"/>
            </a:xfrm>
            <a:prstGeom prst="rect">
              <a:avLst/>
            </a:prstGeom>
            <a:solidFill>
              <a:srgbClr val="15A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en-US" altLang="zh-CN"/>
            </a:p>
          </p:txBody>
        </p:sp>
        <p:pic>
          <p:nvPicPr>
            <p:cNvPr id="8" name="图片 7" descr="NNLH%73}P8N1L()`TTI4N1R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54" y="10326"/>
              <a:ext cx="444" cy="444"/>
            </a:xfrm>
            <a:prstGeom prst="ellipse">
              <a:avLst/>
            </a:prstGeom>
          </p:spPr>
        </p:pic>
      </p:grp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-635" y="0"/>
            <a:ext cx="12192635" cy="815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/>
            <a:r>
              <a:rPr lang="en-US" altLang="zh-CN" sz="32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Ray-Triangle Intersection</a:t>
            </a:r>
            <a:endParaRPr lang="en-US" altLang="zh-CN" sz="32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3800" y="0"/>
            <a:ext cx="3134360" cy="815975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9813925" y="3687445"/>
            <a:ext cx="94615" cy="9461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8311515" y="2478405"/>
            <a:ext cx="1303655" cy="27959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11" idx="1"/>
          </p:cNvCxnSpPr>
          <p:nvPr/>
        </p:nvCxnSpPr>
        <p:spPr>
          <a:xfrm>
            <a:off x="8302625" y="2478405"/>
            <a:ext cx="1525270" cy="1223010"/>
          </a:xfrm>
          <a:prstGeom prst="straightConnector1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9605645" y="3867150"/>
            <a:ext cx="1776095" cy="13881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9605645" y="3763010"/>
            <a:ext cx="236220" cy="1473835"/>
          </a:xfrm>
          <a:prstGeom prst="straightConnector1">
            <a:avLst/>
          </a:prstGeom>
          <a:ln w="6350" cap="flat" cmpd="sng" algn="ctr">
            <a:solidFill>
              <a:schemeClr val="accent6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 flipV="1">
            <a:off x="8301990" y="2481580"/>
            <a:ext cx="3051810" cy="13855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11" idx="6"/>
          </p:cNvCxnSpPr>
          <p:nvPr/>
        </p:nvCxnSpPr>
        <p:spPr>
          <a:xfrm flipH="1" flipV="1">
            <a:off x="9908540" y="3735070"/>
            <a:ext cx="1473200" cy="141605"/>
          </a:xfrm>
          <a:prstGeom prst="straightConnector1">
            <a:avLst/>
          </a:prstGeom>
          <a:ln w="6350" cap="flat" cmpd="sng" algn="ctr">
            <a:solidFill>
              <a:schemeClr val="accent2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63420" y="4144010"/>
          <a:ext cx="2989580" cy="1494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8" imgW="1422400" imgH="711200" progId="Equation.KSEE3">
                  <p:embed/>
                </p:oleObj>
              </mc:Choice>
              <mc:Fallback>
                <p:oleObj name="" r:id="rId8" imgW="1422400" imgH="711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63420" y="4144010"/>
                        <a:ext cx="2989580" cy="1494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6815"/>
            <a:ext cx="10515600" cy="4990465"/>
          </a:xfrm>
        </p:spPr>
        <p:txBody>
          <a:bodyPr/>
          <a:p>
            <a:pPr marL="0" indent="457200" fontAlgn="auto">
              <a:lnSpc>
                <a:spcPct val="100000"/>
              </a:lnSpc>
              <a:buNone/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</a:rPr>
              <a:t>§</a:t>
            </a:r>
            <a:r>
              <a:rPr lang="en-US" sz="2400">
                <a:latin typeface="华文宋体" panose="02010600040101010101" charset="-122"/>
                <a:ea typeface="华文宋体" panose="02010600040101010101" charset="-122"/>
              </a:rPr>
              <a:t>Calculate the colour recursively at every intersection point</a:t>
            </a:r>
            <a:endParaRPr 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5" y="6537325"/>
            <a:ext cx="12190730" cy="320040"/>
            <a:chOff x="1" y="10295"/>
            <a:chExt cx="19198" cy="504"/>
          </a:xfrm>
        </p:grpSpPr>
        <p:sp>
          <p:nvSpPr>
            <p:cNvPr id="5" name="矩形 4"/>
            <p:cNvSpPr/>
            <p:nvPr>
              <p:custDataLst>
                <p:tags r:id="rId1"/>
              </p:custDataLst>
            </p:nvPr>
          </p:nvSpPr>
          <p:spPr>
            <a:xfrm>
              <a:off x="1" y="10295"/>
              <a:ext cx="7338" cy="505"/>
            </a:xfrm>
            <a:prstGeom prst="rect">
              <a:avLst/>
            </a:prstGeom>
            <a:solidFill>
              <a:srgbClr val="ED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</a:t>
              </a:r>
              <a:r>
                <a:rPr lang="en-US" altLang="zh-CN">
                  <a:latin typeface="华文宋体" panose="02010600040101010101" charset="-122"/>
                  <a:ea typeface="华文宋体" panose="02010600040101010101" charset="-122"/>
                </a:rPr>
                <a:t>Department of Statistics and Data Science</a:t>
              </a:r>
              <a:endParaRPr lang="en-US" altLang="zh-CN">
                <a:latin typeface="华文宋体" panose="02010600040101010101" charset="-122"/>
                <a:ea typeface="华文宋体" panose="02010600040101010101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7339" y="10295"/>
              <a:ext cx="11861" cy="505"/>
            </a:xfrm>
            <a:prstGeom prst="rect">
              <a:avLst/>
            </a:prstGeom>
            <a:solidFill>
              <a:srgbClr val="15A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en-US" altLang="zh-CN"/>
            </a:p>
          </p:txBody>
        </p:sp>
        <p:pic>
          <p:nvPicPr>
            <p:cNvPr id="8" name="图片 7" descr="NNLH%73}P8N1L()`TTI4N1R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54" y="10326"/>
              <a:ext cx="444" cy="444"/>
            </a:xfrm>
            <a:prstGeom prst="ellipse">
              <a:avLst/>
            </a:prstGeom>
          </p:spPr>
        </p:pic>
      </p:grp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-635" y="0"/>
            <a:ext cx="12192635" cy="815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/>
            <a:r>
              <a:rPr lang="en-US" altLang="zh-CN" sz="32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Recursive Ray Tracing (Whitted-Style)</a:t>
            </a:r>
            <a:endParaRPr lang="en-US" altLang="zh-CN" sz="32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3800" y="0"/>
            <a:ext cx="3134360" cy="815975"/>
          </a:xfrm>
          <a:prstGeom prst="rect">
            <a:avLst/>
          </a:prstGeom>
        </p:spPr>
      </p:pic>
      <p:pic>
        <p:nvPicPr>
          <p:cNvPr id="2" name="图片 1" descr="]~UZGY~HUIGXBCCR`)~J3PS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713355" y="2101215"/>
            <a:ext cx="6765925" cy="36556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48330" y="2286000"/>
            <a:ext cx="2305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华文宋体" panose="02010600040101010101" charset="-122"/>
                <a:ea typeface="华文宋体" panose="02010600040101010101" charset="-122"/>
              </a:rPr>
              <a:t>Reflection + Refraction</a:t>
            </a:r>
            <a:endParaRPr lang="en-US" altLang="zh-CN">
              <a:latin typeface="华文宋体" panose="02010600040101010101" charset="-122"/>
              <a:ea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6815"/>
            <a:ext cx="10515600" cy="4990465"/>
          </a:xfrm>
        </p:spPr>
        <p:txBody>
          <a:bodyPr/>
          <a:p>
            <a:pPr marL="0" indent="457200" fontAlgn="auto">
              <a:lnSpc>
                <a:spcPct val="100000"/>
              </a:lnSpc>
              <a:buNone/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§</a:t>
            </a:r>
            <a:r>
              <a:rPr lang="en-US" sz="2400" b="1">
                <a:latin typeface="华文宋体" panose="02010600040101010101" charset="-122"/>
                <a:ea typeface="华文宋体" panose="02010600040101010101" charset="-122"/>
                <a:sym typeface="+mn-ea"/>
              </a:rPr>
              <a:t>Bounding Volume</a:t>
            </a:r>
            <a:endParaRPr 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457200" fontAlgn="auto">
              <a:lnSpc>
                <a:spcPct val="100000"/>
              </a:lnSpc>
              <a:buNone/>
            </a:pPr>
            <a:r>
              <a:rPr 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    To use a simple geometric shape named bounding volume to</a:t>
            </a:r>
            <a:r>
              <a:rPr lang="en-US" sz="2400" b="1">
                <a:latin typeface="华文宋体" panose="02010600040101010101" charset="-122"/>
                <a:ea typeface="华文宋体" panose="02010600040101010101" charset="-122"/>
                <a:sym typeface="+mn-ea"/>
              </a:rPr>
              <a:t> bound </a:t>
            </a:r>
            <a:r>
              <a:rPr 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complex objects. If a light ray does not intersect the bounding volume,  obviously it cannot intersect the objects inside. </a:t>
            </a:r>
            <a:endParaRPr lang="en-US" altLang="zh-CN" sz="2400">
              <a:latin typeface="Times New Roman" panose="02020603050405020304" charset="0"/>
              <a:ea typeface="华文宋体" panose="02010600040101010101" charset="-122"/>
              <a:cs typeface="Times New Roman" panose="02020603050405020304" charset="0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5" y="6537325"/>
            <a:ext cx="12190730" cy="320040"/>
            <a:chOff x="1" y="10295"/>
            <a:chExt cx="19198" cy="504"/>
          </a:xfrm>
        </p:grpSpPr>
        <p:sp>
          <p:nvSpPr>
            <p:cNvPr id="5" name="矩形 4"/>
            <p:cNvSpPr/>
            <p:nvPr>
              <p:custDataLst>
                <p:tags r:id="rId1"/>
              </p:custDataLst>
            </p:nvPr>
          </p:nvSpPr>
          <p:spPr>
            <a:xfrm>
              <a:off x="1" y="10295"/>
              <a:ext cx="7338" cy="505"/>
            </a:xfrm>
            <a:prstGeom prst="rect">
              <a:avLst/>
            </a:prstGeom>
            <a:solidFill>
              <a:srgbClr val="ED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</a:t>
              </a:r>
              <a:r>
                <a:rPr lang="en-US" altLang="zh-CN">
                  <a:latin typeface="华文宋体" panose="02010600040101010101" charset="-122"/>
                  <a:ea typeface="华文宋体" panose="02010600040101010101" charset="-122"/>
                </a:rPr>
                <a:t>Department of Statistics and Data Science</a:t>
              </a:r>
              <a:endParaRPr lang="en-US" altLang="zh-CN">
                <a:latin typeface="华文宋体" panose="02010600040101010101" charset="-122"/>
                <a:ea typeface="华文宋体" panose="02010600040101010101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7339" y="10295"/>
              <a:ext cx="11861" cy="505"/>
            </a:xfrm>
            <a:prstGeom prst="rect">
              <a:avLst/>
            </a:prstGeom>
            <a:solidFill>
              <a:srgbClr val="15A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en-US" altLang="zh-CN"/>
            </a:p>
          </p:txBody>
        </p:sp>
        <p:pic>
          <p:nvPicPr>
            <p:cNvPr id="8" name="图片 7" descr="NNLH%73}P8N1L()`TTI4N1R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54" y="10326"/>
              <a:ext cx="444" cy="444"/>
            </a:xfrm>
            <a:prstGeom prst="ellipse">
              <a:avLst/>
            </a:prstGeom>
          </p:spPr>
        </p:pic>
      </p:grp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-635" y="0"/>
            <a:ext cx="12192635" cy="815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/>
            <a:r>
              <a:rPr lang="en-US" altLang="zh-CN" sz="32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Accelerating Ray-Surface Intersection</a:t>
            </a:r>
            <a:endParaRPr lang="en-US" altLang="zh-CN" sz="32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3800" y="0"/>
            <a:ext cx="3134360" cy="815975"/>
          </a:xfrm>
          <a:prstGeom prst="rect">
            <a:avLst/>
          </a:prstGeom>
        </p:spPr>
      </p:pic>
      <p:pic>
        <p:nvPicPr>
          <p:cNvPr id="4" name="图片 3" descr="PYA8X0JG)2LSY84F48G}RM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047240" y="3100705"/>
            <a:ext cx="8096250" cy="30765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6815"/>
            <a:ext cx="10515600" cy="4990465"/>
          </a:xfrm>
        </p:spPr>
        <p:txBody>
          <a:bodyPr/>
          <a:p>
            <a:pPr marL="0" indent="457200" fontAlgn="auto">
              <a:lnSpc>
                <a:spcPct val="100000"/>
              </a:lnSpc>
              <a:buNone/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§</a:t>
            </a:r>
            <a:r>
              <a:rPr lang="en-US" sz="2400" b="1">
                <a:latin typeface="华文宋体" panose="02010600040101010101" charset="-122"/>
                <a:ea typeface="华文宋体" panose="02010600040101010101" charset="-122"/>
                <a:sym typeface="+mn-ea"/>
              </a:rPr>
              <a:t>Bounding Volume Hierarchy</a:t>
            </a:r>
            <a:endParaRPr 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457200" algn="l" fontAlgn="auto">
              <a:lnSpc>
                <a:spcPct val="100000"/>
              </a:lnSpc>
              <a:buClrTx/>
              <a:buSzTx/>
              <a:buNone/>
            </a:pPr>
            <a:r>
              <a:rPr 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    Find bounding box</a:t>
            </a:r>
            <a:endParaRPr 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457200" algn="l" fontAlgn="auto">
              <a:lnSpc>
                <a:spcPct val="100000"/>
              </a:lnSpc>
              <a:buClrTx/>
              <a:buSzTx/>
              <a:buNone/>
            </a:pPr>
            <a:r>
              <a:rPr 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    Recursively split set of objects in 2 subsets</a:t>
            </a:r>
            <a:endParaRPr 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457200" algn="l" fontAlgn="auto">
              <a:lnSpc>
                <a:spcPct val="100000"/>
              </a:lnSpc>
              <a:buClrTx/>
              <a:buSzTx/>
              <a:buNone/>
            </a:pPr>
            <a:r>
              <a:rPr 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    Recompute the bounding box of subsets</a:t>
            </a:r>
            <a:endParaRPr 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457200" algn="l" fontAlgn="auto">
              <a:lnSpc>
                <a:spcPct val="100000"/>
              </a:lnSpc>
              <a:buClrTx/>
              <a:buSzTx/>
              <a:buNone/>
            </a:pPr>
            <a:r>
              <a:rPr 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    Stop when necessary</a:t>
            </a:r>
            <a:endParaRPr 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457200" algn="l" fontAlgn="auto">
              <a:lnSpc>
                <a:spcPct val="100000"/>
              </a:lnSpc>
              <a:buClrTx/>
              <a:buSzTx/>
              <a:buNone/>
            </a:pPr>
            <a:r>
              <a:rPr 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    Store objects on leaf node</a:t>
            </a:r>
            <a:endParaRPr 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5" y="6537325"/>
            <a:ext cx="12190730" cy="320040"/>
            <a:chOff x="1" y="10295"/>
            <a:chExt cx="19198" cy="504"/>
          </a:xfrm>
        </p:grpSpPr>
        <p:sp>
          <p:nvSpPr>
            <p:cNvPr id="5" name="矩形 4"/>
            <p:cNvSpPr/>
            <p:nvPr>
              <p:custDataLst>
                <p:tags r:id="rId1"/>
              </p:custDataLst>
            </p:nvPr>
          </p:nvSpPr>
          <p:spPr>
            <a:xfrm>
              <a:off x="1" y="10295"/>
              <a:ext cx="7338" cy="505"/>
            </a:xfrm>
            <a:prstGeom prst="rect">
              <a:avLst/>
            </a:prstGeom>
            <a:solidFill>
              <a:srgbClr val="ED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</a:t>
              </a:r>
              <a:r>
                <a:rPr lang="en-US" altLang="zh-CN">
                  <a:latin typeface="华文宋体" panose="02010600040101010101" charset="-122"/>
                  <a:ea typeface="华文宋体" panose="02010600040101010101" charset="-122"/>
                </a:rPr>
                <a:t>Department of Statistics and Data Science</a:t>
              </a:r>
              <a:endParaRPr lang="en-US" altLang="zh-CN">
                <a:latin typeface="华文宋体" panose="02010600040101010101" charset="-122"/>
                <a:ea typeface="华文宋体" panose="02010600040101010101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7339" y="10295"/>
              <a:ext cx="11861" cy="505"/>
            </a:xfrm>
            <a:prstGeom prst="rect">
              <a:avLst/>
            </a:prstGeom>
            <a:solidFill>
              <a:srgbClr val="15A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en-US" altLang="zh-CN"/>
            </a:p>
          </p:txBody>
        </p:sp>
        <p:pic>
          <p:nvPicPr>
            <p:cNvPr id="8" name="图片 7" descr="NNLH%73}P8N1L()`TTI4N1R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54" y="10326"/>
              <a:ext cx="444" cy="444"/>
            </a:xfrm>
            <a:prstGeom prst="ellipse">
              <a:avLst/>
            </a:prstGeom>
          </p:spPr>
        </p:pic>
      </p:grp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-635" y="0"/>
            <a:ext cx="12192635" cy="815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/>
            <a:r>
              <a:rPr lang="en-US" altLang="zh-CN" sz="32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Accelerating Ray-Surface Intersection</a:t>
            </a:r>
            <a:endParaRPr lang="en-US" altLang="zh-CN" sz="32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3800" y="0"/>
            <a:ext cx="3134360" cy="815975"/>
          </a:xfrm>
          <a:prstGeom prst="rect">
            <a:avLst/>
          </a:prstGeom>
        </p:spPr>
      </p:pic>
      <p:pic>
        <p:nvPicPr>
          <p:cNvPr id="12" name="图片 11" descr="E])B(}0RL)JY0~FJRR9]KOF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446145" y="4191635"/>
            <a:ext cx="5715000" cy="1743075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>
            <a:off x="1544320" y="1774825"/>
            <a:ext cx="9525" cy="2286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6815"/>
            <a:ext cx="10515600" cy="4990465"/>
          </a:xfrm>
        </p:spPr>
        <p:txBody>
          <a:bodyPr/>
          <a:p>
            <a:pPr marL="0" indent="457200" fontAlgn="auto">
              <a:lnSpc>
                <a:spcPct val="100000"/>
              </a:lnSpc>
              <a:buNone/>
            </a:pPr>
            <a:r>
              <a:rPr 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BRDF (in-angle, out-angle) → ratio: a function that describes the reflection</a:t>
            </a:r>
            <a:endParaRPr 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457200" fontAlgn="auto">
              <a:lnSpc>
                <a:spcPct val="100000"/>
              </a:lnSpc>
              <a:buNone/>
            </a:pPr>
            <a:r>
              <a:rPr 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BTDF </a:t>
            </a:r>
            <a:r>
              <a:rPr 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(in-angle, out-angle) → ratio</a:t>
            </a:r>
            <a:r>
              <a:rPr 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: a function that describes the refraction</a:t>
            </a:r>
            <a:endParaRPr 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457200" fontAlgn="auto">
              <a:lnSpc>
                <a:spcPct val="100000"/>
              </a:lnSpc>
              <a:buNone/>
            </a:pPr>
            <a:r>
              <a:rPr 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Monte Carlo Path Tracing: to estimate the surface integral by sampling</a:t>
            </a:r>
            <a:endParaRPr 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457200" fontAlgn="auto">
              <a:lnSpc>
                <a:spcPct val="100000"/>
              </a:lnSpc>
              <a:buNone/>
            </a:pPr>
            <a:r>
              <a:rPr 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...</a:t>
            </a:r>
            <a:endParaRPr 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457200" fontAlgn="auto">
              <a:lnSpc>
                <a:spcPct val="100000"/>
              </a:lnSpc>
              <a:buNone/>
            </a:pPr>
            <a:endParaRPr 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5" y="6537325"/>
            <a:ext cx="12190730" cy="320040"/>
            <a:chOff x="1" y="10295"/>
            <a:chExt cx="19198" cy="504"/>
          </a:xfrm>
        </p:grpSpPr>
        <p:sp>
          <p:nvSpPr>
            <p:cNvPr id="5" name="矩形 4"/>
            <p:cNvSpPr/>
            <p:nvPr>
              <p:custDataLst>
                <p:tags r:id="rId1"/>
              </p:custDataLst>
            </p:nvPr>
          </p:nvSpPr>
          <p:spPr>
            <a:xfrm>
              <a:off x="1" y="10295"/>
              <a:ext cx="7338" cy="505"/>
            </a:xfrm>
            <a:prstGeom prst="rect">
              <a:avLst/>
            </a:prstGeom>
            <a:solidFill>
              <a:srgbClr val="ED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</a:t>
              </a:r>
              <a:r>
                <a:rPr lang="en-US" altLang="zh-CN">
                  <a:latin typeface="华文宋体" panose="02010600040101010101" charset="-122"/>
                  <a:ea typeface="华文宋体" panose="02010600040101010101" charset="-122"/>
                </a:rPr>
                <a:t>Department of Statistics and Data Science</a:t>
              </a:r>
              <a:endParaRPr lang="en-US" altLang="zh-CN">
                <a:latin typeface="华文宋体" panose="02010600040101010101" charset="-122"/>
                <a:ea typeface="华文宋体" panose="02010600040101010101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7339" y="10295"/>
              <a:ext cx="11861" cy="505"/>
            </a:xfrm>
            <a:prstGeom prst="rect">
              <a:avLst/>
            </a:prstGeom>
            <a:solidFill>
              <a:srgbClr val="15A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en-US" altLang="zh-CN"/>
            </a:p>
          </p:txBody>
        </p:sp>
        <p:pic>
          <p:nvPicPr>
            <p:cNvPr id="8" name="图片 7" descr="NNLH%73}P8N1L()`TTI4N1R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54" y="10326"/>
              <a:ext cx="444" cy="444"/>
            </a:xfrm>
            <a:prstGeom prst="ellipse">
              <a:avLst/>
            </a:prstGeom>
          </p:spPr>
        </p:pic>
      </p:grp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-635" y="0"/>
            <a:ext cx="12192635" cy="815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/>
            <a:r>
              <a:rPr lang="en-US" altLang="zh-CN" sz="32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More to Learn</a:t>
            </a:r>
            <a:endParaRPr lang="en-US" altLang="zh-CN" sz="32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3800" y="0"/>
            <a:ext cx="3134360" cy="8159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6815"/>
            <a:ext cx="10515600" cy="4990465"/>
          </a:xfrm>
        </p:spPr>
        <p:txBody>
          <a:bodyPr/>
          <a:p>
            <a:pPr marL="0" indent="457200" fontAlgn="auto">
              <a:lnSpc>
                <a:spcPct val="100000"/>
              </a:lnSpc>
              <a:buNone/>
            </a:pPr>
            <a:r>
              <a:rPr sz="2400">
                <a:latin typeface="华文宋体" panose="02010600040101010101" charset="-122"/>
                <a:ea typeface="华文宋体" panose="02010600040101010101" charset="-122"/>
                <a:sym typeface="+mn-ea"/>
                <a:hlinkClick r:id="rId1" action="ppaction://hlinkfile">
                  <a:extLst>
                    <a:ext uri="{DAF060AB-1E55-43B9-8AAB-6FB025537F2F}">
                      <wpsdc:hlinkClr xmlns:wpsdc="http://www.wps.cn/officeDocument/2017/drawingmlCustomData" val="0563C1"/>
                      <wpsdc:folHlinkClr xmlns:wpsdc="http://www.wps.cn/officeDocument/2017/drawingmlCustomData" val="4472C4"/>
                      <wpsdc:hlinkUnderline xmlns:wpsdc="http://www.wps.cn/officeDocument/2017/drawingmlCustomData" val="1"/>
                    </a:ext>
                  </a:extLst>
                </a:hlinkClick>
              </a:rPr>
              <a:t>GAMES101</a:t>
            </a:r>
            <a:endParaRPr sz="2400">
              <a:latin typeface="华文宋体" panose="02010600040101010101" charset="-122"/>
              <a:ea typeface="华文宋体" panose="02010600040101010101" charset="-122"/>
              <a:sym typeface="+mn-ea"/>
              <a:hlinkClick r:id="rId1" action="ppaction://hlinkfile">
                <a:extLst>
                  <a:ext uri="{DAF060AB-1E55-43B9-8AAB-6FB025537F2F}">
                    <wpsdc:hlinkClr xmlns:wpsdc="http://www.wps.cn/officeDocument/2017/drawingmlCustomData" val="0563C1"/>
                    <wpsdc:folHlinkClr xmlns:wpsdc="http://www.wps.cn/officeDocument/2017/drawingmlCustomData" val="4472C4"/>
                    <wpsdc:hlinkUnderline xmlns:wpsdc="http://www.wps.cn/officeDocument/2017/drawingmlCustomData" val="1"/>
                  </a:ext>
                </a:extLst>
              </a:hlinkClick>
            </a:endParaRPr>
          </a:p>
          <a:p>
            <a:pPr marL="0" indent="457200" fontAlgn="auto">
              <a:lnSpc>
                <a:spcPct val="100000"/>
              </a:lnSpc>
              <a:buNone/>
            </a:pPr>
            <a:endParaRPr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5" y="6537325"/>
            <a:ext cx="12190730" cy="320040"/>
            <a:chOff x="1" y="10295"/>
            <a:chExt cx="19198" cy="504"/>
          </a:xfrm>
        </p:grpSpPr>
        <p:sp>
          <p:nvSpPr>
            <p:cNvPr id="5" name="矩形 4"/>
            <p:cNvSpPr/>
            <p:nvPr>
              <p:custDataLst>
                <p:tags r:id="rId2"/>
              </p:custDataLst>
            </p:nvPr>
          </p:nvSpPr>
          <p:spPr>
            <a:xfrm>
              <a:off x="1" y="10295"/>
              <a:ext cx="7338" cy="505"/>
            </a:xfrm>
            <a:prstGeom prst="rect">
              <a:avLst/>
            </a:prstGeom>
            <a:solidFill>
              <a:srgbClr val="ED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</a:t>
              </a:r>
              <a:r>
                <a:rPr lang="en-US" altLang="zh-CN">
                  <a:latin typeface="华文宋体" panose="02010600040101010101" charset="-122"/>
                  <a:ea typeface="华文宋体" panose="02010600040101010101" charset="-122"/>
                </a:rPr>
                <a:t>Department of Statistics and Data Science</a:t>
              </a:r>
              <a:endParaRPr lang="en-US" altLang="zh-CN">
                <a:latin typeface="华文宋体" panose="02010600040101010101" charset="-122"/>
                <a:ea typeface="华文宋体" panose="02010600040101010101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3"/>
              </p:custDataLst>
            </p:nvPr>
          </p:nvSpPr>
          <p:spPr>
            <a:xfrm>
              <a:off x="7339" y="10295"/>
              <a:ext cx="11861" cy="505"/>
            </a:xfrm>
            <a:prstGeom prst="rect">
              <a:avLst/>
            </a:prstGeom>
            <a:solidFill>
              <a:srgbClr val="15A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en-US" altLang="zh-CN"/>
            </a:p>
          </p:txBody>
        </p:sp>
        <p:pic>
          <p:nvPicPr>
            <p:cNvPr id="8" name="图片 7" descr="NNLH%73}P8N1L()`TTI4N1R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54" y="10326"/>
              <a:ext cx="444" cy="444"/>
            </a:xfrm>
            <a:prstGeom prst="ellipse">
              <a:avLst/>
            </a:prstGeom>
          </p:spPr>
        </p:pic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-635" y="0"/>
            <a:ext cx="12192635" cy="815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/>
            <a:r>
              <a:rPr lang="en-US" altLang="zh-CN" sz="32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References</a:t>
            </a:r>
            <a:endParaRPr lang="en-US" altLang="zh-CN" sz="32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3800" y="0"/>
            <a:ext cx="3134360" cy="8159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0" y="2880360"/>
            <a:ext cx="12192635" cy="1096645"/>
          </a:xfrm>
          <a:prstGeom prst="rect">
            <a:avLst/>
          </a:prstGeom>
          <a:solidFill>
            <a:srgbClr val="ED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>
                <a:latin typeface="华文宋体" panose="02010600040101010101" charset="-122"/>
                <a:ea typeface="华文宋体" panose="02010600040101010101" charset="-122"/>
              </a:rPr>
              <a:t>Thanks for Watching</a:t>
            </a:r>
            <a:endParaRPr lang="en-US" altLang="zh-CN" sz="4000"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745220" y="298450"/>
            <a:ext cx="3134360" cy="8159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6815"/>
            <a:ext cx="10515600" cy="4990465"/>
          </a:xfrm>
        </p:spPr>
        <p:txBody>
          <a:bodyPr/>
          <a:p>
            <a:pPr marL="0" indent="457200" fontAlgn="auto">
              <a:lnSpc>
                <a:spcPct val="100000"/>
              </a:lnSpc>
              <a:buNone/>
            </a:pP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</a:rPr>
              <a:t>How to render, or display, a continuous graphics or images onto discrete pixels?</a:t>
            </a:r>
            <a:endParaRPr lang="en-US" altLang="zh-CN" sz="2400">
              <a:latin typeface="华文宋体" panose="02010600040101010101" charset="-122"/>
              <a:ea typeface="华文宋体" panose="02010600040101010101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5" y="6537325"/>
            <a:ext cx="12190730" cy="320040"/>
            <a:chOff x="1" y="10295"/>
            <a:chExt cx="19198" cy="504"/>
          </a:xfrm>
        </p:grpSpPr>
        <p:sp>
          <p:nvSpPr>
            <p:cNvPr id="5" name="矩形 4"/>
            <p:cNvSpPr/>
            <p:nvPr>
              <p:custDataLst>
                <p:tags r:id="rId1"/>
              </p:custDataLst>
            </p:nvPr>
          </p:nvSpPr>
          <p:spPr>
            <a:xfrm>
              <a:off x="1" y="10295"/>
              <a:ext cx="7338" cy="505"/>
            </a:xfrm>
            <a:prstGeom prst="rect">
              <a:avLst/>
            </a:prstGeom>
            <a:solidFill>
              <a:srgbClr val="ED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</a:t>
              </a:r>
              <a:r>
                <a:rPr lang="en-US" altLang="zh-CN">
                  <a:latin typeface="华文宋体" panose="02010600040101010101" charset="-122"/>
                  <a:ea typeface="华文宋体" panose="02010600040101010101" charset="-122"/>
                </a:rPr>
                <a:t>Department of Statistics and Data Science</a:t>
              </a:r>
              <a:endParaRPr lang="en-US" altLang="zh-CN">
                <a:latin typeface="华文宋体" panose="02010600040101010101" charset="-122"/>
                <a:ea typeface="华文宋体" panose="02010600040101010101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7339" y="10295"/>
              <a:ext cx="11861" cy="505"/>
            </a:xfrm>
            <a:prstGeom prst="rect">
              <a:avLst/>
            </a:prstGeom>
            <a:solidFill>
              <a:srgbClr val="15A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en-US" altLang="zh-CN"/>
            </a:p>
          </p:txBody>
        </p:sp>
        <p:pic>
          <p:nvPicPr>
            <p:cNvPr id="8" name="图片 7" descr="NNLH%73}P8N1L()`TTI4N1R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54" y="10326"/>
              <a:ext cx="444" cy="444"/>
            </a:xfrm>
            <a:prstGeom prst="ellipse">
              <a:avLst/>
            </a:prstGeom>
          </p:spPr>
        </p:pic>
      </p:grp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-635" y="0"/>
            <a:ext cx="12192635" cy="815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/>
            <a:r>
              <a:rPr lang="en-US" altLang="zh-CN" sz="32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The Problem</a:t>
            </a:r>
            <a:endParaRPr lang="en-US" altLang="zh-CN" sz="32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3800" y="0"/>
            <a:ext cx="3134360" cy="815975"/>
          </a:xfrm>
          <a:prstGeom prst="rect">
            <a:avLst/>
          </a:prstGeom>
        </p:spPr>
      </p:pic>
      <p:cxnSp>
        <p:nvCxnSpPr>
          <p:cNvPr id="4" name="直接箭头连接符 3"/>
          <p:cNvCxnSpPr>
            <a:stCxn id="2" idx="3"/>
          </p:cNvCxnSpPr>
          <p:nvPr/>
        </p:nvCxnSpPr>
        <p:spPr>
          <a:xfrm>
            <a:off x="7405370" y="4257040"/>
            <a:ext cx="935990" cy="25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542020" y="3256915"/>
            <a:ext cx="302260" cy="3022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8"/>
            </p:custDataLst>
          </p:nvPr>
        </p:nvSpPr>
        <p:spPr>
          <a:xfrm>
            <a:off x="8971280" y="3256915"/>
            <a:ext cx="302260" cy="3022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9"/>
            </p:custDataLst>
          </p:nvPr>
        </p:nvSpPr>
        <p:spPr>
          <a:xfrm>
            <a:off x="9400540" y="3256915"/>
            <a:ext cx="302260" cy="3022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9829800" y="3256915"/>
            <a:ext cx="302260" cy="3022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11"/>
            </p:custDataLst>
          </p:nvPr>
        </p:nvSpPr>
        <p:spPr>
          <a:xfrm>
            <a:off x="10259060" y="3256915"/>
            <a:ext cx="302260" cy="3022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12"/>
            </p:custDataLst>
          </p:nvPr>
        </p:nvSpPr>
        <p:spPr>
          <a:xfrm>
            <a:off x="8542020" y="3684905"/>
            <a:ext cx="302260" cy="3022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>
            <p:custDataLst>
              <p:tags r:id="rId13"/>
            </p:custDataLst>
          </p:nvPr>
        </p:nvSpPr>
        <p:spPr>
          <a:xfrm>
            <a:off x="8971280" y="3684905"/>
            <a:ext cx="302260" cy="3022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>
            <p:custDataLst>
              <p:tags r:id="rId14"/>
            </p:custDataLst>
          </p:nvPr>
        </p:nvSpPr>
        <p:spPr>
          <a:xfrm>
            <a:off x="9400540" y="3684905"/>
            <a:ext cx="302260" cy="3022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>
            <p:custDataLst>
              <p:tags r:id="rId15"/>
            </p:custDataLst>
          </p:nvPr>
        </p:nvSpPr>
        <p:spPr>
          <a:xfrm>
            <a:off x="9829800" y="3684905"/>
            <a:ext cx="302260" cy="3022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16"/>
            </p:custDataLst>
          </p:nvPr>
        </p:nvSpPr>
        <p:spPr>
          <a:xfrm>
            <a:off x="10259060" y="3684905"/>
            <a:ext cx="302260" cy="3022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>
            <p:custDataLst>
              <p:tags r:id="rId17"/>
            </p:custDataLst>
          </p:nvPr>
        </p:nvSpPr>
        <p:spPr>
          <a:xfrm>
            <a:off x="8542020" y="4112895"/>
            <a:ext cx="302260" cy="3022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18"/>
            </p:custDataLst>
          </p:nvPr>
        </p:nvSpPr>
        <p:spPr>
          <a:xfrm>
            <a:off x="8971280" y="4112895"/>
            <a:ext cx="302260" cy="3022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>
            <p:custDataLst>
              <p:tags r:id="rId19"/>
            </p:custDataLst>
          </p:nvPr>
        </p:nvSpPr>
        <p:spPr>
          <a:xfrm>
            <a:off x="9400540" y="4112895"/>
            <a:ext cx="302260" cy="3022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>
            <p:custDataLst>
              <p:tags r:id="rId20"/>
            </p:custDataLst>
          </p:nvPr>
        </p:nvSpPr>
        <p:spPr>
          <a:xfrm>
            <a:off x="9829800" y="4112895"/>
            <a:ext cx="302260" cy="3022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>
            <p:custDataLst>
              <p:tags r:id="rId21"/>
            </p:custDataLst>
          </p:nvPr>
        </p:nvSpPr>
        <p:spPr>
          <a:xfrm>
            <a:off x="10259060" y="4112895"/>
            <a:ext cx="302260" cy="3022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>
            <p:custDataLst>
              <p:tags r:id="rId22"/>
            </p:custDataLst>
          </p:nvPr>
        </p:nvSpPr>
        <p:spPr>
          <a:xfrm>
            <a:off x="8542020" y="4540885"/>
            <a:ext cx="302260" cy="3022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>
            <p:custDataLst>
              <p:tags r:id="rId23"/>
            </p:custDataLst>
          </p:nvPr>
        </p:nvSpPr>
        <p:spPr>
          <a:xfrm>
            <a:off x="8971280" y="4540885"/>
            <a:ext cx="302260" cy="3022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>
            <p:custDataLst>
              <p:tags r:id="rId24"/>
            </p:custDataLst>
          </p:nvPr>
        </p:nvSpPr>
        <p:spPr>
          <a:xfrm>
            <a:off x="9400540" y="4540885"/>
            <a:ext cx="302260" cy="3022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>
            <p:custDataLst>
              <p:tags r:id="rId25"/>
            </p:custDataLst>
          </p:nvPr>
        </p:nvSpPr>
        <p:spPr>
          <a:xfrm>
            <a:off x="9829800" y="4540885"/>
            <a:ext cx="302260" cy="3022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>
            <p:custDataLst>
              <p:tags r:id="rId26"/>
            </p:custDataLst>
          </p:nvPr>
        </p:nvSpPr>
        <p:spPr>
          <a:xfrm>
            <a:off x="10259060" y="4540885"/>
            <a:ext cx="302260" cy="3022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>
            <p:custDataLst>
              <p:tags r:id="rId27"/>
            </p:custDataLst>
          </p:nvPr>
        </p:nvSpPr>
        <p:spPr>
          <a:xfrm>
            <a:off x="8542020" y="4968875"/>
            <a:ext cx="302260" cy="3022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>
            <p:custDataLst>
              <p:tags r:id="rId28"/>
            </p:custDataLst>
          </p:nvPr>
        </p:nvSpPr>
        <p:spPr>
          <a:xfrm>
            <a:off x="8971280" y="4968875"/>
            <a:ext cx="302260" cy="3022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>
            <p:custDataLst>
              <p:tags r:id="rId29"/>
            </p:custDataLst>
          </p:nvPr>
        </p:nvSpPr>
        <p:spPr>
          <a:xfrm>
            <a:off x="9400540" y="4968875"/>
            <a:ext cx="302260" cy="3022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>
            <p:custDataLst>
              <p:tags r:id="rId30"/>
            </p:custDataLst>
          </p:nvPr>
        </p:nvSpPr>
        <p:spPr>
          <a:xfrm>
            <a:off x="9829800" y="4968875"/>
            <a:ext cx="302260" cy="3022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>
            <p:custDataLst>
              <p:tags r:id="rId31"/>
            </p:custDataLst>
          </p:nvPr>
        </p:nvSpPr>
        <p:spPr>
          <a:xfrm>
            <a:off x="10259060" y="4968875"/>
            <a:ext cx="302260" cy="3022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6" name="图片 45" descr="20230307193550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021840" y="2765425"/>
            <a:ext cx="5105400" cy="28721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6815"/>
            <a:ext cx="10515600" cy="4990465"/>
          </a:xfrm>
        </p:spPr>
        <p:txBody>
          <a:bodyPr/>
          <a:p>
            <a:pPr marL="0" indent="457200" fontAlgn="auto">
              <a:lnSpc>
                <a:spcPct val="100000"/>
              </a:lnSpc>
              <a:buNone/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</a:rPr>
              <a:t>§</a:t>
            </a:r>
            <a:r>
              <a:rPr lang="en-US" altLang="zh-CN" sz="2400" b="1">
                <a:latin typeface="华文宋体" panose="02010600040101010101" charset="-122"/>
                <a:ea typeface="华文宋体" panose="02010600040101010101" charset="-122"/>
              </a:rPr>
              <a:t>Rasterization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</a:rPr>
              <a:t> (Real-time)</a:t>
            </a:r>
            <a:endParaRPr lang="en-US" altLang="zh-CN" sz="2400">
              <a:latin typeface="华文宋体" panose="02010600040101010101" charset="-122"/>
              <a:ea typeface="华文宋体" panose="02010600040101010101" charset="-122"/>
            </a:endParaRPr>
          </a:p>
          <a:p>
            <a:pPr marL="0" indent="457200" fontAlgn="auto">
              <a:lnSpc>
                <a:spcPct val="100000"/>
              </a:lnSpc>
              <a:buNone/>
            </a:pP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</a:rPr>
              <a:t>    Use MVP transformation and antialiasing to project objects onto the screen, with approximate shading.</a:t>
            </a:r>
            <a:endParaRPr lang="en-US" altLang="zh-CN" sz="2400">
              <a:latin typeface="华文宋体" panose="02010600040101010101" charset="-122"/>
              <a:ea typeface="华文宋体" panose="02010600040101010101" charset="-122"/>
            </a:endParaRPr>
          </a:p>
          <a:p>
            <a:pPr marL="0" indent="457200" fontAlgn="auto">
              <a:lnSpc>
                <a:spcPct val="100000"/>
              </a:lnSpc>
              <a:buNone/>
            </a:pP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</a:rPr>
              <a:t>    Fast but inaccurate; cannot handle global effects such as soft shadows, glossy reflection and inderect illumination.</a:t>
            </a:r>
            <a:endParaRPr lang="en-US" altLang="zh-CN" sz="2400">
              <a:latin typeface="华文宋体" panose="02010600040101010101" charset="-122"/>
              <a:ea typeface="华文宋体" panose="02010600040101010101" charset="-122"/>
            </a:endParaRPr>
          </a:p>
          <a:p>
            <a:pPr marL="0" indent="457200" fontAlgn="auto">
              <a:lnSpc>
                <a:spcPct val="100000"/>
              </a:lnSpc>
              <a:buNone/>
            </a:pPr>
            <a:endParaRPr lang="en-US" altLang="zh-CN" sz="2400">
              <a:latin typeface="华文宋体" panose="02010600040101010101" charset="-122"/>
              <a:ea typeface="华文宋体" panose="02010600040101010101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5" y="6537325"/>
            <a:ext cx="12190730" cy="320040"/>
            <a:chOff x="1" y="10295"/>
            <a:chExt cx="19198" cy="504"/>
          </a:xfrm>
        </p:grpSpPr>
        <p:sp>
          <p:nvSpPr>
            <p:cNvPr id="5" name="矩形 4"/>
            <p:cNvSpPr/>
            <p:nvPr>
              <p:custDataLst>
                <p:tags r:id="rId1"/>
              </p:custDataLst>
            </p:nvPr>
          </p:nvSpPr>
          <p:spPr>
            <a:xfrm>
              <a:off x="1" y="10295"/>
              <a:ext cx="7338" cy="505"/>
            </a:xfrm>
            <a:prstGeom prst="rect">
              <a:avLst/>
            </a:prstGeom>
            <a:solidFill>
              <a:srgbClr val="ED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</a:t>
              </a:r>
              <a:r>
                <a:rPr lang="en-US" altLang="zh-CN">
                  <a:latin typeface="华文宋体" panose="02010600040101010101" charset="-122"/>
                  <a:ea typeface="华文宋体" panose="02010600040101010101" charset="-122"/>
                </a:rPr>
                <a:t>Department of Statistics and Data Science</a:t>
              </a:r>
              <a:endParaRPr lang="en-US" altLang="zh-CN">
                <a:latin typeface="华文宋体" panose="02010600040101010101" charset="-122"/>
                <a:ea typeface="华文宋体" panose="02010600040101010101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7339" y="10295"/>
              <a:ext cx="11861" cy="505"/>
            </a:xfrm>
            <a:prstGeom prst="rect">
              <a:avLst/>
            </a:prstGeom>
            <a:solidFill>
              <a:srgbClr val="15A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en-US" altLang="zh-CN"/>
            </a:p>
          </p:txBody>
        </p:sp>
        <p:pic>
          <p:nvPicPr>
            <p:cNvPr id="8" name="图片 7" descr="NNLH%73}P8N1L()`TTI4N1R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54" y="10326"/>
              <a:ext cx="444" cy="444"/>
            </a:xfrm>
            <a:prstGeom prst="ellipse">
              <a:avLst/>
            </a:prstGeom>
          </p:spPr>
        </p:pic>
      </p:grp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-635" y="0"/>
            <a:ext cx="12192635" cy="815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/>
            <a:r>
              <a:rPr lang="en-US" altLang="zh-CN" sz="32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Approaches</a:t>
            </a:r>
            <a:endParaRPr lang="en-US" altLang="zh-CN" sz="32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3800" y="0"/>
            <a:ext cx="3134360" cy="815975"/>
          </a:xfrm>
          <a:prstGeom prst="rect">
            <a:avLst/>
          </a:prstGeom>
        </p:spPr>
      </p:pic>
      <p:pic>
        <p:nvPicPr>
          <p:cNvPr id="36" name="图片 35" descr="V{TRP~K)J}R(L3(H024Z_E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316095" y="3507740"/>
            <a:ext cx="7450455" cy="2897505"/>
          </a:xfrm>
          <a:prstGeom prst="rect">
            <a:avLst/>
          </a:prstGeom>
        </p:spPr>
      </p:pic>
      <p:pic>
        <p:nvPicPr>
          <p:cNvPr id="2" name="图片 1" descr="CVUEWOL2575Q)VSU02S_C~U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23875" y="3507740"/>
            <a:ext cx="3336290" cy="20834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6815"/>
            <a:ext cx="10515600" cy="4990465"/>
          </a:xfrm>
        </p:spPr>
        <p:txBody>
          <a:bodyPr/>
          <a:p>
            <a:pPr marL="0" indent="457200" fontAlgn="auto">
              <a:lnSpc>
                <a:spcPct val="100000"/>
              </a:lnSpc>
              <a:buNone/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</a:rPr>
              <a:t>§</a:t>
            </a:r>
            <a:r>
              <a:rPr lang="en-US" altLang="zh-CN" sz="2400" b="1">
                <a:latin typeface="华文宋体" panose="02010600040101010101" charset="-122"/>
                <a:ea typeface="华文宋体" panose="02010600040101010101" charset="-122"/>
              </a:rPr>
              <a:t>Ray Tracing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</a:rPr>
              <a:t> (Usually Offline)</a:t>
            </a:r>
            <a:endParaRPr lang="en-US" altLang="zh-CN" sz="2400">
              <a:latin typeface="华文宋体" panose="02010600040101010101" charset="-122"/>
              <a:ea typeface="华文宋体" panose="02010600040101010101" charset="-122"/>
            </a:endParaRPr>
          </a:p>
          <a:p>
            <a:pPr marL="0" indent="457200" fontAlgn="auto">
              <a:lnSpc>
                <a:spcPct val="100000"/>
              </a:lnSpc>
              <a:buNone/>
            </a:pP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</a:rPr>
              <a:t>    Simulate the process of how light rays propagate and hit onto the screen.</a:t>
            </a:r>
            <a:endParaRPr lang="en-US" altLang="zh-CN" sz="2400">
              <a:latin typeface="华文宋体" panose="02010600040101010101" charset="-122"/>
              <a:ea typeface="华文宋体" panose="02010600040101010101" charset="-122"/>
            </a:endParaRPr>
          </a:p>
          <a:p>
            <a:pPr marL="0" indent="457200" fontAlgn="auto">
              <a:lnSpc>
                <a:spcPct val="100000"/>
              </a:lnSpc>
              <a:buNone/>
            </a:pP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</a:rPr>
              <a:t>    Accurate, but very slow.</a:t>
            </a:r>
            <a:endParaRPr lang="en-US" altLang="zh-CN" sz="2400">
              <a:latin typeface="华文宋体" panose="02010600040101010101" charset="-122"/>
              <a:ea typeface="华文宋体" panose="02010600040101010101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5" y="6537325"/>
            <a:ext cx="12190730" cy="320040"/>
            <a:chOff x="1" y="10295"/>
            <a:chExt cx="19198" cy="504"/>
          </a:xfrm>
        </p:grpSpPr>
        <p:sp>
          <p:nvSpPr>
            <p:cNvPr id="5" name="矩形 4"/>
            <p:cNvSpPr/>
            <p:nvPr>
              <p:custDataLst>
                <p:tags r:id="rId1"/>
              </p:custDataLst>
            </p:nvPr>
          </p:nvSpPr>
          <p:spPr>
            <a:xfrm>
              <a:off x="1" y="10295"/>
              <a:ext cx="7338" cy="505"/>
            </a:xfrm>
            <a:prstGeom prst="rect">
              <a:avLst/>
            </a:prstGeom>
            <a:solidFill>
              <a:srgbClr val="ED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</a:t>
              </a:r>
              <a:r>
                <a:rPr lang="en-US" altLang="zh-CN">
                  <a:latin typeface="华文宋体" panose="02010600040101010101" charset="-122"/>
                  <a:ea typeface="华文宋体" panose="02010600040101010101" charset="-122"/>
                </a:rPr>
                <a:t>Department of Statistics and Data Science</a:t>
              </a:r>
              <a:endParaRPr lang="en-US" altLang="zh-CN">
                <a:latin typeface="华文宋体" panose="02010600040101010101" charset="-122"/>
                <a:ea typeface="华文宋体" panose="02010600040101010101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7339" y="10295"/>
              <a:ext cx="11861" cy="505"/>
            </a:xfrm>
            <a:prstGeom prst="rect">
              <a:avLst/>
            </a:prstGeom>
            <a:solidFill>
              <a:srgbClr val="15A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en-US" altLang="zh-CN"/>
            </a:p>
          </p:txBody>
        </p:sp>
        <p:pic>
          <p:nvPicPr>
            <p:cNvPr id="8" name="图片 7" descr="NNLH%73}P8N1L()`TTI4N1R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54" y="10326"/>
              <a:ext cx="444" cy="444"/>
            </a:xfrm>
            <a:prstGeom prst="ellipse">
              <a:avLst/>
            </a:prstGeom>
          </p:spPr>
        </p:pic>
      </p:grp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-635" y="0"/>
            <a:ext cx="12192635" cy="815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/>
            <a:r>
              <a:rPr lang="en-US" altLang="zh-CN" sz="32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Approaches</a:t>
            </a:r>
            <a:endParaRPr lang="en-US" altLang="zh-CN" sz="32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3800" y="0"/>
            <a:ext cx="3134360" cy="815975"/>
          </a:xfrm>
          <a:prstGeom prst="rect">
            <a:avLst/>
          </a:prstGeom>
        </p:spPr>
      </p:pic>
      <p:pic>
        <p:nvPicPr>
          <p:cNvPr id="2" name="图片 1"/>
          <p:cNvPicPr/>
          <p:nvPr/>
        </p:nvPicPr>
        <p:blipFill>
          <a:blip r:embed="rId8"/>
          <a:stretch>
            <a:fillRect/>
          </a:stretch>
        </p:blipFill>
        <p:spPr>
          <a:xfrm>
            <a:off x="2857500" y="2980690"/>
            <a:ext cx="6096000" cy="304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6815"/>
            <a:ext cx="10515600" cy="4990465"/>
          </a:xfrm>
        </p:spPr>
        <p:txBody>
          <a:bodyPr/>
          <a:p>
            <a:pPr marL="0" indent="457200" fontAlgn="auto">
              <a:lnSpc>
                <a:spcPct val="100000"/>
              </a:lnSpc>
              <a:buNone/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</a:rPr>
              <a:t>§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</a:rPr>
              <a:t>Light travels in straight lines (WRONG)</a:t>
            </a:r>
            <a:endParaRPr lang="en-US" altLang="zh-CN" sz="2400">
              <a:latin typeface="华文宋体" panose="02010600040101010101" charset="-122"/>
              <a:ea typeface="华文宋体" panose="02010600040101010101" charset="-122"/>
            </a:endParaRPr>
          </a:p>
          <a:p>
            <a:pPr marL="0" indent="457200" fontAlgn="auto">
              <a:lnSpc>
                <a:spcPct val="100000"/>
              </a:lnSpc>
              <a:buNone/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</a:rPr>
              <a:t>§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</a:rPr>
              <a:t>Light rays do not collide with each other (Still WRONG)</a:t>
            </a:r>
            <a:endParaRPr lang="en-US" altLang="zh-CN" sz="2400">
              <a:latin typeface="华文宋体" panose="02010600040101010101" charset="-122"/>
              <a:ea typeface="华文宋体" panose="02010600040101010101" charset="-122"/>
            </a:endParaRPr>
          </a:p>
          <a:p>
            <a:pPr marL="0" indent="457200" fontAlgn="auto">
              <a:lnSpc>
                <a:spcPct val="100000"/>
              </a:lnSpc>
              <a:buNone/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</a:rPr>
              <a:t>§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</a:rPr>
              <a:t>Light rays travel from the light sources to the eye(screen) - Optical Reciprocity</a:t>
            </a:r>
            <a:endParaRPr lang="zh-CN" altLang="en-US" sz="24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 marL="0" indent="0" algn="ctr" fontAlgn="auto">
              <a:lnSpc>
                <a:spcPct val="100000"/>
              </a:lnSpc>
              <a:buNone/>
            </a:pPr>
            <a:r>
              <a:rPr lang="zh-CN" altLang="en-US" sz="20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「Und wenn du lange in einen Abgrund blickst, blickt der Abgrund auch in dich hinein.」</a:t>
            </a:r>
            <a:endParaRPr lang="zh-CN" altLang="en-US" sz="20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 marL="0" indent="0" algn="r" fontAlgn="auto">
              <a:lnSpc>
                <a:spcPct val="100000"/>
              </a:lnSpc>
              <a:buNone/>
            </a:pPr>
            <a:r>
              <a:rPr lang="en-US" altLang="zh-CN" sz="20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——Friedrich Nietzsche</a:t>
            </a:r>
            <a:endParaRPr lang="en-US" altLang="zh-CN" sz="20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  <a:p>
            <a:pPr marL="0" indent="457200" algn="r" fontAlgn="auto">
              <a:lnSpc>
                <a:spcPct val="100000"/>
              </a:lnSpc>
              <a:buNone/>
            </a:pPr>
            <a:endParaRPr lang="zh-CN" altLang="en-US" sz="2400">
              <a:latin typeface="华文宋体" panose="02010600040101010101" charset="-122"/>
              <a:ea typeface="华文宋体" panose="02010600040101010101" charset="-122"/>
            </a:endParaRPr>
          </a:p>
          <a:p>
            <a:pPr marL="0" indent="457200" fontAlgn="auto">
              <a:lnSpc>
                <a:spcPct val="100000"/>
              </a:lnSpc>
              <a:buNone/>
            </a:pPr>
            <a:endParaRPr lang="en-US" altLang="zh-CN" sz="2400">
              <a:latin typeface="华文宋体" panose="02010600040101010101" charset="-122"/>
              <a:ea typeface="华文宋体" panose="02010600040101010101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5" y="6537325"/>
            <a:ext cx="12190730" cy="320040"/>
            <a:chOff x="1" y="10295"/>
            <a:chExt cx="19198" cy="504"/>
          </a:xfrm>
        </p:grpSpPr>
        <p:sp>
          <p:nvSpPr>
            <p:cNvPr id="5" name="矩形 4"/>
            <p:cNvSpPr/>
            <p:nvPr>
              <p:custDataLst>
                <p:tags r:id="rId1"/>
              </p:custDataLst>
            </p:nvPr>
          </p:nvSpPr>
          <p:spPr>
            <a:xfrm>
              <a:off x="1" y="10295"/>
              <a:ext cx="7338" cy="505"/>
            </a:xfrm>
            <a:prstGeom prst="rect">
              <a:avLst/>
            </a:prstGeom>
            <a:solidFill>
              <a:srgbClr val="ED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</a:t>
              </a:r>
              <a:r>
                <a:rPr lang="en-US" altLang="zh-CN">
                  <a:latin typeface="华文宋体" panose="02010600040101010101" charset="-122"/>
                  <a:ea typeface="华文宋体" panose="02010600040101010101" charset="-122"/>
                </a:rPr>
                <a:t>Department of Statistics and Data Science</a:t>
              </a:r>
              <a:endParaRPr lang="en-US" altLang="zh-CN">
                <a:latin typeface="华文宋体" panose="02010600040101010101" charset="-122"/>
                <a:ea typeface="华文宋体" panose="02010600040101010101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7339" y="10295"/>
              <a:ext cx="11861" cy="505"/>
            </a:xfrm>
            <a:prstGeom prst="rect">
              <a:avLst/>
            </a:prstGeom>
            <a:solidFill>
              <a:srgbClr val="15A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en-US" altLang="zh-CN"/>
            </a:p>
          </p:txBody>
        </p:sp>
        <p:pic>
          <p:nvPicPr>
            <p:cNvPr id="8" name="图片 7" descr="NNLH%73}P8N1L()`TTI4N1R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54" y="10326"/>
              <a:ext cx="444" cy="444"/>
            </a:xfrm>
            <a:prstGeom prst="ellipse">
              <a:avLst/>
            </a:prstGeom>
          </p:spPr>
        </p:pic>
      </p:grp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-635" y="0"/>
            <a:ext cx="12192635" cy="815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/>
            <a:r>
              <a:rPr lang="en-US" altLang="zh-CN" sz="32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Basic Assumptions (for Simplicity)</a:t>
            </a:r>
            <a:endParaRPr lang="en-US" altLang="zh-CN" sz="32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3800" y="0"/>
            <a:ext cx="3134360" cy="815975"/>
          </a:xfrm>
          <a:prstGeom prst="rect">
            <a:avLst/>
          </a:prstGeom>
        </p:spPr>
      </p:pic>
      <p:pic>
        <p:nvPicPr>
          <p:cNvPr id="2" name="图片 1" descr="`9}TER14$QN`N`GE%@)}7)T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466340" y="3688080"/>
            <a:ext cx="2845435" cy="26936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56885" y="3688080"/>
            <a:ext cx="490410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华文宋体" panose="02010600040101010101" charset="-122"/>
                <a:ea typeface="华文宋体" panose="02010600040101010101" charset="-122"/>
              </a:rPr>
              <a:t>Eyes send out 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</a:rPr>
              <a:t>「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</a:rPr>
              <a:t>Feeling Rays</a:t>
            </a:r>
            <a:r>
              <a:rPr lang="zh-CN" altLang="en-US">
                <a:latin typeface="华文宋体" panose="02010600040101010101" charset="-122"/>
                <a:ea typeface="华文宋体" panose="02010600040101010101" charset="-122"/>
              </a:rPr>
              <a:t>」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</a:rPr>
              <a:t> into the world.</a:t>
            </a:r>
            <a:endParaRPr lang="en-US" altLang="zh-CN">
              <a:latin typeface="华文宋体" panose="02010600040101010101" charset="-122"/>
              <a:ea typeface="华文宋体" panose="02010600040101010101" charset="-122"/>
            </a:endParaRPr>
          </a:p>
          <a:p>
            <a:r>
              <a:rPr lang="en-US" altLang="zh-CN">
                <a:latin typeface="华文宋体" panose="02010600040101010101" charset="-122"/>
                <a:ea typeface="华文宋体" panose="02010600040101010101" charset="-122"/>
              </a:rPr>
              <a:t>·Supported by</a:t>
            </a:r>
            <a:endParaRPr lang="en-US" altLang="zh-CN">
              <a:latin typeface="华文宋体" panose="02010600040101010101" charset="-122"/>
              <a:ea typeface="华文宋体" panose="02010600040101010101" charset="-122"/>
            </a:endParaRPr>
          </a:p>
          <a:p>
            <a:r>
              <a:rPr lang="en-US" altLang="zh-CN">
                <a:latin typeface="华文宋体" panose="02010600040101010101" charset="-122"/>
                <a:ea typeface="华文宋体" panose="02010600040101010101" charset="-122"/>
              </a:rPr>
              <a:t>    - Empedoceles</a:t>
            </a:r>
            <a:endParaRPr lang="en-US" altLang="zh-CN">
              <a:latin typeface="华文宋体" panose="02010600040101010101" charset="-122"/>
              <a:ea typeface="华文宋体" panose="02010600040101010101" charset="-122"/>
            </a:endParaRPr>
          </a:p>
          <a:p>
            <a:r>
              <a:rPr lang="en-US" altLang="zh-CN">
                <a:latin typeface="华文宋体" panose="02010600040101010101" charset="-122"/>
                <a:ea typeface="华文宋体" panose="02010600040101010101" charset="-122"/>
              </a:rPr>
              <a:t>    - Plato</a:t>
            </a:r>
            <a:endParaRPr lang="en-US" altLang="zh-CN">
              <a:latin typeface="华文宋体" panose="02010600040101010101" charset="-122"/>
              <a:ea typeface="华文宋体" panose="02010600040101010101" charset="-122"/>
            </a:endParaRPr>
          </a:p>
          <a:p>
            <a:r>
              <a:rPr lang="en-US" altLang="zh-CN">
                <a:latin typeface="华文宋体" panose="02010600040101010101" charset="-122"/>
                <a:ea typeface="华文宋体" panose="02010600040101010101" charset="-122"/>
              </a:rPr>
              <a:t>    - Euclid</a:t>
            </a:r>
            <a:endParaRPr lang="en-US" altLang="zh-CN">
              <a:latin typeface="华文宋体" panose="02010600040101010101" charset="-122"/>
              <a:ea typeface="华文宋体" panose="02010600040101010101" charset="-122"/>
            </a:endParaRPr>
          </a:p>
          <a:p>
            <a:r>
              <a:rPr lang="en-US" altLang="zh-CN">
                <a:latin typeface="华文宋体" panose="02010600040101010101" charset="-122"/>
                <a:ea typeface="华文宋体" panose="02010600040101010101" charset="-122"/>
              </a:rPr>
              <a:t>    - Ptolemy</a:t>
            </a:r>
            <a:endParaRPr lang="en-US" altLang="zh-CN">
              <a:latin typeface="华文宋体" panose="02010600040101010101" charset="-122"/>
              <a:ea typeface="华文宋体" panose="02010600040101010101" charset="-122"/>
            </a:endParaRPr>
          </a:p>
          <a:p>
            <a:r>
              <a:rPr lang="en-US" altLang="zh-CN">
                <a:latin typeface="华文宋体" panose="02010600040101010101" charset="-122"/>
                <a:ea typeface="华文宋体" panose="02010600040101010101" charset="-122"/>
              </a:rPr>
              <a:t>    - ...</a:t>
            </a:r>
            <a:endParaRPr lang="en-US" altLang="zh-CN">
              <a:latin typeface="华文宋体" panose="02010600040101010101" charset="-122"/>
              <a:ea typeface="华文宋体" panose="02010600040101010101" charset="-122"/>
            </a:endParaRPr>
          </a:p>
          <a:p>
            <a:r>
              <a:rPr lang="en-US" altLang="zh-CN">
                <a:latin typeface="华文宋体" panose="02010600040101010101" charset="-122"/>
                <a:ea typeface="华文宋体" panose="02010600040101010101" charset="-122"/>
              </a:rPr>
              <a:t>    - and 50% of US college students</a:t>
            </a:r>
            <a:endParaRPr lang="en-US" altLang="zh-CN">
              <a:latin typeface="华文宋体" panose="02010600040101010101" charset="-122"/>
              <a:ea typeface="华文宋体" panose="02010600040101010101" charset="-122"/>
            </a:endParaRPr>
          </a:p>
          <a:p>
            <a:r>
              <a:rPr lang="en-US" altLang="zh-CN">
                <a:latin typeface="华文宋体" panose="02010600040101010101" charset="-122"/>
                <a:ea typeface="华文宋体" panose="02010600040101010101" charset="-122"/>
                <a:hlinkClick r:id="rId10" action="ppaction://hlinkfile"/>
              </a:rPr>
              <a:t>Link</a:t>
            </a:r>
            <a:r>
              <a:rPr lang="en-US" altLang="zh-CN">
                <a:latin typeface="华文宋体" panose="02010600040101010101" charset="-122"/>
                <a:ea typeface="华文宋体" panose="02010600040101010101" charset="-122"/>
              </a:rPr>
              <a:t> </a:t>
            </a:r>
            <a:endParaRPr lang="en-US" altLang="zh-CN">
              <a:latin typeface="华文宋体" panose="02010600040101010101" charset="-122"/>
              <a:ea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6815"/>
            <a:ext cx="10515600" cy="4990465"/>
          </a:xfrm>
        </p:spPr>
        <p:txBody>
          <a:bodyPr/>
          <a:p>
            <a:pPr marL="0" indent="457200" fontAlgn="auto">
              <a:lnSpc>
                <a:spcPct val="100000"/>
              </a:lnSpc>
              <a:buNone/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</a:rPr>
              <a:t>§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</a:rPr>
              <a:t>Generate an image by casting one ray from camera per pixel</a:t>
            </a:r>
            <a:endParaRPr lang="en-US" altLang="zh-CN" sz="2400">
              <a:latin typeface="华文宋体" panose="02010600040101010101" charset="-122"/>
              <a:ea typeface="华文宋体" panose="02010600040101010101" charset="-122"/>
            </a:endParaRPr>
          </a:p>
          <a:p>
            <a:pPr marL="0" indent="457200" fontAlgn="auto">
              <a:lnSpc>
                <a:spcPct val="100000"/>
              </a:lnSpc>
              <a:buNone/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§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Check for shadows by sending a ray to the light source</a:t>
            </a:r>
            <a:endParaRPr lang="en-US" altLang="zh-CN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5" y="6537325"/>
            <a:ext cx="12190730" cy="320040"/>
            <a:chOff x="1" y="10295"/>
            <a:chExt cx="19198" cy="504"/>
          </a:xfrm>
        </p:grpSpPr>
        <p:sp>
          <p:nvSpPr>
            <p:cNvPr id="5" name="矩形 4"/>
            <p:cNvSpPr/>
            <p:nvPr>
              <p:custDataLst>
                <p:tags r:id="rId1"/>
              </p:custDataLst>
            </p:nvPr>
          </p:nvSpPr>
          <p:spPr>
            <a:xfrm>
              <a:off x="1" y="10295"/>
              <a:ext cx="7338" cy="505"/>
            </a:xfrm>
            <a:prstGeom prst="rect">
              <a:avLst/>
            </a:prstGeom>
            <a:solidFill>
              <a:srgbClr val="ED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</a:t>
              </a:r>
              <a:r>
                <a:rPr lang="en-US" altLang="zh-CN">
                  <a:latin typeface="华文宋体" panose="02010600040101010101" charset="-122"/>
                  <a:ea typeface="华文宋体" panose="02010600040101010101" charset="-122"/>
                </a:rPr>
                <a:t>Department of Statistics and Data Science</a:t>
              </a:r>
              <a:endParaRPr lang="en-US" altLang="zh-CN">
                <a:latin typeface="华文宋体" panose="02010600040101010101" charset="-122"/>
                <a:ea typeface="华文宋体" panose="02010600040101010101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7339" y="10295"/>
              <a:ext cx="11861" cy="505"/>
            </a:xfrm>
            <a:prstGeom prst="rect">
              <a:avLst/>
            </a:prstGeom>
            <a:solidFill>
              <a:srgbClr val="15A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en-US" altLang="zh-CN"/>
            </a:p>
          </p:txBody>
        </p:sp>
        <p:pic>
          <p:nvPicPr>
            <p:cNvPr id="8" name="图片 7" descr="NNLH%73}P8N1L()`TTI4N1R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54" y="10326"/>
              <a:ext cx="444" cy="444"/>
            </a:xfrm>
            <a:prstGeom prst="ellipse">
              <a:avLst/>
            </a:prstGeom>
          </p:spPr>
        </p:pic>
      </p:grp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-635" y="0"/>
            <a:ext cx="12192635" cy="815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/>
            <a:r>
              <a:rPr lang="en-US" altLang="zh-CN" sz="32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Ray Casting</a:t>
            </a:r>
            <a:endParaRPr lang="en-US" altLang="zh-CN" sz="32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3800" y="0"/>
            <a:ext cx="3134360" cy="815975"/>
          </a:xfrm>
          <a:prstGeom prst="rect">
            <a:avLst/>
          </a:prstGeom>
        </p:spPr>
      </p:pic>
      <p:pic>
        <p:nvPicPr>
          <p:cNvPr id="100" name="图片 99"/>
          <p:cNvPicPr/>
          <p:nvPr/>
        </p:nvPicPr>
        <p:blipFill>
          <a:blip r:embed="rId8"/>
          <a:stretch>
            <a:fillRect/>
          </a:stretch>
        </p:blipFill>
        <p:spPr>
          <a:xfrm>
            <a:off x="4042410" y="3009900"/>
            <a:ext cx="4347210" cy="31673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6815"/>
            <a:ext cx="10515600" cy="4990465"/>
          </a:xfrm>
        </p:spPr>
        <p:txBody>
          <a:bodyPr/>
          <a:p>
            <a:pPr marL="0" indent="457200" fontAlgn="auto">
              <a:lnSpc>
                <a:spcPct val="100000"/>
              </a:lnSpc>
              <a:buNone/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§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Ray Equation </a:t>
            </a:r>
            <a:endParaRPr lang="en-US" altLang="zh-CN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457200" algn="ctr" fontAlgn="auto">
              <a:lnSpc>
                <a:spcPct val="100000"/>
              </a:lnSpc>
              <a:buNone/>
            </a:pPr>
            <a:r>
              <a:rPr lang="en-US" altLang="zh-CN" sz="2400" b="1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r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(</a:t>
            </a:r>
            <a:r>
              <a:rPr lang="en-US" altLang="zh-CN" sz="2400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t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) = </a:t>
            </a:r>
            <a:r>
              <a:rPr lang="en-US" altLang="zh-CN" sz="2400" b="1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o</a:t>
            </a:r>
            <a:r>
              <a:rPr lang="en-US" altLang="zh-CN" sz="2400" b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+ </a:t>
            </a:r>
            <a:r>
              <a:rPr lang="en-US" altLang="zh-CN" sz="2400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t</a:t>
            </a:r>
            <a:r>
              <a:rPr lang="en-US" altLang="zh-CN" sz="2400" b="1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d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, 0 ≤ </a:t>
            </a:r>
            <a:r>
              <a:rPr lang="en-US" altLang="zh-CN" sz="2400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t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 &lt; +∞</a:t>
            </a:r>
            <a:endParaRPr lang="en-US" altLang="zh-CN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457200" fontAlgn="auto">
              <a:lnSpc>
                <a:spcPct val="100000"/>
              </a:lnSpc>
              <a:buNone/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§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General Implicit Surface</a:t>
            </a:r>
            <a:endParaRPr lang="en-US" altLang="zh-CN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457200" algn="ctr" fontAlgn="auto">
              <a:lnSpc>
                <a:spcPct val="100000"/>
              </a:lnSpc>
              <a:buNone/>
            </a:pP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{</a:t>
            </a:r>
            <a:r>
              <a:rPr lang="en-US" altLang="zh-CN" sz="2400" b="1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p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 | </a:t>
            </a:r>
            <a:r>
              <a:rPr lang="en-US" altLang="zh-CN" sz="2400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f 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(</a:t>
            </a:r>
            <a:r>
              <a:rPr lang="en-US" altLang="zh-CN" sz="2400" b="1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p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) = 0}</a:t>
            </a:r>
            <a:endParaRPr lang="en-US" altLang="zh-CN" sz="2400">
              <a:latin typeface="Times New Roman" panose="02020603050405020304" charset="0"/>
              <a:ea typeface="华文宋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457200" algn="ctr" fontAlgn="auto">
              <a:lnSpc>
                <a:spcPct val="100000"/>
              </a:lnSpc>
              <a:buNone/>
            </a:pP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↓</a:t>
            </a:r>
            <a:endParaRPr lang="en-US" altLang="zh-CN" sz="2400">
              <a:latin typeface="Times New Roman" panose="02020603050405020304" charset="0"/>
              <a:ea typeface="华文宋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457200" algn="l" fontAlgn="auto">
              <a:lnSpc>
                <a:spcPct val="100000"/>
              </a:lnSpc>
              <a:buClrTx/>
              <a:buSzTx/>
              <a:buNone/>
            </a:pP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§General Solution</a:t>
            </a:r>
            <a:endParaRPr lang="en-US" altLang="zh-CN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457200" algn="ctr" fontAlgn="auto">
              <a:lnSpc>
                <a:spcPct val="100000"/>
              </a:lnSpc>
              <a:buNone/>
            </a:pP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400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f 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(</a:t>
            </a:r>
            <a:r>
              <a:rPr lang="en-US" altLang="zh-CN" sz="2400" b="1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o</a:t>
            </a:r>
            <a:r>
              <a:rPr lang="en-US" altLang="zh-CN" sz="2400" b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+ </a:t>
            </a:r>
            <a:r>
              <a:rPr lang="en-US" altLang="zh-CN" sz="2400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t</a:t>
            </a:r>
            <a:r>
              <a:rPr lang="en-US" altLang="zh-CN" sz="2400" b="1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d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) = 0</a:t>
            </a:r>
            <a:endParaRPr lang="en-US" altLang="zh-CN" sz="2400">
              <a:latin typeface="Times New Roman" panose="02020603050405020304" charset="0"/>
              <a:ea typeface="华文宋体" panose="02010600040101010101" charset="-122"/>
              <a:cs typeface="Times New Roman" panose="02020603050405020304" charset="0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5" y="6537325"/>
            <a:ext cx="12190730" cy="320040"/>
            <a:chOff x="1" y="10295"/>
            <a:chExt cx="19198" cy="504"/>
          </a:xfrm>
        </p:grpSpPr>
        <p:sp>
          <p:nvSpPr>
            <p:cNvPr id="5" name="矩形 4"/>
            <p:cNvSpPr/>
            <p:nvPr>
              <p:custDataLst>
                <p:tags r:id="rId1"/>
              </p:custDataLst>
            </p:nvPr>
          </p:nvSpPr>
          <p:spPr>
            <a:xfrm>
              <a:off x="1" y="10295"/>
              <a:ext cx="7338" cy="505"/>
            </a:xfrm>
            <a:prstGeom prst="rect">
              <a:avLst/>
            </a:prstGeom>
            <a:solidFill>
              <a:srgbClr val="ED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</a:t>
              </a:r>
              <a:r>
                <a:rPr lang="en-US" altLang="zh-CN">
                  <a:latin typeface="华文宋体" panose="02010600040101010101" charset="-122"/>
                  <a:ea typeface="华文宋体" panose="02010600040101010101" charset="-122"/>
                </a:rPr>
                <a:t>Department of Statistics and Data Science</a:t>
              </a:r>
              <a:endParaRPr lang="en-US" altLang="zh-CN">
                <a:latin typeface="华文宋体" panose="02010600040101010101" charset="-122"/>
                <a:ea typeface="华文宋体" panose="02010600040101010101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7339" y="10295"/>
              <a:ext cx="11861" cy="505"/>
            </a:xfrm>
            <a:prstGeom prst="rect">
              <a:avLst/>
            </a:prstGeom>
            <a:solidFill>
              <a:srgbClr val="15A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en-US" altLang="zh-CN"/>
            </a:p>
          </p:txBody>
        </p:sp>
        <p:pic>
          <p:nvPicPr>
            <p:cNvPr id="8" name="图片 7" descr="NNLH%73}P8N1L()`TTI4N1R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54" y="10326"/>
              <a:ext cx="444" cy="444"/>
            </a:xfrm>
            <a:prstGeom prst="ellipse">
              <a:avLst/>
            </a:prstGeom>
          </p:spPr>
        </p:pic>
      </p:grp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-635" y="0"/>
            <a:ext cx="12192635" cy="815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/>
            <a:r>
              <a:rPr lang="en-US" altLang="zh-CN" sz="32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Ray-Surface Intersection</a:t>
            </a:r>
            <a:endParaRPr lang="en-US" altLang="zh-CN" sz="32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3800" y="0"/>
            <a:ext cx="3134360" cy="815975"/>
          </a:xfrm>
          <a:prstGeom prst="rect">
            <a:avLst/>
          </a:prstGeom>
        </p:spPr>
      </p:pic>
      <p:sp>
        <p:nvSpPr>
          <p:cNvPr id="4" name="内容占位符 2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7740015" y="1682750"/>
            <a:ext cx="4131310" cy="398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fontAlgn="auto">
              <a:lnSpc>
                <a:spcPct val="100000"/>
              </a:lnSpc>
              <a:buNone/>
            </a:pPr>
            <a:r>
              <a:rPr lang="en-US" altLang="zh-CN" sz="2400" b="1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r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: ray</a:t>
            </a:r>
            <a:endParaRPr lang="en-US" altLang="zh-CN" sz="2400">
              <a:latin typeface="Times New Roman" panose="02020603050405020304" charset="0"/>
              <a:ea typeface="华文宋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457200" fontAlgn="auto">
              <a:lnSpc>
                <a:spcPct val="100000"/>
              </a:lnSpc>
              <a:buNone/>
            </a:pPr>
            <a:r>
              <a:rPr lang="en-US" altLang="zh-CN" sz="2400" b="1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o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: origin (eye)</a:t>
            </a:r>
            <a:endParaRPr lang="en-US" altLang="zh-CN" sz="2400">
              <a:latin typeface="Times New Roman" panose="02020603050405020304" charset="0"/>
              <a:ea typeface="华文宋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457200" fontAlgn="auto">
              <a:lnSpc>
                <a:spcPct val="100000"/>
              </a:lnSpc>
              <a:buNone/>
            </a:pPr>
            <a:r>
              <a:rPr lang="en-US" altLang="zh-CN" sz="2400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t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「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t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ime</a:t>
            </a:r>
            <a:r>
              <a:rPr lang="zh-CN" altLang="en-US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」</a:t>
            </a:r>
            <a:endParaRPr lang="en-US" altLang="zh-CN" sz="2400">
              <a:latin typeface="Times New Roman" panose="02020603050405020304" charset="0"/>
              <a:ea typeface="华文宋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457200" fontAlgn="auto">
              <a:lnSpc>
                <a:spcPct val="100000"/>
              </a:lnSpc>
              <a:buNone/>
            </a:pPr>
            <a:r>
              <a:rPr lang="en-US" altLang="zh-CN" sz="2400" b="1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d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: direction</a:t>
            </a:r>
            <a:endParaRPr lang="en-US" altLang="zh-CN" sz="2400">
              <a:latin typeface="Times New Roman" panose="02020603050405020304" charset="0"/>
              <a:ea typeface="华文宋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457200" fontAlgn="auto">
              <a:lnSpc>
                <a:spcPct val="100000"/>
              </a:lnSpc>
              <a:buNone/>
            </a:pPr>
            <a:r>
              <a:rPr lang="en-US" altLang="zh-CN" sz="2400" b="1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p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: point on surface</a:t>
            </a:r>
            <a:endParaRPr lang="en-US" altLang="zh-CN" sz="2400">
              <a:latin typeface="Times New Roman" panose="02020603050405020304" charset="0"/>
              <a:ea typeface="华文宋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457200" fontAlgn="auto">
              <a:lnSpc>
                <a:spcPct val="100000"/>
              </a:lnSpc>
              <a:buNone/>
            </a:pPr>
            <a:r>
              <a:rPr lang="en-US" altLang="zh-CN" sz="2400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f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: implicit surface equation</a:t>
            </a:r>
            <a:endParaRPr lang="en-US" altLang="zh-CN" sz="2400">
              <a:latin typeface="Times New Roman" panose="02020603050405020304" charset="0"/>
              <a:ea typeface="华文宋体" panose="02010600040101010101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6815"/>
            <a:ext cx="10515600" cy="4990465"/>
          </a:xfrm>
        </p:spPr>
        <p:txBody>
          <a:bodyPr/>
          <a:p>
            <a:pPr marL="0" indent="457200" fontAlgn="auto">
              <a:lnSpc>
                <a:spcPct val="100000"/>
              </a:lnSpc>
              <a:buNone/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§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Ray Equation </a:t>
            </a:r>
            <a:endParaRPr lang="en-US" altLang="zh-CN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457200" algn="ctr" fontAlgn="auto">
              <a:lnSpc>
                <a:spcPct val="100000"/>
              </a:lnSpc>
              <a:buNone/>
            </a:pPr>
            <a:r>
              <a:rPr lang="en-US" altLang="zh-CN" sz="2400" b="1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r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(</a:t>
            </a:r>
            <a:r>
              <a:rPr lang="en-US" altLang="zh-CN" sz="2400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t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) = </a:t>
            </a:r>
            <a:r>
              <a:rPr lang="en-US" altLang="zh-CN" sz="2400" b="1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o</a:t>
            </a:r>
            <a:r>
              <a:rPr lang="en-US" altLang="zh-CN" sz="2400" b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+ </a:t>
            </a:r>
            <a:r>
              <a:rPr lang="en-US" altLang="zh-CN" sz="2400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t</a:t>
            </a:r>
            <a:r>
              <a:rPr lang="en-US" altLang="zh-CN" sz="2400" b="1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d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, 0 ≤ </a:t>
            </a:r>
            <a:r>
              <a:rPr lang="en-US" altLang="zh-CN" sz="2400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t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 &lt; +∞</a:t>
            </a:r>
            <a:endParaRPr lang="en-US" altLang="zh-CN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457200" fontAlgn="auto">
              <a:lnSpc>
                <a:spcPct val="100000"/>
              </a:lnSpc>
              <a:buNone/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§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Sphere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 Surface</a:t>
            </a:r>
            <a:endParaRPr lang="en-US" altLang="zh-CN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457200" algn="ctr" fontAlgn="auto">
              <a:lnSpc>
                <a:spcPct val="100000"/>
              </a:lnSpc>
              <a:buNone/>
            </a:pP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{</a:t>
            </a:r>
            <a:r>
              <a:rPr lang="en-US" altLang="zh-CN" sz="2400" b="1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p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 : ||</a:t>
            </a:r>
            <a:r>
              <a:rPr lang="en-US" altLang="zh-CN" sz="2400" b="1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p </a:t>
            </a:r>
            <a:r>
              <a:rPr lang="en-US" altLang="zh-CN" sz="2400" b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- </a:t>
            </a:r>
            <a:r>
              <a:rPr lang="en-US" altLang="zh-CN" sz="2400" b="1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c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||</a:t>
            </a:r>
            <a:r>
              <a:rPr lang="en-US" altLang="zh-CN" sz="2400" baseline="-250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2</a:t>
            </a:r>
            <a:r>
              <a:rPr lang="en-US" altLang="zh-CN" sz="2400" baseline="300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2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 = </a:t>
            </a:r>
            <a:r>
              <a:rPr lang="en-US" altLang="zh-CN" sz="2400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R</a:t>
            </a:r>
            <a:r>
              <a:rPr lang="en-US" altLang="zh-CN" sz="2400" baseline="300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2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}</a:t>
            </a:r>
            <a:endParaRPr lang="en-US" altLang="zh-CN" sz="2400">
              <a:latin typeface="Times New Roman" panose="02020603050405020304" charset="0"/>
              <a:ea typeface="华文宋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457200" algn="ctr" fontAlgn="auto">
              <a:lnSpc>
                <a:spcPct val="100000"/>
              </a:lnSpc>
              <a:buNone/>
            </a:pP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↓</a:t>
            </a:r>
            <a:endParaRPr lang="en-US" altLang="zh-CN" sz="2400">
              <a:latin typeface="Times New Roman" panose="02020603050405020304" charset="0"/>
              <a:ea typeface="华文宋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457200" algn="l" fontAlgn="auto">
              <a:lnSpc>
                <a:spcPct val="100000"/>
              </a:lnSpc>
              <a:buClrTx/>
              <a:buSzTx/>
              <a:buNone/>
            </a:pP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§Solution</a:t>
            </a:r>
            <a:endParaRPr lang="en-US" altLang="zh-CN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457200" algn="ctr" fontAlgn="auto">
              <a:lnSpc>
                <a:spcPct val="100000"/>
              </a:lnSpc>
              <a:buNone/>
            </a:pP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||</a:t>
            </a:r>
            <a:r>
              <a:rPr lang="en-US" altLang="zh-CN" sz="2400" b="1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o</a:t>
            </a:r>
            <a:r>
              <a:rPr lang="en-US" altLang="zh-CN" sz="2400" b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+ </a:t>
            </a:r>
            <a:r>
              <a:rPr lang="en-US" altLang="zh-CN" sz="2400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t</a:t>
            </a:r>
            <a:r>
              <a:rPr lang="en-US" altLang="zh-CN" sz="2400" b="1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d</a:t>
            </a:r>
            <a:r>
              <a:rPr lang="en-US" altLang="zh-CN" sz="2400" b="1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400" b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- </a:t>
            </a:r>
            <a:r>
              <a:rPr lang="en-US" altLang="zh-CN" sz="2400" b="1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c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||</a:t>
            </a:r>
            <a:r>
              <a:rPr lang="en-US" altLang="zh-CN" sz="2400" baseline="-250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2</a:t>
            </a:r>
            <a:r>
              <a:rPr lang="en-US" altLang="zh-CN" sz="2400" baseline="300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2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 = </a:t>
            </a:r>
            <a:r>
              <a:rPr lang="en-US" altLang="zh-CN" sz="2400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R</a:t>
            </a:r>
            <a:r>
              <a:rPr lang="en-US" altLang="zh-CN" sz="2400" baseline="300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2</a:t>
            </a:r>
            <a:endParaRPr lang="en-US" altLang="zh-CN" sz="2400" baseline="30000">
              <a:latin typeface="Times New Roman" panose="02020603050405020304" charset="0"/>
              <a:ea typeface="华文宋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457200" algn="ctr" fontAlgn="auto">
              <a:lnSpc>
                <a:spcPct val="100000"/>
              </a:lnSpc>
              <a:buNone/>
            </a:pPr>
            <a:r>
              <a:rPr lang="en-US" altLang="zh-CN" sz="2400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t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 = ...</a:t>
            </a:r>
            <a:endParaRPr lang="en-US" altLang="zh-CN" sz="2400">
              <a:latin typeface="Times New Roman" panose="02020603050405020304" charset="0"/>
              <a:ea typeface="华文宋体" panose="02010600040101010101" charset="-122"/>
              <a:cs typeface="Times New Roman" panose="02020603050405020304" charset="0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5" y="6537325"/>
            <a:ext cx="12190730" cy="320040"/>
            <a:chOff x="1" y="10295"/>
            <a:chExt cx="19198" cy="504"/>
          </a:xfrm>
        </p:grpSpPr>
        <p:sp>
          <p:nvSpPr>
            <p:cNvPr id="5" name="矩形 4"/>
            <p:cNvSpPr/>
            <p:nvPr>
              <p:custDataLst>
                <p:tags r:id="rId1"/>
              </p:custDataLst>
            </p:nvPr>
          </p:nvSpPr>
          <p:spPr>
            <a:xfrm>
              <a:off x="1" y="10295"/>
              <a:ext cx="7338" cy="505"/>
            </a:xfrm>
            <a:prstGeom prst="rect">
              <a:avLst/>
            </a:prstGeom>
            <a:solidFill>
              <a:srgbClr val="ED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</a:t>
              </a:r>
              <a:r>
                <a:rPr lang="en-US" altLang="zh-CN">
                  <a:latin typeface="华文宋体" panose="02010600040101010101" charset="-122"/>
                  <a:ea typeface="华文宋体" panose="02010600040101010101" charset="-122"/>
                </a:rPr>
                <a:t>Department of Statistics and Data Science</a:t>
              </a:r>
              <a:endParaRPr lang="en-US" altLang="zh-CN">
                <a:latin typeface="华文宋体" panose="02010600040101010101" charset="-122"/>
                <a:ea typeface="华文宋体" panose="02010600040101010101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7339" y="10295"/>
              <a:ext cx="11861" cy="505"/>
            </a:xfrm>
            <a:prstGeom prst="rect">
              <a:avLst/>
            </a:prstGeom>
            <a:solidFill>
              <a:srgbClr val="15A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en-US" altLang="zh-CN"/>
            </a:p>
          </p:txBody>
        </p:sp>
        <p:pic>
          <p:nvPicPr>
            <p:cNvPr id="8" name="图片 7" descr="NNLH%73}P8N1L()`TTI4N1R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54" y="10326"/>
              <a:ext cx="444" cy="444"/>
            </a:xfrm>
            <a:prstGeom prst="ellipse">
              <a:avLst/>
            </a:prstGeom>
          </p:spPr>
        </p:pic>
      </p:grp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-635" y="0"/>
            <a:ext cx="12192635" cy="815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/>
            <a:r>
              <a:rPr lang="en-US" altLang="zh-CN" sz="32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Ray-Sphere Intersection</a:t>
            </a:r>
            <a:endParaRPr lang="en-US" altLang="zh-CN" sz="32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3800" y="0"/>
            <a:ext cx="3134360" cy="815975"/>
          </a:xfrm>
          <a:prstGeom prst="rect">
            <a:avLst/>
          </a:prstGeom>
        </p:spPr>
      </p:pic>
      <p:sp>
        <p:nvSpPr>
          <p:cNvPr id="4" name="内容占位符 2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7740015" y="1682750"/>
            <a:ext cx="4131310" cy="398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fontAlgn="auto">
              <a:lnSpc>
                <a:spcPct val="100000"/>
              </a:lnSpc>
              <a:buNone/>
            </a:pPr>
            <a:r>
              <a:rPr lang="en-US" altLang="zh-CN" sz="2400" b="1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r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: ray</a:t>
            </a:r>
            <a:endParaRPr lang="en-US" altLang="zh-CN" sz="2400">
              <a:latin typeface="Times New Roman" panose="02020603050405020304" charset="0"/>
              <a:ea typeface="华文宋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457200" fontAlgn="auto">
              <a:lnSpc>
                <a:spcPct val="100000"/>
              </a:lnSpc>
              <a:buNone/>
            </a:pPr>
            <a:r>
              <a:rPr lang="en-US" altLang="zh-CN" sz="2400" b="1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o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: origin (eye)</a:t>
            </a:r>
            <a:endParaRPr lang="en-US" altLang="zh-CN" sz="2400">
              <a:latin typeface="Times New Roman" panose="02020603050405020304" charset="0"/>
              <a:ea typeface="华文宋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457200" fontAlgn="auto">
              <a:lnSpc>
                <a:spcPct val="100000"/>
              </a:lnSpc>
              <a:buNone/>
            </a:pPr>
            <a:r>
              <a:rPr lang="en-US" altLang="zh-CN" sz="2400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t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「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t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ime</a:t>
            </a:r>
            <a:r>
              <a:rPr lang="zh-CN" altLang="en-US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」</a:t>
            </a:r>
            <a:endParaRPr lang="en-US" altLang="zh-CN" sz="2400">
              <a:latin typeface="Times New Roman" panose="02020603050405020304" charset="0"/>
              <a:ea typeface="华文宋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457200" fontAlgn="auto">
              <a:lnSpc>
                <a:spcPct val="100000"/>
              </a:lnSpc>
              <a:buNone/>
            </a:pPr>
            <a:r>
              <a:rPr lang="en-US" altLang="zh-CN" sz="2400" b="1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d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: direction</a:t>
            </a:r>
            <a:endParaRPr lang="en-US" altLang="zh-CN" sz="2400">
              <a:latin typeface="Times New Roman" panose="02020603050405020304" charset="0"/>
              <a:ea typeface="华文宋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457200" fontAlgn="auto">
              <a:lnSpc>
                <a:spcPct val="100000"/>
              </a:lnSpc>
              <a:buNone/>
            </a:pPr>
            <a:r>
              <a:rPr lang="en-US" altLang="zh-CN" sz="2400" b="1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p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: point on the surface</a:t>
            </a:r>
            <a:endParaRPr lang="en-US" altLang="zh-CN" sz="2400">
              <a:latin typeface="Times New Roman" panose="02020603050405020304" charset="0"/>
              <a:ea typeface="华文宋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457200" fontAlgn="auto">
              <a:lnSpc>
                <a:spcPct val="100000"/>
              </a:lnSpc>
              <a:buNone/>
            </a:pPr>
            <a:r>
              <a:rPr lang="en-US" altLang="zh-CN" sz="2400" b="1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c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: spherical center</a:t>
            </a:r>
            <a:endParaRPr lang="en-US" altLang="zh-CN" sz="2400">
              <a:latin typeface="Times New Roman" panose="02020603050405020304" charset="0"/>
              <a:ea typeface="华文宋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457200" fontAlgn="auto">
              <a:lnSpc>
                <a:spcPct val="100000"/>
              </a:lnSpc>
              <a:buNone/>
            </a:pPr>
            <a:r>
              <a:rPr lang="en-US" altLang="zh-CN" sz="2400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R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: radius</a:t>
            </a:r>
            <a:endParaRPr lang="en-US" altLang="zh-CN" sz="2400">
              <a:latin typeface="Times New Roman" panose="02020603050405020304" charset="0"/>
              <a:ea typeface="华文宋体" panose="02010600040101010101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6815"/>
            <a:ext cx="10515600" cy="4990465"/>
          </a:xfrm>
        </p:spPr>
        <p:txBody>
          <a:bodyPr/>
          <a:p>
            <a:pPr marL="0" indent="457200" fontAlgn="auto">
              <a:lnSpc>
                <a:spcPct val="100000"/>
              </a:lnSpc>
              <a:buNone/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§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Ray Equation</a:t>
            </a:r>
            <a:endParaRPr lang="en-US" altLang="zh-CN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457200" algn="ctr" fontAlgn="auto">
              <a:lnSpc>
                <a:spcPct val="100000"/>
              </a:lnSpc>
              <a:buNone/>
            </a:pPr>
            <a:r>
              <a:rPr lang="en-US" altLang="zh-CN" sz="2400" b="1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r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( </a:t>
            </a:r>
            <a:r>
              <a:rPr lang="en-US" altLang="zh-CN" sz="2400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t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 ) = </a:t>
            </a:r>
            <a:r>
              <a:rPr lang="en-US" altLang="zh-CN" sz="2400" b="1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o</a:t>
            </a:r>
            <a:r>
              <a:rPr lang="en-US" altLang="zh-CN" sz="2400" b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+ </a:t>
            </a:r>
            <a:r>
              <a:rPr lang="en-US" altLang="zh-CN" sz="2400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t</a:t>
            </a:r>
            <a:r>
              <a:rPr lang="en-US" altLang="zh-CN" sz="2400" b="1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d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, 0 ≤ </a:t>
            </a:r>
            <a:r>
              <a:rPr lang="en-US" altLang="zh-CN" sz="2400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t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 &lt; +∞</a:t>
            </a:r>
            <a:endParaRPr lang="en-US" altLang="zh-CN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457200" fontAlgn="auto">
              <a:lnSpc>
                <a:spcPct val="100000"/>
              </a:lnSpc>
              <a:buNone/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§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Plane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 Equation</a:t>
            </a:r>
            <a:endParaRPr lang="en-US" altLang="zh-CN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457200" algn="ctr" fontAlgn="auto">
              <a:lnSpc>
                <a:spcPct val="100000"/>
              </a:lnSpc>
              <a:buNone/>
            </a:pP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{</a:t>
            </a:r>
            <a:r>
              <a:rPr lang="en-US" altLang="zh-CN" sz="2400" b="1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p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 : (</a:t>
            </a:r>
            <a:r>
              <a:rPr lang="en-US" altLang="zh-CN" sz="2400" b="1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p </a:t>
            </a:r>
            <a:r>
              <a:rPr lang="en-US" altLang="zh-CN" sz="2400" b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- </a:t>
            </a:r>
            <a:r>
              <a:rPr lang="en-US" altLang="zh-CN" sz="2400" b="1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p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’)·</a:t>
            </a:r>
            <a:r>
              <a:rPr lang="en-US" altLang="zh-CN" sz="2400" b="1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n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 = 0} or 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{(</a:t>
            </a:r>
            <a:r>
              <a:rPr lang="en-US" altLang="zh-CN" sz="2400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x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, </a:t>
            </a:r>
            <a:r>
              <a:rPr lang="en-US" altLang="zh-CN" sz="2400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y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, </a:t>
            </a:r>
            <a:r>
              <a:rPr lang="en-US" altLang="zh-CN" sz="2400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z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) : </a:t>
            </a:r>
            <a:r>
              <a:rPr lang="en-US" altLang="zh-CN" sz="2400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ax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 + </a:t>
            </a:r>
            <a:r>
              <a:rPr lang="en-US" altLang="zh-CN" sz="2400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by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 + </a:t>
            </a:r>
            <a:r>
              <a:rPr lang="en-US" altLang="zh-CN" sz="2400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cz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 + </a:t>
            </a:r>
            <a:r>
              <a:rPr lang="en-US" altLang="zh-CN" sz="2400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d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 = 0}</a:t>
            </a:r>
            <a:endParaRPr lang="en-US" altLang="zh-CN" sz="2400">
              <a:latin typeface="Times New Roman" panose="02020603050405020304" charset="0"/>
              <a:ea typeface="华文宋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457200" algn="l" fontAlgn="auto">
              <a:lnSpc>
                <a:spcPct val="100000"/>
              </a:lnSpc>
              <a:buClrTx/>
              <a:buSzTx/>
              <a:buNone/>
            </a:pP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§Solution</a:t>
            </a:r>
            <a:endParaRPr lang="en-US" altLang="zh-CN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457200" algn="ctr" fontAlgn="auto">
              <a:lnSpc>
                <a:spcPct val="100000"/>
              </a:lnSpc>
              <a:buNone/>
            </a:pPr>
            <a:r>
              <a:rPr lang="en-US" altLang="zh-CN" sz="2400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t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 = (</a:t>
            </a:r>
            <a:r>
              <a:rPr lang="en-US" altLang="zh-CN" sz="2400" b="1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p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’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 - </a:t>
            </a:r>
            <a:r>
              <a:rPr lang="en-US" altLang="zh-CN" sz="2400" b="1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o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)·</a:t>
            </a:r>
            <a:r>
              <a:rPr lang="en-US" altLang="zh-CN" sz="2400" b="1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n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 / </a:t>
            </a:r>
            <a:r>
              <a:rPr lang="en-US" altLang="zh-CN" sz="2400" b="1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d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·</a:t>
            </a:r>
            <a:r>
              <a:rPr lang="en-US" altLang="zh-CN" sz="2400" b="1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n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, check whether</a:t>
            </a:r>
            <a:r>
              <a:rPr lang="en-US" altLang="zh-CN" sz="2400" b="1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0 ≤ </a:t>
            </a:r>
            <a:r>
              <a:rPr lang="en-US" altLang="zh-CN" sz="2400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t</a:t>
            </a:r>
            <a:r>
              <a:rPr lang="en-US" altLang="zh-CN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 &lt; +∞</a:t>
            </a:r>
            <a:endParaRPr lang="en-US" altLang="zh-CN" sz="2400" b="1" i="1">
              <a:latin typeface="Times New Roman" panose="02020603050405020304" charset="0"/>
              <a:ea typeface="华文宋体" panose="02010600040101010101" charset="-122"/>
              <a:cs typeface="Times New Roman" panose="02020603050405020304" charset="0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5" y="6537325"/>
            <a:ext cx="12190730" cy="320040"/>
            <a:chOff x="1" y="10295"/>
            <a:chExt cx="19198" cy="504"/>
          </a:xfrm>
        </p:grpSpPr>
        <p:sp>
          <p:nvSpPr>
            <p:cNvPr id="5" name="矩形 4"/>
            <p:cNvSpPr/>
            <p:nvPr>
              <p:custDataLst>
                <p:tags r:id="rId1"/>
              </p:custDataLst>
            </p:nvPr>
          </p:nvSpPr>
          <p:spPr>
            <a:xfrm>
              <a:off x="1" y="10295"/>
              <a:ext cx="7338" cy="505"/>
            </a:xfrm>
            <a:prstGeom prst="rect">
              <a:avLst/>
            </a:prstGeom>
            <a:solidFill>
              <a:srgbClr val="ED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</a:t>
              </a:r>
              <a:r>
                <a:rPr lang="en-US" altLang="zh-CN">
                  <a:latin typeface="华文宋体" panose="02010600040101010101" charset="-122"/>
                  <a:ea typeface="华文宋体" panose="02010600040101010101" charset="-122"/>
                </a:rPr>
                <a:t>Department of Statistics and Data Science</a:t>
              </a:r>
              <a:endParaRPr lang="en-US" altLang="zh-CN">
                <a:latin typeface="华文宋体" panose="02010600040101010101" charset="-122"/>
                <a:ea typeface="华文宋体" panose="02010600040101010101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7339" y="10295"/>
              <a:ext cx="11861" cy="505"/>
            </a:xfrm>
            <a:prstGeom prst="rect">
              <a:avLst/>
            </a:prstGeom>
            <a:solidFill>
              <a:srgbClr val="15A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en-US" altLang="zh-CN"/>
            </a:p>
          </p:txBody>
        </p:sp>
        <p:pic>
          <p:nvPicPr>
            <p:cNvPr id="8" name="图片 7" descr="NNLH%73}P8N1L()`TTI4N1R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54" y="10326"/>
              <a:ext cx="444" cy="444"/>
            </a:xfrm>
            <a:prstGeom prst="ellipse">
              <a:avLst/>
            </a:prstGeom>
          </p:spPr>
        </p:pic>
      </p:grp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-635" y="0"/>
            <a:ext cx="12192635" cy="815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/>
            <a:r>
              <a:rPr lang="en-US" altLang="zh-CN" sz="32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Ray-Plane Intersection</a:t>
            </a:r>
            <a:endParaRPr lang="en-US" altLang="zh-CN" sz="32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3800" y="0"/>
            <a:ext cx="3134360" cy="815975"/>
          </a:xfrm>
          <a:prstGeom prst="rect">
            <a:avLst/>
          </a:prstGeom>
        </p:spPr>
      </p:pic>
      <p:sp>
        <p:nvSpPr>
          <p:cNvPr id="4" name="内容占位符 2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3167380" y="4940935"/>
            <a:ext cx="62865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algn="l" fontAlgn="auto">
              <a:lnSpc>
                <a:spcPct val="100000"/>
              </a:lnSpc>
              <a:buNone/>
            </a:pPr>
            <a:r>
              <a:rPr lang="en-US" sz="2400" b="1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n</a:t>
            </a:r>
            <a:r>
              <a:rPr lang="en-US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: Normal of the plane</a:t>
            </a:r>
            <a:endParaRPr lang="en-US" sz="2400">
              <a:latin typeface="Times New Roman" panose="02020603050405020304" charset="0"/>
              <a:ea typeface="华文宋体" panose="02010600040101010101" charset="-122"/>
              <a:cs typeface="Times New Roman" panose="02020603050405020304" charset="0"/>
              <a:sym typeface="+mn-ea"/>
            </a:endParaRPr>
          </a:p>
          <a:p>
            <a:pPr marL="0" indent="457200" algn="l" fontAlgn="auto">
              <a:lnSpc>
                <a:spcPct val="100000"/>
              </a:lnSpc>
              <a:buNone/>
            </a:pPr>
            <a:r>
              <a:rPr lang="en-US" sz="2400" b="1" i="1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p</a:t>
            </a:r>
            <a:r>
              <a:rPr lang="en-US" sz="2400">
                <a:latin typeface="Times New Roman" panose="02020603050405020304" charset="0"/>
                <a:ea typeface="华文宋体" panose="02010600040101010101" charset="-122"/>
                <a:cs typeface="Times New Roman" panose="02020603050405020304" charset="0"/>
                <a:sym typeface="+mn-ea"/>
              </a:rPr>
              <a:t>’: A specific point on the plane</a:t>
            </a:r>
            <a:endParaRPr lang="en-US" sz="2400">
              <a:latin typeface="Times New Roman" panose="02020603050405020304" charset="0"/>
              <a:ea typeface="华文宋体" panose="02010600040101010101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COMMONDATA" val="eyJoZGlkIjoiYjQ4NzIxNDgxMGJhNDQzOGU0OGExNGM0MDU1YzFjNWUifQ=="/>
  <p:tag name="KSO_WPP_MARK_KEY" val="19501db6-393e-4c64-94fe-34eecf5612df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3887</Words>
  <Application>WPS 演示</Application>
  <PresentationFormat>宽屏</PresentationFormat>
  <Paragraphs>184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华文宋体</vt:lpstr>
      <vt:lpstr>华文中宋</vt:lpstr>
      <vt:lpstr>Times New Roman</vt:lpstr>
      <vt:lpstr>微软雅黑</vt:lpstr>
      <vt:lpstr>Arial Unicode MS</vt:lpstr>
      <vt:lpstr>Calibri</vt:lpstr>
      <vt:lpstr>Office 主题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墨染樱</cp:lastModifiedBy>
  <cp:revision>170</cp:revision>
  <dcterms:created xsi:type="dcterms:W3CDTF">2023-10-12T01:06:00Z</dcterms:created>
  <dcterms:modified xsi:type="dcterms:W3CDTF">2024-05-22T05:51:40Z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54CA1E06D87C4836923DAFE3EAE5347F_12</vt:lpwstr>
  </property>
  <property fmtid="{D5CDD505-2E9C-101B-9397-08002B2CF9AE}" pid="3" name="KSOProductBuildVer">
    <vt:lpwstr>2052-12.1.0.16120</vt:lpwstr>
  </property>
</Properties>
</file>