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2" r:id="rId5"/>
    <p:sldId id="264" r:id="rId6"/>
    <p:sldId id="297" r:id="rId7"/>
    <p:sldId id="298" r:id="rId8"/>
    <p:sldId id="299" r:id="rId9"/>
    <p:sldId id="268" r:id="rId10"/>
    <p:sldId id="272" r:id="rId11"/>
    <p:sldId id="274" r:id="rId12"/>
    <p:sldId id="273" r:id="rId13"/>
    <p:sldId id="266" r:id="rId14"/>
    <p:sldId id="279" r:id="rId15"/>
    <p:sldId id="300" r:id="rId16"/>
    <p:sldId id="267" r:id="rId17"/>
    <p:sldId id="265" r:id="rId18"/>
    <p:sldId id="301" r:id="rId19"/>
    <p:sldId id="26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296"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C00"/>
    <a:srgbClr val="15A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7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48.xml"/><Relationship Id="rId7" Type="http://schemas.openxmlformats.org/officeDocument/2006/relationships/image" Target="../media/image1.png"/><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2.png"/><Relationship Id="rId3" Type="http://schemas.openxmlformats.org/officeDocument/2006/relationships/tags" Target="../tags/tag45.xml"/><Relationship Id="rId2" Type="http://schemas.openxmlformats.org/officeDocument/2006/relationships/tags" Target="../tags/tag44.xml"/><Relationship Id="rId16" Type="http://schemas.openxmlformats.org/officeDocument/2006/relationships/slideLayout" Target="../slideLayouts/slideLayout2.xml"/><Relationship Id="rId15" Type="http://schemas.openxmlformats.org/officeDocument/2006/relationships/image" Target="../media/image10.png"/><Relationship Id="rId14" Type="http://schemas.openxmlformats.org/officeDocument/2006/relationships/tags" Target="../tags/tag51.xml"/><Relationship Id="rId13" Type="http://schemas.openxmlformats.org/officeDocument/2006/relationships/image" Target="../media/image9.png"/><Relationship Id="rId12" Type="http://schemas.openxmlformats.org/officeDocument/2006/relationships/tags" Target="../tags/tag50.xml"/><Relationship Id="rId11" Type="http://schemas.openxmlformats.org/officeDocument/2006/relationships/image" Target="../media/image8.png"/><Relationship Id="rId10" Type="http://schemas.openxmlformats.org/officeDocument/2006/relationships/tags" Target="../tags/tag49.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57.xml"/><Relationship Id="rId7" Type="http://schemas.openxmlformats.org/officeDocument/2006/relationships/image" Target="../media/image1.png"/><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image" Target="../media/image2.png"/><Relationship Id="rId3" Type="http://schemas.openxmlformats.org/officeDocument/2006/relationships/tags" Target="../tags/tag54.xml"/><Relationship Id="rId2" Type="http://schemas.openxmlformats.org/officeDocument/2006/relationships/tags" Target="../tags/tag53.xml"/><Relationship Id="rId12" Type="http://schemas.openxmlformats.org/officeDocument/2006/relationships/slideLayout" Target="../slideLayouts/slideLayout2.xml"/><Relationship Id="rId11" Type="http://schemas.openxmlformats.org/officeDocument/2006/relationships/image" Target="../media/image12.png"/><Relationship Id="rId10" Type="http://schemas.openxmlformats.org/officeDocument/2006/relationships/tags" Target="../tags/tag58.xml"/><Relationship Id="rId1" Type="http://schemas.openxmlformats.org/officeDocument/2006/relationships/tags" Target="../tags/tag52.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2.png"/><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69.xml"/><Relationship Id="rId7" Type="http://schemas.openxmlformats.org/officeDocument/2006/relationships/image" Target="../media/image1.png"/><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image" Target="../media/image2.png"/><Relationship Id="rId3" Type="http://schemas.openxmlformats.org/officeDocument/2006/relationships/tags" Target="../tags/tag66.xml"/><Relationship Id="rId2" Type="http://schemas.openxmlformats.org/officeDocument/2006/relationships/tags" Target="../tags/tag65.xml"/><Relationship Id="rId10" Type="http://schemas.openxmlformats.org/officeDocument/2006/relationships/slideLayout" Target="../slideLayouts/slideLayout2.xml"/><Relationship Id="rId1" Type="http://schemas.openxmlformats.org/officeDocument/2006/relationships/tags" Target="../tags/tag64.xml"/></Relationships>
</file>

<file path=ppt/slides/_rels/slide1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75.xml"/><Relationship Id="rId7" Type="http://schemas.openxmlformats.org/officeDocument/2006/relationships/image" Target="../media/image1.png"/><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image" Target="../media/image2.png"/><Relationship Id="rId3" Type="http://schemas.openxmlformats.org/officeDocument/2006/relationships/tags" Target="../tags/tag72.xml"/><Relationship Id="rId2" Type="http://schemas.openxmlformats.org/officeDocument/2006/relationships/tags" Target="../tags/tag71.xml"/><Relationship Id="rId10" Type="http://schemas.openxmlformats.org/officeDocument/2006/relationships/slideLayout" Target="../slideLayouts/slideLayout2.xml"/><Relationship Id="rId1" Type="http://schemas.openxmlformats.org/officeDocument/2006/relationships/tags" Target="../tags/tag70.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image" Target="../media/image2.png"/><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image" Target="../media/image2.png"/><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91.xml"/></Relationships>
</file>

<file path=ppt/slides/_rels/slide19.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97.xml"/><Relationship Id="rId7" Type="http://schemas.openxmlformats.org/officeDocument/2006/relationships/image" Target="../media/image1.png"/><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image" Target="../media/image2.png"/><Relationship Id="rId3" Type="http://schemas.openxmlformats.org/officeDocument/2006/relationships/tags" Target="../tags/tag94.xml"/><Relationship Id="rId2" Type="http://schemas.openxmlformats.org/officeDocument/2006/relationships/tags" Target="../tags/tag93.xml"/><Relationship Id="rId10" Type="http://schemas.openxmlformats.org/officeDocument/2006/relationships/slideLayout" Target="../slideLayouts/slideLayout2.xml"/><Relationship Id="rId1" Type="http://schemas.openxmlformats.org/officeDocument/2006/relationships/tags" Target="../tags/tag9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103.xml"/><Relationship Id="rId7" Type="http://schemas.openxmlformats.org/officeDocument/2006/relationships/image" Target="../media/image1.png"/><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image" Target="../media/image2.png"/><Relationship Id="rId3" Type="http://schemas.openxmlformats.org/officeDocument/2006/relationships/tags" Target="../tags/tag100.xml"/><Relationship Id="rId2" Type="http://schemas.openxmlformats.org/officeDocument/2006/relationships/tags" Target="../tags/tag99.xml"/><Relationship Id="rId10" Type="http://schemas.openxmlformats.org/officeDocument/2006/relationships/slideLayout" Target="../slideLayouts/slideLayout2.xml"/><Relationship Id="rId1" Type="http://schemas.openxmlformats.org/officeDocument/2006/relationships/tags" Target="../tags/tag98.xml"/></Relationships>
</file>

<file path=ppt/slides/_rels/slide2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image" Target="../media/image2.png"/><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image" Target="../media/image15.png"/><Relationship Id="rId10" Type="http://schemas.openxmlformats.org/officeDocument/2006/relationships/slideLayout" Target="../slideLayouts/slideLayout2.xml"/><Relationship Id="rId1" Type="http://schemas.openxmlformats.org/officeDocument/2006/relationships/tags" Target="../tags/tag104.xml"/></Relationships>
</file>

<file path=ppt/slides/_rels/slide22.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115.xml"/><Relationship Id="rId7" Type="http://schemas.openxmlformats.org/officeDocument/2006/relationships/image" Target="../media/image1.png"/><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image" Target="../media/image2.png"/><Relationship Id="rId3" Type="http://schemas.openxmlformats.org/officeDocument/2006/relationships/tags" Target="../tags/tag112.xml"/><Relationship Id="rId2" Type="http://schemas.openxmlformats.org/officeDocument/2006/relationships/tags" Target="../tags/tag111.xml"/><Relationship Id="rId10" Type="http://schemas.openxmlformats.org/officeDocument/2006/relationships/slideLayout" Target="../slideLayouts/slideLayout2.xml"/><Relationship Id="rId1" Type="http://schemas.openxmlformats.org/officeDocument/2006/relationships/tags" Target="../tags/tag110.xml"/></Relationships>
</file>

<file path=ppt/slides/_rels/slide23.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121.xml"/><Relationship Id="rId7" Type="http://schemas.openxmlformats.org/officeDocument/2006/relationships/image" Target="../media/image1.png"/><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image" Target="../media/image2.png"/><Relationship Id="rId3" Type="http://schemas.openxmlformats.org/officeDocument/2006/relationships/tags" Target="../tags/tag118.xml"/><Relationship Id="rId2" Type="http://schemas.openxmlformats.org/officeDocument/2006/relationships/tags" Target="../tags/tag117.xml"/><Relationship Id="rId10" Type="http://schemas.openxmlformats.org/officeDocument/2006/relationships/slideLayout" Target="../slideLayouts/slideLayout2.xml"/><Relationship Id="rId1" Type="http://schemas.openxmlformats.org/officeDocument/2006/relationships/tags" Target="../tags/tag116.xml"/></Relationships>
</file>

<file path=ppt/slides/_rels/slide24.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27.xml"/><Relationship Id="rId7" Type="http://schemas.openxmlformats.org/officeDocument/2006/relationships/image" Target="../media/image1.png"/><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image" Target="../media/image2.png"/><Relationship Id="rId3" Type="http://schemas.openxmlformats.org/officeDocument/2006/relationships/tags" Target="../tags/tag124.xml"/><Relationship Id="rId2" Type="http://schemas.openxmlformats.org/officeDocument/2006/relationships/tags" Target="../tags/tag123.xml"/><Relationship Id="rId10" Type="http://schemas.openxmlformats.org/officeDocument/2006/relationships/slideLayout" Target="../slideLayouts/slideLayout2.xml"/><Relationship Id="rId1" Type="http://schemas.openxmlformats.org/officeDocument/2006/relationships/tags" Target="../tags/tag122.xml"/></Relationships>
</file>

<file path=ppt/slides/_rels/slide25.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133.xml"/><Relationship Id="rId7" Type="http://schemas.openxmlformats.org/officeDocument/2006/relationships/image" Target="../media/image1.png"/><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tags" Target="../tags/tag129.xml"/><Relationship Id="rId15" Type="http://schemas.openxmlformats.org/officeDocument/2006/relationships/slideLayout" Target="../slideLayouts/slideLayout2.xml"/><Relationship Id="rId14" Type="http://schemas.openxmlformats.org/officeDocument/2006/relationships/tags" Target="../tags/tag136.xml"/><Relationship Id="rId13" Type="http://schemas.openxmlformats.org/officeDocument/2006/relationships/image" Target="../media/image20.png"/><Relationship Id="rId12" Type="http://schemas.openxmlformats.org/officeDocument/2006/relationships/tags" Target="../tags/tag135.xml"/><Relationship Id="rId11" Type="http://schemas.openxmlformats.org/officeDocument/2006/relationships/image" Target="../media/image19.png"/><Relationship Id="rId10" Type="http://schemas.openxmlformats.org/officeDocument/2006/relationships/tags" Target="../tags/tag134.xml"/><Relationship Id="rId1" Type="http://schemas.openxmlformats.org/officeDocument/2006/relationships/tags" Target="../tags/tag128.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image" Target="../media/image2.png"/><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27.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147.xml"/><Relationship Id="rId7" Type="http://schemas.openxmlformats.org/officeDocument/2006/relationships/image" Target="../media/image1.png"/><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image" Target="../media/image2.png"/><Relationship Id="rId3" Type="http://schemas.openxmlformats.org/officeDocument/2006/relationships/tags" Target="../tags/tag144.xml"/><Relationship Id="rId2" Type="http://schemas.openxmlformats.org/officeDocument/2006/relationships/tags" Target="../tags/tag143.xml"/><Relationship Id="rId12" Type="http://schemas.openxmlformats.org/officeDocument/2006/relationships/slideLayout" Target="../slideLayouts/slideLayout2.xml"/><Relationship Id="rId11" Type="http://schemas.openxmlformats.org/officeDocument/2006/relationships/image" Target="../media/image22.png"/><Relationship Id="rId10" Type="http://schemas.openxmlformats.org/officeDocument/2006/relationships/tags" Target="../tags/tag148.xml"/><Relationship Id="rId1" Type="http://schemas.openxmlformats.org/officeDocument/2006/relationships/tags" Target="../tags/tag142.xml"/></Relationships>
</file>

<file path=ppt/slides/_rels/slide28.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154.xml"/><Relationship Id="rId7" Type="http://schemas.openxmlformats.org/officeDocument/2006/relationships/image" Target="../media/image1.png"/><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image" Target="../media/image2.png"/><Relationship Id="rId3" Type="http://schemas.openxmlformats.org/officeDocument/2006/relationships/tags" Target="../tags/tag151.xml"/><Relationship Id="rId2" Type="http://schemas.openxmlformats.org/officeDocument/2006/relationships/tags" Target="../tags/tag150.xml"/><Relationship Id="rId12" Type="http://schemas.openxmlformats.org/officeDocument/2006/relationships/slideLayout" Target="../slideLayouts/slideLayout2.xml"/><Relationship Id="rId11" Type="http://schemas.openxmlformats.org/officeDocument/2006/relationships/image" Target="../media/image24.png"/><Relationship Id="rId10" Type="http://schemas.openxmlformats.org/officeDocument/2006/relationships/tags" Target="../tags/tag155.xml"/><Relationship Id="rId1" Type="http://schemas.openxmlformats.org/officeDocument/2006/relationships/tags" Target="../tags/tag149.xml"/></Relationships>
</file>

<file path=ppt/slides/_rels/slide29.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tags" Target="../tags/tag161.xml"/><Relationship Id="rId7" Type="http://schemas.openxmlformats.org/officeDocument/2006/relationships/image" Target="../media/image1.png"/><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image" Target="../media/image2.png"/><Relationship Id="rId3" Type="http://schemas.openxmlformats.org/officeDocument/2006/relationships/tags" Target="../tags/tag158.xml"/><Relationship Id="rId2" Type="http://schemas.openxmlformats.org/officeDocument/2006/relationships/tags" Target="../tags/tag157.xml"/><Relationship Id="rId10" Type="http://schemas.openxmlformats.org/officeDocument/2006/relationships/slideLayout" Target="../slideLayouts/slideLayout2.xml"/><Relationship Id="rId1" Type="http://schemas.openxmlformats.org/officeDocument/2006/relationships/tags" Target="../tags/tag156.xml"/></Relationships>
</file>

<file path=ppt/slides/_rels/slide3.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8.xml"/><Relationship Id="rId7" Type="http://schemas.openxmlformats.org/officeDocument/2006/relationships/image" Target="../media/image1.png"/><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tags" Target="../tags/tag4.xml"/><Relationship Id="rId10"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image" Target="../media/image2.png"/><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image" Target="../media/image2.png"/><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7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image" Target="../media/image2.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9.xml"/><Relationship Id="rId7" Type="http://schemas.openxmlformats.org/officeDocument/2006/relationships/image" Target="../media/image1.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0"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2.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30.xml"/><Relationship Id="rId7" Type="http://schemas.openxmlformats.org/officeDocument/2006/relationships/image" Target="../media/image1.png"/><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media/image2.png"/><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slideLayout" Target="../slideLayouts/slideLayout2.xml"/><Relationship Id="rId11" Type="http://schemas.openxmlformats.org/officeDocument/2006/relationships/image" Target="../media/image4.png"/><Relationship Id="rId10" Type="http://schemas.openxmlformats.org/officeDocument/2006/relationships/tags" Target="../tags/tag31.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image" Target="../media/image2.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42.xml"/><Relationship Id="rId7" Type="http://schemas.openxmlformats.org/officeDocument/2006/relationships/image" Target="../media/image1.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image" Target="../media/image2.png"/><Relationship Id="rId3" Type="http://schemas.openxmlformats.org/officeDocument/2006/relationships/tags" Target="../tags/tag39.xml"/><Relationship Id="rId2" Type="http://schemas.openxmlformats.org/officeDocument/2006/relationships/tags" Target="../tags/tag38.xml"/><Relationship Id="rId10" Type="http://schemas.openxmlformats.org/officeDocument/2006/relationships/slideLayout" Target="../slideLayouts/slideLayout2.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2113280"/>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STA5005 Advanced NLP</a:t>
            </a:r>
            <a:endParaRPr lang="zh-CN" altLang="en-US" sz="4000">
              <a:latin typeface="华文宋体" panose="02010600040101010101" charset="-122"/>
              <a:ea typeface="华文宋体" panose="02010600040101010101" charset="-122"/>
            </a:endParaRPr>
          </a:p>
          <a:p>
            <a:pPr algn="ctr"/>
            <a:endParaRPr lang="zh-CN" altLang="en-US" sz="2800">
              <a:latin typeface="华文宋体" panose="02010600040101010101" charset="-122"/>
              <a:ea typeface="华文宋体" panose="02010600040101010101" charset="-122"/>
            </a:endParaRPr>
          </a:p>
          <a:p>
            <a:pPr algn="ctr"/>
            <a:r>
              <a:rPr lang="en-US" altLang="zh-CN" sz="2800">
                <a:latin typeface="华文宋体" panose="02010600040101010101" charset="-122"/>
                <a:ea typeface="华文宋体" panose="02010600040101010101" charset="-122"/>
              </a:rPr>
              <a:t>Project 1</a:t>
            </a:r>
            <a:endParaRPr lang="en-US" altLang="zh-CN" sz="2800">
              <a:latin typeface="华文宋体" panose="02010600040101010101" charset="-122"/>
              <a:ea typeface="华文宋体" panose="02010600040101010101" charset="-122"/>
            </a:endParaRPr>
          </a:p>
        </p:txBody>
      </p:sp>
      <p:sp>
        <p:nvSpPr>
          <p:cNvPr id="9" name="文本框 8"/>
          <p:cNvSpPr txBox="1"/>
          <p:nvPr/>
        </p:nvSpPr>
        <p:spPr>
          <a:xfrm>
            <a:off x="4064000" y="4241800"/>
            <a:ext cx="4064000" cy="2122805"/>
          </a:xfrm>
          <a:prstGeom prst="rect">
            <a:avLst/>
          </a:prstGeom>
          <a:noFill/>
        </p:spPr>
        <p:txBody>
          <a:bodyPr wrap="square" rtlCol="0">
            <a:spAutoFit/>
          </a:bodyPr>
          <a:p>
            <a:pPr algn="ctr"/>
            <a:r>
              <a:rPr lang="en-US" altLang="zh-CN" sz="2400">
                <a:latin typeface="华文宋体" panose="02010600040101010101" charset="-122"/>
                <a:ea typeface="华文宋体" panose="02010600040101010101" charset="-122"/>
                <a:cs typeface="华文中宋" panose="02010600040101010101" charset="-122"/>
              </a:rPr>
              <a:t>12112627</a:t>
            </a:r>
            <a:endParaRPr lang="zh-CN" altLang="en-US" sz="2400">
              <a:latin typeface="华文宋体" panose="02010600040101010101" charset="-122"/>
              <a:ea typeface="华文宋体" panose="02010600040101010101" charset="-122"/>
              <a:cs typeface="华文中宋" panose="02010600040101010101" charset="-122"/>
            </a:endParaRPr>
          </a:p>
          <a:p>
            <a:pPr algn="ctr"/>
            <a:r>
              <a:rPr lang="zh-CN" altLang="en-US" sz="2400">
                <a:latin typeface="华文中宋" panose="02010600040101010101" charset="-122"/>
                <a:ea typeface="华文中宋" panose="02010600040101010101" charset="-122"/>
                <a:cs typeface="华文中宋" panose="02010600040101010101" charset="-122"/>
              </a:rPr>
              <a:t>李</a:t>
            </a: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乐</a:t>
            </a: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平</a:t>
            </a:r>
            <a:endParaRPr lang="zh-CN" altLang="en-US" sz="2400">
              <a:latin typeface="华文中宋" panose="02010600040101010101" charset="-122"/>
              <a:ea typeface="华文中宋" panose="02010600040101010101" charset="-122"/>
              <a:cs typeface="华文中宋" panose="02010600040101010101" charset="-122"/>
            </a:endParaRPr>
          </a:p>
          <a:p>
            <a:pPr algn="ctr"/>
            <a:endParaRPr lang="zh-CN" altLang="en-US" sz="2400">
              <a:latin typeface="华文宋体" panose="02010600040101010101" charset="-122"/>
              <a:ea typeface="华文宋体" panose="02010600040101010101" charset="-122"/>
            </a:endParaRPr>
          </a:p>
          <a:p>
            <a:pPr algn="ctr"/>
            <a:r>
              <a:rPr lang="en-US" altLang="zh-CN" sz="2000">
                <a:latin typeface="华文宋体" panose="02010600040101010101" charset="-122"/>
                <a:ea typeface="华文宋体" panose="02010600040101010101" charset="-122"/>
              </a:rPr>
              <a:t>2023.10</a:t>
            </a:r>
            <a:endParaRPr lang="en-US" altLang="zh-CN" sz="2000">
              <a:latin typeface="华文宋体" panose="02010600040101010101" charset="-122"/>
              <a:ea typeface="华文宋体" panose="02010600040101010101" charset="-122"/>
            </a:endParaRPr>
          </a:p>
          <a:p>
            <a:pPr algn="ctr"/>
            <a:endParaRPr lang="zh-CN" altLang="en-US" sz="2000">
              <a:latin typeface="华文宋体" panose="02010600040101010101" charset="-122"/>
              <a:ea typeface="华文宋体" panose="02010600040101010101" charset="-122"/>
            </a:endParaRPr>
          </a:p>
          <a:p>
            <a:pPr algn="ctr"/>
            <a:endParaRPr lang="zh-CN" altLang="en-US" sz="2000">
              <a:latin typeface="华文宋体" panose="02010600040101010101" charset="-122"/>
              <a:ea typeface="华文宋体" panose="02010600040101010101" charset="-122"/>
            </a:endParaRPr>
          </a:p>
        </p:txBody>
      </p:sp>
      <p:pic>
        <p:nvPicPr>
          <p:cNvPr id="10" name="图片 9"/>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a:buNone/>
            </a:pPr>
            <a:r>
              <a:rPr lang="zh-CN" sz="2400" b="1">
                <a:latin typeface="华文宋体" panose="02010600040101010101" charset="-122"/>
                <a:ea typeface="华文宋体" panose="02010600040101010101" charset="-122"/>
                <a:sym typeface="+mn-ea"/>
              </a:rPr>
              <a:t>§度量方法</a:t>
            </a:r>
            <a:endParaRPr lang="zh-CN" sz="2400">
              <a:latin typeface="华文宋体" panose="02010600040101010101" charset="-122"/>
              <a:ea typeface="华文宋体" panose="02010600040101010101" charset="-122"/>
              <a:sym typeface="+mn-ea"/>
            </a:endParaRPr>
          </a:p>
          <a:p>
            <a:pPr marL="0" indent="457200">
              <a:buNone/>
            </a:pPr>
            <a:endParaRPr lang="zh-CN" sz="2400" b="1">
              <a:latin typeface="华文宋体" panose="02010600040101010101" charset="-122"/>
              <a:ea typeface="华文宋体" panose="02010600040101010101" charset="-122"/>
              <a:sym typeface="+mn-ea"/>
            </a:endParaRPr>
          </a:p>
          <a:p>
            <a:pPr marL="0" indent="457200">
              <a:buNone/>
            </a:pPr>
            <a:r>
              <a:rPr lang="zh-CN" sz="2400" b="1">
                <a:latin typeface="华文宋体" panose="02010600040101010101" charset="-122"/>
                <a:ea typeface="华文宋体" panose="02010600040101010101" charset="-122"/>
                <a:sym typeface="+mn-ea"/>
              </a:rPr>
              <a:t>全局熵</a:t>
            </a:r>
            <a:r>
              <a:rPr lang="en-US" altLang="zh-CN" sz="2400" b="1">
                <a:latin typeface="华文宋体" panose="02010600040101010101" charset="-122"/>
                <a:ea typeface="华文宋体" panose="02010600040101010101" charset="-122"/>
                <a:sym typeface="+mn-ea"/>
              </a:rPr>
              <a:t> Global Entropy</a:t>
            </a:r>
            <a:endParaRPr lang="zh-CN" sz="2400">
              <a:latin typeface="华文宋体" panose="02010600040101010101" charset="-122"/>
              <a:ea typeface="华文宋体" panose="02010600040101010101" charset="-122"/>
              <a:sym typeface="+mn-ea"/>
            </a:endParaRPr>
          </a:p>
          <a:p>
            <a:pPr marL="0" indent="457200">
              <a:buNone/>
            </a:pP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2800">
                <a:solidFill>
                  <a:schemeClr val="tx1"/>
                </a:solidFill>
                <a:latin typeface="华文宋体" panose="02010600040101010101" charset="-122"/>
                <a:ea typeface="华文宋体" panose="02010600040101010101" charset="-122"/>
                <a:sym typeface="+mn-ea"/>
              </a:rPr>
              <a:t>What is the key of the proposed solution in the paper?</a:t>
            </a:r>
            <a:endParaRPr lang="zh-CN" altLang="en-US" sz="2800">
              <a:solidFill>
                <a:schemeClr val="tx1"/>
              </a:solidFill>
              <a:latin typeface="华文中宋" panose="02010600040101010101" charset="-122"/>
              <a:ea typeface="华文中宋"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P@~HC)RX`][0QGN1VQ@OHNR"/>
          <p:cNvPicPr>
            <a:picLocks noChangeAspect="1"/>
          </p:cNvPicPr>
          <p:nvPr>
            <p:custDataLst>
              <p:tags r:id="rId8"/>
            </p:custDataLst>
          </p:nvPr>
        </p:nvPicPr>
        <p:blipFill>
          <a:blip r:embed="rId9"/>
          <a:stretch>
            <a:fillRect/>
          </a:stretch>
        </p:blipFill>
        <p:spPr>
          <a:xfrm>
            <a:off x="4070985" y="3209925"/>
            <a:ext cx="4048125" cy="838200"/>
          </a:xfrm>
          <a:prstGeom prst="rect">
            <a:avLst/>
          </a:prstGeom>
        </p:spPr>
      </p:pic>
      <p:pic>
        <p:nvPicPr>
          <p:cNvPr id="4" name="图片 3" descr="B~88AA5VK4TS9GR(DF[B(_U"/>
          <p:cNvPicPr>
            <a:picLocks noChangeAspect="1"/>
          </p:cNvPicPr>
          <p:nvPr>
            <p:custDataLst>
              <p:tags r:id="rId10"/>
            </p:custDataLst>
          </p:nvPr>
        </p:nvPicPr>
        <p:blipFill>
          <a:blip r:embed="rId11"/>
          <a:stretch>
            <a:fillRect/>
          </a:stretch>
        </p:blipFill>
        <p:spPr>
          <a:xfrm>
            <a:off x="4809490" y="4048125"/>
            <a:ext cx="2571750" cy="857250"/>
          </a:xfrm>
          <a:prstGeom prst="rect">
            <a:avLst/>
          </a:prstGeom>
        </p:spPr>
      </p:pic>
      <p:pic>
        <p:nvPicPr>
          <p:cNvPr id="11" name="图片 10" descr=")6[9EYC_C4%WP)9WP%L~0O5"/>
          <p:cNvPicPr>
            <a:picLocks noChangeAspect="1"/>
          </p:cNvPicPr>
          <p:nvPr>
            <p:custDataLst>
              <p:tags r:id="rId12"/>
            </p:custDataLst>
          </p:nvPr>
        </p:nvPicPr>
        <p:blipFill>
          <a:blip r:embed="rId13"/>
          <a:stretch>
            <a:fillRect/>
          </a:stretch>
        </p:blipFill>
        <p:spPr>
          <a:xfrm>
            <a:off x="4443095" y="4905375"/>
            <a:ext cx="3305175" cy="923925"/>
          </a:xfrm>
          <a:prstGeom prst="rect">
            <a:avLst/>
          </a:prstGeom>
        </p:spPr>
      </p:pic>
      <p:pic>
        <p:nvPicPr>
          <p:cNvPr id="12" name="图片 11" descr="(JMTEQSGV@UU`$@}YV5%6EO"/>
          <p:cNvPicPr>
            <a:picLocks noChangeAspect="1"/>
          </p:cNvPicPr>
          <p:nvPr>
            <p:custDataLst>
              <p:tags r:id="rId14"/>
            </p:custDataLst>
          </p:nvPr>
        </p:nvPicPr>
        <p:blipFill>
          <a:blip r:embed="rId15"/>
          <a:stretch>
            <a:fillRect/>
          </a:stretch>
        </p:blipFill>
        <p:spPr>
          <a:xfrm>
            <a:off x="4624070" y="2691130"/>
            <a:ext cx="2943225" cy="342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a:buNone/>
            </a:pPr>
            <a:r>
              <a:rPr lang="zh-CN" sz="2400" b="1">
                <a:latin typeface="华文宋体" panose="02010600040101010101" charset="-122"/>
                <a:ea typeface="华文宋体" panose="02010600040101010101" charset="-122"/>
                <a:sym typeface="+mn-ea"/>
              </a:rPr>
              <a:t>§</a:t>
            </a:r>
            <a:r>
              <a:rPr lang="zh-CN" sz="2400" b="1">
                <a:latin typeface="华文宋体" panose="02010600040101010101" charset="-122"/>
                <a:ea typeface="华文宋体" panose="02010600040101010101" charset="-122"/>
              </a:rPr>
              <a:t>度量方法</a:t>
            </a:r>
            <a:endParaRPr lang="zh-CN" sz="2400" b="1">
              <a:latin typeface="华文宋体" panose="02010600040101010101" charset="-122"/>
              <a:ea typeface="华文宋体" panose="02010600040101010101" charset="-122"/>
            </a:endParaRPr>
          </a:p>
          <a:p>
            <a:pPr marL="0" indent="0">
              <a:buNone/>
            </a:pPr>
            <a:endParaRPr lang="zh-CN" sz="2400" b="1">
              <a:latin typeface="华文宋体" panose="02010600040101010101" charset="-122"/>
              <a:ea typeface="华文宋体" panose="02010600040101010101" charset="-122"/>
              <a:sym typeface="+mn-ea"/>
            </a:endParaRPr>
          </a:p>
          <a:p>
            <a:pPr marL="0" indent="457200">
              <a:buNone/>
            </a:pPr>
            <a:r>
              <a:rPr lang="zh-CN" sz="2400" b="1">
                <a:latin typeface="华文宋体" panose="02010600040101010101" charset="-122"/>
                <a:ea typeface="华文宋体" panose="02010600040101010101" charset="-122"/>
                <a:sym typeface="+mn-ea"/>
              </a:rPr>
              <a:t>局部熵</a:t>
            </a:r>
            <a:r>
              <a:rPr lang="en-US" altLang="zh-CN" sz="2400" b="1">
                <a:latin typeface="华文宋体" panose="02010600040101010101" charset="-122"/>
                <a:ea typeface="华文宋体" panose="02010600040101010101" charset="-122"/>
                <a:sym typeface="+mn-ea"/>
              </a:rPr>
              <a:t> Local Entropy</a:t>
            </a:r>
            <a:endParaRPr lang="zh-CN" sz="2400">
              <a:latin typeface="华文宋体" panose="02010600040101010101" charset="-122"/>
              <a:ea typeface="华文宋体" panose="02010600040101010101" charset="-122"/>
              <a:sym typeface="+mn-ea"/>
            </a:endParaRPr>
          </a:p>
          <a:p>
            <a:pPr marL="0" indent="457200">
              <a:buNone/>
            </a:pP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2800">
                <a:solidFill>
                  <a:schemeClr val="tx1"/>
                </a:solidFill>
                <a:latin typeface="华文宋体" panose="02010600040101010101" charset="-122"/>
                <a:ea typeface="华文宋体" panose="02010600040101010101" charset="-122"/>
                <a:sym typeface="+mn-ea"/>
              </a:rPr>
              <a:t>What is the key of the proposed solution in the paper?</a:t>
            </a:r>
            <a:endParaRPr lang="zh-CN" altLang="en-US" sz="2800">
              <a:solidFill>
                <a:schemeClr val="tx1"/>
              </a:solidFill>
              <a:latin typeface="华文中宋" panose="02010600040101010101" charset="-122"/>
              <a:ea typeface="华文中宋"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12" name="图片 11" descr="0S)@LD[RFQAZDDRH75[6@I2"/>
          <p:cNvPicPr>
            <a:picLocks noChangeAspect="1"/>
          </p:cNvPicPr>
          <p:nvPr>
            <p:custDataLst>
              <p:tags r:id="rId8"/>
            </p:custDataLst>
          </p:nvPr>
        </p:nvPicPr>
        <p:blipFill>
          <a:blip r:embed="rId9"/>
          <a:stretch>
            <a:fillRect/>
          </a:stretch>
        </p:blipFill>
        <p:spPr>
          <a:xfrm>
            <a:off x="4038600" y="3944620"/>
            <a:ext cx="4114800" cy="923925"/>
          </a:xfrm>
          <a:prstGeom prst="rect">
            <a:avLst/>
          </a:prstGeom>
        </p:spPr>
      </p:pic>
      <p:pic>
        <p:nvPicPr>
          <p:cNvPr id="13" name="图片 12" descr="H)YHI{H)%M0HV]}2E6A_T7U"/>
          <p:cNvPicPr>
            <a:picLocks noChangeAspect="1"/>
          </p:cNvPicPr>
          <p:nvPr>
            <p:custDataLst>
              <p:tags r:id="rId10"/>
            </p:custDataLst>
          </p:nvPr>
        </p:nvPicPr>
        <p:blipFill>
          <a:blip r:embed="rId11"/>
          <a:stretch>
            <a:fillRect/>
          </a:stretch>
        </p:blipFill>
        <p:spPr>
          <a:xfrm>
            <a:off x="3662045" y="3152775"/>
            <a:ext cx="4867275" cy="552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endParaRPr lang="zh-CN" sz="2400">
              <a:latin typeface="华文宋体" panose="02010600040101010101" charset="-122"/>
              <a:ea typeface="华文宋体" panose="02010600040101010101" charset="-122"/>
              <a:sym typeface="+mn-ea"/>
            </a:endParaRPr>
          </a:p>
          <a:p>
            <a:pPr marL="0" indent="609600" algn="l" fontAlgn="auto">
              <a:lnSpc>
                <a:spcPct val="100000"/>
              </a:lnSpc>
              <a:buClrTx/>
              <a:buSzTx/>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实验基于5组，每组4个随机样本构成的24种排列分别作为预训练模型的训练样本，生成了5个探测集。（GPT-3组仅基于2组，每组12种排列）</a:t>
            </a:r>
            <a:endParaRPr lang="zh-CN" sz="2400">
              <a:latin typeface="华文宋体" panose="02010600040101010101" charset="-122"/>
              <a:ea typeface="华文宋体" panose="02010600040101010101" charset="-122"/>
              <a:sym typeface="+mn-ea"/>
            </a:endParaRPr>
          </a:p>
          <a:p>
            <a:pPr marL="0" indent="609600" algn="l" fontAlgn="auto">
              <a:lnSpc>
                <a:spcPct val="100000"/>
              </a:lnSpc>
              <a:buClrTx/>
              <a:buSzTx/>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在每个探测集上，基于选定的评估方法，分别选出了k组最优的顺序，并基于此在多个数据集上计算了平均表现与方差。</a:t>
            </a:r>
            <a:endParaRPr lang="zh-CN" sz="2400">
              <a:latin typeface="华文宋体" panose="02010600040101010101" charset="-122"/>
              <a:ea typeface="华文宋体" panose="02010600040101010101" charset="-122"/>
              <a:sym typeface="+mn-ea"/>
            </a:endParaRPr>
          </a:p>
          <a:p>
            <a:pPr marL="0" indent="609600" algn="l" fontAlgn="auto">
              <a:lnSpc>
                <a:spcPct val="100000"/>
              </a:lnSpc>
              <a:buClrTx/>
              <a:buSzTx/>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实验还提供了表现的上界与随机基准。</a:t>
            </a: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3200">
                <a:solidFill>
                  <a:schemeClr val="tx1"/>
                </a:solidFill>
                <a:latin typeface="华文宋体" panose="02010600040101010101" charset="-122"/>
                <a:ea typeface="华文宋体" panose="02010600040101010101" charset="-122"/>
              </a:rPr>
              <a:t>How are the experiments designed?</a:t>
            </a:r>
            <a:endParaRPr lang="zh-CN" altLang="en-US"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a:buNone/>
            </a:pPr>
            <a:r>
              <a:rPr lang="zh-CN" sz="2400" b="1">
                <a:latin typeface="华文宋体" panose="02010600040101010101" charset="-122"/>
                <a:ea typeface="华文宋体" panose="02010600040101010101" charset="-122"/>
                <a:sym typeface="+mn-ea"/>
              </a:rPr>
              <a:t>§</a:t>
            </a:r>
            <a:r>
              <a:rPr lang="zh-CN" sz="2400" b="1">
                <a:latin typeface="华文宋体" panose="02010600040101010101" charset="-122"/>
                <a:ea typeface="华文宋体" panose="02010600040101010101" charset="-122"/>
              </a:rPr>
              <a:t>论文设计的实验</a:t>
            </a:r>
            <a:endParaRPr lang="zh-CN" sz="2400" b="1">
              <a:latin typeface="华文宋体" panose="02010600040101010101" charset="-122"/>
              <a:ea typeface="华文宋体" panose="02010600040101010101" charset="-122"/>
            </a:endParaRPr>
          </a:p>
          <a:p>
            <a:pPr marL="0" indent="0">
              <a:buNone/>
            </a:pPr>
            <a:endParaRPr lang="zh-CN" sz="2400">
              <a:latin typeface="华文宋体" panose="02010600040101010101" charset="-122"/>
              <a:ea typeface="华文宋体" panose="02010600040101010101" charset="-122"/>
              <a:sym typeface="+mn-ea"/>
            </a:endParaRPr>
          </a:p>
          <a:p>
            <a:pPr marL="0" indent="457200" fontAlgn="auto">
              <a:lnSpc>
                <a:spcPct val="100000"/>
              </a:lnSpc>
              <a:buNone/>
            </a:pPr>
            <a:endParaRPr lang="zh-CN" altLang="en-US"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3200">
                <a:solidFill>
                  <a:schemeClr val="tx1"/>
                </a:solidFill>
                <a:latin typeface="华文宋体" panose="02010600040101010101" charset="-122"/>
                <a:ea typeface="华文宋体" panose="02010600040101010101" charset="-122"/>
              </a:rPr>
              <a:t>How are the experiments designed?</a:t>
            </a:r>
            <a:endParaRPr lang="zh-CN" altLang="en-US"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L))UF)0EW3`AA))OZBYVT3M"/>
          <p:cNvPicPr>
            <a:picLocks noChangeAspect="1"/>
          </p:cNvPicPr>
          <p:nvPr>
            <p:custDataLst>
              <p:tags r:id="rId8"/>
            </p:custDataLst>
          </p:nvPr>
        </p:nvPicPr>
        <p:blipFill>
          <a:blip r:embed="rId9"/>
          <a:stretch>
            <a:fillRect/>
          </a:stretch>
        </p:blipFill>
        <p:spPr>
          <a:xfrm>
            <a:off x="3924300" y="1186815"/>
            <a:ext cx="7429500" cy="5166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3085465" cy="4990465"/>
          </a:xfrm>
        </p:spPr>
        <p:txBody>
          <a:bodyPr/>
          <a:p>
            <a:pPr marL="0" indent="609600" algn="l" fontAlgn="auto">
              <a:lnSpc>
                <a:spcPct val="100000"/>
              </a:lnSpc>
              <a:buClrTx/>
              <a:buSzTx/>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实验采用了SST-2、SST-5、DBPedia、MR、CR、MPQA、Subj、TREC、AGNews、RTE和CB等11个数据集。</a:t>
            </a:r>
            <a:endParaRPr lang="zh-CN" sz="2400">
              <a:latin typeface="华文宋体" panose="02010600040101010101" charset="-122"/>
              <a:ea typeface="华文宋体" panose="02010600040101010101" charset="-122"/>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文中附录给出了11个数据集对应的论文链接，但是并没有给出用于实验的源代码。</a:t>
            </a:r>
            <a:endParaRPr lang="zh-CN"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2000">
                <a:solidFill>
                  <a:schemeClr val="tx1"/>
                </a:solidFill>
                <a:latin typeface="华文宋体" panose="02010600040101010101" charset="-122"/>
                <a:ea typeface="华文宋体" panose="02010600040101010101" charset="-122"/>
              </a:rPr>
              <a:t>What datasets are built/used for quantitative evaluation? Is the code open sourced?</a:t>
            </a:r>
            <a:endParaRPr lang="zh-CN" altLang="en-US" sz="20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L))UF)0EW3`AA))OZBYVT3M"/>
          <p:cNvPicPr>
            <a:picLocks noChangeAspect="1"/>
          </p:cNvPicPr>
          <p:nvPr>
            <p:custDataLst>
              <p:tags r:id="rId8"/>
            </p:custDataLst>
          </p:nvPr>
        </p:nvPicPr>
        <p:blipFill>
          <a:blip r:embed="rId9"/>
          <a:stretch>
            <a:fillRect/>
          </a:stretch>
        </p:blipFill>
        <p:spPr>
          <a:xfrm>
            <a:off x="3924300" y="1186815"/>
            <a:ext cx="7429500" cy="5166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a:buNone/>
            </a:pP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实验表明基于局部熵指标和全局熵指标构筑的样本顺序相比基准模型（随机）的表现分别取得了9.6%和13%的平均相对提升。</a:t>
            </a: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同时，文中还提到基于这些熵指标的探测方法具有稳健性和跨模板性（模板指将句子和标签拼接成格式化字符串的方式），基于此操作的顺序选择不会产生负面效果（即表现不会亚于随机选择）。</a:t>
            </a: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2000">
                <a:solidFill>
                  <a:schemeClr val="tx1"/>
                </a:solidFill>
                <a:latin typeface="华文宋体" panose="02010600040101010101" charset="-122"/>
                <a:ea typeface="华文宋体" panose="02010600040101010101" charset="-122"/>
              </a:rPr>
              <a:t>Is the scientific hypothesis well supported by evidence in the experiments?</a:t>
            </a:r>
            <a:endParaRPr lang="zh-CN" altLang="en-US" sz="20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a:buNone/>
            </a:pP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论文研究了上下文学习中的顺序敏感性，并昭示了其在少样本学习中的重要性。然后，其提出了一种能够不依赖额外数据的有效寻找良好顺序的探测方法，并为此提供了局部熵和全局熵两种评价指标。最后，其展示了这种方法在不同规模、不同模型和不同数据集上的通用性。</a:t>
            </a: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3200">
                <a:solidFill>
                  <a:schemeClr val="tx1"/>
                </a:solidFill>
                <a:latin typeface="华文宋体" panose="02010600040101010101" charset="-122"/>
                <a:ea typeface="华文宋体" panose="02010600040101010101" charset="-122"/>
              </a:rPr>
              <a:t>What are the contributions of the paper?</a:t>
            </a:r>
            <a:endParaRPr lang="zh-CN" altLang="en-US"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endParaRPr lang="zh-CN" sz="2400">
              <a:latin typeface="华文宋体" panose="02010600040101010101" charset="-122"/>
              <a:ea typeface="华文宋体" panose="02010600040101010101" charset="-122"/>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论文中提出的两种评价方法均未达到最优，还有提升空间，因此可以探索其他的评价方法。另外，论文还提到对于较小模型上的句对任务（Sentence-pair task），即使采用最优的顺序，其效果仍欠佳。</a:t>
            </a:r>
            <a:endParaRPr lang="zh-CN" sz="2400">
              <a:latin typeface="华文宋体" panose="02010600040101010101" charset="-122"/>
              <a:ea typeface="华文宋体" panose="02010600040101010101" charset="-122"/>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除此之外，关于顺序敏感性的成因以及是否存在更加底层的规避方法也值得研究。</a:t>
            </a:r>
            <a:endParaRPr lang="zh-CN"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3200">
                <a:solidFill>
                  <a:schemeClr val="tx1"/>
                </a:solidFill>
                <a:latin typeface="华文宋体" panose="02010600040101010101" charset="-122"/>
                <a:ea typeface="华文宋体" panose="02010600040101010101" charset="-122"/>
              </a:rPr>
              <a:t>What should/could be done next?</a:t>
            </a:r>
            <a:endParaRPr lang="zh-CN" altLang="en-US"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Part 2</a:t>
            </a:r>
            <a:endParaRPr lang="en-US" altLang="zh-CN" sz="4000">
              <a:latin typeface="华文宋体" panose="02010600040101010101" charset="-122"/>
              <a:ea typeface="华文宋体" panose="02010600040101010101" charset="-122"/>
            </a:endParaRPr>
          </a:p>
        </p:txBody>
      </p:sp>
      <p:sp>
        <p:nvSpPr>
          <p:cNvPr id="2" name="文本框 1"/>
          <p:cNvSpPr txBox="1"/>
          <p:nvPr/>
        </p:nvSpPr>
        <p:spPr>
          <a:xfrm>
            <a:off x="2619375" y="3044825"/>
            <a:ext cx="6952615" cy="768350"/>
          </a:xfrm>
          <a:prstGeom prst="rect">
            <a:avLst/>
          </a:prstGeom>
          <a:noFill/>
        </p:spPr>
        <p:txBody>
          <a:bodyPr wrap="square" rtlCol="0">
            <a:spAutoFit/>
          </a:bodyPr>
          <a:p>
            <a:pPr algn="ctr"/>
            <a:r>
              <a:rPr lang="en-US" altLang="zh-CN" sz="4400">
                <a:latin typeface="华文宋体" panose="02010600040101010101" charset="-122"/>
                <a:ea typeface="华文宋体" panose="02010600040101010101" charset="-122"/>
              </a:rPr>
              <a:t>LLM-aided Task Solving</a:t>
            </a:r>
            <a:endParaRPr lang="en-US" altLang="zh-CN" sz="44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a:t>
            </a:r>
            <a:r>
              <a:rPr lang="zh-CN" altLang="en-US" sz="2400" b="1">
                <a:latin typeface="华文宋体" panose="02010600040101010101" charset="-122"/>
                <a:ea typeface="华文宋体" panose="02010600040101010101" charset="-122"/>
                <a:sym typeface="+mn-ea"/>
              </a:rPr>
              <a:t>目标</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altLang="en-US" sz="2400">
                <a:latin typeface="华文宋体" panose="02010600040101010101" charset="-122"/>
                <a:ea typeface="华文宋体" panose="02010600040101010101" charset="-122"/>
                <a:sym typeface="+mn-ea"/>
              </a:rPr>
              <a:t>在</a:t>
            </a:r>
            <a:r>
              <a:rPr lang="en-US" altLang="zh-CN" sz="2400">
                <a:latin typeface="华文宋体" panose="02010600040101010101" charset="-122"/>
                <a:ea typeface="华文宋体" panose="02010600040101010101" charset="-122"/>
                <a:sym typeface="+mn-ea"/>
              </a:rPr>
              <a:t>Python</a:t>
            </a:r>
            <a:r>
              <a:rPr lang="zh-CN" altLang="en-US" sz="2400">
                <a:latin typeface="华文宋体" panose="02010600040101010101" charset="-122"/>
                <a:ea typeface="华文宋体" panose="02010600040101010101" charset="-122"/>
                <a:sym typeface="+mn-ea"/>
              </a:rPr>
              <a:t>脚本中编写批量执行</a:t>
            </a:r>
            <a:r>
              <a:rPr lang="en-US" altLang="zh-CN" sz="2400">
                <a:latin typeface="华文宋体" panose="02010600040101010101" charset="-122"/>
                <a:ea typeface="华文宋体" panose="02010600040101010101" charset="-122"/>
                <a:sym typeface="+mn-ea"/>
              </a:rPr>
              <a:t>Oracle</a:t>
            </a:r>
            <a:r>
              <a:rPr lang="zh-CN" altLang="en-US" sz="2400">
                <a:latin typeface="华文宋体" panose="02010600040101010101" charset="-122"/>
                <a:ea typeface="华文宋体" panose="02010600040101010101" charset="-122"/>
                <a:sym typeface="+mn-ea"/>
              </a:rPr>
              <a:t>数据库</a:t>
            </a:r>
            <a:r>
              <a:rPr lang="en-US" altLang="zh-CN" sz="2400">
                <a:latin typeface="华文宋体" panose="02010600040101010101" charset="-122"/>
                <a:ea typeface="华文宋体" panose="02010600040101010101" charset="-122"/>
                <a:sym typeface="+mn-ea"/>
              </a:rPr>
              <a:t>MERGE INTO</a:t>
            </a:r>
            <a:r>
              <a:rPr lang="zh-CN" altLang="en-US" sz="2400">
                <a:latin typeface="华文宋体" panose="02010600040101010101" charset="-122"/>
                <a:ea typeface="华文宋体" panose="02010600040101010101" charset="-122"/>
                <a:sym typeface="+mn-ea"/>
              </a:rPr>
              <a:t>语句的脚本，以实现通用化的插入</a:t>
            </a:r>
            <a:r>
              <a:rPr lang="en-US" altLang="zh-CN" sz="2400">
                <a:latin typeface="华文宋体" panose="02010600040101010101" charset="-122"/>
                <a:ea typeface="华文宋体" panose="02010600040101010101" charset="-122"/>
                <a:sym typeface="+mn-ea"/>
              </a:rPr>
              <a:t>/</a:t>
            </a:r>
            <a:r>
              <a:rPr lang="zh-CN" altLang="en-US" sz="2400">
                <a:latin typeface="华文宋体" panose="02010600040101010101" charset="-122"/>
                <a:ea typeface="华文宋体" panose="02010600040101010101" charset="-122"/>
                <a:sym typeface="+mn-ea"/>
              </a:rPr>
              <a:t>更新操作。</a:t>
            </a:r>
            <a:endParaRPr lang="zh-CN" altLang="en-US"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FCY4S8YE[5JJ8}3QQQ1I8N"/>
          <p:cNvPicPr>
            <a:picLocks noChangeAspect="1"/>
          </p:cNvPicPr>
          <p:nvPr>
            <p:custDataLst>
              <p:tags r:id="rId8"/>
            </p:custDataLst>
          </p:nvPr>
        </p:nvPicPr>
        <p:blipFill>
          <a:blip r:embed="rId9"/>
          <a:stretch>
            <a:fillRect/>
          </a:stretch>
        </p:blipFill>
        <p:spPr>
          <a:xfrm>
            <a:off x="838200" y="2470150"/>
            <a:ext cx="6380480" cy="39757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Part 1</a:t>
            </a:r>
            <a:endParaRPr lang="en-US" altLang="zh-CN" sz="4000">
              <a:latin typeface="华文宋体" panose="02010600040101010101" charset="-122"/>
              <a:ea typeface="华文宋体" panose="02010600040101010101" charset="-122"/>
            </a:endParaRPr>
          </a:p>
        </p:txBody>
      </p:sp>
      <p:sp>
        <p:nvSpPr>
          <p:cNvPr id="2" name="文本框 1"/>
          <p:cNvSpPr txBox="1"/>
          <p:nvPr/>
        </p:nvSpPr>
        <p:spPr>
          <a:xfrm>
            <a:off x="3755390" y="3044825"/>
            <a:ext cx="4681220" cy="768350"/>
          </a:xfrm>
          <a:prstGeom prst="rect">
            <a:avLst/>
          </a:prstGeom>
          <a:noFill/>
        </p:spPr>
        <p:txBody>
          <a:bodyPr wrap="square" rtlCol="0">
            <a:spAutoFit/>
          </a:bodyPr>
          <a:p>
            <a:pPr algn="ctr"/>
            <a:r>
              <a:rPr lang="en-US" altLang="zh-CN" sz="4400">
                <a:latin typeface="华文宋体" panose="02010600040101010101" charset="-122"/>
                <a:ea typeface="华文宋体" panose="02010600040101010101" charset="-122"/>
              </a:rPr>
              <a:t>Paper Reading</a:t>
            </a:r>
            <a:endParaRPr lang="en-US" altLang="zh-CN" sz="44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a:t>
            </a:r>
            <a:r>
              <a:rPr lang="zh-CN" altLang="en-US" sz="2400" b="1">
                <a:latin typeface="华文宋体" panose="02010600040101010101" charset="-122"/>
                <a:ea typeface="华文宋体" panose="02010600040101010101" charset="-122"/>
                <a:sym typeface="+mn-ea"/>
              </a:rPr>
              <a:t>问题</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这是一句固定的执行语句，无法泛化。</a:t>
            </a: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FCY4S8YE[5JJ8}3QQQ1I8N"/>
          <p:cNvPicPr>
            <a:picLocks noChangeAspect="1"/>
          </p:cNvPicPr>
          <p:nvPr>
            <p:custDataLst>
              <p:tags r:id="rId8"/>
            </p:custDataLst>
          </p:nvPr>
        </p:nvPicPr>
        <p:blipFill>
          <a:blip r:embed="rId9"/>
          <a:stretch>
            <a:fillRect/>
          </a:stretch>
        </p:blipFill>
        <p:spPr>
          <a:xfrm>
            <a:off x="838200" y="2470150"/>
            <a:ext cx="6380480" cy="39757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OFDHR%8OFGO19SPVW$XVYT"/>
          <p:cNvPicPr>
            <a:picLocks noChangeAspect="1"/>
          </p:cNvPicPr>
          <p:nvPr>
            <p:custDataLst>
              <p:tags r:id="rId1"/>
            </p:custDataLst>
          </p:nvPr>
        </p:nvPicPr>
        <p:blipFill>
          <a:blip r:embed="rId2"/>
          <a:stretch>
            <a:fillRect/>
          </a:stretch>
        </p:blipFill>
        <p:spPr>
          <a:xfrm>
            <a:off x="838200" y="2470150"/>
            <a:ext cx="7095490" cy="3975735"/>
          </a:xfrm>
          <a:prstGeom prst="rect">
            <a:avLst/>
          </a:prstGeom>
        </p:spPr>
      </p:pic>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a:t>
            </a:r>
            <a:r>
              <a:rPr lang="zh-CN" altLang="en-US" sz="2400" b="1">
                <a:latin typeface="华文宋体" panose="02010600040101010101" charset="-122"/>
                <a:ea typeface="华文宋体" panose="02010600040101010101" charset="-122"/>
                <a:sym typeface="+mn-ea"/>
              </a:rPr>
              <a:t>目标</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将设置好的列名拼接成格式化的字符串，朝通用化迈进。</a:t>
            </a: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3"/>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4"/>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5"/>
              </p:custDataLst>
            </p:nvPr>
          </p:nvPicPr>
          <p:blipFill>
            <a:blip r:embed="rId6"/>
            <a:stretch>
              <a:fillRect/>
            </a:stretch>
          </p:blipFill>
          <p:spPr>
            <a:xfrm>
              <a:off x="54" y="10326"/>
              <a:ext cx="444" cy="444"/>
            </a:xfrm>
            <a:prstGeom prst="ellipse">
              <a:avLst/>
            </a:prstGeom>
          </p:spPr>
        </p:pic>
      </p:grpSp>
      <p:sp>
        <p:nvSpPr>
          <p:cNvPr id="9" name="矩形 8"/>
          <p:cNvSpPr/>
          <p:nvPr>
            <p:custDataLst>
              <p:tags r:id="rId7"/>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8"/>
            </p:custDataLst>
          </p:nvPr>
        </p:nvPicPr>
        <p:blipFill>
          <a:blip r:embed="rId9">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a:t>
            </a:r>
            <a:r>
              <a:rPr lang="zh-CN" altLang="en-US" sz="2400" b="1">
                <a:latin typeface="华文宋体" panose="02010600040101010101" charset="-122"/>
                <a:ea typeface="华文宋体" panose="02010600040101010101" charset="-122"/>
                <a:sym typeface="+mn-ea"/>
              </a:rPr>
              <a:t>阶段性成果</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TJW@63PD%}L@@E07QE`G%RQ"/>
          <p:cNvPicPr>
            <a:picLocks noChangeAspect="1"/>
          </p:cNvPicPr>
          <p:nvPr>
            <p:custDataLst>
              <p:tags r:id="rId8"/>
            </p:custDataLst>
          </p:nvPr>
        </p:nvPicPr>
        <p:blipFill>
          <a:blip r:embed="rId9"/>
          <a:srcRect l="2352"/>
          <a:stretch>
            <a:fillRect/>
          </a:stretch>
        </p:blipFill>
        <p:spPr>
          <a:xfrm>
            <a:off x="1043305" y="2261870"/>
            <a:ext cx="8514080" cy="34537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a:t>
            </a:r>
            <a:r>
              <a:rPr lang="zh-CN" altLang="en-US" sz="2400" b="1">
                <a:latin typeface="华文宋体" panose="02010600040101010101" charset="-122"/>
                <a:ea typeface="华文宋体" panose="02010600040101010101" charset="-122"/>
                <a:sym typeface="+mn-ea"/>
              </a:rPr>
              <a:t>问题</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报错：</a:t>
            </a:r>
            <a:r>
              <a:rPr lang="en-US" altLang="zh-CN" sz="2400">
                <a:solidFill>
                  <a:srgbClr val="FF0000"/>
                </a:solidFill>
                <a:latin typeface="华文宋体" panose="02010600040101010101" charset="-122"/>
                <a:ea typeface="华文宋体" panose="02010600040101010101" charset="-122"/>
                <a:sym typeface="+mn-ea"/>
              </a:rPr>
              <a:t>ORA-00932 数据类型不一致: 应为 CHAR, 但却获得 NUMBER</a:t>
            </a:r>
            <a:endParaRPr lang="en-US" altLang="zh-CN" sz="2400">
              <a:solidFill>
                <a:srgbClr val="FF0000"/>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TJW@63PD%}L@@E07QE`G%RQ"/>
          <p:cNvPicPr>
            <a:picLocks noChangeAspect="1"/>
          </p:cNvPicPr>
          <p:nvPr>
            <p:custDataLst>
              <p:tags r:id="rId8"/>
            </p:custDataLst>
          </p:nvPr>
        </p:nvPicPr>
        <p:blipFill>
          <a:blip r:embed="rId9"/>
          <a:srcRect l="1770"/>
          <a:stretch>
            <a:fillRect/>
          </a:stretch>
        </p:blipFill>
        <p:spPr>
          <a:xfrm>
            <a:off x="992505" y="2259965"/>
            <a:ext cx="8564880" cy="34537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§目标</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解决报错</a:t>
            </a:r>
            <a:r>
              <a:rPr lang="en-US" altLang="zh-CN" sz="2400">
                <a:solidFill>
                  <a:srgbClr val="FF0000"/>
                </a:solidFill>
                <a:latin typeface="华文宋体" panose="02010600040101010101" charset="-122"/>
                <a:ea typeface="华文宋体" panose="02010600040101010101" charset="-122"/>
                <a:sym typeface="+mn-ea"/>
              </a:rPr>
              <a:t>ORA-00932</a:t>
            </a:r>
            <a:endParaRPr lang="en-US" altLang="zh-CN" sz="2400">
              <a:solidFill>
                <a:srgbClr val="FF0000"/>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A1$ADQY671[)_W61L@T518F"/>
          <p:cNvPicPr>
            <a:picLocks noChangeAspect="1"/>
          </p:cNvPicPr>
          <p:nvPr>
            <p:custDataLst>
              <p:tags r:id="rId8"/>
            </p:custDataLst>
          </p:nvPr>
        </p:nvPicPr>
        <p:blipFill>
          <a:blip r:embed="rId9"/>
          <a:stretch>
            <a:fillRect/>
          </a:stretch>
        </p:blipFill>
        <p:spPr>
          <a:xfrm>
            <a:off x="838200" y="2470150"/>
            <a:ext cx="7987030" cy="40678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§问题</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sz="2400">
                <a:latin typeface="华文宋体" panose="02010600040101010101" charset="-122"/>
                <a:ea typeface="华文宋体" panose="02010600040101010101" charset="-122"/>
                <a:sym typeface="+mn-ea"/>
              </a:rPr>
              <a:t>ChatGPT</a:t>
            </a:r>
            <a:r>
              <a:rPr lang="zh-CN" altLang="en-US" sz="2400">
                <a:latin typeface="华文宋体" panose="02010600040101010101" charset="-122"/>
                <a:ea typeface="华文宋体" panose="02010600040101010101" charset="-122"/>
                <a:sym typeface="+mn-ea"/>
              </a:rPr>
              <a:t>开始标志性地讲大道理</a:t>
            </a:r>
            <a:endParaRPr lang="zh-CN" altLang="en-US" sz="2400">
              <a:solidFill>
                <a:srgbClr val="FF0000"/>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4" name="图片 3" descr="PO@8_E]1_0~]$(%PTJQO2GW"/>
          <p:cNvPicPr>
            <a:picLocks noChangeAspect="1"/>
          </p:cNvPicPr>
          <p:nvPr>
            <p:custDataLst>
              <p:tags r:id="rId8"/>
            </p:custDataLst>
          </p:nvPr>
        </p:nvPicPr>
        <p:blipFill>
          <a:blip r:embed="rId9"/>
          <a:stretch>
            <a:fillRect/>
          </a:stretch>
        </p:blipFill>
        <p:spPr>
          <a:xfrm>
            <a:off x="838200" y="2094230"/>
            <a:ext cx="6275070" cy="4419600"/>
          </a:xfrm>
          <a:prstGeom prst="rect">
            <a:avLst/>
          </a:prstGeom>
        </p:spPr>
      </p:pic>
      <p:pic>
        <p:nvPicPr>
          <p:cNvPr id="11" name="图片 10" descr="RD(}L6L({{YXFS9SF))TQ%J"/>
          <p:cNvPicPr>
            <a:picLocks noChangeAspect="1"/>
          </p:cNvPicPr>
          <p:nvPr>
            <p:custDataLst>
              <p:tags r:id="rId10"/>
            </p:custDataLst>
          </p:nvPr>
        </p:nvPicPr>
        <p:blipFill>
          <a:blip r:embed="rId11"/>
          <a:stretch>
            <a:fillRect/>
          </a:stretch>
        </p:blipFill>
        <p:spPr>
          <a:xfrm>
            <a:off x="9646920" y="2094865"/>
            <a:ext cx="2545080" cy="3352800"/>
          </a:xfrm>
          <a:prstGeom prst="rect">
            <a:avLst/>
          </a:prstGeom>
        </p:spPr>
      </p:pic>
      <p:sp>
        <p:nvSpPr>
          <p:cNvPr id="12" name="文本框 11"/>
          <p:cNvSpPr txBox="1"/>
          <p:nvPr/>
        </p:nvSpPr>
        <p:spPr>
          <a:xfrm>
            <a:off x="10293985" y="4030345"/>
            <a:ext cx="4064000" cy="368300"/>
          </a:xfrm>
          <a:prstGeom prst="rect">
            <a:avLst/>
          </a:prstGeom>
          <a:noFill/>
        </p:spPr>
        <p:txBody>
          <a:bodyPr wrap="square" rtlCol="0">
            <a:spAutoFit/>
          </a:bodyPr>
          <a:p>
            <a:r>
              <a:rPr lang="en-US" altLang="zh-CN">
                <a:solidFill>
                  <a:schemeClr val="bg1"/>
                </a:solidFill>
              </a:rPr>
              <a:t>ChatGPT</a:t>
            </a:r>
            <a:endParaRPr lang="en-US" altLang="zh-CN">
              <a:solidFill>
                <a:schemeClr val="bg1"/>
              </a:solidFill>
            </a:endParaRPr>
          </a:p>
        </p:txBody>
      </p:sp>
      <p:pic>
        <p:nvPicPr>
          <p:cNvPr id="13" name="图片 12" descr="6OH~436_$D@`[KGPP0%Y]VT"/>
          <p:cNvPicPr>
            <a:picLocks noChangeAspect="1"/>
          </p:cNvPicPr>
          <p:nvPr>
            <p:custDataLst>
              <p:tags r:id="rId12"/>
            </p:custDataLst>
          </p:nvPr>
        </p:nvPicPr>
        <p:blipFill>
          <a:blip r:embed="rId13"/>
          <a:stretch>
            <a:fillRect/>
          </a:stretch>
        </p:blipFill>
        <p:spPr>
          <a:xfrm>
            <a:off x="7113270" y="3418840"/>
            <a:ext cx="2533650" cy="3138170"/>
          </a:xfrm>
          <a:prstGeom prst="rect">
            <a:avLst/>
          </a:prstGeom>
        </p:spPr>
      </p:pic>
      <p:sp>
        <p:nvSpPr>
          <p:cNvPr id="14" name="文本框 13"/>
          <p:cNvSpPr txBox="1"/>
          <p:nvPr>
            <p:custDataLst>
              <p:tags r:id="rId14"/>
            </p:custDataLst>
          </p:nvPr>
        </p:nvSpPr>
        <p:spPr>
          <a:xfrm>
            <a:off x="8128000" y="5808980"/>
            <a:ext cx="4064000" cy="368300"/>
          </a:xfrm>
          <a:prstGeom prst="rect">
            <a:avLst/>
          </a:prstGeom>
          <a:noFill/>
        </p:spPr>
        <p:txBody>
          <a:bodyPr wrap="square" rtlCol="0">
            <a:spAutoFit/>
          </a:bodyPr>
          <a:p>
            <a:r>
              <a:rPr lang="zh-CN" altLang="en-US">
                <a:solidFill>
                  <a:schemeClr val="bg1"/>
                </a:solidFill>
              </a:rPr>
              <a:t>我</a:t>
            </a:r>
            <a:endParaRPr lang="zh-CN" altLang="en-US">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§后续（省流版）</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尝试向说明待插入的值和数据库中的值类型均没有明显问题，无果</a:t>
            </a:r>
            <a:endParaRPr lang="zh-CN" altLang="en-US"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尝试使用</a:t>
            </a:r>
            <a:r>
              <a:rPr lang="en-US" altLang="zh-CN" sz="2400">
                <a:solidFill>
                  <a:schemeClr val="tx1"/>
                </a:solidFill>
                <a:latin typeface="华文宋体" panose="02010600040101010101" charset="-122"/>
                <a:ea typeface="华文宋体" panose="02010600040101010101" charset="-122"/>
                <a:sym typeface="+mn-ea"/>
              </a:rPr>
              <a:t>COALESCE</a:t>
            </a:r>
            <a:r>
              <a:rPr lang="zh-CN" altLang="en-US" sz="2400">
                <a:solidFill>
                  <a:schemeClr val="tx1"/>
                </a:solidFill>
                <a:latin typeface="华文宋体" panose="02010600040101010101" charset="-122"/>
                <a:ea typeface="华文宋体" panose="02010600040101010101" charset="-122"/>
                <a:sym typeface="+mn-ea"/>
              </a:rPr>
              <a:t>和</a:t>
            </a:r>
            <a:r>
              <a:rPr lang="en-US" altLang="zh-CN" sz="2400">
                <a:solidFill>
                  <a:schemeClr val="tx1"/>
                </a:solidFill>
                <a:latin typeface="华文宋体" panose="02010600040101010101" charset="-122"/>
                <a:ea typeface="华文宋体" panose="02010600040101010101" charset="-122"/>
                <a:sym typeface="+mn-ea"/>
              </a:rPr>
              <a:t>CASE</a:t>
            </a:r>
            <a:r>
              <a:rPr lang="zh-CN" altLang="en-US" sz="2400">
                <a:solidFill>
                  <a:schemeClr val="tx1"/>
                </a:solidFill>
                <a:latin typeface="华文宋体" panose="02010600040101010101" charset="-122"/>
                <a:ea typeface="华文宋体" panose="02010600040101010101" charset="-122"/>
                <a:sym typeface="+mn-ea"/>
              </a:rPr>
              <a:t>语句进行空值处理，无果</a:t>
            </a:r>
            <a:endParaRPr lang="zh-CN" altLang="en-US"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尝试定位报错的具体位置，无果</a:t>
            </a:r>
            <a:endParaRPr lang="zh-CN" altLang="en-US"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尝试根据数据库中列类型对</a:t>
            </a:r>
            <a:r>
              <a:rPr lang="en-US" altLang="zh-CN" sz="2400">
                <a:solidFill>
                  <a:schemeClr val="tx1"/>
                </a:solidFill>
                <a:latin typeface="华文宋体" panose="02010600040101010101" charset="-122"/>
                <a:ea typeface="华文宋体" panose="02010600040101010101" charset="-122"/>
                <a:sym typeface="+mn-ea"/>
              </a:rPr>
              <a:t>Python</a:t>
            </a:r>
            <a:r>
              <a:rPr lang="zh-CN" altLang="en-US" sz="2400">
                <a:solidFill>
                  <a:schemeClr val="tx1"/>
                </a:solidFill>
                <a:latin typeface="华文宋体" panose="02010600040101010101" charset="-122"/>
                <a:ea typeface="华文宋体" panose="02010600040101010101" charset="-122"/>
                <a:sym typeface="+mn-ea"/>
              </a:rPr>
              <a:t>中列表值进行强制转换，有效</a:t>
            </a:r>
            <a:endParaRPr lang="zh-CN" altLang="en-US"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发现在某些条件下，脚本进行了意外的插入而非更新</a:t>
            </a:r>
            <a:endParaRPr lang="zh-CN" altLang="en-US"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latin typeface="华文宋体" panose="02010600040101010101" charset="-122"/>
                <a:ea typeface="华文宋体" panose="02010600040101010101" charset="-122"/>
                <a:sym typeface="+mn-ea"/>
              </a:rPr>
              <a:t>——</a:t>
            </a:r>
            <a:r>
              <a:rPr lang="zh-CN" altLang="en-US" sz="2400">
                <a:latin typeface="华文宋体" panose="02010600040101010101" charset="-122"/>
                <a:ea typeface="华文宋体" panose="02010600040101010101" charset="-122"/>
                <a:sym typeface="+mn-ea"/>
              </a:rPr>
              <a:t>尝试定位报错的具体位置，无果</a:t>
            </a:r>
            <a:endParaRPr lang="zh-CN" altLang="en-US"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尝试使用部分列进行更新，更新成功，由此发现字符补位问题</a:t>
            </a:r>
            <a:endParaRPr lang="zh-CN" altLang="en-US"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尝试用</a:t>
            </a:r>
            <a:r>
              <a:rPr lang="en-US" altLang="zh-CN" sz="2400">
                <a:solidFill>
                  <a:schemeClr val="tx1"/>
                </a:solidFill>
                <a:latin typeface="华文宋体" panose="02010600040101010101" charset="-122"/>
                <a:ea typeface="华文宋体" panose="02010600040101010101" charset="-122"/>
                <a:sym typeface="+mn-ea"/>
              </a:rPr>
              <a:t>TRIM</a:t>
            </a:r>
            <a:r>
              <a:rPr lang="zh-CN" altLang="en-US" sz="2400">
                <a:solidFill>
                  <a:schemeClr val="tx1"/>
                </a:solidFill>
                <a:latin typeface="华文宋体" panose="02010600040101010101" charset="-122"/>
                <a:ea typeface="华文宋体" panose="02010600040101010101" charset="-122"/>
                <a:sym typeface="+mn-ea"/>
              </a:rPr>
              <a:t>去首尾空值，成功</a:t>
            </a:r>
            <a:endParaRPr lang="zh-CN" altLang="en-US"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altLang="en-US" sz="2400">
                <a:solidFill>
                  <a:schemeClr val="tx1"/>
                </a:solidFill>
                <a:latin typeface="华文宋体" panose="02010600040101010101" charset="-122"/>
                <a:ea typeface="华文宋体" panose="02010600040101010101" charset="-122"/>
                <a:sym typeface="+mn-ea"/>
              </a:rPr>
              <a:t>总耗时：</a:t>
            </a:r>
            <a:r>
              <a:rPr lang="en-US" altLang="zh-CN" sz="2400">
                <a:solidFill>
                  <a:schemeClr val="tx1"/>
                </a:solidFill>
                <a:latin typeface="华文宋体" panose="02010600040101010101" charset="-122"/>
                <a:ea typeface="华文宋体" panose="02010600040101010101" charset="-122"/>
                <a:sym typeface="+mn-ea"/>
              </a:rPr>
              <a:t>&gt;15</a:t>
            </a:r>
            <a:r>
              <a:rPr lang="zh-CN" altLang="en-US" sz="2400">
                <a:solidFill>
                  <a:schemeClr val="tx1"/>
                </a:solidFill>
                <a:latin typeface="华文宋体" panose="02010600040101010101" charset="-122"/>
                <a:ea typeface="华文宋体" panose="02010600040101010101" charset="-122"/>
                <a:sym typeface="+mn-ea"/>
              </a:rPr>
              <a:t>小时</a:t>
            </a:r>
            <a:endParaRPr lang="zh-CN" altLang="en-US" sz="2400">
              <a:solidFill>
                <a:schemeClr val="tx1"/>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§最终结果</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altLang="en-US" sz="2400">
              <a:solidFill>
                <a:schemeClr val="tx1"/>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4" name="图片 3" descr="D57JZ_X{23%IWSX7Y6M93CB"/>
          <p:cNvPicPr>
            <a:picLocks noChangeAspect="1"/>
          </p:cNvPicPr>
          <p:nvPr>
            <p:custDataLst>
              <p:tags r:id="rId8"/>
            </p:custDataLst>
          </p:nvPr>
        </p:nvPicPr>
        <p:blipFill>
          <a:blip r:embed="rId9"/>
          <a:stretch>
            <a:fillRect/>
          </a:stretch>
        </p:blipFill>
        <p:spPr>
          <a:xfrm>
            <a:off x="838200" y="1613535"/>
            <a:ext cx="10220325" cy="2409825"/>
          </a:xfrm>
          <a:prstGeom prst="rect">
            <a:avLst/>
          </a:prstGeom>
        </p:spPr>
      </p:pic>
      <p:pic>
        <p:nvPicPr>
          <p:cNvPr id="2" name="图片 1" descr="SL54_(_LU]52FYZ5DJU_CMV"/>
          <p:cNvPicPr>
            <a:picLocks noChangeAspect="1"/>
          </p:cNvPicPr>
          <p:nvPr>
            <p:custDataLst>
              <p:tags r:id="rId10"/>
            </p:custDataLst>
          </p:nvPr>
        </p:nvPicPr>
        <p:blipFill>
          <a:blip r:embed="rId11"/>
          <a:srcRect l="6635"/>
          <a:stretch>
            <a:fillRect/>
          </a:stretch>
        </p:blipFill>
        <p:spPr>
          <a:xfrm>
            <a:off x="815975" y="4142105"/>
            <a:ext cx="11160760" cy="22764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§目标</a:t>
            </a:r>
            <a:endParaRPr 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altLang="en-US" sz="2400">
                <a:latin typeface="华文宋体" panose="02010600040101010101" charset="-122"/>
                <a:ea typeface="华文宋体" panose="02010600040101010101" charset="-122"/>
                <a:sym typeface="+mn-ea"/>
              </a:rPr>
              <a:t>创建一个</a:t>
            </a:r>
            <a:r>
              <a:rPr lang="en-US" altLang="zh-CN" sz="2400">
                <a:latin typeface="华文宋体" panose="02010600040101010101" charset="-122"/>
                <a:ea typeface="华文宋体" panose="02010600040101010101" charset="-122"/>
                <a:sym typeface="+mn-ea"/>
              </a:rPr>
              <a:t>Oracle</a:t>
            </a:r>
            <a:r>
              <a:rPr lang="zh-CN" altLang="en-US" sz="2400">
                <a:latin typeface="华文宋体" panose="02010600040101010101" charset="-122"/>
                <a:ea typeface="华文宋体" panose="02010600040101010101" charset="-122"/>
                <a:sym typeface="+mn-ea"/>
              </a:rPr>
              <a:t>数据库连接池。</a:t>
            </a:r>
            <a:endParaRPr lang="en-US" alt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altLang="en-US" sz="2400">
              <a:solidFill>
                <a:schemeClr val="tx1"/>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2 </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11" name="图片 1" descr="IMG_256"/>
          <p:cNvPicPr>
            <a:picLocks noChangeAspect="1"/>
          </p:cNvPicPr>
          <p:nvPr>
            <p:custDataLst>
              <p:tags r:id="rId8"/>
            </p:custDataLst>
          </p:nvPr>
        </p:nvPicPr>
        <p:blipFill>
          <a:blip r:embed="rId9"/>
          <a:stretch>
            <a:fillRect/>
          </a:stretch>
        </p:blipFill>
        <p:spPr>
          <a:xfrm>
            <a:off x="316230" y="2159635"/>
            <a:ext cx="5677535" cy="4378325"/>
          </a:xfrm>
          <a:prstGeom prst="rect">
            <a:avLst/>
          </a:prstGeom>
          <a:noFill/>
          <a:ln w="9525">
            <a:noFill/>
          </a:ln>
        </p:spPr>
      </p:pic>
      <p:pic>
        <p:nvPicPr>
          <p:cNvPr id="12" name="图片 2" descr="IMG_256"/>
          <p:cNvPicPr>
            <a:picLocks noChangeAspect="1"/>
          </p:cNvPicPr>
          <p:nvPr>
            <p:custDataLst>
              <p:tags r:id="rId10"/>
            </p:custDataLst>
          </p:nvPr>
        </p:nvPicPr>
        <p:blipFill>
          <a:blip r:embed="rId11"/>
          <a:stretch>
            <a:fillRect/>
          </a:stretch>
        </p:blipFill>
        <p:spPr>
          <a:xfrm>
            <a:off x="5993765" y="2159000"/>
            <a:ext cx="5834380" cy="437832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§目标</a:t>
            </a:r>
            <a:endParaRPr lang="zh-CN" sz="2400" b="1">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sz="2400">
                <a:latin typeface="华文宋体" panose="02010600040101010101" charset="-122"/>
                <a:ea typeface="华文宋体" panose="02010600040101010101" charset="-122"/>
                <a:sym typeface="+mn-ea"/>
              </a:rPr>
              <a:t>通过服务器的JupyterLab端口顺利安装一个Python库</a:t>
            </a:r>
            <a:r>
              <a:rPr lang="zh-CN" sz="2400">
                <a:latin typeface="华文宋体" panose="02010600040101010101" charset="-122"/>
                <a:ea typeface="华文宋体" panose="02010600040101010101" charset="-122"/>
                <a:sym typeface="+mn-ea"/>
              </a:rPr>
              <a:t>，并解决路径问题</a:t>
            </a: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altLang="en-US" sz="2400">
              <a:solidFill>
                <a:schemeClr val="tx1"/>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Task 3 </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IMG_256"/>
          <p:cNvPicPr>
            <a:picLocks noChangeAspect="1"/>
          </p:cNvPicPr>
          <p:nvPr>
            <p:custDataLst>
              <p:tags r:id="rId8"/>
            </p:custDataLst>
          </p:nvPr>
        </p:nvPicPr>
        <p:blipFill>
          <a:blip r:embed="rId9"/>
          <a:stretch>
            <a:fillRect/>
          </a:stretch>
        </p:blipFill>
        <p:spPr>
          <a:xfrm>
            <a:off x="5127625" y="2209165"/>
            <a:ext cx="6820535" cy="4254500"/>
          </a:xfrm>
          <a:prstGeom prst="rect">
            <a:avLst/>
          </a:prstGeom>
          <a:noFill/>
          <a:ln w="9525">
            <a:noFill/>
          </a:ln>
        </p:spPr>
      </p:pic>
      <p:sp>
        <p:nvSpPr>
          <p:cNvPr id="4" name="文本框 3"/>
          <p:cNvSpPr txBox="1"/>
          <p:nvPr/>
        </p:nvSpPr>
        <p:spPr>
          <a:xfrm>
            <a:off x="951865" y="2209165"/>
            <a:ext cx="3935730" cy="2938145"/>
          </a:xfrm>
          <a:prstGeom prst="rect">
            <a:avLst/>
          </a:prstGeom>
          <a:noFill/>
        </p:spPr>
        <p:txBody>
          <a:bodyPr wrap="square" rtlCol="0">
            <a:spAutoFit/>
          </a:bodyPr>
          <a:p>
            <a:r>
              <a:rPr lang="zh-CN" altLang="en-US"/>
              <a:t>「</a:t>
            </a:r>
            <a:endParaRPr lang="zh-CN" altLang="en-US"/>
          </a:p>
          <a:p>
            <a:r>
              <a:rPr lang="zh-CN" altLang="en-US"/>
              <a:t>以下是运行</a:t>
            </a:r>
            <a:endParaRPr lang="zh-CN" altLang="en-US"/>
          </a:p>
          <a:p>
            <a:r>
              <a:rPr lang="zh-CN" altLang="en-US"/>
              <a:t>!python -m pip install -i https://pypi.tuna.tsinghua.edu.cn/simple --user --upgrade seaborn sys.path</a:t>
            </a:r>
            <a:endParaRPr lang="zh-CN" altLang="en-US"/>
          </a:p>
          <a:p>
            <a:r>
              <a:rPr lang="zh-CN" altLang="en-US"/>
              <a:t>的结果：</a:t>
            </a:r>
            <a:endParaRPr lang="zh-CN" altLang="en-US"/>
          </a:p>
          <a:p>
            <a:r>
              <a:rPr lang="zh-CN" altLang="en-US" sz="100"/>
              <a:t>Looking in indexes: https://pypi.tuna.tsinghua.edu.cn/simple, https://pypi.ngc.nvidia.com</a:t>
            </a:r>
            <a:endParaRPr lang="zh-CN" altLang="en-US" sz="100"/>
          </a:p>
          <a:p>
            <a:r>
              <a:rPr lang="zh-CN" altLang="en-US" sz="100"/>
              <a:t>Requirement already satisfied: seaborn in /data/root/.local/lib/python3.10/site-packages (0.13.0)</a:t>
            </a:r>
            <a:endParaRPr lang="zh-CN" altLang="en-US" sz="100"/>
          </a:p>
          <a:p>
            <a:r>
              <a:rPr lang="zh-CN" altLang="en-US" sz="100"/>
              <a:t>Requirement already satisfied: numpy!=1.24.0,&gt;=1.20 in /usr/local/lib/python3.10/dist-packages (from seaborn) (1.22.2)</a:t>
            </a:r>
            <a:endParaRPr lang="zh-CN" altLang="en-US" sz="100"/>
          </a:p>
          <a:p>
            <a:r>
              <a:rPr lang="zh-CN" altLang="en-US" sz="100"/>
              <a:t>Requirement already satisfied: pandas&gt;=1.2 in /usr/local/lib/python3.10/dist-packages (from seaborn) (1.5.3)</a:t>
            </a:r>
            <a:endParaRPr lang="zh-CN" altLang="en-US" sz="100"/>
          </a:p>
          <a:p>
            <a:r>
              <a:rPr lang="zh-CN" altLang="en-US" sz="100"/>
              <a:t>Requirement already satisfied: matplotlib!=3.6.1,&gt;=3.3 in /usr/local/lib/python3.10/dist-packages (from seaborn) (3.7.3)</a:t>
            </a:r>
            <a:endParaRPr lang="zh-CN" altLang="en-US" sz="100"/>
          </a:p>
          <a:p>
            <a:r>
              <a:rPr lang="zh-CN" altLang="en-US" sz="100"/>
              <a:t>Requirement already satisfied: contourpy&gt;=1.0.1 in /usr/local/lib/python3.10/dist-packages (from matplotlib!=3.6.1,&gt;=3.3-&gt;seaborn) (1.1.0)</a:t>
            </a:r>
            <a:endParaRPr lang="zh-CN" altLang="en-US" sz="100"/>
          </a:p>
          <a:p>
            <a:r>
              <a:rPr lang="zh-CN" altLang="en-US" sz="100"/>
              <a:t>Requirement already satisfied: cycler&gt;=0.10 in /usr/local/lib/python3.10/dist-packages (from matplotlib!=3.6.1,&gt;=3.3-&gt;seaborn) (0.11.0)</a:t>
            </a:r>
            <a:endParaRPr lang="zh-CN" altLang="en-US" sz="100"/>
          </a:p>
          <a:p>
            <a:r>
              <a:rPr lang="zh-CN" altLang="en-US" sz="100"/>
              <a:t>Requirement already satisfied: fonttools&gt;=4.22.0 in /usr/local/lib/python3.10/dist-packages (from matplotlib!=3.6.1,&gt;=3.3-&gt;seaborn) (4.42.1)</a:t>
            </a:r>
            <a:endParaRPr lang="zh-CN" altLang="en-US" sz="100"/>
          </a:p>
          <a:p>
            <a:r>
              <a:rPr lang="zh-CN" altLang="en-US" sz="100"/>
              <a:t>Requirement already satisfied: kiwisolver&gt;=1.0.1 in /usr/local/lib/python3.10/dist-packages (from matplotlib!=3.6.1,&gt;=3.3-&gt;seaborn) (1.4.5)</a:t>
            </a:r>
            <a:endParaRPr lang="zh-CN" altLang="en-US" sz="100"/>
          </a:p>
          <a:p>
            <a:r>
              <a:rPr lang="zh-CN" altLang="en-US" sz="100"/>
              <a:t>Requirement already satisfied: packaging&gt;=20.0 in /usr/local/lib/python3.10/dist-packages (from matplotlib!=3.6.1,&gt;=3.3-&gt;seaborn) (23.1)</a:t>
            </a:r>
            <a:endParaRPr lang="zh-CN" altLang="en-US" sz="100"/>
          </a:p>
          <a:p>
            <a:r>
              <a:rPr lang="zh-CN" altLang="en-US" sz="100"/>
              <a:t>Requirement already satisfied: pillow&gt;=6.2.0 in /usr/local/lib/python3.10/dist-packages (from matplotlib!=3.6.1,&gt;=3.3-&gt;seaborn) (9.2.0)</a:t>
            </a:r>
            <a:endParaRPr lang="zh-CN" altLang="en-US" sz="100"/>
          </a:p>
          <a:p>
            <a:r>
              <a:rPr lang="zh-CN" altLang="en-US" sz="100"/>
              <a:t>Requirement already satisfied: pyparsing&gt;=2.3.1 in /usr/local/lib/python3.10/dist-packages (from matplotlib!=3.6.1,&gt;=3.3-&gt;seaborn) (3.1.1)</a:t>
            </a:r>
            <a:endParaRPr lang="zh-CN" altLang="en-US" sz="100"/>
          </a:p>
          <a:p>
            <a:r>
              <a:rPr lang="zh-CN" altLang="en-US" sz="100"/>
              <a:t>Requirement already satisfied: python-dateutil&gt;=2.7 in /usr/local/lib/python3.10/dist-packages (from matplotlib!=3.6.1,&gt;=3.3-&gt;seaborn) (2.8.2)</a:t>
            </a:r>
            <a:endParaRPr lang="zh-CN" altLang="en-US" sz="100"/>
          </a:p>
          <a:p>
            <a:r>
              <a:rPr lang="zh-CN" altLang="en-US" sz="100"/>
              <a:t>Requirement already satisfied: pytz&gt;=2020.1 in /usr/local/lib/python3.10/dist-packages (from pandas&gt;=1.2-&gt;seaborn) (2023.3)</a:t>
            </a:r>
            <a:endParaRPr lang="zh-CN" altLang="en-US" sz="100"/>
          </a:p>
          <a:p>
            <a:r>
              <a:rPr lang="zh-CN" altLang="en-US" sz="100"/>
              <a:t>Requirement already satisfied: six&gt;=1.5 in /usr/local/lib/python3.10/dist-packages (from python-dateutil&gt;=2.7-&gt;matplotlib!=3.6.1,&gt;=3.3-&gt;seaborn) (1.16.0)</a:t>
            </a:r>
            <a:endParaRPr lang="zh-CN" altLang="en-US" sz="100"/>
          </a:p>
          <a:p>
            <a:r>
              <a:rPr lang="zh-CN" altLang="en-US" sz="100"/>
              <a:t>WARNING: Running pip as the 'root' user can result in broken permissions and conflicting behaviour with the system package manager. It is recommended to use a virtual environment instead: https://pip.pypa.io/warnings/venv class="ansi-yellow-fg"&gt;</a:t>
            </a:r>
            <a:endParaRPr lang="zh-CN" altLang="en-US" sz="100"/>
          </a:p>
          <a:p>
            <a:r>
              <a:rPr lang="zh-CN" altLang="en-US" sz="100"/>
              <a:t>['/data/lab/STA303/ass1/STA303-Assignment01',</a:t>
            </a:r>
            <a:endParaRPr lang="zh-CN" altLang="en-US" sz="100"/>
          </a:p>
          <a:p>
            <a:r>
              <a:rPr lang="zh-CN" altLang="en-US" sz="100"/>
              <a:t> '/usr/lib/python310.zip',</a:t>
            </a:r>
            <a:endParaRPr lang="zh-CN" altLang="en-US" sz="100"/>
          </a:p>
          <a:p>
            <a:r>
              <a:rPr lang="zh-CN" altLang="en-US" sz="100"/>
              <a:t> '/usr/lib/python3.10',</a:t>
            </a:r>
            <a:endParaRPr lang="zh-CN" altLang="en-US" sz="100"/>
          </a:p>
          <a:p>
            <a:r>
              <a:rPr lang="zh-CN" altLang="en-US" sz="100"/>
              <a:t> '/usr/lib/python3.10/lib-dynload',</a:t>
            </a:r>
            <a:endParaRPr lang="zh-CN" altLang="en-US" sz="100"/>
          </a:p>
          <a:p>
            <a:r>
              <a:rPr lang="zh-CN" altLang="en-US" sz="100"/>
              <a:t> '',</a:t>
            </a:r>
            <a:endParaRPr lang="zh-CN" altLang="en-US" sz="100"/>
          </a:p>
          <a:p>
            <a:r>
              <a:rPr lang="zh-CN" altLang="en-US" sz="100"/>
              <a:t> '/usr/local/lib/python3.10/dist-packages',</a:t>
            </a:r>
            <a:endParaRPr lang="zh-CN" altLang="en-US" sz="100"/>
          </a:p>
          <a:p>
            <a:r>
              <a:rPr lang="zh-CN" altLang="en-US" sz="100"/>
              <a:t> '/usr/lib/python3/dist-packages']</a:t>
            </a:r>
            <a:endParaRPr lang="zh-CN" altLang="en-US" sz="100"/>
          </a:p>
          <a:p>
            <a:r>
              <a:rPr lang="zh-CN" altLang="en-US"/>
              <a:t>，应该如何做才能使seaborn正常import</a:t>
            </a:r>
            <a:endParaRPr lang="zh-CN" altLang="en-US"/>
          </a:p>
          <a:p>
            <a:r>
              <a:rPr lang="zh-CN" altLang="en-US"/>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Paper Chosen</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PGX~TQZCO{C04C]K$_@0MJ0"/>
          <p:cNvPicPr>
            <a:picLocks noChangeAspect="1"/>
          </p:cNvPicPr>
          <p:nvPr>
            <p:custDataLst>
              <p:tags r:id="rId8"/>
            </p:custDataLst>
          </p:nvPr>
        </p:nvPicPr>
        <p:blipFill>
          <a:blip r:embed="rId9"/>
          <a:stretch>
            <a:fillRect/>
          </a:stretch>
        </p:blipFill>
        <p:spPr>
          <a:xfrm>
            <a:off x="1997710" y="876935"/>
            <a:ext cx="8197215" cy="55994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§如何更加高效地使用</a:t>
            </a:r>
            <a:r>
              <a:rPr lang="en-US" altLang="zh-CN" sz="2400" b="1">
                <a:latin typeface="华文宋体" panose="02010600040101010101" charset="-122"/>
                <a:ea typeface="华文宋体" panose="02010600040101010101" charset="-122"/>
                <a:sym typeface="+mn-ea"/>
              </a:rPr>
              <a:t>LLM</a:t>
            </a:r>
            <a:r>
              <a:rPr lang="zh-CN" altLang="en-US" sz="2400" b="1">
                <a:latin typeface="华文宋体" panose="02010600040101010101" charset="-122"/>
                <a:ea typeface="华文宋体" panose="02010600040101010101" charset="-122"/>
                <a:sym typeface="+mn-ea"/>
              </a:rPr>
              <a:t>辅助完成任务？</a:t>
            </a: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en-US"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sz="2400">
                <a:latin typeface="华文宋体" panose="02010600040101010101" charset="-122"/>
                <a:ea typeface="华文宋体" panose="02010600040101010101" charset="-122"/>
                <a:sym typeface="+mn-ea"/>
              </a:rPr>
              <a:t>—</a:t>
            </a:r>
            <a:r>
              <a:rPr lang="zh-CN" altLang="en-US" sz="2400">
                <a:latin typeface="华文宋体" panose="02010600040101010101" charset="-122"/>
                <a:ea typeface="华文宋体" panose="02010600040101010101" charset="-122"/>
                <a:sym typeface="+mn-ea"/>
              </a:rPr>
              <a:t>改进提示词的顺序？</a:t>
            </a:r>
            <a:endParaRPr lang="zh-CN" altLang="en-US"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en-US" alt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latin typeface="华文宋体" panose="02010600040101010101" charset="-122"/>
                <a:ea typeface="华文宋体" panose="02010600040101010101" charset="-122"/>
                <a:sym typeface="+mn-ea"/>
              </a:rPr>
              <a:t>—</a:t>
            </a:r>
            <a:r>
              <a:rPr lang="zh-CN" altLang="en-US" sz="2400">
                <a:latin typeface="华文宋体" panose="02010600040101010101" charset="-122"/>
                <a:ea typeface="华文宋体" panose="02010600040101010101" charset="-122"/>
                <a:sym typeface="+mn-ea"/>
              </a:rPr>
              <a:t>尝试不同的提示词？</a:t>
            </a:r>
            <a:endParaRPr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altLang="en-US" sz="2400">
              <a:solidFill>
                <a:schemeClr val="tx1"/>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Summary</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buNone/>
            </a:pPr>
            <a:r>
              <a:rPr lang="zh-CN" sz="2400" b="1">
                <a:latin typeface="华文宋体" panose="02010600040101010101" charset="-122"/>
                <a:ea typeface="华文宋体" panose="02010600040101010101" charset="-122"/>
                <a:sym typeface="+mn-ea"/>
              </a:rPr>
              <a:t>§如何更加高效地使用</a:t>
            </a:r>
            <a:r>
              <a:rPr lang="en-US" altLang="zh-CN" sz="2400" b="1">
                <a:latin typeface="华文宋体" panose="02010600040101010101" charset="-122"/>
                <a:ea typeface="华文宋体" panose="02010600040101010101" charset="-122"/>
                <a:sym typeface="+mn-ea"/>
              </a:rPr>
              <a:t>LLM</a:t>
            </a:r>
            <a:r>
              <a:rPr lang="zh-CN" altLang="en-US" sz="2400" b="1">
                <a:latin typeface="华文宋体" panose="02010600040101010101" charset="-122"/>
                <a:ea typeface="华文宋体" panose="02010600040101010101" charset="-122"/>
                <a:sym typeface="+mn-ea"/>
              </a:rPr>
              <a:t>辅助完成任务？</a:t>
            </a: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en-US"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道</a:t>
            </a:r>
            <a:r>
              <a:rPr lang="en-US" altLang="zh-CN" sz="2400">
                <a:latin typeface="华文宋体" panose="02010600040101010101" charset="-122"/>
                <a:ea typeface="华文宋体" panose="02010600040101010101" charset="-122"/>
                <a:sym typeface="+mn-ea"/>
              </a:rPr>
              <a:t>——</a:t>
            </a:r>
            <a:r>
              <a:rPr lang="zh-CN" altLang="en-US" sz="2400">
                <a:latin typeface="华文宋体" panose="02010600040101010101" charset="-122"/>
                <a:ea typeface="华文宋体" panose="02010600040101010101" charset="-122"/>
                <a:sym typeface="+mn-ea"/>
              </a:rPr>
              <a:t>专注</a:t>
            </a:r>
            <a:r>
              <a:rPr lang="zh-CN" altLang="en-US" sz="2400">
                <a:latin typeface="华文宋体" panose="02010600040101010101" charset="-122"/>
                <a:ea typeface="华文宋体" panose="02010600040101010101" charset="-122"/>
                <a:sym typeface="+mn-ea"/>
              </a:rPr>
              <a:t>当前的问题</a:t>
            </a: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solidFill>
                  <a:schemeClr val="tx1"/>
                </a:solidFill>
                <a:latin typeface="华文宋体" panose="02010600040101010101" charset="-122"/>
                <a:ea typeface="华文宋体" panose="02010600040101010101" charset="-122"/>
                <a:sym typeface="+mn-ea"/>
              </a:rPr>
              <a:t>法</a:t>
            </a: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选择合适的途径</a:t>
            </a: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化繁为简，拆分任务</a:t>
            </a:r>
            <a:endParaRPr lang="zh-CN"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solidFill>
                  <a:schemeClr val="tx1"/>
                </a:solidFill>
                <a:latin typeface="华文宋体" panose="02010600040101010101" charset="-122"/>
                <a:ea typeface="华文宋体" panose="02010600040101010101" charset="-122"/>
                <a:sym typeface="+mn-ea"/>
              </a:rPr>
              <a:t>术</a:t>
            </a: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选择合适的方法</a:t>
            </a:r>
            <a:r>
              <a:rPr lang="en-US" altLang="zh-CN" sz="2400">
                <a:solidFill>
                  <a:schemeClr val="tx1"/>
                </a:solidFill>
                <a:latin typeface="华文宋体" panose="02010600040101010101" charset="-122"/>
                <a:ea typeface="华文宋体" panose="02010600040101010101" charset="-122"/>
                <a:sym typeface="+mn-ea"/>
              </a:rPr>
              <a:t>——ChatGPT or StackOverflow? </a:t>
            </a:r>
            <a:r>
              <a:rPr lang="zh-CN" altLang="en-US" sz="2400">
                <a:solidFill>
                  <a:schemeClr val="tx1"/>
                </a:solidFill>
                <a:latin typeface="华文宋体" panose="02010600040101010101" charset="-122"/>
                <a:ea typeface="华文宋体" panose="02010600040101010101" charset="-122"/>
                <a:sym typeface="+mn-ea"/>
              </a:rPr>
              <a:t>「</a:t>
            </a:r>
            <a:r>
              <a:rPr lang="en-US" altLang="zh-CN" sz="2400">
                <a:solidFill>
                  <a:schemeClr val="tx1"/>
                </a:solidFill>
                <a:latin typeface="华文宋体" panose="02010600040101010101" charset="-122"/>
                <a:ea typeface="华文宋体" panose="02010600040101010101" charset="-122"/>
                <a:sym typeface="+mn-ea"/>
              </a:rPr>
              <a:t>or</a:t>
            </a:r>
            <a:r>
              <a:rPr lang="zh-CN" altLang="en-US" sz="2400">
                <a:solidFill>
                  <a:schemeClr val="tx1"/>
                </a:solidFill>
                <a:latin typeface="华文宋体" panose="02010600040101010101" charset="-122"/>
                <a:ea typeface="华文宋体" panose="02010600040101010101" charset="-122"/>
                <a:sym typeface="+mn-ea"/>
              </a:rPr>
              <a:t>」</a:t>
            </a:r>
            <a:r>
              <a:rPr lang="en-US" altLang="zh-CN" sz="2400">
                <a:solidFill>
                  <a:schemeClr val="tx1"/>
                </a:solidFill>
                <a:latin typeface="华文宋体" panose="02010600040101010101" charset="-122"/>
                <a:ea typeface="华文宋体" panose="02010600040101010101" charset="-122"/>
                <a:sym typeface="+mn-ea"/>
              </a:rPr>
              <a:t>.</a:t>
            </a:r>
            <a:endParaRPr lang="zh-CN"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endParaRPr lang="zh-CN" sz="2400">
              <a:solidFill>
                <a:schemeClr val="tx1"/>
              </a:solidFill>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solidFill>
                  <a:schemeClr val="tx1"/>
                </a:solidFill>
                <a:latin typeface="华文宋体" panose="02010600040101010101" charset="-122"/>
                <a:ea typeface="华文宋体" panose="02010600040101010101" charset="-122"/>
                <a:sym typeface="+mn-ea"/>
              </a:rPr>
              <a:t>器</a:t>
            </a: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熟练地使用工具</a:t>
            </a:r>
            <a:r>
              <a:rPr lang="en-US" altLang="zh-CN" sz="2400">
                <a:solidFill>
                  <a:schemeClr val="tx1"/>
                </a:solidFill>
                <a:latin typeface="华文宋体" panose="02010600040101010101" charset="-122"/>
                <a:ea typeface="华文宋体" panose="02010600040101010101" charset="-122"/>
                <a:sym typeface="+mn-ea"/>
              </a:rPr>
              <a:t>——</a:t>
            </a:r>
            <a:r>
              <a:rPr lang="zh-CN" altLang="en-US" sz="2400">
                <a:solidFill>
                  <a:schemeClr val="tx1"/>
                </a:solidFill>
                <a:latin typeface="华文宋体" panose="02010600040101010101" charset="-122"/>
                <a:ea typeface="华文宋体" panose="02010600040101010101" charset="-122"/>
                <a:sym typeface="+mn-ea"/>
              </a:rPr>
              <a:t>使提示词更准确</a:t>
            </a:r>
            <a:endParaRPr lang="zh-CN" altLang="en-US" sz="2400">
              <a:solidFill>
                <a:schemeClr val="tx1"/>
              </a:solidFill>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Summary</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28803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Thanks for Watching</a:t>
            </a:r>
            <a:endParaRPr lang="en-US" altLang="zh-CN" sz="40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在少样本预训练语言模型（Pretrained Language Model, PLM）的上下文学习（In-context Learning）中出现了顺序敏感性（Order Sensitivity）问题。</a:t>
            </a: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增大训练模型大小、增加样本数量等操作并不一定能够显著降低由顺序敏感性带来的方差。</a:t>
            </a:r>
            <a:endParaRPr lang="zh-CN"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sym typeface="+mn-ea"/>
              </a:rPr>
              <a:t>在不同模型中展现良好表现的样本顺序并不一致。</a:t>
            </a: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3200">
                <a:solidFill>
                  <a:schemeClr val="tx1"/>
                </a:solidFill>
                <a:latin typeface="华文宋体" panose="02010600040101010101" charset="-122"/>
                <a:ea typeface="华文宋体" panose="02010600040101010101" charset="-122"/>
              </a:rPr>
              <a:t>What is the problem addressed in the paper?</a:t>
            </a:r>
            <a:endParaRPr lang="zh-CN" altLang="en-US"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endParaRPr lang="zh-CN" sz="2400">
              <a:latin typeface="华文宋体" panose="02010600040101010101" charset="-122"/>
              <a:ea typeface="华文宋体" panose="02010600040101010101" charset="-122"/>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论文中提到2020年Gao等人展示了上下文学习的顺序稳定性不如微调方法的，因此这不是一个新问题。但是，那篇文章并未深究样本顺序究竟如何影响上下文学习的表现。</a:t>
            </a:r>
            <a:endParaRPr lang="zh-CN"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Is this a new problem?</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VZDCVISC8X(}MN3XO$U[KW6"/>
          <p:cNvPicPr>
            <a:picLocks noChangeAspect="1"/>
          </p:cNvPicPr>
          <p:nvPr>
            <p:custDataLst>
              <p:tags r:id="rId8"/>
            </p:custDataLst>
          </p:nvPr>
        </p:nvPicPr>
        <p:blipFill>
          <a:blip r:embed="rId9"/>
          <a:stretch>
            <a:fillRect/>
          </a:stretch>
        </p:blipFill>
        <p:spPr>
          <a:xfrm>
            <a:off x="3433445" y="5367655"/>
            <a:ext cx="5324475" cy="809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endParaRPr lang="zh-CN" sz="2400">
              <a:latin typeface="华文宋体" panose="02010600040101010101" charset="-122"/>
              <a:ea typeface="华文宋体" panose="02010600040101010101" charset="-122"/>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论文希望验证其提出的局部熵（Local Entropy, LocalE）和全局熵（Global Entropy, GlobalE）度量方法能够有效地从探测集（</a:t>
            </a:r>
            <a:r>
              <a:rPr lang="en-US" altLang="zh-CN" sz="2400">
                <a:latin typeface="华文宋体" panose="02010600040101010101" charset="-122"/>
                <a:ea typeface="华文宋体" panose="02010600040101010101" charset="-122"/>
              </a:rPr>
              <a:t>Probing Set</a:t>
            </a:r>
            <a:r>
              <a:rPr lang="zh-CN" sz="2400">
                <a:latin typeface="华文宋体" panose="02010600040101010101" charset="-122"/>
                <a:ea typeface="华文宋体" panose="02010600040101010101" charset="-122"/>
              </a:rPr>
              <a:t>）中找到较优样本顺序，从而一定程度上规避顺序敏感性。</a:t>
            </a:r>
            <a:endParaRPr lang="en-US" altLang="zh-CN"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2400">
                <a:solidFill>
                  <a:schemeClr val="tx1"/>
                </a:solidFill>
                <a:latin typeface="华文宋体" panose="02010600040101010101" charset="-122"/>
                <a:ea typeface="华文宋体" panose="02010600040101010101" charset="-122"/>
              </a:rPr>
              <a:t>What is the scientific hypothesis that the paper is trying to verify?</a:t>
            </a:r>
            <a:endParaRPr lang="en-US" altLang="zh-CN" sz="24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论文主要围绕基于如下概念展开：上下文学习和顺序敏感性。</a:t>
            </a:r>
            <a:endParaRPr lang="zh-CN" sz="2400">
              <a:latin typeface="华文宋体" panose="02010600040101010101" charset="-122"/>
              <a:ea typeface="华文宋体" panose="02010600040101010101" charset="-122"/>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其中，与上下文学习相关的关键文章是Brown等人撰写的Language Model are Few-Shot Learners，这篇论文昭示了扩大语言模型的规模能够极大地提高其在任务无偏、少样本下的表现，甚至能与微调模型相媲美。</a:t>
            </a:r>
            <a:endParaRPr lang="zh-CN" sz="2400">
              <a:latin typeface="华文宋体" panose="02010600040101010101" charset="-122"/>
              <a:ea typeface="华文宋体" panose="02010600040101010101" charset="-122"/>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sz="2400">
                <a:latin typeface="华文宋体" panose="02010600040101010101" charset="-122"/>
                <a:ea typeface="华文宋体" panose="02010600040101010101" charset="-122"/>
              </a:rPr>
              <a:t>而Gao等人的Making pre-trained language models better few-shot learners则研究了基于提示词的微调方法，其提及了调换句子的顺序会导致表现的巨大偏差，但未进行更深入的研究。</a:t>
            </a:r>
            <a:endParaRPr lang="zh-CN" sz="2400">
              <a:latin typeface="华文宋体" panose="02010600040101010101" charset="-122"/>
              <a:ea typeface="华文宋体" panose="02010600040101010101" charset="-122"/>
            </a:endParaRPr>
          </a:p>
          <a:p>
            <a:pPr marL="0" indent="609600" fontAlgn="auto">
              <a:lnSpc>
                <a:spcPct val="100000"/>
              </a:lnSpc>
              <a:buNone/>
              <a:extLst>
                <a:ext uri="{35155182-B16C-46BC-9424-99874614C6A1}">
                  <wpsdc:indentchars xmlns:wpsdc="http://www.wps.cn/officeDocument/2017/drawingmlCustomData" val="200" checksum="4158780845"/>
                </a:ext>
              </a:extLst>
            </a:pPr>
            <a:r>
              <a:rPr lang="en-US" altLang="zh-CN" sz="2400">
                <a:latin typeface="华文宋体" panose="02010600040101010101" charset="-122"/>
                <a:ea typeface="华文宋体" panose="02010600040101010101" charset="-122"/>
              </a:rPr>
              <a:t>……</a:t>
            </a:r>
            <a:endParaRPr lang="en-US" altLang="zh-CN"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2000">
                <a:solidFill>
                  <a:schemeClr val="tx1"/>
                </a:solidFill>
                <a:latin typeface="华文宋体" panose="02010600040101010101" charset="-122"/>
                <a:ea typeface="华文宋体" panose="02010600040101010101" charset="-122"/>
              </a:rPr>
              <a:t>What are the key related works and who are the key people working on this topic?</a:t>
            </a:r>
            <a:endParaRPr lang="en-US" altLang="zh-CN" sz="20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2U{(T{`U3INS6MTXC4D4$E2"/>
          <p:cNvPicPr>
            <a:picLocks noChangeAspect="1"/>
          </p:cNvPicPr>
          <p:nvPr>
            <p:custDataLst>
              <p:tags r:id="rId8"/>
            </p:custDataLst>
          </p:nvPr>
        </p:nvPicPr>
        <p:blipFill>
          <a:blip r:embed="rId9"/>
          <a:stretch>
            <a:fillRect/>
          </a:stretch>
        </p:blipFill>
        <p:spPr>
          <a:xfrm>
            <a:off x="747395" y="4645025"/>
            <a:ext cx="5353050" cy="1352550"/>
          </a:xfrm>
          <a:prstGeom prst="rect">
            <a:avLst/>
          </a:prstGeom>
        </p:spPr>
      </p:pic>
      <p:pic>
        <p:nvPicPr>
          <p:cNvPr id="4" name="图片 3" descr="VZDCVISC8X(}MN3XO$U[KW6"/>
          <p:cNvPicPr>
            <a:picLocks noChangeAspect="1"/>
          </p:cNvPicPr>
          <p:nvPr>
            <p:custDataLst>
              <p:tags r:id="rId10"/>
            </p:custDataLst>
          </p:nvPr>
        </p:nvPicPr>
        <p:blipFill>
          <a:blip r:embed="rId11"/>
          <a:stretch>
            <a:fillRect/>
          </a:stretch>
        </p:blipFill>
        <p:spPr>
          <a:xfrm>
            <a:off x="6100445" y="4664075"/>
            <a:ext cx="5324475" cy="809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endParaRPr lang="zh-CN" altLang="en-US" sz="2400">
              <a:latin typeface="华文宋体" panose="02010600040101010101" charset="-122"/>
              <a:ea typeface="华文宋体" panose="02010600040101010101" charset="-122"/>
              <a:sym typeface="+mn-ea"/>
            </a:endParaRPr>
          </a:p>
          <a:p>
            <a:pPr marL="0" indent="609600" fontAlgn="auto">
              <a:lnSpc>
                <a:spcPct val="100000"/>
              </a:lnSpc>
              <a:buNone/>
              <a:extLst>
                <a:ext uri="{35155182-B16C-46BC-9424-99874614C6A1}">
                  <wpsdc:indentchars xmlns:wpsdc="http://www.wps.cn/officeDocument/2017/drawingmlCustomData" val="200" checksum="4158780845"/>
                </a:ext>
              </a:extLst>
            </a:pPr>
            <a:r>
              <a:rPr lang="zh-CN" altLang="en-US" sz="2400">
                <a:latin typeface="华文宋体" panose="02010600040101010101" charset="-122"/>
                <a:ea typeface="华文宋体" panose="02010600040101010101" charset="-122"/>
                <a:sym typeface="+mn-ea"/>
              </a:rPr>
              <a:t>解决问题的关键在于「探测集」的构建以及评价样本顺序优劣的度量方法。一个探测集由若干随机选出的样本进行多次排列，分别供给预训练模型进行训练后生成的提示词拼接组成。文中提到了两种可能的评价方法：全局熵和局部熵。在选用一种评价方法应用于探测集后，对探测集中的提示词进行排序，可以得到一个基于评价方法的提示词排名。论文认为排名高的提示词表现更佳，可以有效地对应到一种较优的样本顺序。</a:t>
            </a:r>
            <a:endParaRPr lang="zh-CN" altLang="en-US"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2800">
                <a:solidFill>
                  <a:schemeClr val="tx1"/>
                </a:solidFill>
                <a:latin typeface="华文宋体" panose="02010600040101010101" charset="-122"/>
                <a:ea typeface="华文宋体" panose="02010600040101010101" charset="-122"/>
              </a:rPr>
              <a:t>What is the key of the proposed solution in the paper?</a:t>
            </a:r>
            <a:endParaRPr lang="zh-CN" altLang="en-US" sz="28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a:buNone/>
            </a:pPr>
            <a:r>
              <a:rPr lang="zh-CN" sz="2400" b="1">
                <a:latin typeface="华文宋体" panose="02010600040101010101" charset="-122"/>
                <a:ea typeface="华文宋体" panose="02010600040101010101" charset="-122"/>
                <a:sym typeface="+mn-ea"/>
              </a:rPr>
              <a:t>§</a:t>
            </a:r>
            <a:r>
              <a:rPr lang="zh-CN" sz="2400" b="1">
                <a:latin typeface="华文宋体" panose="02010600040101010101" charset="-122"/>
                <a:ea typeface="华文宋体" panose="02010600040101010101" charset="-122"/>
              </a:rPr>
              <a:t>探测集的构建</a:t>
            </a:r>
            <a:endParaRPr lang="zh-CN" sz="2400">
              <a:latin typeface="华文宋体" panose="02010600040101010101" charset="-122"/>
              <a:ea typeface="华文宋体" panose="02010600040101010101" charset="-122"/>
              <a:sym typeface="+mn-ea"/>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zh-CN" altLang="en-US" sz="2800">
                <a:solidFill>
                  <a:schemeClr val="tx1"/>
                </a:solidFill>
                <a:latin typeface="华文宋体" panose="02010600040101010101" charset="-122"/>
                <a:ea typeface="华文宋体" panose="02010600040101010101" charset="-122"/>
                <a:sym typeface="+mn-ea"/>
              </a:rPr>
              <a:t>What is the key of the proposed solution in the paper?</a:t>
            </a:r>
            <a:endParaRPr lang="zh-CN" altLang="en-US" sz="2800">
              <a:solidFill>
                <a:schemeClr val="tx1"/>
              </a:solidFill>
              <a:latin typeface="华文中宋" panose="02010600040101010101" charset="-122"/>
              <a:ea typeface="华文中宋"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12" name="图片 11"/>
          <p:cNvPicPr>
            <a:picLocks noChangeAspect="1"/>
          </p:cNvPicPr>
          <p:nvPr>
            <p:custDataLst>
              <p:tags r:id="rId8"/>
            </p:custDataLst>
          </p:nvPr>
        </p:nvPicPr>
        <p:blipFill>
          <a:blip r:embed="rId9"/>
          <a:stretch>
            <a:fillRect/>
          </a:stretch>
        </p:blipFill>
        <p:spPr>
          <a:xfrm>
            <a:off x="761365" y="2637790"/>
            <a:ext cx="10592435" cy="251714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COMMONDATA" val="eyJoZGlkIjoiYjQ4NzIxNDgxMGJhNDQzOGU0OGExNGM0MDU1YzFjNWUifQ=="/>
  <p:tag name="KSO_WPP_MARK_KEY" val="19501db6-393e-4c64-94fe-34eecf5612df"/>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6897</Words>
  <Application>WPS 演示</Application>
  <PresentationFormat>宽屏</PresentationFormat>
  <Paragraphs>275</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宋体</vt:lpstr>
      <vt:lpstr>Wingdings</vt:lpstr>
      <vt:lpstr>华文中宋</vt:lpstr>
      <vt:lpstr>华文宋体</vt:lpstr>
      <vt:lpstr>Times New Roman</vt:lpstr>
      <vt:lpstr>微软雅黑</vt:lpstr>
      <vt:lpstr>Arial Unicode MS</vt:lpstr>
      <vt:lpstr>Calibri</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墨染樱</cp:lastModifiedBy>
  <cp:revision>75</cp:revision>
  <dcterms:created xsi:type="dcterms:W3CDTF">2023-10-12T01:06:00Z</dcterms:created>
  <dcterms:modified xsi:type="dcterms:W3CDTF">2023-10-24T13:07:53Z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54CA1E06D87C4836923DAFE3EAE5347F_12</vt:lpwstr>
  </property>
  <property fmtid="{D5CDD505-2E9C-101B-9397-08002B2CF9AE}" pid="3" name="KSOProductBuildVer">
    <vt:lpwstr>2052-11.1.0.14309</vt:lpwstr>
  </property>
</Properties>
</file>